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34" r:id="rId3"/>
    <p:sldId id="364" r:id="rId4"/>
    <p:sldId id="369" r:id="rId5"/>
    <p:sldId id="257" r:id="rId6"/>
    <p:sldId id="298" r:id="rId7"/>
    <p:sldId id="305" r:id="rId8"/>
    <p:sldId id="368" r:id="rId9"/>
    <p:sldId id="336" r:id="rId10"/>
    <p:sldId id="337" r:id="rId11"/>
    <p:sldId id="338" r:id="rId12"/>
    <p:sldId id="341" r:id="rId13"/>
    <p:sldId id="366" r:id="rId14"/>
    <p:sldId id="335" r:id="rId15"/>
    <p:sldId id="370" r:id="rId16"/>
    <p:sldId id="343" r:id="rId17"/>
    <p:sldId id="344" r:id="rId18"/>
    <p:sldId id="372" r:id="rId19"/>
    <p:sldId id="373" r:id="rId20"/>
    <p:sldId id="374" r:id="rId21"/>
    <p:sldId id="375" r:id="rId22"/>
    <p:sldId id="371" r:id="rId23"/>
    <p:sldId id="376" r:id="rId24"/>
    <p:sldId id="377" r:id="rId25"/>
    <p:sldId id="378" r:id="rId26"/>
    <p:sldId id="379" r:id="rId27"/>
    <p:sldId id="381" r:id="rId28"/>
    <p:sldId id="382" r:id="rId29"/>
    <p:sldId id="384" r:id="rId30"/>
    <p:sldId id="380" r:id="rId31"/>
    <p:sldId id="383" r:id="rId32"/>
    <p:sldId id="299" r:id="rId33"/>
    <p:sldId id="348" r:id="rId34"/>
    <p:sldId id="350" r:id="rId35"/>
    <p:sldId id="345" r:id="rId36"/>
    <p:sldId id="346" r:id="rId37"/>
    <p:sldId id="347" r:id="rId38"/>
    <p:sldId id="355" r:id="rId39"/>
    <p:sldId id="356" r:id="rId40"/>
    <p:sldId id="361" r:id="rId41"/>
    <p:sldId id="357" r:id="rId42"/>
    <p:sldId id="294" r:id="rId43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65" d="100"/>
          <a:sy n="65" d="100"/>
        </p:scale>
        <p:origin x="5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07.02.2018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07.02.2018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2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model_evaluation.html#regression-met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xgboost.readthedocs.io/en/latest/model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assification-metric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multiclas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machinelearningmastery.com/tactics-to-combat-imbalanced-classes-in-your-machine-learning-datase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pproaching-almost-any-machine-learning-problem-abhishek-thakur?trk=hp-feed-article-title-lik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cran.r-project.org/pub/R/web/packages/tidyr/vignette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and Classification</a:t>
            </a:r>
            <a:br>
              <a:rPr lang="en-US" sz="4000" b="1" dirty="0" smtClean="0"/>
            </a:br>
            <a:r>
              <a:rPr lang="en-US" sz="4000" b="1" dirty="0" smtClean="0"/>
              <a:t>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Regression and </a:t>
            </a:r>
            <a:r>
              <a:rPr lang="en-US" dirty="0" smtClean="0"/>
              <a:t>Classification     </a:t>
            </a:r>
            <a:r>
              <a:rPr lang="en-US" b="1" dirty="0" smtClean="0"/>
              <a:t> </a:t>
            </a:r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66515" y="914400"/>
            <a:ext cx="8272975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rebuchet MS" panose="020B0603020202020204" pitchFamily="34" charset="0"/>
              </a:rPr>
              <a:t>Types of </a:t>
            </a:r>
            <a:r>
              <a:rPr lang="en-US" sz="3200" b="1" dirty="0" smtClean="0">
                <a:latin typeface="Trebuchet MS" panose="020B0603020202020204" pitchFamily="34" charset="0"/>
              </a:rPr>
              <a:t>variables and </a:t>
            </a:r>
            <a:r>
              <a:rPr lang="en-US" sz="3200" b="1" dirty="0">
                <a:latin typeface="Trebuchet MS" panose="020B0603020202020204" pitchFamily="34" charset="0"/>
              </a:rPr>
              <a:t>actions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113008"/>
              </p:ext>
            </p:extLst>
          </p:nvPr>
        </p:nvGraphicFramePr>
        <p:xfrm>
          <a:off x="233288" y="1701432"/>
          <a:ext cx="8680106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512"/>
                <a:gridCol w="5179594"/>
              </a:tblGrid>
              <a:tr h="43945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Types of variables 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j-ea"/>
                        <a:cs typeface="+mj-cs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Categorical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Text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Numerical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Actions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to n binary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(n – number of labels)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Options: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Scrap a pattern and convert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it to n binary </a:t>
                      </a:r>
                      <a:r>
                        <a:rPr lang="en-US" sz="2000" b="0" i="1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text to numbers (Word2Vec)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text variable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355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Scaling ?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standardization = </a:t>
                      </a:r>
                      <a:b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</a:b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= mean removal +variance scaling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Logarithm</a:t>
                      </a:r>
                      <a:endParaRPr lang="ru-RU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Missing data and imputation</a:t>
            </a:r>
            <a:endParaRPr lang="ru-RU" sz="3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Missing </a:t>
            </a:r>
            <a:r>
              <a:rPr lang="en-US" sz="3600" b="1" dirty="0" smtClean="0"/>
              <a:t>data</a:t>
            </a:r>
            <a:r>
              <a:rPr lang="en-US" sz="3600" dirty="0" smtClean="0"/>
              <a:t>:	</a:t>
            </a:r>
            <a:r>
              <a:rPr lang="en-US" sz="3600" dirty="0" err="1" smtClean="0"/>
              <a:t>NaN</a:t>
            </a:r>
            <a:endParaRPr lang="en-US" sz="3600" dirty="0" smtClean="0"/>
          </a:p>
          <a:p>
            <a:pPr>
              <a:defRPr/>
            </a:pPr>
            <a:endParaRPr lang="en-US" sz="3600" b="1" dirty="0" smtClean="0"/>
          </a:p>
          <a:p>
            <a:pPr>
              <a:defRPr/>
            </a:pPr>
            <a:r>
              <a:rPr lang="en-US" sz="3600" b="1" dirty="0" smtClean="0"/>
              <a:t>Imputation</a:t>
            </a:r>
          </a:p>
          <a:p>
            <a:pPr algn="ctr">
              <a:defRPr/>
            </a:pPr>
            <a:endParaRPr lang="en-US" sz="3600" b="1" dirty="0"/>
          </a:p>
          <a:p>
            <a:pPr marL="717550" indent="-352425">
              <a:defRPr/>
            </a:pPr>
            <a:r>
              <a:rPr lang="en-US" sz="3600" dirty="0"/>
              <a:t>Mean, median or mode</a:t>
            </a:r>
          </a:p>
          <a:p>
            <a:pPr marL="717550" indent="-352425">
              <a:defRPr/>
            </a:pPr>
            <a:r>
              <a:rPr lang="en-US" sz="3600" dirty="0"/>
              <a:t>Prediction</a:t>
            </a:r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  <a:defRPr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“Missing data imputation”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570" y="922930"/>
            <a:ext cx="51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rebuchet MS" panose="020B0603020202020204" pitchFamily="34" charset="0"/>
              </a:rPr>
              <a:t>Feature Engineering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18546" y="63123"/>
            <a:ext cx="4124854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dirty="0"/>
              <a:t>Working with </a:t>
            </a:r>
            <a:r>
              <a:rPr lang="en-US" sz="3800" dirty="0" smtClean="0"/>
              <a:t>data</a:t>
            </a:r>
            <a:endParaRPr lang="en-US" altLang="be-BY" sz="3800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variables meaning</a:t>
            </a:r>
          </a:p>
          <a:p>
            <a:pPr>
              <a:defRPr/>
            </a:pPr>
            <a:r>
              <a:rPr lang="en-US" dirty="0" smtClean="0"/>
              <a:t>Technical</a:t>
            </a:r>
            <a:r>
              <a:rPr lang="ru-RU" dirty="0" smtClean="0"/>
              <a:t> </a:t>
            </a:r>
            <a:r>
              <a:rPr lang="en-US" dirty="0" smtClean="0"/>
              <a:t>approaches</a:t>
            </a:r>
            <a:r>
              <a:rPr lang="ru-RU" dirty="0" smtClean="0"/>
              <a:t> </a:t>
            </a:r>
            <a:endParaRPr lang="en-US" dirty="0"/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“Feature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3639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0184" y="231854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1225083"/>
            <a:ext cx="84561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Representation of </a:t>
            </a:r>
            <a:r>
              <a:rPr lang="en-US" sz="3400" b="1" dirty="0" smtClean="0"/>
              <a:t> in </a:t>
            </a:r>
            <a:r>
              <a:rPr lang="en-US" sz="3400" b="1" dirty="0" err="1"/>
              <a:t>Scikit</a:t>
            </a:r>
            <a:r>
              <a:rPr lang="en-US" sz="3400" b="1" dirty="0"/>
              <a:t>-learn</a:t>
            </a:r>
            <a:endParaRPr lang="ru-RU" sz="3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Working with data</a:t>
            </a:r>
            <a:endParaRPr lang="en-US" altLang="be-BY" dirty="0"/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5029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80" y="339466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4272" y="1371599"/>
            <a:ext cx="8686800" cy="49610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/>
              <a:t>: Titanic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www.kaggle.com/c/titanic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classification_titanic.ipynb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rain + test (e.g. 75% + 25%)</a:t>
            </a:r>
          </a:p>
          <a:p>
            <a:pPr lvl="1"/>
            <a:r>
              <a:rPr lang="en-US" dirty="0" smtClean="0"/>
              <a:t>cross-validation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742950" lvl="2" indent="-342900"/>
            <a:r>
              <a:rPr lang="en-US" dirty="0" smtClean="0"/>
              <a:t>Classification: </a:t>
            </a:r>
            <a:r>
              <a:rPr lang="en-US" b="1" dirty="0" smtClean="0">
                <a:solidFill>
                  <a:srgbClr val="FF0000"/>
                </a:solidFill>
              </a:rPr>
              <a:t>Accuracy</a:t>
            </a:r>
            <a:r>
              <a:rPr lang="en-US" dirty="0" smtClean="0"/>
              <a:t>,  Confusion matrix, AUC,…</a:t>
            </a:r>
          </a:p>
          <a:p>
            <a:pPr marL="742950" lvl="2" indent="-342900"/>
            <a:endParaRPr lang="en-US" dirty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/>
              <a:t>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40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Model complexity (e.g.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smtClean="0"/>
              <a:t>ML: Advice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9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22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158290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Linear Regression </a:t>
            </a:r>
            <a:r>
              <a:rPr lang="en-US" sz="4000" b="1" dirty="0"/>
              <a:t>with one variable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1" name="Рисунок 10" descr="Картинки по запросу метод наименьших квадрат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" y="1047750"/>
            <a:ext cx="3857625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0" y="1371600"/>
                <a:ext cx="46482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rebuchet MS" panose="020B0603020202020204" pitchFamily="34" charset="0"/>
                  </a:rPr>
                  <a:t>(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x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,y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), 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=1,n</a:t>
                </a:r>
                <a:r>
                  <a:rPr lang="en-US" sz="2000" dirty="0">
                    <a:latin typeface="Trebuchet MS" panose="020B0603020202020204" pitchFamily="34" charset="0"/>
                  </a:rPr>
                  <a:t> – number of  observations (red points)  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 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i="1" dirty="0"/>
                  <a:t> 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71600"/>
                <a:ext cx="4648200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1444" t="-1648" r="-11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The method of least squares</a:t>
                </a:r>
                <a:endParaRPr lang="en-US" sz="2000" b="1" i="1" dirty="0">
                  <a:latin typeface="Trebuchet MS" panose="020B0603020202020204" pitchFamily="34" charset="0"/>
                </a:endParaRPr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i="1" dirty="0"/>
                  <a:t> </a:t>
                </a:r>
                <a:endParaRPr lang="ru-RU" dirty="0"/>
              </a:p>
              <a:p>
                <a:pPr algn="ctr"/>
                <a:r>
                  <a:rPr lang="en-US" sz="2000" b="1" i="1" dirty="0">
                    <a:latin typeface="Trebuchet MS" panose="020B0603020202020204" pitchFamily="34" charset="0"/>
                  </a:rPr>
                  <a:t>Our aim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 </a:t>
                </a:r>
                <a:r>
                  <a:rPr lang="en-US" i="1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0" kern="1200">
                    <a:solidFill>
                      <a:srgbClr val="54759A"/>
                    </a:solidFill>
                    <a:effectLst/>
                    <a:latin typeface="Trebuchet MS" panose="020B0603020202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Gradient descent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be-BY" sz="3800" b="1" dirty="0"/>
              </a:p>
            </p:txBody>
          </p:sp>
        </mc:Choice>
        <mc:Fallback xmlns="">
          <p:sp>
            <p:nvSpPr>
              <p:cNvPr id="8" name="Rectang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  <a:blipFill rotWithShape="0">
                <a:blip r:embed="rId2"/>
                <a:stretch>
                  <a:fillRect l="-2363" t="-5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1167" y="4402849"/>
                <a:ext cx="8456194" cy="242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Repeat until convergence </a:t>
                </a:r>
                <a:endParaRPr lang="ru-RU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" y="4402849"/>
                <a:ext cx="8456194" cy="2427459"/>
              </a:xfrm>
              <a:prstGeom prst="rect">
                <a:avLst/>
              </a:prstGeom>
              <a:blipFill rotWithShape="0">
                <a:blip r:embed="rId3"/>
                <a:stretch>
                  <a:fillRect l="-649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Картинки по запросу gradient desc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" y="1078624"/>
            <a:ext cx="5448300" cy="3324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choose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Trebuchet MS" panose="020B0603020202020204" pitchFamily="34" charset="0"/>
                </a:endParaRPr>
              </a:p>
              <a:p>
                <a:endParaRPr lang="ru-RU" sz="20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>
                    <a:latin typeface="Trebuchet MS" panose="020B0603020202020204" pitchFamily="34" charset="0"/>
                  </a:rPr>
                  <a:t>learning rate (step size)</a:t>
                </a:r>
                <a:endParaRPr lang="ru-RU" dirty="0">
                  <a:latin typeface="Trebuchet MS" panose="020B0603020202020204" pitchFamily="34" charset="0"/>
                </a:endParaRPr>
              </a:p>
              <a:p>
                <a:r>
                  <a:rPr lang="en-US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/>
                  <a:t>) 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–</a:t>
                </a:r>
                <a:r>
                  <a:rPr lang="en-US" b="1" i="1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start point</a:t>
                </a:r>
                <a:endParaRPr lang="ru-RU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blipFill rotWithShape="0">
                <a:blip r:embed="rId5"/>
                <a:stretch>
                  <a:fillRect l="-1600" r="-1600" b="-4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620"/>
            <a:ext cx="4220952" cy="63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19"/>
            <a:ext cx="4220952" cy="626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980" y="35771"/>
            <a:ext cx="8001000" cy="233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Gradient descent (example)</a:t>
            </a:r>
            <a:endParaRPr lang="en-US" altLang="be-BY" sz="2000" b="1" dirty="0"/>
          </a:p>
        </p:txBody>
      </p:sp>
    </p:spTree>
    <p:extLst>
      <p:ext uri="{BB962C8B-B14F-4D97-AF65-F5344CB8AC3E}">
        <p14:creationId xmlns:p14="http://schemas.microsoft.com/office/powerpoint/2010/main" val="1659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202330"/>
            <a:ext cx="8001000" cy="55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Gradient descent (example)</a:t>
            </a:r>
            <a:endParaRPr lang="en-US" altLang="be-BY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58200" y="850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26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389120" cy="347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Linear Regression </a:t>
            </a:r>
            <a:r>
              <a:rPr lang="en-US" sz="3000" b="1" dirty="0"/>
              <a:t>with </a:t>
            </a:r>
            <a:r>
              <a:rPr lang="en-US" sz="3000" b="1" dirty="0" smtClean="0"/>
              <a:t>multiple variables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Dataset for training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i="1" dirty="0" smtClean="0"/>
                  <a:t> </a:t>
                </a:r>
                <a:endParaRPr lang="ru-RU" sz="2000" dirty="0"/>
              </a:p>
              <a:p>
                <a:endParaRPr lang="en-US" sz="20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	</a:t>
                </a:r>
                <a:r>
                  <a:rPr lang="en-US" sz="2000" b="1" i="1" dirty="0" smtClean="0"/>
                  <a:t>Our </a:t>
                </a:r>
                <a:r>
                  <a:rPr lang="en-US" sz="2000" b="1" i="1" dirty="0"/>
                  <a:t>aim</a:t>
                </a:r>
                <a:r>
                  <a:rPr lang="en-US" sz="2000" i="1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Repeat until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convergence: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dirty="0" smtClean="0"/>
                  <a:t>	</a:t>
                </a:r>
                <a:r>
                  <a:rPr lang="en-US" sz="2000" i="1" dirty="0"/>
                  <a:t>for j=0…m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blipFill rotWithShape="0">
                <a:blip r:embed="rId3"/>
                <a:stretch>
                  <a:fillRect l="-686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77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b="1"/>
              <a:t>Cost functions </a:t>
            </a:r>
            <a:r>
              <a:rPr lang="en-US" sz="2600" b="1" smtClean="0"/>
              <a:t/>
            </a:r>
            <a:br>
              <a:rPr lang="en-US" sz="2600" b="1" smtClean="0"/>
            </a:br>
            <a:r>
              <a:rPr lang="en-US" sz="2600" b="1" smtClean="0"/>
              <a:t>for </a:t>
            </a:r>
            <a:r>
              <a:rPr lang="en-US" sz="2600" b="1"/>
              <a:t>LinearRegression, Ridge and Lasso in scikit-learn</a:t>
            </a:r>
            <a:endParaRPr lang="en-US" altLang="be-BY" sz="2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28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b="1" i="1" dirty="0" smtClean="0">
                  <a:latin typeface="Trebuchet MS" panose="020B0603020202020204" pitchFamily="34" charset="0"/>
                </a:endParaRPr>
              </a:p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en-US" sz="2000" i="1" dirty="0" smtClean="0"/>
              </a:p>
              <a:p>
                <a:endParaRPr lang="ru-RU" sz="2000" dirty="0"/>
              </a:p>
              <a:p>
                <a:r>
                  <a:rPr lang="en-US" sz="2000" b="1" dirty="0" err="1" smtClean="0"/>
                  <a:t>LinearRegression</a:t>
                </a:r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Ridge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l2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ru-RU" sz="2000" b="1" dirty="0"/>
              </a:p>
              <a:p>
                <a:endParaRPr lang="en-US" sz="2000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Lasso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l1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blipFill rotWithShape="0">
                <a:blip r:embed="rId3"/>
                <a:stretch>
                  <a:fillRect l="-686" b="-1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62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Regression metrics</a:t>
            </a:r>
            <a:endParaRPr lang="en-US" altLang="be-BY" sz="3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rebuchet MS" panose="020B0603020202020204" pitchFamily="34" charset="0"/>
                  </a:rPr>
                  <a:t>R² </a:t>
                </a:r>
                <a:r>
                  <a:rPr lang="en-US" sz="2000" b="1" dirty="0">
                    <a:latin typeface="Trebuchet MS" panose="020B0603020202020204" pitchFamily="34" charset="0"/>
                  </a:rPr>
                  <a:t>score, the coefficient of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determination</a:t>
                </a:r>
                <a:endParaRPr lang="en-US" sz="2000" b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squared error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absolute error</a:t>
                </a:r>
              </a:p>
              <a:p>
                <a:endParaRPr lang="en-US" sz="2000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>
                    <a:hlinkClick r:id="rId3"/>
                  </a:rPr>
                  <a:t>http://</a:t>
                </a:r>
                <a:r>
                  <a:rPr lang="en-US" sz="2000" dirty="0" smtClean="0">
                    <a:hlinkClick r:id="rId3"/>
                  </a:rPr>
                  <a:t>scikit-learn.org/stable/modules/model_evaluation.html#regression-metrics</a:t>
                </a:r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blipFill rotWithShape="0">
                <a:blip r:embed="rId4"/>
                <a:stretch>
                  <a:fillRect l="-755" t="-702" b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Chose 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43566"/>
              </p:ext>
            </p:extLst>
          </p:nvPr>
        </p:nvGraphicFramePr>
        <p:xfrm>
          <a:off x="183996" y="1066801"/>
          <a:ext cx="8883805" cy="550627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-2395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Ridge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-1898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-285964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a=100 000 000,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Lasso with PolynomialFeatures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0.89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0.86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0.97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0.96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a=100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0.87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Ways to fix high bias/variance in 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722"/>
              </p:ext>
            </p:extLst>
          </p:nvPr>
        </p:nvGraphicFramePr>
        <p:xfrm>
          <a:off x="990600" y="1397000"/>
          <a:ext cx="7086600" cy="323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 bias (</a:t>
                      </a:r>
                      <a:r>
                        <a:rPr lang="en-US" sz="2000" dirty="0" err="1" smtClean="0">
                          <a:latin typeface="Trebuchet MS" panose="020B0603020202020204" pitchFamily="34" charset="0"/>
                        </a:rPr>
                        <a:t>underfitting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</a:t>
                      </a:r>
                      <a:r>
                        <a:rPr lang="en-US" sz="2000" baseline="0" smtClean="0">
                          <a:latin typeface="Trebuchet MS" panose="020B0603020202020204" pitchFamily="34" charset="0"/>
                        </a:rPr>
                        <a:t> variance (overfitting)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more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polynomial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features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More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Smaller set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Use regularization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Increase regularization strength (coefficient)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52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1026"/>
          <p:cNvSpPr>
            <a:spLocks noGrp="1" noChangeArrowheads="1"/>
          </p:cNvSpPr>
          <p:nvPr/>
        </p:nvSpPr>
        <p:spPr bwMode="auto">
          <a:xfrm>
            <a:off x="869951" y="1038225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35894"/>
              </p:ext>
            </p:extLst>
          </p:nvPr>
        </p:nvGraphicFramePr>
        <p:xfrm>
          <a:off x="628650" y="2209800"/>
          <a:ext cx="7886700" cy="31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194209"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 classes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3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Multiclass</a:t>
                      </a:r>
                    </a:p>
                    <a:p>
                      <a:pPr algn="ctr"/>
                      <a:endParaRPr lang="ru-RU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more than 2 classes</a:t>
                      </a:r>
                      <a:endParaRPr lang="ru-RU" sz="3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Logistic Regression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228600" y="2059581"/>
            <a:ext cx="8684794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model p(X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(Y = 1|X) </a:t>
            </a:r>
            <a:r>
              <a:rPr lang="en-US" sz="2400" dirty="0" smtClean="0"/>
              <a:t>we need function </a:t>
            </a:r>
            <a:r>
              <a:rPr lang="en-US" sz="2400" dirty="0"/>
              <a:t>that </a:t>
            </a:r>
            <a:r>
              <a:rPr lang="en-US" sz="2400" dirty="0" smtClean="0"/>
              <a:t>gives outputs </a:t>
            </a:r>
            <a:r>
              <a:rPr lang="en-US" sz="2400" dirty="0"/>
              <a:t>between 0 and 1 for all values of </a:t>
            </a:r>
            <a:r>
              <a:rPr lang="en-US" sz="2400" dirty="0" smtClean="0"/>
              <a:t>X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3194217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2859" y="2971800"/>
            <a:ext cx="32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1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34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74" y="1138289"/>
            <a:ext cx="5989320" cy="4625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92" y="1219200"/>
            <a:ext cx="4581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Forests, </a:t>
            </a:r>
            <a:r>
              <a:rPr lang="en-US" sz="2800" b="1" dirty="0" smtClean="0">
                <a:latin typeface="Trebuchet MS" panose="020B0603020202020204" pitchFamily="34" charset="0"/>
              </a:rPr>
              <a:t>Gradient Boosting</a:t>
            </a:r>
            <a:br>
              <a:rPr lang="en-US" sz="2800" b="1" dirty="0" smtClean="0">
                <a:latin typeface="Trebuchet MS" panose="020B0603020202020204" pitchFamily="34" charset="0"/>
              </a:rPr>
            </a:br>
            <a:endParaRPr lang="en-US" sz="2800" b="1" dirty="0" smtClean="0"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432" y="5984208"/>
            <a:ext cx="876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Good explanation of Boosted Trees</a:t>
            </a:r>
            <a:br>
              <a:rPr lang="en-US" sz="1600" dirty="0">
                <a:latin typeface="Trebuchet MS" panose="020B0603020202020204" pitchFamily="34" charset="0"/>
              </a:rPr>
            </a:br>
            <a:r>
              <a:rPr lang="en-US" sz="1600" dirty="0">
                <a:latin typeface="Trebuchet MS" panose="020B0603020202020204" pitchFamily="34" charset="0"/>
                <a:hlinkClick r:id="rId3"/>
              </a:rPr>
              <a:t>http://xgboost.readthedocs.io/en/latest///</a:t>
            </a:r>
            <a:r>
              <a:rPr lang="en-US" sz="1600" dirty="0" smtClean="0">
                <a:latin typeface="Trebuchet MS" panose="020B0603020202020204" pitchFamily="34" charset="0"/>
                <a:hlinkClick r:id="rId3"/>
              </a:rPr>
              <a:t>model.html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8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 </a:t>
            </a:r>
            <a:r>
              <a:rPr lang="en-US" dirty="0"/>
              <a:t>metrics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35</a:t>
            </a:r>
            <a:endParaRPr lang="ru-RU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06917" y="6188135"/>
            <a:ext cx="7886700" cy="37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More: </a:t>
            </a:r>
            <a:r>
              <a:rPr lang="en-US" sz="1800" b="1" dirty="0" smtClean="0">
                <a:hlinkClick r:id="rId2"/>
              </a:rPr>
              <a:t>https://en.wikipedia.org/wiki/Precision_and_recall</a:t>
            </a:r>
            <a:r>
              <a:rPr lang="en-US" sz="1800" b="1" dirty="0" smtClean="0"/>
              <a:t> </a:t>
            </a:r>
            <a:endParaRPr lang="ru-RU" sz="1800" b="1" dirty="0"/>
          </a:p>
        </p:txBody>
      </p:sp>
      <p:sp>
        <p:nvSpPr>
          <p:cNvPr id="18" name="Объект 5"/>
          <p:cNvSpPr>
            <a:spLocks noGrp="1"/>
          </p:cNvSpPr>
          <p:nvPr>
            <p:ph idx="1"/>
          </p:nvPr>
        </p:nvSpPr>
        <p:spPr>
          <a:xfrm>
            <a:off x="306918" y="1124409"/>
            <a:ext cx="4722284" cy="613457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21678"/>
              </p:ext>
            </p:extLst>
          </p:nvPr>
        </p:nvGraphicFramePr>
        <p:xfrm>
          <a:off x="354542" y="1914593"/>
          <a:ext cx="8534399" cy="87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1431925"/>
                <a:gridCol w="1489075"/>
                <a:gridCol w="3471332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(N)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NS)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 as NS)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 as 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6917" y="3131636"/>
            <a:ext cx="26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Receiver operating characteristic curve</a:t>
            </a:r>
            <a:endParaRPr lang="ru-RU" sz="1600" b="1" dirty="0"/>
          </a:p>
        </p:txBody>
      </p:sp>
      <p:pic>
        <p:nvPicPr>
          <p:cNvPr id="21" name="Picture 2" descr="Картинки по запросу roc curve i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3743388"/>
            <a:ext cx="2390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2964482"/>
            <a:ext cx="552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Accuracy </a:t>
            </a:r>
            <a:r>
              <a:rPr lang="en-US" sz="2000" dirty="0"/>
              <a:t>= (TP+TN</a:t>
            </a:r>
            <a:r>
              <a:rPr lang="en-US" sz="2000" dirty="0" smtClean="0"/>
              <a:t>)/(P+N)</a:t>
            </a:r>
          </a:p>
          <a:p>
            <a:r>
              <a:rPr lang="en-US" sz="2000" dirty="0"/>
              <a:t>		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TP/(TP+FP)	</a:t>
            </a:r>
            <a:r>
              <a:rPr lang="en-US" sz="2000" b="1" dirty="0" smtClean="0"/>
              <a:t>Recall </a:t>
            </a:r>
            <a:r>
              <a:rPr lang="en-US" sz="2000" dirty="0"/>
              <a:t>= </a:t>
            </a:r>
            <a:r>
              <a:rPr lang="en-US" sz="2000" b="1" dirty="0" smtClean="0"/>
              <a:t>TPR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TP/P</a:t>
            </a:r>
            <a:endParaRPr lang="ru-RU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F1 </a:t>
            </a:r>
            <a:r>
              <a:rPr lang="en-US" sz="2000" dirty="0"/>
              <a:t>= </a:t>
            </a:r>
            <a:r>
              <a:rPr lang="en-US" sz="2000" dirty="0" smtClean="0"/>
              <a:t>2*Precision*Recall</a:t>
            </a:r>
            <a:r>
              <a:rPr lang="en-US" sz="2000" dirty="0"/>
              <a:t>/(</a:t>
            </a:r>
            <a:r>
              <a:rPr lang="en-US" sz="2000" dirty="0" err="1" smtClean="0"/>
              <a:t>Precision+Recall</a:t>
            </a:r>
            <a:r>
              <a:rPr lang="en-US" sz="2000" dirty="0"/>
              <a:t>) - </a:t>
            </a:r>
            <a:r>
              <a:rPr lang="en-US" sz="2000" i="1" dirty="0"/>
              <a:t>harmonic mean </a:t>
            </a:r>
            <a:r>
              <a:rPr lang="en-US" sz="2000" i="1" dirty="0" smtClean="0"/>
              <a:t>Precision</a:t>
            </a:r>
            <a:r>
              <a:rPr lang="en-US" sz="2000" i="1" dirty="0"/>
              <a:t> and Recall</a:t>
            </a:r>
          </a:p>
          <a:p>
            <a:endParaRPr lang="en-US" sz="2000" i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AUC</a:t>
            </a:r>
            <a:r>
              <a:rPr lang="ru-RU" sz="2000" dirty="0" smtClean="0"/>
              <a:t> - </a:t>
            </a:r>
            <a:r>
              <a:rPr lang="en-US" sz="2000" dirty="0" smtClean="0"/>
              <a:t>Area Under ROC Curve (</a:t>
            </a:r>
            <a:r>
              <a:rPr lang="en-US" sz="2000" b="1" dirty="0" smtClean="0">
                <a:solidFill>
                  <a:srgbClr val="FF0000"/>
                </a:solidFill>
              </a:rPr>
              <a:t>the closer to 1, the better a model is</a:t>
            </a:r>
            <a:r>
              <a:rPr lang="en-US" sz="2000" dirty="0" smtClean="0"/>
              <a:t>)</a:t>
            </a:r>
            <a:endParaRPr lang="ru-RU" sz="135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36</a:t>
            </a:r>
            <a:endParaRPr lang="ru-RU" dirty="0"/>
          </a:p>
        </p:txBody>
      </p:sp>
      <p:sp>
        <p:nvSpPr>
          <p:cNvPr id="13" name="Объект 5"/>
          <p:cNvSpPr>
            <a:spLocks noGrp="1"/>
          </p:cNvSpPr>
          <p:nvPr>
            <p:ph idx="1"/>
          </p:nvPr>
        </p:nvSpPr>
        <p:spPr>
          <a:xfrm>
            <a:off x="3093511" y="1229374"/>
            <a:ext cx="5864222" cy="613457"/>
          </a:xfrm>
        </p:spPr>
        <p:txBody>
          <a:bodyPr>
            <a:normAutofit fontScale="92500" lnSpcReduction="20000"/>
          </a:bodyPr>
          <a:lstStyle/>
          <a:p>
            <a:pPr marL="0" indent="0" algn="ctr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8544"/>
              </p:ext>
            </p:extLst>
          </p:nvPr>
        </p:nvGraphicFramePr>
        <p:xfrm>
          <a:off x="3093511" y="2040498"/>
          <a:ext cx="5864224" cy="108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65"/>
                <a:gridCol w="1156818"/>
                <a:gridCol w="1068400"/>
                <a:gridCol w="2013841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16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(N=438)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TN=365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FP=?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(P=274)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FN=?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TP=212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u-RU" sz="16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(FN+FP)/(N+P) = 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93510" y="3903453"/>
            <a:ext cx="3840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dirty="0">
                <a:latin typeface="Trebuchet MS" panose="020B0603020202020204" pitchFamily="34" charset="0"/>
              </a:rPr>
              <a:t>= (TP+TN</a:t>
            </a:r>
            <a:r>
              <a:rPr lang="en-US" sz="2000" dirty="0" smtClean="0">
                <a:latin typeface="Trebuchet MS" panose="020B0603020202020204" pitchFamily="34" charset="0"/>
              </a:rPr>
              <a:t>)/(P+N) - ?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Precision </a:t>
            </a:r>
            <a:r>
              <a:rPr lang="en-US" sz="2000" dirty="0">
                <a:latin typeface="Trebuchet MS" panose="020B0603020202020204" pitchFamily="34" charset="0"/>
              </a:rPr>
              <a:t>= TP/(TP+FP</a:t>
            </a:r>
            <a:r>
              <a:rPr lang="en-US" sz="2000" dirty="0" smtClean="0">
                <a:latin typeface="Trebuchet MS" panose="020B0603020202020204" pitchFamily="34" charset="0"/>
              </a:rPr>
              <a:t>) -?</a:t>
            </a:r>
            <a:r>
              <a:rPr lang="en-US" sz="2000" dirty="0">
                <a:latin typeface="Trebuchet MS" panose="020B0603020202020204" pitchFamily="34" charset="0"/>
              </a:rPr>
              <a:t>		</a:t>
            </a: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 smtClean="0">
                <a:latin typeface="Trebuchet MS" panose="020B0603020202020204" pitchFamily="34" charset="0"/>
              </a:rPr>
              <a:t>Recall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b="1" dirty="0" smtClean="0">
                <a:latin typeface="Trebuchet MS" panose="020B0603020202020204" pitchFamily="34" charset="0"/>
              </a:rPr>
              <a:t>TPR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dirty="0" smtClean="0">
                <a:latin typeface="Trebuchet MS" panose="020B0603020202020204" pitchFamily="34" charset="0"/>
              </a:rPr>
              <a:t>TP/P-?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sz="2000" b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459814"/>
            <a:ext cx="2693670" cy="4887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93510" y="3217333"/>
            <a:ext cx="586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rebuchet MS" panose="020B0603020202020204" pitchFamily="34" charset="0"/>
              </a:rPr>
              <a:t>FN – </a:t>
            </a:r>
            <a:r>
              <a:rPr lang="ru-RU" sz="1600" b="1" i="1" dirty="0" smtClean="0">
                <a:latin typeface="Trebuchet MS" panose="020B0603020202020204" pitchFamily="34" charset="0"/>
              </a:rPr>
              <a:t>ошибка первого рода; </a:t>
            </a:r>
            <a:r>
              <a:rPr lang="en-US" sz="1600" b="1" i="1" dirty="0" smtClean="0">
                <a:latin typeface="Trebuchet MS" panose="020B0603020202020204" pitchFamily="34" charset="0"/>
              </a:rPr>
              <a:t>FP - </a:t>
            </a:r>
            <a:r>
              <a:rPr lang="ru-RU" sz="1600" b="1" i="1" dirty="0">
                <a:latin typeface="Trebuchet MS" panose="020B0603020202020204" pitchFamily="34" charset="0"/>
              </a:rPr>
              <a:t>ошибка </a:t>
            </a:r>
            <a:r>
              <a:rPr lang="ru-RU" sz="1600" b="1" i="1" dirty="0" smtClean="0">
                <a:latin typeface="Trebuchet MS" panose="020B0603020202020204" pitchFamily="34" charset="0"/>
              </a:rPr>
              <a:t>второго </a:t>
            </a:r>
            <a:r>
              <a:rPr lang="ru-RU" sz="1600" b="1" i="1" dirty="0">
                <a:latin typeface="Trebuchet MS" panose="020B0603020202020204" pitchFamily="34" charset="0"/>
              </a:rPr>
              <a:t>рода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Classification metrics</a:t>
            </a:r>
            <a:endParaRPr lang="en-US" alt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3093510" y="5870318"/>
            <a:ext cx="605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scikit-learn.org/stable/modules/classes.html#classification-metrics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2"/>
            <a:ext cx="7795428" cy="353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Models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marL="0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example </a:t>
            </a:r>
            <a:r>
              <a:rPr lang="en-US" sz="2400" i="1" dirty="0" smtClean="0">
                <a:solidFill>
                  <a:srgbClr val="FF0000"/>
                </a:solidFill>
              </a:rPr>
              <a:t>in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classification_titanic_simple.ipynb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/>
              <a:t>Ensemble methods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Tree Boosting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18717" y="242386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binary classification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</p:spTree>
    <p:extLst>
      <p:ext uri="{BB962C8B-B14F-4D97-AF65-F5344CB8AC3E}">
        <p14:creationId xmlns:p14="http://schemas.microsoft.com/office/powerpoint/2010/main" val="2525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225083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38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8800" y="2023532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Models comparison based on AUC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81024"/>
              </p:ext>
            </p:extLst>
          </p:nvPr>
        </p:nvGraphicFramePr>
        <p:xfrm>
          <a:off x="611717" y="2590535"/>
          <a:ext cx="78867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LR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RF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0.88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0.84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GB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0.87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0.84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0.79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Some </a:t>
            </a:r>
            <a:r>
              <a:rPr lang="en-US" sz="3200" b="1" dirty="0" smtClean="0">
                <a:latin typeface="Trebuchet MS" panose="020B0603020202020204" pitchFamily="34" charset="0"/>
              </a:rPr>
              <a:t>models</a:t>
            </a:r>
            <a:endParaRPr lang="en-US" sz="32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Multiclass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39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809858"/>
            <a:ext cx="7795428" cy="3541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Random </a:t>
            </a:r>
            <a:r>
              <a:rPr lang="en-US" dirty="0"/>
              <a:t>Forests, Gradient </a:t>
            </a:r>
            <a:r>
              <a:rPr lang="en-US" dirty="0" smtClean="0"/>
              <a:t>Boosting</a:t>
            </a:r>
            <a:endParaRPr lang="en-US" dirty="0"/>
          </a:p>
          <a:p>
            <a:pPr marL="457200" lvl="1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example in </a:t>
            </a:r>
            <a:r>
              <a:rPr lang="en-US" sz="2000" i="1" dirty="0" err="1" smtClean="0">
                <a:solidFill>
                  <a:srgbClr val="FF0000"/>
                </a:solidFill>
              </a:rPr>
              <a:t>mclass_classification.ipynb</a:t>
            </a:r>
            <a:endParaRPr lang="en-US" sz="2000" i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 </a:t>
            </a:r>
            <a:r>
              <a:rPr lang="en-US" dirty="0"/>
              <a:t>vs. All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vs.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5577555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Read more</a:t>
            </a:r>
            <a:r>
              <a:rPr lang="en-US" sz="2000" i="1" dirty="0" smtClean="0"/>
              <a:t>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en.wikipedia.org/wiki/Multiclass_classification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scikit-learn.org/stable/modules/multiclass.html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9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Classification: Unbalanced </a:t>
            </a:r>
            <a:r>
              <a:rPr lang="en-US" dirty="0"/>
              <a:t>classes</a:t>
            </a:r>
            <a:endParaRPr lang="ru-RU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40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466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Unbalanced </a:t>
            </a:r>
            <a:r>
              <a:rPr lang="en-US" sz="2000" b="1" dirty="0" smtClean="0">
                <a:latin typeface="Trebuchet MS" panose="020B0603020202020204" pitchFamily="34" charset="0"/>
              </a:rPr>
              <a:t>classes </a:t>
            </a:r>
            <a:r>
              <a:rPr lang="en-US" sz="2000" dirty="0" smtClean="0">
                <a:latin typeface="Trebuchet MS" panose="020B0603020202020204" pitchFamily="34" charset="0"/>
              </a:rPr>
              <a:t>- </a:t>
            </a:r>
            <a:r>
              <a:rPr lang="en-US" sz="2000" dirty="0">
                <a:latin typeface="Trebuchet MS" panose="020B0603020202020204" pitchFamily="34" charset="0"/>
              </a:rPr>
              <a:t>classes are not represented </a:t>
            </a:r>
            <a:r>
              <a:rPr lang="en-US" sz="2000" dirty="0" smtClean="0">
                <a:latin typeface="Trebuchet MS" panose="020B0603020202020204" pitchFamily="34" charset="0"/>
              </a:rPr>
              <a:t>equally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b="1" dirty="0" smtClean="0">
                <a:latin typeface="Trebuchet MS" panose="020B0603020202020204" pitchFamily="34" charset="0"/>
              </a:rPr>
              <a:t>Paradox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Tactics to Combat Unbalanced Classes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1) Collect more data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2) Change Your Performance Metric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3) Resample Your Dataset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4) Generate Synthetic Samples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i="1" dirty="0" smtClean="0"/>
              <a:t>Read more</a:t>
            </a:r>
            <a:r>
              <a:rPr lang="en-US" i="1" dirty="0"/>
              <a:t>: 8 Tactics to Combat Imbalanced Classes in Your Machine Learning Dataset </a:t>
            </a:r>
            <a:r>
              <a:rPr lang="en-US" dirty="0">
                <a:hlinkClick r:id="rId2"/>
              </a:rPr>
              <a:t>http://machinelearningmastery.com/tactics-to-combat-imbalanced-classes-in-your-machine-learning-dataset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15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626" y="1981200"/>
            <a:ext cx="3759041" cy="2738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Hyperparameters</a:t>
            </a:r>
            <a:r>
              <a:rPr lang="en-US" sz="3200" b="1" dirty="0">
                <a:latin typeface="Trebuchet MS" panose="020B0603020202020204" pitchFamily="34" charset="0"/>
              </a:rPr>
              <a:t> optimization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Modeling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41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94784" y="2036320"/>
            <a:ext cx="7886700" cy="4161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Parameters to optimize</a:t>
            </a:r>
          </a:p>
          <a:p>
            <a:r>
              <a:rPr lang="en-US" sz="2800" dirty="0" smtClean="0"/>
              <a:t>Good range of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More about parameters to optimize and good range of values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www.linkedin.com/pulse/approaching-almost-any-machine-learning-problem-abhishek-thakur?trk=hp-feed-article-title-like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Testing Data Science Projects.   2. </a:t>
            </a:r>
            <a:r>
              <a:rPr lang="en-US" dirty="0" smtClean="0"/>
              <a:t>Classification	03.2017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smtClean="0"/>
              <a:t>Supervised vs. unsupervised learning</a:t>
            </a:r>
            <a:endParaRPr lang="en-US" dirty="0"/>
          </a:p>
          <a:p>
            <a:r>
              <a:rPr lang="en-US" dirty="0"/>
              <a:t>Working with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i="1" dirty="0" smtClean="0"/>
              <a:t>Regression</a:t>
            </a:r>
          </a:p>
          <a:p>
            <a:pPr lvl="1"/>
            <a:r>
              <a:rPr lang="en-US" i="1" dirty="0" smtClean="0"/>
              <a:t>Classification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/>
              <a:t>Working with data</a:t>
            </a:r>
            <a:endParaRPr 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4478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Tidy </a:t>
            </a:r>
            <a:r>
              <a:rPr lang="en-US" sz="3200" dirty="0" smtClean="0"/>
              <a:t>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</a:t>
            </a:r>
            <a:r>
              <a:rPr lang="en-US" dirty="0"/>
              <a:t>of variables and actions</a:t>
            </a:r>
            <a:r>
              <a:rPr lang="ru-RU" dirty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Missing </a:t>
            </a:r>
            <a:r>
              <a:rPr lang="en-US" dirty="0"/>
              <a:t>data and imputation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Feature engineering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/>
              <a:t>preprocessing for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220133" y="1100667"/>
            <a:ext cx="8644467" cy="30606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Tidy data is a standard way of mapping the meaning of a dataset to its structure. This is </a:t>
            </a:r>
            <a:r>
              <a:rPr lang="en-US" sz="2400" dirty="0" err="1"/>
              <a:t>Codd’s</a:t>
            </a:r>
            <a:r>
              <a:rPr lang="en-US" sz="2400" dirty="0"/>
              <a:t> 3rd normal </a:t>
            </a:r>
            <a:r>
              <a:rPr lang="en-US" sz="2400" dirty="0" smtClean="0"/>
              <a:t>form </a:t>
            </a:r>
            <a:r>
              <a:rPr lang="en-US" sz="2400" dirty="0"/>
              <a:t>and the focus put on a single dataset rather than the many connected datasets common in relational </a:t>
            </a:r>
            <a:r>
              <a:rPr lang="en-US" sz="2400" dirty="0" smtClean="0"/>
              <a:t>databases.</a:t>
            </a:r>
          </a:p>
          <a:p>
            <a:r>
              <a:rPr lang="en-US" sz="2400" dirty="0" smtClean="0"/>
              <a:t>In tidy data: </a:t>
            </a:r>
          </a:p>
          <a:p>
            <a:pPr marL="719138" indent="-363538">
              <a:buNone/>
            </a:pPr>
            <a:r>
              <a:rPr lang="en-US" sz="2400" b="1" dirty="0" smtClean="0"/>
              <a:t>1. Each variable forms a column. </a:t>
            </a:r>
          </a:p>
          <a:p>
            <a:pPr marL="719138" indent="-363538">
              <a:buNone/>
            </a:pPr>
            <a:r>
              <a:rPr lang="en-US" sz="2400" b="1" dirty="0" smtClean="0"/>
              <a:t>2. Each observation forms a row. </a:t>
            </a:r>
          </a:p>
          <a:p>
            <a:pPr marL="719138" indent="-363538">
              <a:buNone/>
            </a:pPr>
            <a:r>
              <a:rPr lang="en-US" sz="2400" b="1" dirty="0" smtClean="0"/>
              <a:t>3. Each type of observational unit forms a table.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 smtClean="0"/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i="1" dirty="0" smtClean="0">
                <a:solidFill>
                  <a:srgbClr val="FF0000"/>
                </a:solidFill>
              </a:rPr>
              <a:t>Which table below is tidy?</a:t>
            </a:r>
          </a:p>
          <a:p>
            <a:pPr marL="719138" indent="-363538">
              <a:buNone/>
            </a:pP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223283" y="246972"/>
            <a:ext cx="3124200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 panose="020B0603020202020204" pitchFamily="34" charset="0"/>
              </a:rPr>
              <a:t>Tidy Data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4229034"/>
            <a:ext cx="3552825" cy="1095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61366"/>
            <a:ext cx="3105150" cy="1800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133" y="5681133"/>
            <a:ext cx="8321146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More about tidy data: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ftp://cran.r-project.org/pub/R/web/packages/tidyr/vignettes/tidy-data.html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8218</TotalTime>
  <Words>1451</Words>
  <Application>Microsoft Office PowerPoint</Application>
  <PresentationFormat>Экран (4:3)</PresentationFormat>
  <Paragraphs>534</Paragraphs>
  <Slides>42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2. Regression and Classification in Python Scikit-learn</vt:lpstr>
      <vt:lpstr>Reference</vt:lpstr>
      <vt:lpstr>Reference</vt:lpstr>
      <vt:lpstr>Reference</vt:lpstr>
      <vt:lpstr>Outline</vt:lpstr>
      <vt:lpstr>Supervised vs. Unsupervised Learning</vt:lpstr>
      <vt:lpstr>Regression / Classification Problem</vt:lpstr>
      <vt:lpstr>Working with data</vt:lpstr>
      <vt:lpstr>Working with data</vt:lpstr>
      <vt:lpstr>Working with data</vt:lpstr>
      <vt:lpstr>Working with data</vt:lpstr>
      <vt:lpstr>Working with data</vt:lpstr>
      <vt:lpstr>Презентация PowerPoint</vt:lpstr>
      <vt:lpstr>Working with data</vt:lpstr>
      <vt:lpstr>Modeling</vt:lpstr>
      <vt:lpstr>Mathematical model</vt:lpstr>
      <vt:lpstr>Bias-Variance Trade-Off</vt:lpstr>
      <vt:lpstr>Model validation</vt:lpstr>
      <vt:lpstr>Model validation via cross-validation</vt:lpstr>
      <vt:lpstr>Bias-Variance Trade-Off</vt:lpstr>
      <vt:lpstr>Bias-Variance Trade-Off</vt:lpstr>
      <vt:lpstr>Some models for Regression in Python scikit-learn</vt:lpstr>
      <vt:lpstr>Linear Regression with one variable</vt:lpstr>
      <vt:lpstr>Gradient descent to find min┬(θ_0,θ_1 )⁡J(θ_0,θ_1 )</vt:lpstr>
      <vt:lpstr>Презентация PowerPoint</vt:lpstr>
      <vt:lpstr>Презентация PowerPoint</vt:lpstr>
      <vt:lpstr>Linear Regression with multiple variables</vt:lpstr>
      <vt:lpstr>Cost functions  for LinearRegression, Ridge and Lasso in scikit-learn</vt:lpstr>
      <vt:lpstr>Regression metrics</vt:lpstr>
      <vt:lpstr>Chose the best model </vt:lpstr>
      <vt:lpstr>Ways to fix high bias/variance in linear models</vt:lpstr>
      <vt:lpstr>Classification</vt:lpstr>
      <vt:lpstr>Binary Classification</vt:lpstr>
      <vt:lpstr>Binary Classification</vt:lpstr>
      <vt:lpstr>Classification metrics</vt:lpstr>
      <vt:lpstr>Презентация PowerPoint</vt:lpstr>
      <vt:lpstr>Some models for binary classification in Python scikit-learn</vt:lpstr>
      <vt:lpstr>Binary Classification</vt:lpstr>
      <vt:lpstr>Multiclass Classification</vt:lpstr>
      <vt:lpstr>Classification: Unbalanced classes</vt:lpstr>
      <vt:lpstr>Modeling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187</cp:revision>
  <cp:lastPrinted>2018-02-01T11:35:32Z</cp:lastPrinted>
  <dcterms:created xsi:type="dcterms:W3CDTF">2017-01-23T11:32:57Z</dcterms:created>
  <dcterms:modified xsi:type="dcterms:W3CDTF">2018-02-07T14:20:23Z</dcterms:modified>
</cp:coreProperties>
</file>