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4" r:id="rId2"/>
    <p:sldId id="376" r:id="rId3"/>
    <p:sldId id="375" r:id="rId4"/>
    <p:sldId id="256" r:id="rId5"/>
    <p:sldId id="334" r:id="rId6"/>
    <p:sldId id="371" r:id="rId7"/>
    <p:sldId id="372" r:id="rId8"/>
    <p:sldId id="257" r:id="rId9"/>
    <p:sldId id="373" r:id="rId10"/>
    <p:sldId id="294" r:id="rId11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59A"/>
    <a:srgbClr val="7593B3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3613" autoAdjust="0"/>
  </p:normalViewPr>
  <p:slideViewPr>
    <p:cSldViewPr>
      <p:cViewPr varScale="1">
        <p:scale>
          <a:sx n="73" d="100"/>
          <a:sy n="73" d="100"/>
        </p:scale>
        <p:origin x="2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CEA9-E436-4F45-AF2A-634DC4ABDA17}" type="datetimeFigureOut">
              <a:rPr lang="ru-RU" smtClean="0"/>
              <a:t>05.05.2018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AC9C3-B9C1-4DE7-9FEF-13E4A5904B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39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05.05.2018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zynicide/wine-review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rounakbanik/the-movies-dataset" TargetMode="External"/><Relationship Id="rId5" Type="http://schemas.openxmlformats.org/officeDocument/2006/relationships/hyperlink" Target="https://www.kaggle.com/wosaku/crime-in-vancouver/kernels" TargetMode="External"/><Relationship Id="rId4" Type="http://schemas.openxmlformats.org/officeDocument/2006/relationships/hyperlink" Target="https://www.kaggle.com/secareanualin/football-even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devdocs/user/quickstart.html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pandas-docs.github.io/pandas-docs-travis/api.html" TargetMode="External"/><Relationship Id="rId4" Type="http://schemas.openxmlformats.org/officeDocument/2006/relationships/hyperlink" Target="https://pandas.py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TENSOR.BY</a:t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dirty="0" smtClean="0"/>
              <a:t>Курсы по машинному обучению</a:t>
            </a: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b="1" dirty="0" smtClean="0"/>
              <a:t>01 - 02.2018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8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6600" y="76200"/>
            <a:ext cx="5029200" cy="326941"/>
          </a:xfrm>
        </p:spPr>
        <p:txBody>
          <a:bodyPr>
            <a:normAutofit fontScale="90000"/>
          </a:bodyPr>
          <a:lstStyle/>
          <a:p>
            <a:r>
              <a:rPr lang="ru-RU" sz="2800" i="1" dirty="0" smtClean="0"/>
              <a:t>Продолжительность: 9 недель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Введение в курс. Подготовка данных для моделирования в </a:t>
            </a:r>
            <a:r>
              <a:rPr lang="ru-RU" sz="1600" b="1" i="1" dirty="0" err="1"/>
              <a:t>Python</a:t>
            </a:r>
            <a:r>
              <a:rPr lang="ru-RU" sz="1600" b="1" i="1" dirty="0"/>
              <a:t> c использованием пакетов </a:t>
            </a:r>
            <a:r>
              <a:rPr lang="ru-RU" sz="1600" b="1" i="1" dirty="0" err="1"/>
              <a:t>Numpy</a:t>
            </a:r>
            <a:r>
              <a:rPr lang="ru-RU" sz="1600" b="1" i="1" dirty="0"/>
              <a:t> и </a:t>
            </a:r>
            <a:r>
              <a:rPr lang="ru-RU" sz="1600" b="1" i="1" dirty="0" err="1" smtClean="0"/>
              <a:t>Pandas</a:t>
            </a:r>
            <a:endParaRPr lang="ru-RU" sz="1600" b="1" i="1" dirty="0"/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с учителем – Регрессия. Метрики оценки качества </a:t>
            </a:r>
            <a:r>
              <a:rPr lang="ru-RU" sz="1600" b="1" i="1" dirty="0" smtClean="0"/>
              <a:t>моделей. </a:t>
            </a:r>
            <a:r>
              <a:rPr lang="ru-RU" sz="1600" b="1" i="1" dirty="0" err="1" smtClean="0"/>
              <a:t>Валидация</a:t>
            </a:r>
            <a:r>
              <a:rPr lang="ru-RU" sz="1600" b="1" i="1" dirty="0" smtClean="0"/>
              <a:t> </a:t>
            </a:r>
            <a:r>
              <a:rPr lang="ru-RU" sz="1600" b="1" i="1" dirty="0"/>
              <a:t>моделей.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с учителем – Классификация. Модели классификации: линейная модель и модели на основе ансамблей разрешающих деревьев. </a:t>
            </a:r>
            <a:r>
              <a:rPr lang="ru-RU" sz="1600" b="1" i="1" dirty="0" smtClean="0"/>
              <a:t>Метрики. 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Анализ </a:t>
            </a:r>
            <a:r>
              <a:rPr lang="ru-RU" sz="1600" b="1" i="1" dirty="0"/>
              <a:t>и прогнозирование временных рядов. </a:t>
            </a:r>
            <a:r>
              <a:rPr lang="ru-RU" sz="1600" b="1" i="1" dirty="0" smtClean="0"/>
              <a:t>Метрики. "</a:t>
            </a:r>
            <a:r>
              <a:rPr lang="ru-RU" sz="1600" b="1" i="1" dirty="0"/>
              <a:t>Наивные" модели. Семейство моделей ARIMA.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Обучение без учителя. Кластерный анализ. Задачи и оценка качества кластеризации.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Моделирование и анализ текстовой информации. Задачи </a:t>
            </a:r>
            <a:r>
              <a:rPr lang="ru-RU" sz="1600" b="1" i="1" dirty="0" err="1"/>
              <a:t>Natural</a:t>
            </a:r>
            <a:r>
              <a:rPr lang="ru-RU" sz="1600" b="1" i="1" dirty="0"/>
              <a:t> </a:t>
            </a:r>
            <a:r>
              <a:rPr lang="ru-RU" sz="1600" b="1" i="1" dirty="0" err="1"/>
              <a:t>Language</a:t>
            </a:r>
            <a:r>
              <a:rPr lang="ru-RU" sz="1600" b="1" i="1" dirty="0"/>
              <a:t> </a:t>
            </a:r>
            <a:r>
              <a:rPr lang="ru-RU" sz="1600" b="1" i="1" dirty="0" err="1"/>
              <a:t>Processing</a:t>
            </a:r>
            <a:r>
              <a:rPr lang="ru-RU" sz="1600" b="1" i="1" dirty="0" smtClean="0"/>
              <a:t>.</a:t>
            </a:r>
            <a:r>
              <a:rPr lang="ru-RU" sz="1600" dirty="0"/>
              <a:t> </a:t>
            </a:r>
            <a:r>
              <a:rPr lang="ru-RU" sz="1600" b="1" i="1" dirty="0"/>
              <a:t>Способы представления текста в моделировании.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Нейронные сети. Виды нейронных сетей. Глубокое обучение</a:t>
            </a:r>
            <a:r>
              <a:rPr lang="ru-RU" sz="1600" b="1" i="1" dirty="0"/>
              <a:t>. Алгоритм обратного распространения ошибки. Фреймворк </a:t>
            </a:r>
            <a:r>
              <a:rPr lang="en-US" sz="1600" b="1" i="1" dirty="0" err="1"/>
              <a:t>Keras</a:t>
            </a:r>
            <a:r>
              <a:rPr lang="ru-RU" sz="1600" b="1" i="1" dirty="0"/>
              <a:t>.</a:t>
            </a:r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/>
              <a:t>Рекуррентные нейронные сети и их применение. LSTM. </a:t>
            </a:r>
            <a:r>
              <a:rPr lang="ru-RU" sz="1600" b="1" i="1" dirty="0" err="1"/>
              <a:t>Сверточные</a:t>
            </a:r>
            <a:r>
              <a:rPr lang="ru-RU" sz="1600" b="1" i="1" dirty="0"/>
              <a:t> нейронные сети. Операции “свертка” и “</a:t>
            </a:r>
            <a:r>
              <a:rPr lang="ru-RU" sz="1600" b="1" i="1" dirty="0" err="1"/>
              <a:t>пулинг</a:t>
            </a:r>
            <a:r>
              <a:rPr lang="ru-RU" sz="1600" b="1" i="1" dirty="0"/>
              <a:t>”. </a:t>
            </a:r>
            <a:r>
              <a:rPr lang="ru-RU" sz="1600" b="1" i="1" dirty="0" err="1"/>
              <a:t>Эмбеддинги</a:t>
            </a:r>
            <a:r>
              <a:rPr lang="ru-RU" sz="1600" dirty="0"/>
              <a:t>.</a:t>
            </a:r>
            <a:endParaRPr lang="ru-RU" sz="1600" b="1" i="1" dirty="0"/>
          </a:p>
          <a:p>
            <a:pPr marL="514350" indent="-514350" algn="just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ru-RU" sz="1600" b="1" i="1" dirty="0" smtClean="0"/>
              <a:t>Защита выпускных проектов</a:t>
            </a:r>
            <a:r>
              <a:rPr lang="ru-RU" sz="1600" i="1" dirty="0" smtClean="0"/>
              <a:t>.</a:t>
            </a:r>
            <a:endParaRPr lang="ru-RU" sz="16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ru-RU" b="1" dirty="0"/>
              <a:t>	</a:t>
            </a:r>
            <a:r>
              <a:rPr lang="ru-RU" b="1" dirty="0" smtClean="0"/>
              <a:t>01-02.2018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28600" y="444332"/>
            <a:ext cx="8001000" cy="467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Темы: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721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998621"/>
            <a:ext cx="8686800" cy="555457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err="1" smtClean="0"/>
              <a:t>Датасеты</a:t>
            </a:r>
            <a:r>
              <a:rPr lang="ru-RU" sz="1800" b="1" i="1" dirty="0" smtClean="0"/>
              <a:t> </a:t>
            </a:r>
            <a:r>
              <a:rPr lang="ru-RU" sz="1800" b="1" i="1" dirty="0"/>
              <a:t>:</a:t>
            </a:r>
            <a:r>
              <a:rPr lang="ru-RU" sz="1800" i="1" dirty="0"/>
              <a:t> </a:t>
            </a:r>
            <a:r>
              <a:rPr lang="ru-RU" sz="1800" i="1" dirty="0">
                <a:hlinkClick r:id="rId2"/>
              </a:rPr>
              <a:t>https://www.kaggle.com/datasets</a:t>
            </a: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endParaRPr lang="ru-RU" sz="1800" b="1" i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Примеры</a:t>
            </a:r>
            <a:r>
              <a:rPr lang="ru-RU" sz="1800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3"/>
              </a:rPr>
              <a:t>https</a:t>
            </a:r>
            <a:r>
              <a:rPr lang="ru-RU" sz="1800" i="1" dirty="0">
                <a:hlinkClick r:id="rId3"/>
              </a:rPr>
              <a:t>://</a:t>
            </a:r>
            <a:r>
              <a:rPr lang="ru-RU" sz="1800" i="1" dirty="0" smtClean="0">
                <a:hlinkClick r:id="rId3"/>
              </a:rPr>
              <a:t>www.kaggle.com/zynicide/wine-reviews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4"/>
              </a:rPr>
              <a:t>https</a:t>
            </a:r>
            <a:r>
              <a:rPr lang="ru-RU" sz="1800" i="1" dirty="0">
                <a:hlinkClick r:id="rId4"/>
              </a:rPr>
              <a:t>://</a:t>
            </a:r>
            <a:r>
              <a:rPr lang="ru-RU" sz="1800" i="1" dirty="0" smtClean="0">
                <a:hlinkClick r:id="rId4"/>
              </a:rPr>
              <a:t>www.kaggle.com/secareanualin/football-events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5"/>
              </a:rPr>
              <a:t>https</a:t>
            </a:r>
            <a:r>
              <a:rPr lang="ru-RU" sz="1800" i="1" dirty="0">
                <a:hlinkClick r:id="rId5"/>
              </a:rPr>
              <a:t>://</a:t>
            </a:r>
            <a:r>
              <a:rPr lang="ru-RU" sz="1800" i="1" dirty="0" smtClean="0">
                <a:hlinkClick r:id="rId5"/>
              </a:rPr>
              <a:t>www.kaggle.com/wosaku/crime-in-vancouver/kernels</a:t>
            </a:r>
            <a:endParaRPr lang="ru-RU" sz="1800" i="1" dirty="0" smtClean="0"/>
          </a:p>
          <a:p>
            <a:pPr algn="just">
              <a:spcBef>
                <a:spcPts val="0"/>
              </a:spcBef>
            </a:pPr>
            <a:r>
              <a:rPr lang="ru-RU" sz="1800" i="1" dirty="0" smtClean="0">
                <a:hlinkClick r:id="rId6"/>
              </a:rPr>
              <a:t>https</a:t>
            </a:r>
            <a:r>
              <a:rPr lang="ru-RU" sz="1800" i="1" dirty="0">
                <a:hlinkClick r:id="rId6"/>
              </a:rPr>
              <a:t>://</a:t>
            </a:r>
            <a:r>
              <a:rPr lang="ru-RU" sz="1800" i="1" dirty="0" smtClean="0">
                <a:hlinkClick r:id="rId6"/>
              </a:rPr>
              <a:t>www.kaggle.com/rounakbanik/the-movies-dataset</a:t>
            </a:r>
            <a:endParaRPr lang="ru-RU" sz="1800" i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1800" i="1" dirty="0"/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i="1" dirty="0" smtClean="0"/>
              <a:t>Примерные требования к </a:t>
            </a:r>
            <a:r>
              <a:rPr lang="ru-RU" sz="1800" b="1" i="1" dirty="0" err="1" smtClean="0"/>
              <a:t>датасету</a:t>
            </a:r>
            <a:r>
              <a:rPr lang="ru-RU" sz="1800" b="1" i="1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подходят </a:t>
            </a:r>
            <a:r>
              <a:rPr lang="ru-RU" sz="1800" i="1" dirty="0"/>
              <a:t>для </a:t>
            </a:r>
            <a:r>
              <a:rPr lang="ru-RU" sz="1800" i="1" dirty="0" smtClean="0"/>
              <a:t>задачи обучения с учителем,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есть </a:t>
            </a:r>
            <a:r>
              <a:rPr lang="ru-RU" sz="1800" i="1" dirty="0"/>
              <a:t>текстовые </a:t>
            </a:r>
            <a:r>
              <a:rPr lang="ru-RU" sz="1800" i="1" dirty="0" smtClean="0"/>
              <a:t>данные, </a:t>
            </a:r>
          </a:p>
          <a:p>
            <a:pPr algn="just">
              <a:spcBef>
                <a:spcPts val="0"/>
              </a:spcBef>
            </a:pPr>
            <a:r>
              <a:rPr lang="ru-RU" sz="1800" i="1" dirty="0" smtClean="0"/>
              <a:t>большой </a:t>
            </a:r>
            <a:r>
              <a:rPr lang="ru-RU" sz="1800" i="1" dirty="0"/>
              <a:t>объем, но не </a:t>
            </a:r>
            <a:r>
              <a:rPr lang="ru-RU" sz="1800" i="1" dirty="0" smtClean="0"/>
              <a:t>огромный</a:t>
            </a:r>
            <a:endParaRPr lang="ru-RU" sz="1800" i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ru-RU" b="1" dirty="0"/>
              <a:t>	</a:t>
            </a:r>
            <a:r>
              <a:rPr lang="ru-RU" b="1" dirty="0" smtClean="0"/>
              <a:t>01-02.2018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8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TENSOR.BY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ML-course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ru-RU" sz="3600" dirty="0" smtClean="0"/>
              <a:t>1. </a:t>
            </a:r>
            <a:r>
              <a:rPr lang="en-US" sz="3600" dirty="0"/>
              <a:t>Preparing data for modeling in Python using </a:t>
            </a:r>
            <a:r>
              <a:rPr lang="en-US" sz="3600" dirty="0" err="1" smtClean="0"/>
              <a:t>Numpy</a:t>
            </a:r>
            <a:r>
              <a:rPr lang="en-US" sz="3600" dirty="0" smtClean="0"/>
              <a:t> </a:t>
            </a:r>
            <a:r>
              <a:rPr lang="en-US" sz="3600" dirty="0"/>
              <a:t>and Pandas packages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</a:t>
            </a:r>
            <a:r>
              <a:rPr lang="en-US" b="1" dirty="0"/>
              <a:t>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  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</a:t>
            </a:r>
            <a:r>
              <a:rPr lang="en-US" b="1" dirty="0"/>
              <a:t>.   </a:t>
            </a:r>
            <a:r>
              <a:rPr lang="en-US" b="1" dirty="0" smtClean="0"/>
              <a:t>1. </a:t>
            </a:r>
            <a:r>
              <a:rPr lang="en-US" dirty="0" smtClean="0"/>
              <a:t>Preparing </a:t>
            </a:r>
            <a:r>
              <a:rPr lang="en-US" dirty="0"/>
              <a:t>data for modeling in Python 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696" y="2985869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NumPy</a:t>
            </a:r>
            <a:r>
              <a:rPr lang="en-US" b="1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>
                <a:hlinkClick r:id="rId2"/>
              </a:rPr>
              <a:t>http://www.numpy.org/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http://www.numpy.org/devdocs/user/quickstart.html</a:t>
            </a: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 smtClean="0"/>
              <a:t>Pandas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https://pandas.pydata.org</a:t>
            </a:r>
            <a:r>
              <a:rPr lang="en-US" sz="2400" dirty="0" smtClean="0">
                <a:hlinkClick r:id="rId4"/>
              </a:rPr>
              <a:t>/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http://</a:t>
            </a:r>
            <a:r>
              <a:rPr lang="en-US" sz="2400" dirty="0" smtClean="0">
                <a:hlinkClick r:id="rId5"/>
              </a:rPr>
              <a:t>pandas-docs.github.io/pandas-docs-travis/api.html</a:t>
            </a:r>
            <a:r>
              <a:rPr lang="en-US" sz="2400" dirty="0" smtClean="0"/>
              <a:t> 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5191125"/>
            <a:ext cx="3105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NumPy</a:t>
            </a:r>
            <a:r>
              <a:rPr lang="en-US" dirty="0" smtClean="0"/>
              <a:t> &amp; Pandas?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48000"/>
            <a:ext cx="6667500" cy="32099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197493"/>
            <a:ext cx="3419475" cy="1762125"/>
          </a:xfrm>
          <a:prstGeom prst="rect">
            <a:avLst/>
          </a:prstGeom>
          <a:ln>
            <a:solidFill>
              <a:srgbClr val="54759A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62100"/>
            <a:ext cx="3105150" cy="866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5441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Ndarray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numpy.ndarray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Series</a:t>
            </a:r>
            <a:r>
              <a:rPr lang="en-US" dirty="0" smtClean="0"/>
              <a:t>	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pandas.core.series.Series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DataFrame</a:t>
            </a:r>
            <a:r>
              <a:rPr lang="en-US" b="1" dirty="0" smtClean="0"/>
              <a:t>	</a:t>
            </a:r>
            <a:r>
              <a:rPr lang="en-US" sz="2800" dirty="0" smtClean="0"/>
              <a:t>(</a:t>
            </a:r>
            <a:r>
              <a:rPr lang="en-US" sz="2800" dirty="0" err="1" smtClean="0"/>
              <a:t>pandas.core.frame.DataFrame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attribute</a:t>
            </a:r>
            <a:endParaRPr lang="en-US" i="1" dirty="0"/>
          </a:p>
          <a:p>
            <a:pPr marL="811213" indent="-360363"/>
            <a:r>
              <a:rPr lang="en-US" sz="3600" i="1" dirty="0" smtClean="0"/>
              <a:t>.</a:t>
            </a:r>
            <a:r>
              <a:rPr lang="en-US" i="1" dirty="0" smtClean="0"/>
              <a:t>method()</a:t>
            </a:r>
            <a:endParaRPr lang="en-US" i="1" dirty="0"/>
          </a:p>
          <a:p>
            <a:pPr marL="811213" indent="-360363"/>
            <a:r>
              <a:rPr lang="en-US" i="1" dirty="0" smtClean="0"/>
              <a:t>function()</a:t>
            </a:r>
          </a:p>
          <a:p>
            <a:endParaRPr lang="en-US" i="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part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1. </a:t>
            </a:r>
            <a:r>
              <a:rPr lang="en-US" dirty="0"/>
              <a:t>Preparing data for modeling in Python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67" y="1397778"/>
            <a:ext cx="7015163" cy="1443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72948" y="3276600"/>
            <a:ext cx="6441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Files: </a:t>
            </a:r>
            <a:r>
              <a:rPr lang="en-US" sz="2400" dirty="0" err="1" smtClean="0">
                <a:latin typeface="Trebuchet MS" panose="020B0603020202020204" pitchFamily="34" charset="0"/>
              </a:rPr>
              <a:t>jn</a:t>
            </a:r>
            <a:r>
              <a:rPr lang="en-US" sz="2400" dirty="0" smtClean="0">
                <a:latin typeface="Trebuchet MS" panose="020B0603020202020204" pitchFamily="34" charset="0"/>
              </a:rPr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data\*.</a:t>
            </a:r>
            <a:r>
              <a:rPr lang="en-US" sz="2400" dirty="0" err="1" smtClean="0">
                <a:latin typeface="Trebuchet MS" panose="020B0603020202020204" pitchFamily="34" charset="0"/>
              </a:rPr>
              <a:t>csv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part1</a:t>
            </a:r>
            <a:r>
              <a:rPr lang="ru-RU" sz="2400" dirty="0" smtClean="0">
                <a:latin typeface="Trebuchet MS" panose="020B0603020202020204" pitchFamily="34" charset="0"/>
              </a:rPr>
              <a:t>_</a:t>
            </a:r>
            <a:r>
              <a:rPr lang="en-US" sz="2400" dirty="0" err="1" smtClean="0">
                <a:latin typeface="Trebuchet MS" panose="020B0603020202020204" pitchFamily="34" charset="0"/>
              </a:rPr>
              <a:t>numpy.jpynb</a:t>
            </a:r>
            <a:r>
              <a:rPr lang="en-US" sz="2400" dirty="0" smtClean="0">
                <a:latin typeface="Trebuchet MS" panose="020B0603020202020204" pitchFamily="34" charset="0"/>
              </a:rPr>
              <a:t>, part2_pandas.jpynb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rebuchet MS" panose="020B0603020202020204" pitchFamily="34" charset="0"/>
              </a:rPr>
              <a:t>Exercises-1.ipynb</a:t>
            </a:r>
            <a:r>
              <a:rPr lang="en-US" sz="2400" smtClean="0">
                <a:latin typeface="Trebuchet MS" panose="020B0603020202020204" pitchFamily="34" charset="0"/>
              </a:rPr>
              <a:t>,…, </a:t>
            </a:r>
            <a:r>
              <a:rPr lang="en-US" sz="2400" smtClean="0">
                <a:latin typeface="Trebuchet MS" panose="020B0603020202020204" pitchFamily="34" charset="0"/>
              </a:rPr>
              <a:t>Exercises-5.ipynb</a:t>
            </a:r>
            <a:endParaRPr lang="en-US" sz="240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4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8101</TotalTime>
  <Words>313</Words>
  <Application>Microsoft Office PowerPoint</Application>
  <PresentationFormat>Экран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Тема Office</vt:lpstr>
      <vt:lpstr>TENSOR.BY  Курсы по машинному обучению</vt:lpstr>
      <vt:lpstr>Продолжительность: 9 недель</vt:lpstr>
      <vt:lpstr>Проекты</vt:lpstr>
      <vt:lpstr>TENSOR.BY  ML-course  1. Preparing data for modeling in Python using Numpy and Pandas packages</vt:lpstr>
      <vt:lpstr>Reference</vt:lpstr>
      <vt:lpstr>Packages</vt:lpstr>
      <vt:lpstr>Why NumPy &amp; Pandas?</vt:lpstr>
      <vt:lpstr>Objects</vt:lpstr>
      <vt:lpstr>Practical part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140</cp:revision>
  <cp:lastPrinted>2018-01-18T05:38:29Z</cp:lastPrinted>
  <dcterms:created xsi:type="dcterms:W3CDTF">2017-01-23T11:32:57Z</dcterms:created>
  <dcterms:modified xsi:type="dcterms:W3CDTF">2018-05-05T19:20:54Z</dcterms:modified>
</cp:coreProperties>
</file>