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55" r:id="rId2"/>
  </p:sldIdLst>
  <p:sldSz cx="9144000" cy="6858000" type="screen4x3"/>
  <p:notesSz cx="6858000" cy="994727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93B3"/>
    <a:srgbClr val="54759A"/>
    <a:srgbClr val="B3C3D5"/>
    <a:srgbClr val="DE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13" autoAdjust="0"/>
  </p:normalViewPr>
  <p:slideViewPr>
    <p:cSldViewPr>
      <p:cViewPr varScale="1">
        <p:scale>
          <a:sx n="69" d="100"/>
          <a:sy n="69" d="100"/>
        </p:scale>
        <p:origin x="43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D710B-DBEB-48B9-BE37-6CC35DC50D83}" type="datetimeFigureOut">
              <a:rPr lang="ru-RU" smtClean="0"/>
              <a:t>12.11.2018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A164D-CA5E-491E-9E8B-2B92929EB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270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FBC4C-1749-4424-9522-1B6D127EF272}" type="datetimeFigureOut">
              <a:rPr lang="ru-RU" smtClean="0"/>
              <a:t>12.11.2018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6225-C8ED-4E9F-A34F-711DD8E7E2B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95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1027"/>
          <a:stretch/>
        </p:blipFill>
        <p:spPr>
          <a:xfrm>
            <a:off x="0" y="4337350"/>
            <a:ext cx="9144000" cy="25206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3276599"/>
          </a:xfrm>
        </p:spPr>
        <p:txBody>
          <a:bodyPr/>
          <a:lstStyle>
            <a:lvl1pPr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6356350"/>
            <a:ext cx="7772400" cy="365125"/>
          </a:xfrm>
        </p:spPr>
        <p:txBody>
          <a:bodyPr/>
          <a:lstStyle>
            <a:lvl1pPr algn="r"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DFBDC"/>
              </a:clrFrom>
              <a:clrTo>
                <a:srgbClr val="FDFBD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420" y="118450"/>
            <a:ext cx="2142179" cy="414950"/>
          </a:xfrm>
          <a:prstGeom prst="rect">
            <a:avLst/>
          </a:prstGeom>
          <a:ln>
            <a:noFill/>
          </a:ln>
          <a:effectLst>
            <a:outerShdw blurRad="114300" dist="38100" dir="18600000" sx="102000" sy="102000" algn="bl" rotWithShape="0">
              <a:prstClr val="black">
                <a:alpha val="31000"/>
              </a:prstClr>
            </a:outerShdw>
          </a:effectLst>
        </p:spPr>
      </p:pic>
      <p:sp>
        <p:nvSpPr>
          <p:cNvPr id="9" name="Прямоугольник 8"/>
          <p:cNvSpPr/>
          <p:nvPr userDrawn="1"/>
        </p:nvSpPr>
        <p:spPr>
          <a:xfrm>
            <a:off x="0" y="4297681"/>
            <a:ext cx="9144000" cy="45719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273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22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753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76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>
            <a:lvl1pPr>
              <a:buClr>
                <a:srgbClr val="7593B3"/>
              </a:buClr>
              <a:defRPr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>
                <a:latin typeface="Trebuchet MS" panose="020B0603020202020204" pitchFamily="34" charset="0"/>
              </a:defRPr>
            </a:lvl2pPr>
            <a:lvl3pPr>
              <a:defRPr>
                <a:latin typeface="Trebuchet MS" panose="020B0603020202020204" pitchFamily="34" charset="0"/>
              </a:defRPr>
            </a:lvl3pPr>
            <a:lvl4pPr>
              <a:defRPr>
                <a:latin typeface="Trebuchet MS" panose="020B0603020202020204" pitchFamily="34" charset="0"/>
              </a:defRPr>
            </a:lvl4pPr>
            <a:lvl5pPr>
              <a:defRPr>
                <a:latin typeface="Trebuchet MS" panose="020B0603020202020204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129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0" name="Объект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3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19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058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64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908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52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712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155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420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b="1" dirty="0"/>
              <a:t>Forecasting for TS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smtClean="0"/>
              <a:t>22</a:t>
            </a:r>
            <a:endParaRPr lang="ru-RU" dirty="0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609600" y="2537993"/>
            <a:ext cx="7924800" cy="4910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/>
              <a:t>Models comparison based on RMSE</a:t>
            </a:r>
            <a:endParaRPr lang="ru-RU" sz="3200" b="1" dirty="0"/>
          </a:p>
        </p:txBody>
      </p:sp>
      <p:graphicFrame>
        <p:nvGraphicFramePr>
          <p:cNvPr id="1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9680712"/>
              </p:ext>
            </p:extLst>
          </p:nvPr>
        </p:nvGraphicFramePr>
        <p:xfrm>
          <a:off x="380999" y="3287250"/>
          <a:ext cx="8532394" cy="28270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50630"/>
                <a:gridCol w="1331062"/>
                <a:gridCol w="1250702"/>
              </a:tblGrid>
              <a:tr h="2781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Model</a:t>
                      </a:r>
                      <a:endParaRPr lang="ru-RU" sz="2200" b="1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Valid</a:t>
                      </a:r>
                      <a:endParaRPr lang="ru-RU" sz="2200" b="1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Test</a:t>
                      </a:r>
                      <a:endParaRPr lang="ru-RU" sz="2200" b="1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Simple naive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318</a:t>
                      </a:r>
                      <a:r>
                        <a:rPr lang="en-US" sz="2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</a:t>
                      </a:r>
                      <a:endParaRPr lang="ru-RU" sz="2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3135</a:t>
                      </a:r>
                      <a:endParaRPr lang="ru-RU" sz="2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Naive with trend</a:t>
                      </a:r>
                      <a:endParaRPr lang="ru-RU" sz="2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472</a:t>
                      </a:r>
                      <a:r>
                        <a:rPr lang="en-US" sz="2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ru-RU" sz="2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4656</a:t>
                      </a:r>
                      <a:endParaRPr lang="ru-RU" sz="2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Naive with seasonality</a:t>
                      </a:r>
                      <a:endParaRPr lang="ru-RU" sz="2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943</a:t>
                      </a:r>
                      <a:endParaRPr lang="ru-RU" sz="2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345</a:t>
                      </a:r>
                      <a:endParaRPr lang="ru-RU" sz="2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Naive with trend and seasonality</a:t>
                      </a:r>
                      <a:endParaRPr lang="ru-RU" sz="2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926</a:t>
                      </a:r>
                      <a:endParaRPr lang="ru-RU" sz="2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200" b="0" kern="120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341</a:t>
                      </a:r>
                      <a:endParaRPr lang="ru-RU" sz="2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ARIMA(1,1,1)</a:t>
                      </a:r>
                      <a:endParaRPr lang="ru-RU" sz="2200" b="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951</a:t>
                      </a:r>
                      <a:endParaRPr lang="ru-RU" sz="2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347</a:t>
                      </a:r>
                      <a:endParaRPr lang="ru-RU" sz="2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Best grid result – ARIMA(0,0,1)</a:t>
                      </a:r>
                      <a:endParaRPr lang="ru-RU" sz="2200" b="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939</a:t>
                      </a:r>
                      <a:endParaRPr lang="ru-RU" sz="2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200" b="0" kern="120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361</a:t>
                      </a:r>
                      <a:endParaRPr lang="ru-RU" sz="2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</a:t>
            </a:r>
            <a:r>
              <a:rPr lang="en-US" dirty="0" smtClean="0"/>
              <a:t>Classification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32273" y="1413801"/>
            <a:ext cx="81512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dirty="0">
                <a:latin typeface="Trebuchet MS" panose="020B0603020202020204" pitchFamily="34" charset="0"/>
              </a:rPr>
              <a:t>Example: </a:t>
            </a:r>
            <a:r>
              <a:rPr lang="en-US" sz="3200" b="1" i="1" dirty="0" smtClean="0">
                <a:latin typeface="Trebuchet MS" panose="020B0603020202020204" pitchFamily="34" charset="0"/>
              </a:rPr>
              <a:t>models </a:t>
            </a:r>
            <a:r>
              <a:rPr lang="en-US" sz="3200" b="1" i="1" dirty="0">
                <a:latin typeface="Trebuchet MS" panose="020B0603020202020204" pitchFamily="34" charset="0"/>
              </a:rPr>
              <a:t>for </a:t>
            </a:r>
            <a:r>
              <a:rPr lang="en-US" sz="3200" b="1" i="1" dirty="0" smtClean="0">
                <a:latin typeface="Trebuchet MS" panose="020B0603020202020204" pitchFamily="34" charset="0"/>
              </a:rPr>
              <a:t>Champagne </a:t>
            </a:r>
            <a:r>
              <a:rPr lang="en-US" sz="3200" b="1" i="1" dirty="0">
                <a:latin typeface="Trebuchet MS" panose="020B0603020202020204" pitchFamily="34" charset="0"/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410225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9223</TotalTime>
  <Words>56</Words>
  <Application>Microsoft Office PowerPoint</Application>
  <PresentationFormat>Экран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Trebuchet MS</vt:lpstr>
      <vt:lpstr>Тема Office</vt:lpstr>
      <vt:lpstr>Forecasting for TS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volha</dc:creator>
  <cp:lastModifiedBy>Kate Miniukovich</cp:lastModifiedBy>
  <cp:revision>210</cp:revision>
  <cp:lastPrinted>2018-02-01T11:35:32Z</cp:lastPrinted>
  <dcterms:created xsi:type="dcterms:W3CDTF">2017-01-23T11:32:57Z</dcterms:created>
  <dcterms:modified xsi:type="dcterms:W3CDTF">2018-11-12T11:37:00Z</dcterms:modified>
</cp:coreProperties>
</file>