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34" r:id="rId3"/>
    <p:sldId id="364" r:id="rId4"/>
    <p:sldId id="369" r:id="rId5"/>
    <p:sldId id="257" r:id="rId6"/>
    <p:sldId id="298" r:id="rId7"/>
    <p:sldId id="305" r:id="rId8"/>
    <p:sldId id="368" r:id="rId9"/>
    <p:sldId id="336" r:id="rId10"/>
    <p:sldId id="337" r:id="rId11"/>
    <p:sldId id="338" r:id="rId12"/>
    <p:sldId id="341" r:id="rId13"/>
    <p:sldId id="366" r:id="rId14"/>
    <p:sldId id="335" r:id="rId15"/>
    <p:sldId id="370" r:id="rId16"/>
    <p:sldId id="343" r:id="rId17"/>
    <p:sldId id="344" r:id="rId18"/>
    <p:sldId id="372" r:id="rId19"/>
    <p:sldId id="373" r:id="rId20"/>
    <p:sldId id="374" r:id="rId21"/>
    <p:sldId id="375" r:id="rId22"/>
    <p:sldId id="371" r:id="rId23"/>
    <p:sldId id="376" r:id="rId24"/>
    <p:sldId id="377" r:id="rId25"/>
    <p:sldId id="378" r:id="rId26"/>
    <p:sldId id="379" r:id="rId27"/>
    <p:sldId id="381" r:id="rId28"/>
    <p:sldId id="382" r:id="rId29"/>
    <p:sldId id="384" r:id="rId30"/>
    <p:sldId id="380" r:id="rId31"/>
    <p:sldId id="383" r:id="rId32"/>
    <p:sldId id="299" r:id="rId33"/>
    <p:sldId id="348" r:id="rId34"/>
    <p:sldId id="350" r:id="rId35"/>
    <p:sldId id="345" r:id="rId36"/>
    <p:sldId id="346" r:id="rId37"/>
    <p:sldId id="347" r:id="rId38"/>
    <p:sldId id="355" r:id="rId39"/>
    <p:sldId id="356" r:id="rId40"/>
    <p:sldId id="361" r:id="rId41"/>
    <p:sldId id="357" r:id="rId42"/>
    <p:sldId id="294" r:id="rId43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13" autoAdjust="0"/>
  </p:normalViewPr>
  <p:slideViewPr>
    <p:cSldViewPr>
      <p:cViewPr varScale="1">
        <p:scale>
          <a:sx n="105" d="100"/>
          <a:sy n="105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02.02.2018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02.02.2018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7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342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6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kernel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/titanic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classes.html#sklearn-metrics-metricsmodel.score(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-bcf.usc.edu/~gareth/ISL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model_evaluation.html#regression-metr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7R4HUQ-eQ0&amp;t=6033s" TargetMode="External"/><Relationship Id="rId2" Type="http://schemas.openxmlformats.org/officeDocument/2006/relationships/hyperlink" Target="https://jakevdp.github.io/PythonDataScienceHand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xgboost.readthedocs.io/en/latest/model.htm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Precision_and_recal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classes.html#classification-metrics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multicla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machinelearningmastery.com/tactics-to-combat-imbalanced-classes-in-your-machine-learning-dataset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approaching-almost-any-machine-learning-problem-abhishek-thakur?trk=hp-feed-article-title-like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cran.r-project.org/pub/R/web/packages/tidyr/vignettes/tidy-data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TENSOR.BY</a:t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ML-course</a:t>
            </a: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000" b="1" dirty="0" smtClean="0"/>
              <a:t>2. Regression and Classification</a:t>
            </a:r>
            <a:br>
              <a:rPr lang="en-US" sz="4000" b="1" dirty="0" smtClean="0"/>
            </a:br>
            <a:r>
              <a:rPr lang="en-US" sz="4000" b="1" dirty="0" smtClean="0"/>
              <a:t>in </a:t>
            </a:r>
            <a:r>
              <a:rPr lang="en-US" sz="4000" b="1" dirty="0"/>
              <a:t>Python </a:t>
            </a:r>
            <a:r>
              <a:rPr lang="en-US" sz="4000" b="1" dirty="0" err="1"/>
              <a:t>Scikit</a:t>
            </a:r>
            <a:r>
              <a:rPr lang="en-US" sz="4000" b="1" dirty="0"/>
              <a:t>-learn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219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Kate </a:t>
            </a:r>
            <a:r>
              <a:rPr lang="en-US" sz="2400" dirty="0" err="1" smtClean="0"/>
              <a:t>Miniukovich</a:t>
            </a:r>
            <a:r>
              <a:rPr lang="en-US" sz="2400" dirty="0" smtClean="0"/>
              <a:t> (Data Scientist),</a:t>
            </a:r>
          </a:p>
          <a:p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miniukovich@rocketscience.ai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ML-course.   Regression and </a:t>
            </a:r>
            <a:r>
              <a:rPr lang="en-US" dirty="0" smtClean="0"/>
              <a:t>Classification     </a:t>
            </a:r>
            <a:r>
              <a:rPr lang="en-US" b="1" dirty="0" smtClean="0"/>
              <a:t> </a:t>
            </a:r>
            <a:r>
              <a:rPr lang="en-US" dirty="0" smtClean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26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366515" y="914400"/>
            <a:ext cx="8272975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rebuchet MS" panose="020B0603020202020204" pitchFamily="34" charset="0"/>
              </a:rPr>
              <a:t>Types of </a:t>
            </a:r>
            <a:r>
              <a:rPr lang="en-US" sz="3200" b="1" dirty="0" smtClean="0">
                <a:latin typeface="Trebuchet MS" panose="020B0603020202020204" pitchFamily="34" charset="0"/>
              </a:rPr>
              <a:t>variables and </a:t>
            </a:r>
            <a:r>
              <a:rPr lang="en-US" sz="3200" b="1" dirty="0">
                <a:latin typeface="Trebuchet MS" panose="020B0603020202020204" pitchFamily="34" charset="0"/>
              </a:rPr>
              <a:t>actions</a:t>
            </a:r>
            <a:endParaRPr lang="ru-RU" sz="32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6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113008"/>
              </p:ext>
            </p:extLst>
          </p:nvPr>
        </p:nvGraphicFramePr>
        <p:xfrm>
          <a:off x="233288" y="1701432"/>
          <a:ext cx="8680106" cy="467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512"/>
                <a:gridCol w="5179594"/>
              </a:tblGrid>
              <a:tr h="439456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Types of variables 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j-ea"/>
                        <a:cs typeface="+mj-cs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Categorical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Text</a:t>
                      </a: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Numerical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Actions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to n binary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b="0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(n – number of labels)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3635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Options: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Scrap a pattern and convert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it to n binary </a:t>
                      </a:r>
                      <a:r>
                        <a:rPr lang="en-US" sz="2000" b="0" i="1" baseline="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vars</a:t>
                      </a: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Convert text to numbers (Word2Vec)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Drop</a:t>
                      </a: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 text variable</a:t>
                      </a:r>
                    </a:p>
                    <a:p>
                      <a:pPr marL="541338" marR="0" indent="-1857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endParaRPr lang="en-US" sz="2000" b="0" i="1" baseline="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  <a:p>
                      <a:pPr marL="3556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Scaling ?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standardization = </a:t>
                      </a:r>
                      <a:b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</a:b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= mean removal +variance scaling</a:t>
                      </a:r>
                    </a:p>
                    <a:p>
                      <a:pPr marL="6985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355600" algn="l"/>
                        </a:tabLst>
                        <a:defRPr/>
                      </a:pPr>
                      <a:r>
                        <a:rPr lang="en-US" sz="2000" b="0" i="1" baseline="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Logarithm</a:t>
                      </a:r>
                      <a:endParaRPr lang="ru-RU" sz="20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Missing data and imputation</a:t>
            </a:r>
            <a:endParaRPr lang="ru-RU" sz="32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/>
              <a:t>Missing </a:t>
            </a:r>
            <a:r>
              <a:rPr lang="en-US" sz="3600" b="1" dirty="0" smtClean="0"/>
              <a:t>data</a:t>
            </a:r>
            <a:r>
              <a:rPr lang="en-US" sz="3600" dirty="0" smtClean="0"/>
              <a:t>:	</a:t>
            </a:r>
            <a:r>
              <a:rPr lang="en-US" sz="3600" dirty="0" err="1" smtClean="0"/>
              <a:t>NaN</a:t>
            </a:r>
            <a:endParaRPr lang="en-US" sz="3600" dirty="0" smtClean="0"/>
          </a:p>
          <a:p>
            <a:pPr>
              <a:defRPr/>
            </a:pPr>
            <a:endParaRPr lang="en-US" sz="3600" b="1" dirty="0" smtClean="0"/>
          </a:p>
          <a:p>
            <a:pPr>
              <a:defRPr/>
            </a:pPr>
            <a:r>
              <a:rPr lang="en-US" sz="3600" b="1" dirty="0" smtClean="0"/>
              <a:t>Imputation</a:t>
            </a:r>
          </a:p>
          <a:p>
            <a:pPr algn="ctr">
              <a:defRPr/>
            </a:pPr>
            <a:endParaRPr lang="en-US" sz="3600" b="1" dirty="0"/>
          </a:p>
          <a:p>
            <a:pPr marL="717550" indent="-352425">
              <a:defRPr/>
            </a:pPr>
            <a:r>
              <a:rPr lang="en-US" sz="3600" dirty="0"/>
              <a:t>Mean, median or mode</a:t>
            </a:r>
          </a:p>
          <a:p>
            <a:pPr marL="717550" indent="-352425">
              <a:defRPr/>
            </a:pPr>
            <a:r>
              <a:rPr lang="en-US" sz="3600" dirty="0"/>
              <a:t>Prediction</a:t>
            </a:r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  <a:defRPr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“Missing data imputation”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56570" y="922930"/>
            <a:ext cx="513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Trebuchet MS" panose="020B0603020202020204" pitchFamily="34" charset="0"/>
              </a:rPr>
              <a:t>Feature Engineering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18546" y="63123"/>
            <a:ext cx="4124854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dirty="0"/>
              <a:t>Working with </a:t>
            </a:r>
            <a:r>
              <a:rPr lang="en-US" sz="3800" dirty="0" smtClean="0"/>
              <a:t>data</a:t>
            </a:r>
            <a:endParaRPr lang="en-US" altLang="be-BY" sz="3800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895225" y="2133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</a:t>
            </a:r>
            <a:r>
              <a:rPr lang="en-US" dirty="0" smtClean="0"/>
              <a:t>ased </a:t>
            </a:r>
            <a:r>
              <a:rPr lang="en-US" dirty="0"/>
              <a:t>on </a:t>
            </a:r>
            <a:r>
              <a:rPr lang="en-US" dirty="0" smtClean="0"/>
              <a:t>variables meaning</a:t>
            </a:r>
          </a:p>
          <a:p>
            <a:pPr>
              <a:defRPr/>
            </a:pPr>
            <a:r>
              <a:rPr lang="en-US" dirty="0" smtClean="0"/>
              <a:t>Technical</a:t>
            </a:r>
            <a:r>
              <a:rPr lang="ru-RU" dirty="0" smtClean="0"/>
              <a:t> </a:t>
            </a:r>
            <a:r>
              <a:rPr lang="en-US" dirty="0" smtClean="0"/>
              <a:t>approaches</a:t>
            </a:r>
            <a:r>
              <a:rPr lang="ru-RU" dirty="0" smtClean="0"/>
              <a:t> </a:t>
            </a:r>
            <a:endParaRPr lang="en-US" dirty="0"/>
          </a:p>
          <a:p>
            <a:pPr>
              <a:defRPr/>
            </a:pPr>
            <a:endParaRPr lang="en-US" sz="3600" b="1" dirty="0"/>
          </a:p>
          <a:p>
            <a:pPr marL="0" indent="0">
              <a:buNone/>
              <a:defRPr/>
            </a:pPr>
            <a:r>
              <a:rPr lang="en-US" sz="2800" dirty="0"/>
              <a:t>Examples: 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https://www.kaggle.com/kernels</a:t>
            </a:r>
            <a:r>
              <a:rPr lang="en-US" sz="2800" dirty="0"/>
              <a:t> search on “Feature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363978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10184" y="2318540"/>
            <a:ext cx="7795428" cy="3793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X </a:t>
            </a:r>
          </a:p>
          <a:p>
            <a:pPr marL="900113" indent="0">
              <a:buNone/>
            </a:pPr>
            <a:r>
              <a:rPr lang="en-US" sz="3300" i="1" dirty="0" smtClean="0"/>
              <a:t>two-dimensional </a:t>
            </a:r>
            <a:r>
              <a:rPr lang="en-US" sz="3300" b="1" i="1" dirty="0" err="1" smtClean="0"/>
              <a:t>numpy</a:t>
            </a:r>
            <a:r>
              <a:rPr lang="en-US" sz="3300" b="1" i="1" dirty="0" smtClean="0"/>
              <a:t> arrays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/>
              <a:t>, </a:t>
            </a:r>
            <a:r>
              <a:rPr lang="en-US" sz="3300" i="1" dirty="0" err="1" smtClean="0"/>
              <a:t>n_features</a:t>
            </a:r>
            <a:r>
              <a:rPr lang="en-US" sz="3300" i="1" dirty="0"/>
              <a:t>)</a:t>
            </a:r>
            <a:endParaRPr lang="en-US" sz="3300" i="1" dirty="0" smtClean="0"/>
          </a:p>
          <a:p>
            <a:pPr marL="0" indent="0">
              <a:buNone/>
            </a:pPr>
            <a:endParaRPr lang="en-US" sz="3300" i="1" dirty="0"/>
          </a:p>
          <a:p>
            <a:endParaRPr lang="en-US" sz="3300" b="1" dirty="0" smtClean="0"/>
          </a:p>
          <a:p>
            <a:r>
              <a:rPr lang="en-US" sz="3300" b="1" dirty="0" smtClean="0"/>
              <a:t>Y</a:t>
            </a:r>
          </a:p>
          <a:p>
            <a:pPr marL="900113" indent="0">
              <a:buNone/>
            </a:pPr>
            <a:r>
              <a:rPr lang="en-US" sz="3300" i="1" dirty="0" smtClean="0"/>
              <a:t>one-dimensional </a:t>
            </a:r>
            <a:r>
              <a:rPr lang="en-US" sz="3300" i="1" dirty="0" err="1" smtClean="0"/>
              <a:t>numpy</a:t>
            </a:r>
            <a:r>
              <a:rPr lang="en-US" sz="3300" i="1" dirty="0" smtClean="0"/>
              <a:t> arrays </a:t>
            </a:r>
          </a:p>
          <a:p>
            <a:pPr marL="900113" indent="0">
              <a:buNone/>
            </a:pPr>
            <a:r>
              <a:rPr lang="en-US" sz="3300" i="1" dirty="0" smtClean="0"/>
              <a:t>shape – (</a:t>
            </a:r>
            <a:r>
              <a:rPr lang="en-US" sz="3300" i="1" dirty="0" err="1" smtClean="0"/>
              <a:t>n_samples</a:t>
            </a:r>
            <a:r>
              <a:rPr lang="en-US" sz="3300" i="1" dirty="0" smtClean="0"/>
              <a:t>, )</a:t>
            </a:r>
            <a:endParaRPr lang="en-US" sz="3300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7200" y="1225083"/>
            <a:ext cx="845619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/>
              <a:t>Representation of </a:t>
            </a:r>
            <a:r>
              <a:rPr lang="en-US" sz="3400" b="1" dirty="0" smtClean="0"/>
              <a:t> in </a:t>
            </a:r>
            <a:r>
              <a:rPr lang="en-US" sz="3400" b="1" dirty="0" err="1"/>
              <a:t>Scikit</a:t>
            </a:r>
            <a:r>
              <a:rPr lang="en-US" sz="3400" b="1" dirty="0"/>
              <a:t>-learn</a:t>
            </a:r>
            <a:endParaRPr lang="ru-RU" sz="3400" b="1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28600" y="206459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Working with data</a:t>
            </a:r>
            <a:endParaRPr lang="en-US" altLang="be-BY" dirty="0"/>
          </a:p>
        </p:txBody>
      </p:sp>
    </p:spTree>
    <p:extLst>
      <p:ext uri="{BB962C8B-B14F-4D97-AF65-F5344CB8AC3E}">
        <p14:creationId xmlns:p14="http://schemas.microsoft.com/office/powerpoint/2010/main" val="10054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50292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14</a:t>
            </a:r>
            <a:endParaRPr lang="ru-RU" dirty="0"/>
          </a:p>
        </p:txBody>
      </p:sp>
      <p:pic>
        <p:nvPicPr>
          <p:cNvPr id="11" name="Picture 6" descr="Похожее изображен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480" y="3394661"/>
            <a:ext cx="2438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94272" y="1371599"/>
            <a:ext cx="8686800" cy="496102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dataset</a:t>
            </a:r>
            <a:r>
              <a:rPr lang="en-US" dirty="0"/>
              <a:t>: Titanic </a:t>
            </a:r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www.kaggle.com/c/titanic</a:t>
            </a:r>
            <a:endParaRPr lang="en-US" b="1" dirty="0" smtClean="0"/>
          </a:p>
          <a:p>
            <a:endParaRPr lang="en-US" b="1" dirty="0"/>
          </a:p>
          <a:p>
            <a:r>
              <a:rPr lang="en-US" dirty="0" err="1" smtClean="0"/>
              <a:t>classification_titanic.ipynb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25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Modeling</a:t>
            </a:r>
            <a:endParaRPr lang="be-BY" sz="4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15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Choose </a:t>
            </a:r>
            <a:r>
              <a:rPr lang="en-US" dirty="0"/>
              <a:t>a class of model</a:t>
            </a:r>
          </a:p>
          <a:p>
            <a:r>
              <a:rPr lang="en-US" dirty="0" smtClean="0"/>
              <a:t>Fit </a:t>
            </a:r>
            <a:r>
              <a:rPr lang="en-US" dirty="0"/>
              <a:t>the model to data </a:t>
            </a:r>
            <a:endParaRPr lang="en-US" dirty="0" smtClean="0"/>
          </a:p>
          <a:p>
            <a:r>
              <a:rPr lang="en-US" dirty="0" smtClean="0"/>
              <a:t>Validate the model </a:t>
            </a:r>
            <a:r>
              <a:rPr lang="en-US" dirty="0"/>
              <a:t>and </a:t>
            </a:r>
            <a:r>
              <a:rPr lang="en-US" dirty="0" smtClean="0"/>
              <a:t>optimize </a:t>
            </a:r>
            <a:r>
              <a:rPr lang="en-US" dirty="0" err="1" smtClean="0"/>
              <a:t>hyperparameters</a:t>
            </a:r>
            <a:endParaRPr lang="en-US" dirty="0"/>
          </a:p>
          <a:p>
            <a:r>
              <a:rPr lang="en-US" dirty="0" smtClean="0"/>
              <a:t>Predict for </a:t>
            </a:r>
            <a:r>
              <a:rPr lang="en-US" dirty="0"/>
              <a:t>unknown data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393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Mathematical </a:t>
            </a:r>
            <a:r>
              <a:rPr lang="en-US" b="1" dirty="0" smtClean="0"/>
              <a:t>model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16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743200"/>
            <a:ext cx="7795428" cy="22692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f </a:t>
            </a:r>
            <a:r>
              <a:rPr lang="en-US" sz="2400" dirty="0"/>
              <a:t>is some fixed but unknown function of </a:t>
            </a:r>
            <a:r>
              <a:rPr lang="en-US" sz="2400" i="1" dirty="0"/>
              <a:t>X</a:t>
            </a:r>
            <a:r>
              <a:rPr lang="en-US" sz="2400" dirty="0"/>
              <a:t>1</a:t>
            </a:r>
            <a:r>
              <a:rPr lang="en-US" sz="2400" i="1" dirty="0"/>
              <a:t>, . . . , </a:t>
            </a:r>
            <a:r>
              <a:rPr lang="en-US" sz="2400" i="1" dirty="0" err="1"/>
              <a:t>Xp</a:t>
            </a:r>
            <a:r>
              <a:rPr lang="en-US" sz="2400" dirty="0"/>
              <a:t>, and </a:t>
            </a:r>
            <a:r>
              <a:rPr lang="en-US" sz="2400" i="1" dirty="0"/>
              <a:t>e </a:t>
            </a:r>
            <a:r>
              <a:rPr lang="en-US" sz="2400" dirty="0"/>
              <a:t>is a random </a:t>
            </a:r>
            <a:r>
              <a:rPr lang="en-US" sz="2400" i="1" dirty="0"/>
              <a:t>error term</a:t>
            </a:r>
            <a:r>
              <a:rPr lang="en-US" sz="2400" dirty="0"/>
              <a:t>, which is independent of </a:t>
            </a:r>
            <a:r>
              <a:rPr lang="en-US" sz="2400" i="1" dirty="0"/>
              <a:t>X </a:t>
            </a:r>
            <a:r>
              <a:rPr lang="en-US" sz="2400" dirty="0"/>
              <a:t>and has mean zero. In this formulation, </a:t>
            </a:r>
            <a:r>
              <a:rPr lang="en-US" sz="2400" i="1" dirty="0"/>
              <a:t>f </a:t>
            </a:r>
            <a:r>
              <a:rPr lang="en-US" sz="2400" dirty="0"/>
              <a:t>represents the </a:t>
            </a:r>
            <a:r>
              <a:rPr lang="en-US" sz="2400" i="1" dirty="0"/>
              <a:t>systematic </a:t>
            </a:r>
            <a:r>
              <a:rPr lang="en-US" sz="2400" dirty="0"/>
              <a:t>information that </a:t>
            </a:r>
            <a:r>
              <a:rPr lang="en-US" sz="2400" i="1" dirty="0"/>
              <a:t>X </a:t>
            </a:r>
            <a:r>
              <a:rPr lang="en-US" sz="2400" dirty="0"/>
              <a:t>provides about </a:t>
            </a:r>
            <a:r>
              <a:rPr lang="en-US" sz="2400" i="1" dirty="0"/>
              <a:t>Y 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can predict </a:t>
            </a:r>
            <a:r>
              <a:rPr lang="en-US" sz="2400" i="1" dirty="0"/>
              <a:t>Y</a:t>
            </a:r>
            <a:r>
              <a:rPr lang="en-US" sz="2400" dirty="0"/>
              <a:t> using our estimate for </a:t>
            </a:r>
            <a:r>
              <a:rPr lang="en-US" sz="2400" i="1" dirty="0" smtClean="0"/>
              <a:t>f</a:t>
            </a:r>
            <a:endParaRPr lang="ru-RU" sz="2800" i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28" y="2206225"/>
            <a:ext cx="1838325" cy="4286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8" y="5090195"/>
            <a:ext cx="1343025" cy="50482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608070"/>
            <a:ext cx="8001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b="1" dirty="0"/>
              <a:t>Bias-Variance Trade-Off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14400" y="4573502"/>
            <a:ext cx="7961480" cy="1598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 err="1"/>
              <a:t>Underfitting</a:t>
            </a:r>
            <a:r>
              <a:rPr lang="en-US" sz="2000" i="1" dirty="0"/>
              <a:t> (high bias) - </a:t>
            </a:r>
            <a:r>
              <a:rPr lang="en-US" sz="2000" dirty="0"/>
              <a:t>algorithm is missing the relevant relations between features and target </a:t>
            </a:r>
            <a:r>
              <a:rPr lang="en-US" sz="2000" dirty="0" smtClean="0"/>
              <a:t>outputs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 err="1"/>
              <a:t>Overfitting</a:t>
            </a:r>
            <a:r>
              <a:rPr lang="en-US" sz="2000" i="1" dirty="0"/>
              <a:t> (high variance) - </a:t>
            </a:r>
            <a:r>
              <a:rPr lang="en-US" sz="2000" dirty="0"/>
              <a:t>modeling the random noise in the training data, rather than the intended outputs.</a:t>
            </a:r>
            <a:endParaRPr lang="ru-RU" sz="2000" i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51" y="2112079"/>
            <a:ext cx="6096000" cy="21240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Model validation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648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Data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rain + test (e.g. 75% + 25%)</a:t>
            </a:r>
          </a:p>
          <a:p>
            <a:pPr lvl="1"/>
            <a:r>
              <a:rPr lang="en-US" dirty="0" smtClean="0"/>
              <a:t>cross-validation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b="1" dirty="0" smtClean="0"/>
              <a:t>Metrics</a:t>
            </a:r>
          </a:p>
          <a:p>
            <a:pPr marL="742950" lvl="2" indent="-342900"/>
            <a:r>
              <a:rPr lang="en-US" dirty="0" smtClean="0"/>
              <a:t>Regression: </a:t>
            </a:r>
            <a:r>
              <a:rPr lang="en-US" b="1" dirty="0" smtClean="0">
                <a:solidFill>
                  <a:srgbClr val="FF0000"/>
                </a:solidFill>
              </a:rPr>
              <a:t>R^2</a:t>
            </a:r>
            <a:r>
              <a:rPr lang="en-US" dirty="0" smtClean="0"/>
              <a:t>, MSE, MAE,…</a:t>
            </a:r>
          </a:p>
          <a:p>
            <a:pPr marL="742950" lvl="2" indent="-342900"/>
            <a:r>
              <a:rPr lang="en-US" dirty="0" smtClean="0"/>
              <a:t>Classification: </a:t>
            </a:r>
            <a:r>
              <a:rPr lang="en-US" b="1" dirty="0" smtClean="0">
                <a:solidFill>
                  <a:srgbClr val="FF0000"/>
                </a:solidFill>
              </a:rPr>
              <a:t>Accuracy</a:t>
            </a:r>
            <a:r>
              <a:rPr lang="en-US" dirty="0" smtClean="0"/>
              <a:t>,  Confusion matrix, AUC,…</a:t>
            </a:r>
          </a:p>
          <a:p>
            <a:pPr marL="742950" lvl="2" indent="-342900"/>
            <a:endParaRPr lang="en-US" dirty="0"/>
          </a:p>
          <a:p>
            <a:pPr marL="400050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://scikit-learn.org/stable/modules/classes.html#sklearn-metrics-metricsmodel.score</a:t>
            </a:r>
            <a:r>
              <a:rPr lang="en-US" dirty="0" smtClean="0">
                <a:hlinkClick r:id="rId2"/>
              </a:rPr>
              <a:t>()</a:t>
            </a: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8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227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/>
              <a:t>Model validation via cross-validation</a:t>
            </a:r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68071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7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259080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An Introduction to Statistical Learning</a:t>
            </a:r>
            <a:r>
              <a:rPr lang="en-US" dirty="0"/>
              <a:t> by Gareth James, Daniela Witten, Trevor Hastie, and Robert </a:t>
            </a:r>
            <a:r>
              <a:rPr lang="en-US" dirty="0" err="1"/>
              <a:t>Tibshirani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http://www-bcf.usc.edu/~gareth/ISL/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(available online for free)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1028" name="Picture 4" descr="http://www-bcf.usc.edu/~gareth/ISL/ISL%20Cover%2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48000"/>
            <a:ext cx="1764487" cy="265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21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060942" cy="32411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400" y="4876800"/>
            <a:ext cx="89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high-bias </a:t>
            </a:r>
            <a:r>
              <a:rPr lang="en-US" dirty="0"/>
              <a:t>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 </a:t>
            </a:r>
            <a:r>
              <a:rPr lang="en-US" dirty="0"/>
              <a:t>set is </a:t>
            </a:r>
            <a:r>
              <a:rPr lang="en-US" b="1" dirty="0">
                <a:solidFill>
                  <a:srgbClr val="FF0000"/>
                </a:solidFill>
              </a:rPr>
              <a:t>similar </a:t>
            </a:r>
            <a:r>
              <a:rPr lang="en-US" dirty="0"/>
              <a:t>to the performance on the </a:t>
            </a:r>
            <a:r>
              <a:rPr lang="en-US" b="1" dirty="0">
                <a:solidFill>
                  <a:srgbClr val="FF0000"/>
                </a:solidFill>
              </a:rPr>
              <a:t>training set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high-variance</a:t>
            </a:r>
            <a:r>
              <a:rPr lang="en-US" dirty="0"/>
              <a:t> models,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  <a:r>
              <a:rPr lang="en-US" dirty="0"/>
              <a:t> of the model on the </a:t>
            </a:r>
            <a:r>
              <a:rPr lang="en-US" b="1" dirty="0">
                <a:solidFill>
                  <a:srgbClr val="FF0000"/>
                </a:solidFill>
              </a:rPr>
              <a:t>validation</a:t>
            </a:r>
            <a:r>
              <a:rPr lang="en-US" dirty="0"/>
              <a:t> set is </a:t>
            </a:r>
            <a:r>
              <a:rPr lang="en-US" b="1" dirty="0">
                <a:solidFill>
                  <a:srgbClr val="FF0000"/>
                </a:solidFill>
              </a:rPr>
              <a:t>far worse </a:t>
            </a:r>
            <a:r>
              <a:rPr lang="en-US" dirty="0"/>
              <a:t>than the performance on the </a:t>
            </a:r>
            <a:r>
              <a:rPr lang="en-US" b="1" dirty="0">
                <a:solidFill>
                  <a:srgbClr val="FF0000"/>
                </a:solidFill>
              </a:rPr>
              <a:t>training</a:t>
            </a:r>
            <a:r>
              <a:rPr lang="en-US" dirty="0"/>
              <a:t> set.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440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Bias-Variance Trade-Off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What to do in case of high-bias or high variance?</a:t>
            </a:r>
          </a:p>
          <a:p>
            <a:pPr marL="0" indent="0" algn="ctr">
              <a:buNone/>
            </a:pPr>
            <a:endParaRPr lang="en-US" b="1" dirty="0" smtClean="0"/>
          </a:p>
          <a:p>
            <a:r>
              <a:rPr lang="en-US" dirty="0" smtClean="0"/>
              <a:t>Model complexity (e.g. regularization)</a:t>
            </a:r>
          </a:p>
          <a:p>
            <a:r>
              <a:rPr lang="en-US" dirty="0" smtClean="0"/>
              <a:t>Quantity of training samples</a:t>
            </a:r>
          </a:p>
          <a:p>
            <a:r>
              <a:rPr lang="en-US" dirty="0" smtClean="0"/>
              <a:t>Set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smtClean="0"/>
              <a:t>Reading</a:t>
            </a:r>
          </a:p>
          <a:p>
            <a:pPr marL="0" indent="0">
              <a:buNone/>
            </a:pPr>
            <a:r>
              <a:rPr lang="en-US" sz="1800" i="1" dirty="0"/>
              <a:t>Jake </a:t>
            </a:r>
            <a:r>
              <a:rPr lang="en-US" sz="1800" i="1" dirty="0" err="1"/>
              <a:t>VanderPlas</a:t>
            </a:r>
            <a:r>
              <a:rPr lang="en-US" sz="1800" i="1" dirty="0"/>
              <a:t> </a:t>
            </a:r>
            <a:r>
              <a:rPr lang="en-US" sz="1800" b="1" i="1" dirty="0"/>
              <a:t>Python Data Science Handbook </a:t>
            </a:r>
            <a:r>
              <a:rPr lang="en-US" sz="1800" i="1" dirty="0" smtClean="0"/>
              <a:t>(05.03-Hyperparameters-and-Model-Validation)</a:t>
            </a:r>
          </a:p>
          <a:p>
            <a:pPr marL="0" indent="0">
              <a:buNone/>
            </a:pPr>
            <a:r>
              <a:rPr lang="en-US" sz="1800" i="1" dirty="0" smtClean="0"/>
              <a:t>Andrew Ng </a:t>
            </a:r>
            <a:r>
              <a:rPr lang="en-US" sz="1800" b="1" i="1" dirty="0" smtClean="0"/>
              <a:t>ML: Advice for Applying Machine Learning</a:t>
            </a:r>
            <a:endParaRPr lang="ru-RU" sz="1800" b="1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5997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8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Regression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752599"/>
            <a:ext cx="7795428" cy="4855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Ridge regression</a:t>
            </a:r>
          </a:p>
          <a:p>
            <a:pPr lvl="1"/>
            <a:r>
              <a:rPr lang="en-US" dirty="0"/>
              <a:t>Lasso </a:t>
            </a:r>
            <a:r>
              <a:rPr lang="en-US" dirty="0" smtClean="0"/>
              <a:t>regression</a:t>
            </a:r>
          </a:p>
          <a:p>
            <a:pPr marL="0" lvl="1" indent="0">
              <a:buNone/>
            </a:pPr>
            <a:r>
              <a:rPr lang="en-US" sz="2400" i="1" dirty="0" smtClean="0">
                <a:solidFill>
                  <a:srgbClr val="FF0000"/>
                </a:solidFill>
              </a:rPr>
              <a:t>example of Linear, Ridge and Lasso Regressions in </a:t>
            </a:r>
            <a:r>
              <a:rPr lang="en-US" sz="2400" i="1" dirty="0" err="1" smtClean="0">
                <a:solidFill>
                  <a:srgbClr val="FF0000"/>
                </a:solidFill>
              </a:rPr>
              <a:t>regression.ipynb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 smtClean="0"/>
              <a:t>Ensemble methods</a:t>
            </a:r>
            <a:endParaRPr lang="en-US" b="1" dirty="0"/>
          </a:p>
          <a:p>
            <a:pPr lvl="1"/>
            <a:r>
              <a:rPr lang="en-US" dirty="0" smtClean="0"/>
              <a:t>Random </a:t>
            </a:r>
            <a:r>
              <a:rPr lang="en-US" dirty="0"/>
              <a:t>Forests</a:t>
            </a:r>
          </a:p>
          <a:p>
            <a:pPr lvl="1"/>
            <a:r>
              <a:rPr lang="en-US" dirty="0" smtClean="0"/>
              <a:t>Gradient Tree Boosting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4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158290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Linear Regression </a:t>
            </a:r>
            <a:r>
              <a:rPr lang="en-US" sz="4000" b="1" dirty="0"/>
              <a:t>with one variable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 descr="Картинки по запросу метод наименьших квадратов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0" y="1047750"/>
            <a:ext cx="3857625" cy="27622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Trebuchet MS" panose="020B0603020202020204" pitchFamily="34" charset="0"/>
                  </a:rPr>
                  <a:t>(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x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,y</a:t>
                </a:r>
                <a:r>
                  <a:rPr lang="en-US" sz="2000" i="1" baseline="-25000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), </a:t>
                </a:r>
                <a:r>
                  <a:rPr lang="en-US" sz="2000" i="1" dirty="0" err="1">
                    <a:latin typeface="Trebuchet MS" panose="020B0603020202020204" pitchFamily="34" charset="0"/>
                  </a:rPr>
                  <a:t>i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=1,n</a:t>
                </a:r>
                <a:r>
                  <a:rPr lang="en-US" sz="2000" dirty="0">
                    <a:latin typeface="Trebuchet MS" panose="020B0603020202020204" pitchFamily="34" charset="0"/>
                  </a:rPr>
                  <a:t> – number of  observations (red points)  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 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 smtClean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i="1" dirty="0"/>
                  <a:t> </a:t>
                </a:r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371600"/>
                <a:ext cx="4648200" cy="2215991"/>
              </a:xfrm>
              <a:prstGeom prst="rect">
                <a:avLst/>
              </a:prstGeom>
              <a:blipFill rotWithShape="0">
                <a:blip r:embed="rId3"/>
                <a:stretch>
                  <a:fillRect l="-1444" t="-1648" r="-11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i="1" dirty="0" smtClean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The method of least squares</a:t>
                </a:r>
                <a:endParaRPr lang="en-US" sz="2000" b="1" i="1" dirty="0">
                  <a:latin typeface="Trebuchet MS" panose="020B0603020202020204" pitchFamily="34" charset="0"/>
                </a:endParaRPr>
              </a:p>
              <a:p>
                <a:endParaRPr lang="en-US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i="1" dirty="0"/>
                  <a:t> </a:t>
                </a:r>
                <a:endParaRPr lang="ru-RU" dirty="0"/>
              </a:p>
              <a:p>
                <a:pPr algn="ctr"/>
                <a:r>
                  <a:rPr lang="en-US" sz="2000" b="1" i="1" dirty="0">
                    <a:latin typeface="Trebuchet MS" panose="020B0603020202020204" pitchFamily="34" charset="0"/>
                  </a:rPr>
                  <a:t>Our aim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 </a:t>
                </a:r>
                <a:r>
                  <a:rPr lang="en-US" i="1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62400"/>
                <a:ext cx="8456194" cy="2654637"/>
              </a:xfrm>
              <a:prstGeom prst="rect">
                <a:avLst/>
              </a:prstGeom>
              <a:blipFill rotWithShape="0">
                <a:blip r:embed="rId4"/>
                <a:stretch>
                  <a:fillRect l="-7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Grp="1" noChangeArrowheads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sz="4400" b="0" kern="1200">
                    <a:solidFill>
                      <a:srgbClr val="54759A"/>
                    </a:solidFill>
                    <a:effectLst/>
                    <a:latin typeface="Trebuchet MS" panose="020B0603020202020204" pitchFamily="34" charset="0"/>
                    <a:ea typeface="+mj-ea"/>
                    <a:cs typeface="+mj-cs"/>
                  </a:defRPr>
                </a:lvl1pPr>
              </a:lstStyle>
              <a:p>
                <a:r>
                  <a:rPr lang="en-US" sz="3600" b="1" dirty="0" smtClean="0"/>
                  <a:t>Gradient descent to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be-BY" sz="3800" b="1" dirty="0"/>
              </a:p>
            </p:txBody>
          </p:sp>
        </mc:Choice>
        <mc:Fallback xmlns="">
          <p:sp>
            <p:nvSpPr>
              <p:cNvPr id="8" name="Rectangle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158290"/>
                <a:ext cx="8001000" cy="944915"/>
              </a:xfrm>
              <a:prstGeom prst="rect">
                <a:avLst/>
              </a:prstGeom>
              <a:blipFill rotWithShape="0">
                <a:blip r:embed="rId2"/>
                <a:stretch>
                  <a:fillRect l="-2363" t="-5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rebuchet MS" panose="020B0603020202020204" pitchFamily="34" charset="0"/>
                  </a:rPr>
                  <a:t>Repeat until convergence </a:t>
                </a:r>
                <a:endParaRPr lang="ru-RU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 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67" y="4402849"/>
                <a:ext cx="8456194" cy="2427459"/>
              </a:xfrm>
              <a:prstGeom prst="rect">
                <a:avLst/>
              </a:prstGeom>
              <a:blipFill rotWithShape="0">
                <a:blip r:embed="rId3"/>
                <a:stretch>
                  <a:fillRect l="-649" t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 descr="Картинки по запросу gradient descent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" y="1078624"/>
            <a:ext cx="5448300" cy="33242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Need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choose</m:t>
                      </m:r>
                      <m:r>
                        <m:rPr>
                          <m:nor/>
                        </m:rPr>
                        <a:rPr lang="en-US" sz="2000" i="1" dirty="0">
                          <a:latin typeface="Trebuchet MS" panose="020B0603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2000" dirty="0" smtClean="0">
                  <a:latin typeface="Trebuchet MS" panose="020B0603020202020204" pitchFamily="34" charset="0"/>
                </a:endParaRPr>
              </a:p>
              <a:p>
                <a:endParaRPr lang="ru-RU" sz="2000" dirty="0">
                  <a:latin typeface="Trebuchet MS" panose="020B0603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– </a:t>
                </a:r>
                <a:r>
                  <a:rPr lang="en-US" i="1" dirty="0">
                    <a:latin typeface="Trebuchet MS" panose="020B0603020202020204" pitchFamily="34" charset="0"/>
                  </a:rPr>
                  <a:t>learning rate (step size)</a:t>
                </a:r>
                <a:endParaRPr lang="ru-RU" dirty="0">
                  <a:latin typeface="Trebuchet MS" panose="020B0603020202020204" pitchFamily="34" charset="0"/>
                </a:endParaRPr>
              </a:p>
              <a:p>
                <a:r>
                  <a:rPr lang="en-US" b="1" i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 smtClean="0"/>
                  <a:t>) </a:t>
                </a:r>
                <a:r>
                  <a:rPr lang="en-US" dirty="0" smtClean="0">
                    <a:latin typeface="Trebuchet MS" panose="020B0603020202020204" pitchFamily="34" charset="0"/>
                  </a:rPr>
                  <a:t>–</a:t>
                </a:r>
                <a:r>
                  <a:rPr lang="en-US" b="1" i="1" dirty="0" smtClean="0">
                    <a:latin typeface="Trebuchet MS" panose="020B0603020202020204" pitchFamily="34" charset="0"/>
                  </a:rPr>
                  <a:t> </a:t>
                </a:r>
                <a:r>
                  <a:rPr lang="en-US" i="1" dirty="0" smtClean="0">
                    <a:latin typeface="Trebuchet MS" panose="020B0603020202020204" pitchFamily="34" charset="0"/>
                  </a:rPr>
                  <a:t>start point</a:t>
                </a:r>
                <a:endParaRPr lang="ru-RU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316" y="1629689"/>
                <a:ext cx="3045994" cy="1285545"/>
              </a:xfrm>
              <a:prstGeom prst="rect">
                <a:avLst/>
              </a:prstGeom>
              <a:blipFill rotWithShape="0">
                <a:blip r:embed="rId5"/>
                <a:stretch>
                  <a:fillRect l="-1600" r="-1600" b="-4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86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88620"/>
            <a:ext cx="4220952" cy="630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3919"/>
            <a:ext cx="4220952" cy="6264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2980" y="35771"/>
            <a:ext cx="8001000" cy="2339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 smtClean="0"/>
              <a:t>Gradient descent (example)</a:t>
            </a:r>
            <a:endParaRPr lang="en-US" altLang="be-BY" sz="2000" b="1" dirty="0"/>
          </a:p>
        </p:txBody>
      </p:sp>
    </p:spTree>
    <p:extLst>
      <p:ext uri="{BB962C8B-B14F-4D97-AF65-F5344CB8AC3E}">
        <p14:creationId xmlns:p14="http://schemas.microsoft.com/office/powerpoint/2010/main" val="16595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304800" y="202330"/>
            <a:ext cx="8001000" cy="55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/>
              <a:t>Gradient descent (example)</a:t>
            </a:r>
            <a:endParaRPr lang="en-US" altLang="be-BY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458200" y="8509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26</a:t>
            </a:r>
            <a:endParaRPr lang="ru-RU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389120" cy="3474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78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Linear Regression </a:t>
            </a:r>
            <a:r>
              <a:rPr lang="en-US" sz="3000" b="1" dirty="0"/>
              <a:t>with </a:t>
            </a:r>
            <a:r>
              <a:rPr lang="en-US" sz="3000" b="1" dirty="0" smtClean="0"/>
              <a:t>multiple variables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Dataset for training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: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Sup>
                          <m:sSub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i="1" dirty="0" smtClean="0"/>
                  <a:t> </a:t>
                </a:r>
                <a:endParaRPr lang="ru-RU" sz="2000" dirty="0"/>
              </a:p>
              <a:p>
                <a:endParaRPr lang="en-US" sz="2000" i="1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𝑪𝒐𝒔𝒕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𝑱</m:t>
                    </m:r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d>
                          <m:d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000" b="1" dirty="0" smtClean="0"/>
                  <a:t>	</a:t>
                </a:r>
                <a:r>
                  <a:rPr lang="en-US" sz="2000" b="1" i="1" dirty="0" smtClean="0"/>
                  <a:t>Our </a:t>
                </a:r>
                <a:r>
                  <a:rPr lang="en-US" sz="2000" b="1" i="1" dirty="0"/>
                  <a:t>aim</a:t>
                </a:r>
                <a:r>
                  <a:rPr lang="en-US" sz="2000" i="1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dirty="0" smtClean="0"/>
              </a:p>
              <a:p>
                <a:pPr algn="ctr"/>
                <a:endParaRPr lang="en-US" sz="2000" dirty="0"/>
              </a:p>
              <a:p>
                <a:r>
                  <a:rPr lang="en-US" sz="2000" i="1" dirty="0">
                    <a:latin typeface="Trebuchet MS" panose="020B0603020202020204" pitchFamily="34" charset="0"/>
                  </a:rPr>
                  <a:t>Repeat until </a:t>
                </a:r>
                <a:r>
                  <a:rPr lang="en-US" sz="2000" i="1" dirty="0" smtClean="0">
                    <a:latin typeface="Trebuchet MS" panose="020B0603020202020204" pitchFamily="34" charset="0"/>
                  </a:rPr>
                  <a:t>convergence:</a:t>
                </a:r>
                <a:endParaRPr lang="ru-RU" sz="2000" dirty="0">
                  <a:latin typeface="Trebuchet MS" panose="020B0603020202020204" pitchFamily="34" charset="0"/>
                </a:endParaRPr>
              </a:p>
              <a:p>
                <a:r>
                  <a:rPr lang="en-US" sz="2000" dirty="0" smtClean="0"/>
                  <a:t>	</a:t>
                </a:r>
                <a:r>
                  <a:rPr lang="en-US" sz="2000" i="1" dirty="0"/>
                  <a:t>for j=0…m</a:t>
                </a:r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sSubSup>
                            <m:sSub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741508"/>
              </a:xfrm>
              <a:prstGeom prst="rect">
                <a:avLst/>
              </a:prstGeom>
              <a:blipFill rotWithShape="0">
                <a:blip r:embed="rId3"/>
                <a:stretch>
                  <a:fillRect l="-686" t="-6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24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77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600" b="1"/>
              <a:t>Cost functions </a:t>
            </a:r>
            <a:r>
              <a:rPr lang="en-US" sz="2600" b="1" smtClean="0"/>
              <a:t/>
            </a:r>
            <a:br>
              <a:rPr lang="en-US" sz="2600" b="1" smtClean="0"/>
            </a:br>
            <a:r>
              <a:rPr lang="en-US" sz="2600" b="1" smtClean="0"/>
              <a:t>for </a:t>
            </a:r>
            <a:r>
              <a:rPr lang="en-US" sz="2600" b="1"/>
              <a:t>LinearRegression, Ridge and Lasso in scikit-learn</a:t>
            </a:r>
            <a:endParaRPr lang="en-US" altLang="be-BY" sz="2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28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800" b="1" i="1" dirty="0" smtClean="0">
                  <a:latin typeface="Trebuchet MS" panose="020B0603020202020204" pitchFamily="34" charset="0"/>
                </a:endParaRPr>
              </a:p>
              <a:p>
                <a:r>
                  <a:rPr lang="en-US" sz="2000" b="1" i="1" dirty="0" smtClean="0">
                    <a:latin typeface="Trebuchet MS" panose="020B0603020202020204" pitchFamily="34" charset="0"/>
                  </a:rPr>
                  <a:t>m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variables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, n </a:t>
                </a:r>
                <a:r>
                  <a:rPr lang="en-US" sz="2000" i="1" dirty="0">
                    <a:latin typeface="Trebuchet MS" panose="020B0603020202020204" pitchFamily="34" charset="0"/>
                  </a:rPr>
                  <a:t>observations</a:t>
                </a:r>
                <a:r>
                  <a:rPr lang="en-US" sz="2000" b="1" i="1" dirty="0">
                    <a:latin typeface="Trebuchet MS" panose="020B0603020202020204" pitchFamily="34" charset="0"/>
                  </a:rPr>
                  <a:t> </a:t>
                </a:r>
                <a:endParaRPr lang="ru-RU" sz="2000" i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i="1" dirty="0"/>
                  <a:t>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sz="2000" dirty="0"/>
              </a:p>
              <a:p>
                <a:r>
                  <a:rPr lang="en-US" sz="2000" i="1" dirty="0"/>
                  <a:t> </a:t>
                </a:r>
                <a:endParaRPr lang="ru-RU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ru-RU" sz="2000" b="1" dirty="0"/>
              </a:p>
              <a:p>
                <a:r>
                  <a:rPr lang="en-US" sz="2000" i="1" dirty="0"/>
                  <a:t> </a:t>
                </a:r>
                <a:endParaRPr lang="en-US" sz="2000" i="1" dirty="0" smtClean="0"/>
              </a:p>
              <a:p>
                <a:endParaRPr lang="ru-RU" sz="2000" dirty="0"/>
              </a:p>
              <a:p>
                <a:r>
                  <a:rPr lang="en-US" sz="2000" b="1" dirty="0" err="1" smtClean="0"/>
                  <a:t>LinearRegression</a:t>
                </a:r>
                <a:r>
                  <a:rPr lang="en-US" sz="2000" b="1" dirty="0" smtClean="0"/>
                  <a:t>	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/>
                  <a:t>Ridge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l2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p>
                          <m:sSup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endParaRPr lang="ru-RU" sz="2000" b="1" dirty="0"/>
              </a:p>
              <a:p>
                <a:endParaRPr lang="en-US" sz="2000" dirty="0" smtClean="0"/>
              </a:p>
              <a:p>
                <a:endParaRPr lang="en-US" sz="2000" b="1" dirty="0" smtClean="0"/>
              </a:p>
              <a:p>
                <a:r>
                  <a:rPr lang="en-US" sz="2000" b="1" dirty="0" smtClean="0"/>
                  <a:t>Lasso </a:t>
                </a:r>
                <a:r>
                  <a:rPr lang="en-US" sz="2000" dirty="0"/>
                  <a:t>(</a:t>
                </a:r>
                <a:r>
                  <a:rPr lang="en-US" sz="2000" i="1" dirty="0"/>
                  <a:t>regularization </a:t>
                </a:r>
                <a:r>
                  <a:rPr lang="en-US" sz="2000" b="1" i="1" dirty="0"/>
                  <a:t>l1</a:t>
                </a:r>
                <a:r>
                  <a:rPr lang="en-US" sz="2000" dirty="0" smtClean="0"/>
                  <a:t>)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𝐶𝑜𝑠𝑡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nary>
                      <m:naryPr>
                        <m:chr m:val="∑"/>
                        <m:limLoc m:val="undOvr"/>
                        <m:ctrlPr>
                          <a:rPr lang="ru-RU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ru-RU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996" y="914400"/>
                <a:ext cx="8883803" cy="5550879"/>
              </a:xfrm>
              <a:prstGeom prst="rect">
                <a:avLst/>
              </a:prstGeom>
              <a:blipFill rotWithShape="0">
                <a:blip r:embed="rId3"/>
                <a:stretch>
                  <a:fillRect l="-686" b="-1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9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0" y="143333"/>
            <a:ext cx="8381999" cy="620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smtClean="0"/>
              <a:t>Regression metrics</a:t>
            </a:r>
            <a:endParaRPr lang="en-US" altLang="be-BY" sz="36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29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latin typeface="Trebuchet MS" panose="020B0603020202020204" pitchFamily="34" charset="0"/>
                  </a:rPr>
                  <a:t>R² </a:t>
                </a:r>
                <a:r>
                  <a:rPr lang="en-US" sz="2000" b="1" dirty="0">
                    <a:latin typeface="Trebuchet MS" panose="020B0603020202020204" pitchFamily="34" charset="0"/>
                  </a:rPr>
                  <a:t>score, the coefficient of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determination</a:t>
                </a:r>
                <a:endParaRPr lang="en-US" sz="2000" b="1" dirty="0">
                  <a:latin typeface="Trebuchet MS" panose="020B0603020202020204" pitchFamily="34" charset="0"/>
                </a:endParaRPr>
              </a:p>
              <a:p>
                <a:r>
                  <a:rPr lang="en-US" sz="2000" b="1" dirty="0"/>
                  <a:t> </a:t>
                </a:r>
                <a:endParaRPr lang="en-US" sz="20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 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( 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squared error</a:t>
                </a:r>
              </a:p>
              <a:p>
                <a:endParaRPr lang="en-US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b="1" dirty="0">
                    <a:latin typeface="Trebuchet MS" panose="020B0603020202020204" pitchFamily="34" charset="0"/>
                  </a:rPr>
                  <a:t>Mean </a:t>
                </a:r>
                <a:r>
                  <a:rPr lang="en-US" sz="2000" b="1" dirty="0" smtClean="0">
                    <a:latin typeface="Trebuchet MS" panose="020B0603020202020204" pitchFamily="34" charset="0"/>
                  </a:rPr>
                  <a:t>absolute error</a:t>
                </a:r>
              </a:p>
              <a:p>
                <a:endParaRPr lang="en-US" sz="2000" b="1" dirty="0">
                  <a:latin typeface="Trebuchet MS" panose="020B06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endParaRPr lang="en-US" sz="2000" dirty="0"/>
              </a:p>
              <a:p>
                <a:r>
                  <a:rPr lang="en-US" sz="2000" dirty="0">
                    <a:hlinkClick r:id="rId3"/>
                  </a:rPr>
                  <a:t>http://</a:t>
                </a:r>
                <a:r>
                  <a:rPr lang="en-US" sz="2000" dirty="0" smtClean="0">
                    <a:hlinkClick r:id="rId3"/>
                  </a:rPr>
                  <a:t>scikit-learn.org/stable/modules/model_evaluation.html#regression-metrics</a:t>
                </a:r>
                <a:r>
                  <a:rPr lang="en-US" sz="2000" dirty="0" smtClean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97" y="1373723"/>
                <a:ext cx="8883803" cy="5211235"/>
              </a:xfrm>
              <a:prstGeom prst="rect">
                <a:avLst/>
              </a:prstGeom>
              <a:blipFill rotWithShape="0">
                <a:blip r:embed="rId4"/>
                <a:stretch>
                  <a:fillRect l="-755" t="-702" b="-11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3124200"/>
            <a:ext cx="8686800" cy="25022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Jake </a:t>
            </a:r>
            <a:r>
              <a:rPr lang="en-US" i="1" dirty="0" err="1"/>
              <a:t>VanderPlas</a:t>
            </a:r>
            <a:r>
              <a:rPr lang="en-US" i="1" dirty="0"/>
              <a:t>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Python Data Science </a:t>
            </a:r>
            <a:r>
              <a:rPr lang="en-US" i="1" dirty="0" smtClean="0"/>
              <a:t>Handbook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https://jakevdp.github.io/PythonDataScienceHandbook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i="1" dirty="0"/>
              <a:t>Video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://www.youtube.com/watch?v=L7R4HUQ-eQ0&amp;t=6033s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6" name="Picture 2" descr="Book Co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600" y="459204"/>
            <a:ext cx="2400000" cy="31682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74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dirty="0" smtClean="0"/>
              <a:t>Chose 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30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943566"/>
              </p:ext>
            </p:extLst>
          </p:nvPr>
        </p:nvGraphicFramePr>
        <p:xfrm>
          <a:off x="183996" y="1066801"/>
          <a:ext cx="8883805" cy="550627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Models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LinearRegression(normalize = True)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LinearRegression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-2395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Ridge with PolynomialFeatures 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a=0.1,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-1898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-285964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a=100 000 000, 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Lasso with PolynomialFeatures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1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n=3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a=0.001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0.96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a=100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0.92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0.87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Ways to fix high bias/variance in linear models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Big Data User Group Meetup #22, 24.01.2017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8722"/>
              </p:ext>
            </p:extLst>
          </p:nvPr>
        </p:nvGraphicFramePr>
        <p:xfrm>
          <a:off x="990600" y="1397000"/>
          <a:ext cx="7086600" cy="3230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543300"/>
                <a:gridCol w="3543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 bias (</a:t>
                      </a:r>
                      <a:r>
                        <a:rPr lang="en-US" sz="2000" dirty="0" err="1" smtClean="0">
                          <a:latin typeface="Trebuchet MS" panose="020B0603020202020204" pitchFamily="34" charset="0"/>
                        </a:rPr>
                        <a:t>underfitting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latin typeface="Trebuchet MS" panose="020B0603020202020204" pitchFamily="34" charset="0"/>
                        </a:rPr>
                        <a:t>High</a:t>
                      </a:r>
                      <a:r>
                        <a:rPr lang="en-US" sz="2000" baseline="0" smtClean="0">
                          <a:latin typeface="Trebuchet MS" panose="020B0603020202020204" pitchFamily="34" charset="0"/>
                        </a:rPr>
                        <a:t> variance (overfitting)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more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Add polynomial</a:t>
                      </a:r>
                      <a:r>
                        <a:rPr lang="en-US" sz="2000" baseline="0" dirty="0" smtClean="0"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features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More training examples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Smaller set of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Use regularization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 smtClean="0">
                        <a:latin typeface="Trebuchet MS" panose="020B0603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Trebuchet MS" panose="020B0603020202020204" pitchFamily="34" charset="0"/>
                        </a:rPr>
                        <a:t>Increase regularization strength (coefficient)</a:t>
                      </a:r>
                      <a:endParaRPr lang="ru-RU" sz="20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52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32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1026"/>
          <p:cNvSpPr>
            <a:spLocks noGrp="1" noChangeArrowheads="1"/>
          </p:cNvSpPr>
          <p:nvPr/>
        </p:nvSpPr>
        <p:spPr bwMode="auto">
          <a:xfrm>
            <a:off x="869951" y="1038225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1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935894"/>
              </p:ext>
            </p:extLst>
          </p:nvPr>
        </p:nvGraphicFramePr>
        <p:xfrm>
          <a:off x="628650" y="2209800"/>
          <a:ext cx="7886700" cy="3194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194209"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Binary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 classes</a:t>
                      </a:r>
                    </a:p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ru-RU" sz="320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Multiclass</a:t>
                      </a:r>
                    </a:p>
                    <a:p>
                      <a:pPr algn="ctr"/>
                      <a:endParaRPr lang="ru-RU" sz="32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more than 2 classes</a:t>
                      </a:r>
                      <a:endParaRPr lang="ru-RU" sz="3200" b="0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6019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Logistic Regression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33</a:t>
            </a:r>
            <a:endParaRPr lang="ru-RU" dirty="0"/>
          </a:p>
        </p:txBody>
      </p:sp>
      <p:sp>
        <p:nvSpPr>
          <p:cNvPr id="12" name="Объект 2"/>
          <p:cNvSpPr>
            <a:spLocks noGrp="1"/>
          </p:cNvSpPr>
          <p:nvPr>
            <p:ph idx="1"/>
          </p:nvPr>
        </p:nvSpPr>
        <p:spPr>
          <a:xfrm>
            <a:off x="228600" y="2059581"/>
            <a:ext cx="8684794" cy="84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 model p(X</a:t>
            </a:r>
            <a:r>
              <a:rPr lang="en-US" sz="2400" dirty="0"/>
              <a:t>) = </a:t>
            </a:r>
            <a:r>
              <a:rPr lang="en-US" sz="2400" dirty="0" err="1"/>
              <a:t>Pr</a:t>
            </a:r>
            <a:r>
              <a:rPr lang="en-US" sz="2400" dirty="0"/>
              <a:t>(Y = 1|X) </a:t>
            </a:r>
            <a:r>
              <a:rPr lang="en-US" sz="2400" dirty="0" smtClean="0"/>
              <a:t>we need function </a:t>
            </a:r>
            <a:r>
              <a:rPr lang="en-US" sz="2400" dirty="0"/>
              <a:t>that </a:t>
            </a:r>
            <a:r>
              <a:rPr lang="en-US" sz="2400" dirty="0" smtClean="0"/>
              <a:t>gives outputs </a:t>
            </a:r>
            <a:r>
              <a:rPr lang="en-US" sz="2400" dirty="0"/>
              <a:t>between 0 and 1 for all values of </a:t>
            </a:r>
            <a:r>
              <a:rPr lang="en-US" sz="2400" dirty="0" smtClean="0"/>
              <a:t>X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3626407"/>
                <a:ext cx="5559059" cy="6710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4985958"/>
                <a:ext cx="2358659" cy="714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https://upload.wikimedia.org/wikipedia/commons/thumb/8/88/Logistic-curve.svg/600px-Logistic-curve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49" y="3194217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833326"/>
                <a:ext cx="2286000" cy="63017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82859" y="2971800"/>
            <a:ext cx="328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91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074" y="1138289"/>
            <a:ext cx="5989320" cy="4625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792" y="1219200"/>
            <a:ext cx="45818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Decision trees</a:t>
            </a:r>
            <a:r>
              <a:rPr lang="ru-RU" sz="2800" b="1" dirty="0">
                <a:latin typeface="Trebuchet MS" panose="020B0603020202020204" pitchFamily="34" charset="0"/>
              </a:rPr>
              <a:t/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Bagging, Random Forests, </a:t>
            </a:r>
            <a:r>
              <a:rPr lang="en-US" sz="2800" b="1" dirty="0" smtClean="0">
                <a:latin typeface="Trebuchet MS" panose="020B0603020202020204" pitchFamily="34" charset="0"/>
              </a:rPr>
              <a:t>Gradient Boosting</a:t>
            </a:r>
            <a:br>
              <a:rPr lang="en-US" sz="2800" b="1" dirty="0" smtClean="0">
                <a:latin typeface="Trebuchet MS" panose="020B0603020202020204" pitchFamily="34" charset="0"/>
              </a:rPr>
            </a:br>
            <a:endParaRPr lang="en-US" sz="2800" b="1" dirty="0" smtClean="0"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432" y="5984208"/>
            <a:ext cx="8760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rebuchet MS" panose="020B0603020202020204" pitchFamily="34" charset="0"/>
              </a:rPr>
              <a:t>Good explanation of Boosted Trees</a:t>
            </a:r>
            <a:br>
              <a:rPr lang="en-US" sz="1600" dirty="0">
                <a:latin typeface="Trebuchet MS" panose="020B0603020202020204" pitchFamily="34" charset="0"/>
              </a:rPr>
            </a:br>
            <a:r>
              <a:rPr lang="en-US" sz="1600" dirty="0">
                <a:latin typeface="Trebuchet MS" panose="020B0603020202020204" pitchFamily="34" charset="0"/>
                <a:hlinkClick r:id="rId3"/>
              </a:rPr>
              <a:t>http://xgboost.readthedocs.io/en/latest///</a:t>
            </a:r>
            <a:r>
              <a:rPr lang="en-US" sz="1600" dirty="0" smtClean="0">
                <a:latin typeface="Trebuchet MS" panose="020B0603020202020204" pitchFamily="34" charset="0"/>
                <a:hlinkClick r:id="rId3"/>
              </a:rPr>
              <a:t>model.html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8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 </a:t>
            </a:r>
            <a:r>
              <a:rPr lang="en-US" dirty="0"/>
              <a:t>metrics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35</a:t>
            </a:r>
            <a:endParaRPr lang="ru-RU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306917" y="6188135"/>
            <a:ext cx="7886700" cy="37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b="1" dirty="0" smtClean="0"/>
              <a:t>More: </a:t>
            </a:r>
            <a:r>
              <a:rPr lang="en-US" sz="1800" b="1" dirty="0" smtClean="0">
                <a:hlinkClick r:id="rId2"/>
              </a:rPr>
              <a:t>https://en.wikipedia.org/wiki/Precision_and_recall</a:t>
            </a:r>
            <a:r>
              <a:rPr lang="en-US" sz="1800" b="1" dirty="0" smtClean="0"/>
              <a:t> </a:t>
            </a:r>
            <a:endParaRPr lang="ru-RU" sz="1800" b="1" dirty="0"/>
          </a:p>
        </p:txBody>
      </p:sp>
      <p:sp>
        <p:nvSpPr>
          <p:cNvPr id="18" name="Объект 5"/>
          <p:cNvSpPr>
            <a:spLocks noGrp="1"/>
          </p:cNvSpPr>
          <p:nvPr>
            <p:ph idx="1"/>
          </p:nvPr>
        </p:nvSpPr>
        <p:spPr>
          <a:xfrm>
            <a:off x="306918" y="1124409"/>
            <a:ext cx="4722284" cy="613457"/>
          </a:xfrm>
        </p:spPr>
        <p:txBody>
          <a:bodyPr>
            <a:normAutofit fontScale="92500" lnSpcReduction="20000"/>
          </a:bodyPr>
          <a:lstStyle/>
          <a:p>
            <a:pPr marL="0" indent="0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221678"/>
              </p:ext>
            </p:extLst>
          </p:nvPr>
        </p:nvGraphicFramePr>
        <p:xfrm>
          <a:off x="354542" y="1914593"/>
          <a:ext cx="8534399" cy="872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067"/>
                <a:gridCol w="1431925"/>
                <a:gridCol w="1489075"/>
                <a:gridCol w="3471332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200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(N)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NS)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(NS as S)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Positive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(S as NS)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(S as S)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 Negative Rate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06917" y="3131636"/>
            <a:ext cx="2628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Receiver operating characteristic curve</a:t>
            </a:r>
            <a:endParaRPr lang="ru-RU" sz="1600" b="1" dirty="0"/>
          </a:p>
        </p:txBody>
      </p:sp>
      <p:pic>
        <p:nvPicPr>
          <p:cNvPr id="21" name="Picture 2" descr="Картинки по запросу roc curve in 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" y="3743388"/>
            <a:ext cx="23907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76600" y="2964482"/>
            <a:ext cx="5527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Accuracy </a:t>
            </a:r>
            <a:r>
              <a:rPr lang="en-US" sz="2000" dirty="0"/>
              <a:t>= (TP+TN</a:t>
            </a:r>
            <a:r>
              <a:rPr lang="en-US" sz="2000" dirty="0" smtClean="0"/>
              <a:t>)/(P+N)</a:t>
            </a:r>
          </a:p>
          <a:p>
            <a:r>
              <a:rPr lang="en-US" sz="2000" dirty="0"/>
              <a:t>		</a:t>
            </a:r>
          </a:p>
          <a:p>
            <a:r>
              <a:rPr lang="en-US" sz="2000" b="1" dirty="0"/>
              <a:t>Precision </a:t>
            </a:r>
            <a:r>
              <a:rPr lang="en-US" sz="2000" dirty="0"/>
              <a:t>= TP/(TP+FP)	</a:t>
            </a:r>
            <a:r>
              <a:rPr lang="en-US" sz="2000" b="1" dirty="0" smtClean="0"/>
              <a:t>Recall </a:t>
            </a:r>
            <a:r>
              <a:rPr lang="en-US" sz="2000" dirty="0"/>
              <a:t>= </a:t>
            </a:r>
            <a:r>
              <a:rPr lang="en-US" sz="2000" b="1" dirty="0" smtClean="0"/>
              <a:t>TPR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TP/P</a:t>
            </a:r>
            <a:endParaRPr lang="ru-RU" sz="2000" dirty="0"/>
          </a:p>
          <a:p>
            <a:endParaRPr lang="en-US" sz="2000" b="1" dirty="0" smtClean="0"/>
          </a:p>
          <a:p>
            <a:r>
              <a:rPr lang="en-US" sz="2000" b="1" dirty="0" smtClean="0"/>
              <a:t>F1 </a:t>
            </a:r>
            <a:r>
              <a:rPr lang="en-US" sz="2000" dirty="0"/>
              <a:t>= </a:t>
            </a:r>
            <a:r>
              <a:rPr lang="en-US" sz="2000" dirty="0" smtClean="0"/>
              <a:t>2*Precision*Recall</a:t>
            </a:r>
            <a:r>
              <a:rPr lang="en-US" sz="2000" dirty="0"/>
              <a:t>/(</a:t>
            </a:r>
            <a:r>
              <a:rPr lang="en-US" sz="2000" dirty="0" err="1" smtClean="0"/>
              <a:t>Precision+Recall</a:t>
            </a:r>
            <a:r>
              <a:rPr lang="en-US" sz="2000" dirty="0"/>
              <a:t>) - </a:t>
            </a:r>
            <a:r>
              <a:rPr lang="en-US" sz="2000" i="1" dirty="0"/>
              <a:t>harmonic mean </a:t>
            </a:r>
            <a:r>
              <a:rPr lang="en-US" sz="2000" i="1" dirty="0" smtClean="0"/>
              <a:t>Precision</a:t>
            </a:r>
            <a:r>
              <a:rPr lang="en-US" sz="2000" i="1" dirty="0"/>
              <a:t> and Recall</a:t>
            </a:r>
          </a:p>
          <a:p>
            <a:endParaRPr lang="en-US" sz="2000" i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AUC</a:t>
            </a:r>
            <a:r>
              <a:rPr lang="ru-RU" sz="2000" dirty="0" smtClean="0"/>
              <a:t> - </a:t>
            </a:r>
            <a:r>
              <a:rPr lang="en-US" sz="2000" dirty="0" smtClean="0"/>
              <a:t>Area Under ROC Curve (</a:t>
            </a:r>
            <a:r>
              <a:rPr lang="en-US" sz="2000" b="1" dirty="0" smtClean="0">
                <a:solidFill>
                  <a:srgbClr val="FF0000"/>
                </a:solidFill>
              </a:rPr>
              <a:t>the closer to 1, the better a model is</a:t>
            </a:r>
            <a:r>
              <a:rPr lang="en-US" sz="2000" dirty="0" smtClean="0"/>
              <a:t>)</a:t>
            </a:r>
            <a:endParaRPr lang="ru-RU" sz="1350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36</a:t>
            </a:r>
            <a:endParaRPr lang="ru-RU" dirty="0"/>
          </a:p>
        </p:txBody>
      </p:sp>
      <p:sp>
        <p:nvSpPr>
          <p:cNvPr id="13" name="Объект 5"/>
          <p:cNvSpPr>
            <a:spLocks noGrp="1"/>
          </p:cNvSpPr>
          <p:nvPr>
            <p:ph idx="1"/>
          </p:nvPr>
        </p:nvSpPr>
        <p:spPr>
          <a:xfrm>
            <a:off x="3093511" y="1229374"/>
            <a:ext cx="5864222" cy="613457"/>
          </a:xfrm>
        </p:spPr>
        <p:txBody>
          <a:bodyPr>
            <a:normAutofit fontScale="92500" lnSpcReduction="20000"/>
          </a:bodyPr>
          <a:lstStyle/>
          <a:p>
            <a:pPr marL="0" indent="0" algn="ctr" fontAlgn="t">
              <a:buNone/>
            </a:pPr>
            <a:r>
              <a:rPr lang="en-US" sz="2400" b="1" dirty="0"/>
              <a:t>Confusion matrix</a:t>
            </a:r>
            <a:br>
              <a:rPr lang="en-US" sz="2400" b="1" dirty="0"/>
            </a:br>
            <a:r>
              <a:rPr lang="en-US" sz="2000" i="1" dirty="0"/>
              <a:t>Survived (S) -1; Not Survived (NS) – 0</a:t>
            </a:r>
            <a:endParaRPr lang="ru-RU" sz="2000" dirty="0"/>
          </a:p>
          <a:p>
            <a:pPr marL="0" indent="0" algn="ctr">
              <a:buNone/>
            </a:pPr>
            <a:endParaRPr lang="ru-RU" dirty="0"/>
          </a:p>
        </p:txBody>
      </p:sp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028544"/>
              </p:ext>
            </p:extLst>
          </p:nvPr>
        </p:nvGraphicFramePr>
        <p:xfrm>
          <a:off x="3093511" y="2040498"/>
          <a:ext cx="5864224" cy="1083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65"/>
                <a:gridCol w="1156818"/>
                <a:gridCol w="1068400"/>
                <a:gridCol w="2013841"/>
              </a:tblGrid>
              <a:tr h="2480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</a:t>
                      </a:r>
                      <a:r>
                        <a:rPr lang="ru-RU" sz="1600" b="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b="0" i="1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Predicted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i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(N=438)</a:t>
                      </a:r>
                      <a:endParaRPr lang="ru-RU" sz="16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TN=365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FP=?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FPR=FP/N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/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(P=274)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FN=?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TP=212</a:t>
                      </a: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FNR=FN/P = </a:t>
                      </a:r>
                      <a:r>
                        <a:rPr lang="en-US" sz="16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ru-RU" sz="1600" b="0" i="1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(FN+FP)/(N+P) = ?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3510" y="3903453"/>
            <a:ext cx="38406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dirty="0">
                <a:latin typeface="Trebuchet MS" panose="020B0603020202020204" pitchFamily="34" charset="0"/>
              </a:rPr>
              <a:t>= (TP+TN</a:t>
            </a:r>
            <a:r>
              <a:rPr lang="en-US" sz="2000" dirty="0" smtClean="0">
                <a:latin typeface="Trebuchet MS" panose="020B0603020202020204" pitchFamily="34" charset="0"/>
              </a:rPr>
              <a:t>)/(P+N) - ?</a:t>
            </a: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  <a:endParaRPr lang="en-US" sz="2000" dirty="0" smtClean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	</a:t>
            </a:r>
          </a:p>
          <a:p>
            <a:r>
              <a:rPr lang="en-US" sz="2000" b="1" dirty="0">
                <a:latin typeface="Trebuchet MS" panose="020B0603020202020204" pitchFamily="34" charset="0"/>
              </a:rPr>
              <a:t>Precision </a:t>
            </a:r>
            <a:r>
              <a:rPr lang="en-US" sz="2000" dirty="0">
                <a:latin typeface="Trebuchet MS" panose="020B0603020202020204" pitchFamily="34" charset="0"/>
              </a:rPr>
              <a:t>= TP/(TP+FP</a:t>
            </a:r>
            <a:r>
              <a:rPr lang="en-US" sz="2000" dirty="0" smtClean="0">
                <a:latin typeface="Trebuchet MS" panose="020B0603020202020204" pitchFamily="34" charset="0"/>
              </a:rPr>
              <a:t>) -?</a:t>
            </a:r>
            <a:r>
              <a:rPr lang="en-US" sz="2000" dirty="0">
                <a:latin typeface="Trebuchet MS" panose="020B0603020202020204" pitchFamily="34" charset="0"/>
              </a:rPr>
              <a:t>		</a:t>
            </a:r>
            <a:r>
              <a:rPr lang="en-US" sz="2000" b="1" dirty="0">
                <a:latin typeface="Trebuchet MS" panose="020B0603020202020204" pitchFamily="34" charset="0"/>
              </a:rPr>
              <a:t> </a:t>
            </a:r>
          </a:p>
          <a:p>
            <a:r>
              <a:rPr lang="en-US" sz="2000" b="1" dirty="0" smtClean="0">
                <a:latin typeface="Trebuchet MS" panose="020B0603020202020204" pitchFamily="34" charset="0"/>
              </a:rPr>
              <a:t>Recall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b="1" dirty="0" smtClean="0">
                <a:latin typeface="Trebuchet MS" panose="020B0603020202020204" pitchFamily="34" charset="0"/>
              </a:rPr>
              <a:t>TPR</a:t>
            </a:r>
            <a:r>
              <a:rPr lang="en-US" sz="2000" dirty="0" smtClean="0">
                <a:latin typeface="Trebuchet MS" panose="020B0603020202020204" pitchFamily="34" charset="0"/>
              </a:rPr>
              <a:t> </a:t>
            </a:r>
            <a:r>
              <a:rPr lang="en-US" sz="2000" dirty="0">
                <a:latin typeface="Trebuchet MS" panose="020B0603020202020204" pitchFamily="34" charset="0"/>
              </a:rPr>
              <a:t>= </a:t>
            </a:r>
            <a:r>
              <a:rPr lang="en-US" sz="2000" dirty="0" smtClean="0">
                <a:latin typeface="Trebuchet MS" panose="020B0603020202020204" pitchFamily="34" charset="0"/>
              </a:rPr>
              <a:t>TP/P-?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sz="2000" b="1" dirty="0" smtClean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1459814"/>
            <a:ext cx="2693670" cy="48872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93510" y="3217333"/>
            <a:ext cx="5864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latin typeface="Trebuchet MS" panose="020B0603020202020204" pitchFamily="34" charset="0"/>
              </a:rPr>
              <a:t>FN – </a:t>
            </a:r>
            <a:r>
              <a:rPr lang="ru-RU" sz="1600" b="1" i="1" dirty="0" smtClean="0">
                <a:latin typeface="Trebuchet MS" panose="020B0603020202020204" pitchFamily="34" charset="0"/>
              </a:rPr>
              <a:t>ошибка первого рода; </a:t>
            </a:r>
            <a:r>
              <a:rPr lang="en-US" sz="1600" b="1" i="1" dirty="0" smtClean="0">
                <a:latin typeface="Trebuchet MS" panose="020B0603020202020204" pitchFamily="34" charset="0"/>
              </a:rPr>
              <a:t>FP - </a:t>
            </a:r>
            <a:r>
              <a:rPr lang="ru-RU" sz="1600" b="1" i="1" dirty="0">
                <a:latin typeface="Trebuchet MS" panose="020B0603020202020204" pitchFamily="34" charset="0"/>
              </a:rPr>
              <a:t>ошибка </a:t>
            </a:r>
            <a:r>
              <a:rPr lang="ru-RU" sz="1600" b="1" i="1" dirty="0" smtClean="0">
                <a:latin typeface="Trebuchet MS" panose="020B0603020202020204" pitchFamily="34" charset="0"/>
              </a:rPr>
              <a:t>второго </a:t>
            </a:r>
            <a:r>
              <a:rPr lang="ru-RU" sz="1600" b="1" i="1" dirty="0">
                <a:latin typeface="Trebuchet MS" panose="020B0603020202020204" pitchFamily="34" charset="0"/>
              </a:rPr>
              <a:t>рода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28600" y="206459"/>
            <a:ext cx="6324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Classification metrics</a:t>
            </a:r>
            <a:endParaRPr lang="en-US" alt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3093510" y="5870318"/>
            <a:ext cx="605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scikit-learn.org/stable/modules/classes.html#classification-metrics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23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2255962"/>
            <a:ext cx="7795428" cy="353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Generalized Linear Models</a:t>
            </a:r>
          </a:p>
          <a:p>
            <a:pPr lvl="1"/>
            <a:r>
              <a:rPr lang="en-US" dirty="0" smtClean="0"/>
              <a:t>Logistic regression</a:t>
            </a:r>
            <a:endParaRPr lang="en-US" dirty="0"/>
          </a:p>
          <a:p>
            <a:pPr marL="0" lvl="1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example </a:t>
            </a:r>
            <a:r>
              <a:rPr lang="en-US" sz="2400" i="1" dirty="0" smtClean="0">
                <a:solidFill>
                  <a:srgbClr val="FF0000"/>
                </a:solidFill>
              </a:rPr>
              <a:t>in </a:t>
            </a:r>
            <a:r>
              <a:rPr lang="en-US" sz="2400" i="1" dirty="0" err="1" smtClean="0">
                <a:solidFill>
                  <a:srgbClr val="FF0000"/>
                </a:solidFill>
              </a:rPr>
              <a:t>classification_titanic_simple.ipynb</a:t>
            </a:r>
            <a:endParaRPr lang="en-US" sz="2400" i="1" dirty="0">
              <a:solidFill>
                <a:srgbClr val="FF0000"/>
              </a:solidFill>
            </a:endParaRPr>
          </a:p>
          <a:p>
            <a:r>
              <a:rPr lang="en-US" b="1" dirty="0"/>
              <a:t>Ensemble methods</a:t>
            </a:r>
          </a:p>
          <a:p>
            <a:pPr lvl="1"/>
            <a:r>
              <a:rPr lang="en-US" dirty="0"/>
              <a:t>Random Forests</a:t>
            </a:r>
          </a:p>
          <a:p>
            <a:pPr lvl="1"/>
            <a:r>
              <a:rPr lang="en-US" dirty="0"/>
              <a:t>Gradient Tree Boosting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18717" y="242386"/>
            <a:ext cx="8001000" cy="1546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 smtClean="0"/>
              <a:t>Some models for binary classification</a:t>
            </a:r>
            <a:br>
              <a:rPr lang="en-US" sz="3800" b="1" dirty="0" smtClean="0"/>
            </a:br>
            <a:r>
              <a:rPr lang="en-US" sz="3800" b="1" dirty="0" smtClean="0"/>
              <a:t>in Python </a:t>
            </a:r>
            <a:r>
              <a:rPr lang="en-US" sz="3800" b="1" dirty="0" err="1" smtClean="0"/>
              <a:t>scikit</a:t>
            </a:r>
            <a:r>
              <a:rPr lang="en-US" sz="3800" b="1" dirty="0" smtClean="0"/>
              <a:t>-learn</a:t>
            </a:r>
            <a:endParaRPr lang="en-US" altLang="be-BY" sz="3800" b="1" dirty="0"/>
          </a:p>
        </p:txBody>
      </p:sp>
    </p:spTree>
    <p:extLst>
      <p:ext uri="{BB962C8B-B14F-4D97-AF65-F5344CB8AC3E}">
        <p14:creationId xmlns:p14="http://schemas.microsoft.com/office/powerpoint/2010/main" val="252594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200" y="1225083"/>
            <a:ext cx="876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Trebuchet MS" panose="020B0603020202020204" pitchFamily="34" charset="0"/>
              </a:rPr>
              <a:t>Example: binary models for </a:t>
            </a:r>
            <a:r>
              <a:rPr lang="en-US" sz="3200" b="1" i="1" dirty="0" smtClean="0">
                <a:latin typeface="Trebuchet MS" panose="020B0603020202020204" pitchFamily="34" charset="0"/>
              </a:rPr>
              <a:t>Titanic dataset</a:t>
            </a:r>
            <a:endParaRPr lang="en-US" sz="3200" b="1" i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Binary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38</a:t>
            </a:r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8800" y="2023532"/>
            <a:ext cx="7924800" cy="491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200" b="1" smtClean="0"/>
              <a:t>Models comparison based on AUC</a:t>
            </a:r>
            <a:endParaRPr lang="ru-RU" sz="3200" b="1" dirty="0"/>
          </a:p>
        </p:txBody>
      </p:sp>
      <p:graphicFrame>
        <p:nvGraphicFramePr>
          <p:cNvPr id="1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4898742"/>
              </p:ext>
            </p:extLst>
          </p:nvPr>
        </p:nvGraphicFramePr>
        <p:xfrm>
          <a:off x="611717" y="2590535"/>
          <a:ext cx="7886700" cy="1737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71675"/>
                <a:gridCol w="1971675"/>
                <a:gridCol w="1971675"/>
                <a:gridCol w="197167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Model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Train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CV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a:t>Test</a:t>
                      </a:r>
                      <a:endParaRPr lang="ru-RU" sz="24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LR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0.82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0.8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200" b="0" i="1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0.77</a:t>
                      </a:r>
                      <a:endParaRPr lang="ru-RU" sz="22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RF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rebuchet MS" panose="020B0603020202020204" pitchFamily="34" charset="0"/>
                        </a:rPr>
                        <a:t>GB</a:t>
                      </a:r>
                      <a:endParaRPr lang="ru-RU" sz="2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0" i="1" kern="1200" dirty="0">
                        <a:solidFill>
                          <a:schemeClr val="dk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25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rebuchet MS" panose="020B0603020202020204" pitchFamily="34" charset="0"/>
              </a:rPr>
              <a:t>Some </a:t>
            </a:r>
            <a:r>
              <a:rPr lang="en-US" sz="3200" b="1" dirty="0" smtClean="0">
                <a:latin typeface="Trebuchet MS" panose="020B0603020202020204" pitchFamily="34" charset="0"/>
              </a:rPr>
              <a:t>models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Multiclass Classification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39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1809858"/>
            <a:ext cx="7795428" cy="35412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Logistic Regression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Random </a:t>
            </a:r>
            <a:r>
              <a:rPr lang="en-US" dirty="0"/>
              <a:t>Forests, Gradient </a:t>
            </a:r>
            <a:r>
              <a:rPr lang="en-US" dirty="0" smtClean="0"/>
              <a:t>Boosting</a:t>
            </a:r>
            <a:endParaRPr lang="en-US" dirty="0"/>
          </a:p>
          <a:p>
            <a:pPr marL="457200" lvl="1" indent="0">
              <a:buNone/>
            </a:pPr>
            <a:r>
              <a:rPr lang="en-US" sz="2000" i="1" dirty="0">
                <a:solidFill>
                  <a:srgbClr val="FF0000"/>
                </a:solidFill>
              </a:rPr>
              <a:t>example in </a:t>
            </a:r>
            <a:r>
              <a:rPr lang="en-US" sz="2000" i="1" dirty="0" err="1" smtClean="0">
                <a:solidFill>
                  <a:srgbClr val="FF0000"/>
                </a:solidFill>
              </a:rPr>
              <a:t>mclass_classification.ipynb</a:t>
            </a:r>
            <a:endParaRPr lang="en-US" sz="2000" i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0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One </a:t>
            </a:r>
            <a:r>
              <a:rPr lang="en-US" dirty="0"/>
              <a:t>vs. All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One vs. </a:t>
            </a:r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5577555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Read more</a:t>
            </a:r>
            <a:r>
              <a:rPr lang="en-US" sz="2000" i="1" dirty="0" smtClean="0"/>
              <a:t>: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en.wikipedia.org/wiki/Multiclass_classification</a:t>
            </a:r>
          </a:p>
          <a:p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scikit-learn.org/stable/modules/multiclass.html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9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262062"/>
            <a:ext cx="7972425" cy="4333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14600" y="581402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hlinkClick r:id="rId3"/>
              </a:rPr>
              <a:t>http://</a:t>
            </a:r>
            <a:r>
              <a:rPr lang="en-US" sz="3200" b="1" dirty="0" smtClean="0">
                <a:hlinkClick r:id="rId3"/>
              </a:rPr>
              <a:t>scikit-learn.org</a:t>
            </a:r>
            <a:r>
              <a:rPr lang="en-US" sz="3200" b="1" dirty="0" smtClean="0"/>
              <a:t> 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605585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Classification: Unbalanced </a:t>
            </a:r>
            <a:r>
              <a:rPr lang="en-US" dirty="0"/>
              <a:t>classes</a:t>
            </a:r>
            <a:endParaRPr lang="ru-RU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466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rebuchet MS" panose="020B0603020202020204" pitchFamily="34" charset="0"/>
              </a:rPr>
              <a:t>Unbalanced </a:t>
            </a:r>
            <a:r>
              <a:rPr lang="en-US" sz="2000" b="1" dirty="0" smtClean="0">
                <a:latin typeface="Trebuchet MS" panose="020B0603020202020204" pitchFamily="34" charset="0"/>
              </a:rPr>
              <a:t>classes </a:t>
            </a:r>
            <a:r>
              <a:rPr lang="en-US" sz="2000" dirty="0" smtClean="0">
                <a:latin typeface="Trebuchet MS" panose="020B0603020202020204" pitchFamily="34" charset="0"/>
              </a:rPr>
              <a:t>- </a:t>
            </a:r>
            <a:r>
              <a:rPr lang="en-US" sz="2000" dirty="0">
                <a:latin typeface="Trebuchet MS" panose="020B0603020202020204" pitchFamily="34" charset="0"/>
              </a:rPr>
              <a:t>classes are not represented </a:t>
            </a:r>
            <a:r>
              <a:rPr lang="en-US" sz="2000" dirty="0" smtClean="0">
                <a:latin typeface="Trebuchet MS" panose="020B0603020202020204" pitchFamily="34" charset="0"/>
              </a:rPr>
              <a:t>equally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Accuracy </a:t>
            </a:r>
            <a:r>
              <a:rPr lang="en-US" sz="2000" b="1" dirty="0" smtClean="0">
                <a:latin typeface="Trebuchet MS" panose="020B0603020202020204" pitchFamily="34" charset="0"/>
              </a:rPr>
              <a:t>Paradox</a:t>
            </a:r>
          </a:p>
          <a:p>
            <a:endParaRPr lang="en-US" sz="2000" dirty="0">
              <a:latin typeface="Trebuchet MS" panose="020B0603020202020204" pitchFamily="34" charset="0"/>
            </a:endParaRPr>
          </a:p>
          <a:p>
            <a:r>
              <a:rPr lang="en-US" sz="2000" dirty="0">
                <a:latin typeface="Trebuchet MS" panose="020B0603020202020204" pitchFamily="34" charset="0"/>
              </a:rPr>
              <a:t>Tactics to Combat Unbalanced Classes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1) Collect more data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2) Change Your Performance Metric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3) Resample Your Dataset</a:t>
            </a:r>
            <a:endParaRPr lang="ru-RU" sz="2000" dirty="0">
              <a:latin typeface="Trebuchet MS" panose="020B0603020202020204" pitchFamily="34" charset="0"/>
            </a:endParaRPr>
          </a:p>
          <a:p>
            <a:r>
              <a:rPr lang="en-US" sz="2000" b="1" dirty="0">
                <a:latin typeface="Trebuchet MS" panose="020B0603020202020204" pitchFamily="34" charset="0"/>
              </a:rPr>
              <a:t>4) Generate Synthetic Samples</a:t>
            </a:r>
            <a:endParaRPr lang="ru-RU" sz="2000" dirty="0">
              <a:latin typeface="Trebuchet MS" panose="020B0603020202020204" pitchFamily="34" charset="0"/>
            </a:endParaRP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r>
              <a:rPr lang="en-US" i="1" dirty="0" smtClean="0"/>
              <a:t>Read more</a:t>
            </a:r>
            <a:r>
              <a:rPr lang="en-US" i="1" dirty="0"/>
              <a:t>: 8 Tactics to Combat Imbalanced Classes in Your Machine Learning Dataset </a:t>
            </a:r>
            <a:r>
              <a:rPr lang="en-US" dirty="0">
                <a:hlinkClick r:id="rId2"/>
              </a:rPr>
              <a:t>http://machinelearningmastery.com/tactics-to-combat-imbalanced-classes-in-your-machine-learning-dataset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  <a:p>
            <a:endParaRPr lang="ru-RU" dirty="0"/>
          </a:p>
        </p:txBody>
      </p:sp>
      <p:pic>
        <p:nvPicPr>
          <p:cNvPr id="15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8626" y="1981200"/>
            <a:ext cx="3759041" cy="27389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225083"/>
            <a:ext cx="8176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rebuchet MS" panose="020B0603020202020204" pitchFamily="34" charset="0"/>
              </a:rPr>
              <a:t>Hyperparameters</a:t>
            </a:r>
            <a:r>
              <a:rPr lang="en-US" sz="3200" b="1" dirty="0">
                <a:latin typeface="Trebuchet MS" panose="020B0603020202020204" pitchFamily="34" charset="0"/>
              </a:rPr>
              <a:t> optimization</a:t>
            </a: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Modeling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41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94784" y="2036320"/>
            <a:ext cx="7886700" cy="41612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Parameters to optimize</a:t>
            </a:r>
          </a:p>
          <a:p>
            <a:r>
              <a:rPr lang="en-US" sz="2800" dirty="0" smtClean="0"/>
              <a:t>Good range of values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More about parameters to optimize and good range of values </a:t>
            </a:r>
            <a:r>
              <a:rPr lang="en-US" sz="2000" dirty="0" smtClean="0">
                <a:hlinkClick r:id="rId2"/>
              </a:rPr>
              <a:t>https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www.linkedin.com/pulse/approaching-almost-any-machine-learning-problem-abhishek-thakur?trk=hp-feed-article-title-like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25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Q &amp; A</a:t>
            </a:r>
            <a:br>
              <a:rPr lang="en-US" sz="80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6000" b="1" dirty="0">
                <a:solidFill>
                  <a:srgbClr val="7593B3"/>
                </a:solidFill>
              </a:rPr>
              <a:t>Thank you</a:t>
            </a:r>
            <a:r>
              <a:rPr lang="en-US" sz="6000" b="1" dirty="0" smtClean="0">
                <a:solidFill>
                  <a:srgbClr val="7593B3"/>
                </a:solidFill>
              </a:rPr>
              <a:t>!</a:t>
            </a:r>
            <a:endParaRPr lang="ru-RU" sz="6000" dirty="0">
              <a:solidFill>
                <a:srgbClr val="7593B3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Testing Data Science Projects.   2. </a:t>
            </a:r>
            <a:r>
              <a:rPr lang="en-US" dirty="0" smtClean="0"/>
              <a:t>Classification	03.2017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294967295"/>
          </p:nvPr>
        </p:nvSpPr>
        <p:spPr>
          <a:xfrm>
            <a:off x="8612188" y="93663"/>
            <a:ext cx="531812" cy="365125"/>
          </a:xfrm>
        </p:spPr>
        <p:txBody>
          <a:bodyPr/>
          <a:lstStyle/>
          <a:p>
            <a:fld id="{B491C8E4-965C-47C5-86B5-2FEC2000E3F4}" type="slidenum">
              <a:rPr lang="ru-RU" smtClean="0"/>
              <a:pPr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59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r>
              <a:rPr lang="en-US" dirty="0" smtClean="0"/>
              <a:t>Supervised vs. unsupervised learning</a:t>
            </a:r>
            <a:endParaRPr lang="en-US" dirty="0"/>
          </a:p>
          <a:p>
            <a:r>
              <a:rPr lang="en-US" dirty="0"/>
              <a:t>Working with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Modeling</a:t>
            </a:r>
          </a:p>
          <a:p>
            <a:pPr lvl="1"/>
            <a:r>
              <a:rPr lang="en-US" i="1" dirty="0" smtClean="0"/>
              <a:t>Regression</a:t>
            </a:r>
          </a:p>
          <a:p>
            <a:pPr lvl="1"/>
            <a:r>
              <a:rPr lang="en-US" i="1" dirty="0" smtClean="0"/>
              <a:t>Classification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51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8"/>
            <a:ext cx="8001000" cy="12413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Supervised vs. Unsupervised Learning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52400" y="6629399"/>
            <a:ext cx="6172200" cy="228601"/>
          </a:xfrm>
        </p:spPr>
        <p:txBody>
          <a:bodyPr/>
          <a:lstStyle/>
          <a:p>
            <a:r>
              <a:rPr lang="en-US" b="1" dirty="0"/>
              <a:t>ML-course.   Regression and </a:t>
            </a:r>
            <a:r>
              <a:rPr lang="en-US" dirty="0"/>
              <a:t>Classification     </a:t>
            </a:r>
            <a:r>
              <a:rPr lang="en-US" b="1" dirty="0"/>
              <a:t> </a:t>
            </a:r>
            <a:r>
              <a:rPr lang="en-US" dirty="0"/>
              <a:t>2018</a:t>
            </a:r>
            <a:endParaRPr lang="ru-RU" dirty="0"/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675482" y="1135856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endParaRPr lang="en-US" altLang="be-BY" dirty="0"/>
          </a:p>
        </p:txBody>
      </p:sp>
      <p:graphicFrame>
        <p:nvGraphicFramePr>
          <p:cNvPr id="14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430640"/>
              </p:ext>
            </p:extLst>
          </p:nvPr>
        </p:nvGraphicFramePr>
        <p:xfrm>
          <a:off x="219222" y="1905000"/>
          <a:ext cx="8729134" cy="4605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4567"/>
                <a:gridCol w="4364567"/>
              </a:tblGrid>
              <a:tr h="4605868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Supervised</a:t>
                      </a:r>
                    </a:p>
                    <a:p>
                      <a:pPr algn="ctr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observation;</a:t>
                      </a:r>
                    </a:p>
                    <a:p>
                      <a:pPr marL="271463" indent="-271463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3)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response Y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measured on same n observations</a:t>
                      </a:r>
                    </a:p>
                    <a:p>
                      <a:pPr marL="271463" indent="-271463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Y</a:t>
                      </a: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Continuous               Discrete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Regression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sz="200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Classification</a:t>
                      </a:r>
                      <a:endParaRPr lang="ru-RU" sz="2000" kern="12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Unsupervised</a:t>
                      </a:r>
                    </a:p>
                    <a:p>
                      <a:pPr algn="ctr"/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Data: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1) n observations;</a:t>
                      </a:r>
                    </a:p>
                    <a:p>
                      <a:pPr marL="271463" indent="-271463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2) p variables X1, X2, . . .,</a:t>
                      </a:r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Xp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, measured on each observation</a:t>
                      </a: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>
                        <a:buNone/>
                      </a:pPr>
                      <a:endParaRPr lang="en-US" sz="2000" b="1" kern="1200" dirty="0" smtClean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  <a:p>
                      <a:pPr marL="271463" indent="-271463" algn="ctr">
                        <a:buNone/>
                      </a:pP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Clustering…</a:t>
                      </a:r>
                    </a:p>
                    <a:p>
                      <a:pPr algn="ctr"/>
                      <a:endParaRPr lang="ru-RU" sz="2000" b="1" kern="1200" dirty="0">
                        <a:solidFill>
                          <a:schemeClr val="tx1"/>
                        </a:solidFill>
                        <a:latin typeface="Trebuchet MS" panose="020B06030202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5" name="Прямая со стрелкой 14"/>
          <p:cNvCxnSpPr/>
          <p:nvPr/>
        </p:nvCxnSpPr>
        <p:spPr>
          <a:xfrm>
            <a:off x="2590800" y="5149849"/>
            <a:ext cx="457200" cy="539751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1683808" y="5179483"/>
            <a:ext cx="517525" cy="510117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66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7200" y="1844238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rebuchet MS" panose="020B0603020202020204" pitchFamily="34" charset="0"/>
              </a:rPr>
              <a:t>Steps to solve</a:t>
            </a:r>
            <a:endParaRPr lang="be-BY" sz="4000" b="1" dirty="0">
              <a:latin typeface="Trebuchet MS" panose="020B0603020202020204" pitchFamily="34" charset="0"/>
            </a:endParaRPr>
          </a:p>
        </p:txBody>
      </p:sp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800" b="1" dirty="0" smtClean="0"/>
              <a:t>Regression / Classification </a:t>
            </a:r>
            <a:r>
              <a:rPr lang="en-US" sz="3800" b="1" dirty="0"/>
              <a:t>Problem</a:t>
            </a:r>
            <a:endParaRPr lang="en-US" alt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71600" y="3028439"/>
            <a:ext cx="7772400" cy="2381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i="1" dirty="0"/>
              <a:t>Working with </a:t>
            </a:r>
            <a:r>
              <a:rPr lang="en-US" sz="3600" b="1" i="1" dirty="0" smtClean="0"/>
              <a:t>data</a:t>
            </a:r>
            <a:endParaRPr lang="ru-RU" sz="3600" b="1" i="1" dirty="0" smtClean="0"/>
          </a:p>
          <a:p>
            <a:pPr marL="0" indent="0">
              <a:buNone/>
            </a:pPr>
            <a:endParaRPr lang="en-US" sz="3600" b="1" i="1" dirty="0"/>
          </a:p>
          <a:p>
            <a:r>
              <a:rPr lang="en-US" sz="3600" b="1" i="1" dirty="0" smtClean="0"/>
              <a:t>Modeling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8001000" cy="1018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800" b="1" dirty="0"/>
              <a:t>Working with data</a:t>
            </a:r>
            <a:endParaRPr lang="be-BY" sz="38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28600" y="1447800"/>
            <a:ext cx="82296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7593B3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Tidy </a:t>
            </a:r>
            <a:r>
              <a:rPr lang="en-US" sz="3200" dirty="0" smtClean="0"/>
              <a:t>data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Types </a:t>
            </a:r>
            <a:r>
              <a:rPr lang="en-US" dirty="0"/>
              <a:t>of variables and actions</a:t>
            </a:r>
            <a:r>
              <a:rPr lang="ru-RU" dirty="0"/>
              <a:t> 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Missing </a:t>
            </a:r>
            <a:r>
              <a:rPr lang="en-US" dirty="0"/>
              <a:t>data and imputation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Feature engineering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Data </a:t>
            </a:r>
            <a:r>
              <a:rPr lang="en-US" dirty="0"/>
              <a:t>preprocessing for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4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228600" y="206459"/>
            <a:ext cx="4800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Working with data</a:t>
            </a:r>
            <a:endParaRPr lang="en-US" altLang="be-BY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220133" y="1100667"/>
            <a:ext cx="8644467" cy="3060699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Tidy data is a standard way of mapping the meaning of a dataset to its structure. This is </a:t>
            </a:r>
            <a:r>
              <a:rPr lang="en-US" sz="2400" dirty="0" err="1"/>
              <a:t>Codd’s</a:t>
            </a:r>
            <a:r>
              <a:rPr lang="en-US" sz="2400" dirty="0"/>
              <a:t> 3rd normal </a:t>
            </a:r>
            <a:r>
              <a:rPr lang="en-US" sz="2400" dirty="0" smtClean="0"/>
              <a:t>form </a:t>
            </a:r>
            <a:r>
              <a:rPr lang="en-US" sz="2400" dirty="0"/>
              <a:t>and the focus put on a single dataset rather than the many connected datasets common in relational </a:t>
            </a:r>
            <a:r>
              <a:rPr lang="en-US" sz="2400" dirty="0" smtClean="0"/>
              <a:t>databases.</a:t>
            </a:r>
          </a:p>
          <a:p>
            <a:r>
              <a:rPr lang="en-US" sz="2400" dirty="0" smtClean="0"/>
              <a:t>In tidy data: </a:t>
            </a:r>
          </a:p>
          <a:p>
            <a:pPr marL="719138" indent="-363538">
              <a:buNone/>
            </a:pPr>
            <a:r>
              <a:rPr lang="en-US" sz="2400" b="1" dirty="0" smtClean="0"/>
              <a:t>1. Each variable forms a column. </a:t>
            </a:r>
          </a:p>
          <a:p>
            <a:pPr marL="719138" indent="-363538">
              <a:buNone/>
            </a:pPr>
            <a:r>
              <a:rPr lang="en-US" sz="2400" b="1" dirty="0" smtClean="0"/>
              <a:t>2. Each observation forms a row. </a:t>
            </a:r>
          </a:p>
          <a:p>
            <a:pPr marL="719138" indent="-363538">
              <a:buNone/>
            </a:pPr>
            <a:r>
              <a:rPr lang="en-US" sz="2400" b="1" dirty="0" smtClean="0"/>
              <a:t>3. Each type of observational unit forms a table.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endParaRPr lang="en-US" sz="1900" dirty="0" smtClean="0"/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900" i="1" dirty="0" smtClean="0">
                <a:solidFill>
                  <a:srgbClr val="FF0000"/>
                </a:solidFill>
              </a:rPr>
              <a:t>Which table below is tidy?</a:t>
            </a:r>
          </a:p>
          <a:p>
            <a:pPr marL="719138" indent="-363538">
              <a:buNone/>
            </a:pPr>
            <a:endParaRPr lang="ru-RU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5223283" y="246972"/>
            <a:ext cx="3124200" cy="789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rebuchet MS" panose="020B0603020202020204" pitchFamily="34" charset="0"/>
              </a:rPr>
              <a:t>Tidy Data</a:t>
            </a:r>
            <a:endParaRPr lang="ru-RU" dirty="0">
              <a:latin typeface="Trebuchet MS" panose="020B0603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4229034"/>
            <a:ext cx="3552825" cy="10953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4161366"/>
            <a:ext cx="3105150" cy="18002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0133" y="5681133"/>
            <a:ext cx="8321146" cy="734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More about tidy data:</a:t>
            </a:r>
          </a:p>
          <a:p>
            <a:pPr marL="719138" indent="-7191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linkClick r:id="rId4"/>
              </a:rPr>
              <a:t>ftp://cran.r-project.org/pub/R/web/packages/tidyr/vignettes/tidy-data.html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85800" y="6608433"/>
            <a:ext cx="33445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Regression and </a:t>
            </a:r>
            <a:r>
              <a:rPr lang="en-US" sz="1200" dirty="0">
                <a:solidFill>
                  <a:schemeClr val="bg1"/>
                </a:solidFill>
              </a:rPr>
              <a:t>Classification     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2018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9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8207</TotalTime>
  <Words>1445</Words>
  <Application>Microsoft Office PowerPoint</Application>
  <PresentationFormat>Экран (4:3)</PresentationFormat>
  <Paragraphs>528</Paragraphs>
  <Slides>42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Times New Roman</vt:lpstr>
      <vt:lpstr>Trebuchet MS</vt:lpstr>
      <vt:lpstr>Wingdings</vt:lpstr>
      <vt:lpstr>Тема Office</vt:lpstr>
      <vt:lpstr>TENSOR.BY  ML-course   2. Regression and Classification in Python Scikit-learn</vt:lpstr>
      <vt:lpstr>Reference</vt:lpstr>
      <vt:lpstr>Reference</vt:lpstr>
      <vt:lpstr>Reference</vt:lpstr>
      <vt:lpstr>Outline</vt:lpstr>
      <vt:lpstr>Supervised vs. Unsupervised Learning</vt:lpstr>
      <vt:lpstr>Regression / Classification Problem</vt:lpstr>
      <vt:lpstr>Working with data</vt:lpstr>
      <vt:lpstr>Working with data</vt:lpstr>
      <vt:lpstr>Working with data</vt:lpstr>
      <vt:lpstr>Working with data</vt:lpstr>
      <vt:lpstr>Working with data</vt:lpstr>
      <vt:lpstr>Презентация PowerPoint</vt:lpstr>
      <vt:lpstr>Working with data</vt:lpstr>
      <vt:lpstr>Modeling</vt:lpstr>
      <vt:lpstr>Mathematical model</vt:lpstr>
      <vt:lpstr>Bias-Variance Trade-Off</vt:lpstr>
      <vt:lpstr>Model validation</vt:lpstr>
      <vt:lpstr>Model validation via cross-validation</vt:lpstr>
      <vt:lpstr>Bias-Variance Trade-Off</vt:lpstr>
      <vt:lpstr>Bias-Variance Trade-Off</vt:lpstr>
      <vt:lpstr>Some models for Regression in Python scikit-learn</vt:lpstr>
      <vt:lpstr>Linear Regression with one variable</vt:lpstr>
      <vt:lpstr>Gradient descent to find min┬(θ_0,θ_1 )⁡J(θ_0,θ_1 )</vt:lpstr>
      <vt:lpstr>Презентация PowerPoint</vt:lpstr>
      <vt:lpstr>Презентация PowerPoint</vt:lpstr>
      <vt:lpstr>Linear Regression with multiple variables</vt:lpstr>
      <vt:lpstr>Cost functions  for LinearRegression, Ridge and Lasso in scikit-learn</vt:lpstr>
      <vt:lpstr>Regression metrics</vt:lpstr>
      <vt:lpstr>Chose the best model </vt:lpstr>
      <vt:lpstr>Ways to fix high bias/variance in linear models</vt:lpstr>
      <vt:lpstr>Classification</vt:lpstr>
      <vt:lpstr>Binary Classification</vt:lpstr>
      <vt:lpstr>Binary Classification</vt:lpstr>
      <vt:lpstr>Classification metrics</vt:lpstr>
      <vt:lpstr>Презентация PowerPoint</vt:lpstr>
      <vt:lpstr>Some models for binary classification in Python scikit-learn</vt:lpstr>
      <vt:lpstr>Binary Classification</vt:lpstr>
      <vt:lpstr>Multiclass Classification</vt:lpstr>
      <vt:lpstr>Classification: Unbalanced classes</vt:lpstr>
      <vt:lpstr>Modeling</vt:lpstr>
      <vt:lpstr>Q &amp; A  Thank you!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Пользователь Windows</cp:lastModifiedBy>
  <cp:revision>185</cp:revision>
  <cp:lastPrinted>2018-02-01T11:35:32Z</cp:lastPrinted>
  <dcterms:created xsi:type="dcterms:W3CDTF">2017-01-23T11:32:57Z</dcterms:created>
  <dcterms:modified xsi:type="dcterms:W3CDTF">2018-02-02T12:02:42Z</dcterms:modified>
</cp:coreProperties>
</file>