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64" r:id="rId4"/>
    <p:sldId id="369" r:id="rId5"/>
    <p:sldId id="298" r:id="rId6"/>
    <p:sldId id="305" r:id="rId7"/>
    <p:sldId id="366" r:id="rId8"/>
    <p:sldId id="370" r:id="rId9"/>
    <p:sldId id="343" r:id="rId10"/>
    <p:sldId id="344" r:id="rId11"/>
    <p:sldId id="372" r:id="rId12"/>
    <p:sldId id="373" r:id="rId13"/>
    <p:sldId id="371" r:id="rId14"/>
    <p:sldId id="376" r:id="rId15"/>
    <p:sldId id="377" r:id="rId16"/>
    <p:sldId id="378" r:id="rId17"/>
    <p:sldId id="379" r:id="rId18"/>
    <p:sldId id="381" r:id="rId19"/>
    <p:sldId id="382" r:id="rId20"/>
    <p:sldId id="384" r:id="rId21"/>
    <p:sldId id="387" r:id="rId22"/>
    <p:sldId id="385" r:id="rId23"/>
    <p:sldId id="386" r:id="rId24"/>
    <p:sldId id="383" r:id="rId25"/>
    <p:sldId id="294" r:id="rId2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105" d="100"/>
          <a:sy n="105" d="100"/>
        </p:scale>
        <p:origin x="168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23.05.2018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23.05.2018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63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6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8153400" cy="32765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train + </a:t>
            </a:r>
            <a:r>
              <a:rPr lang="en-US" dirty="0" smtClean="0"/>
              <a:t>test </a:t>
            </a:r>
            <a:r>
              <a:rPr lang="en-US" sz="2400" dirty="0"/>
              <a:t>(e.g. </a:t>
            </a:r>
            <a:r>
              <a:rPr lang="en-US" sz="2400" dirty="0" smtClean="0"/>
              <a:t>75% </a:t>
            </a:r>
            <a:r>
              <a:rPr lang="en-US" sz="2400" dirty="0"/>
              <a:t>+ </a:t>
            </a:r>
            <a:r>
              <a:rPr lang="en-US" sz="2400" dirty="0" smtClean="0"/>
              <a:t>25%)</a:t>
            </a:r>
            <a:endParaRPr lang="en-US" sz="2400" dirty="0"/>
          </a:p>
          <a:p>
            <a:pPr lvl="1"/>
            <a:r>
              <a:rPr lang="en-US" dirty="0" smtClean="0"/>
              <a:t>train + valid + test </a:t>
            </a:r>
            <a:r>
              <a:rPr lang="en-US" sz="2400" dirty="0" smtClean="0"/>
              <a:t>(e.g. 60% + 20% + 20%)</a:t>
            </a:r>
          </a:p>
          <a:p>
            <a:pPr lvl="1"/>
            <a:r>
              <a:rPr lang="en-US" dirty="0" smtClean="0"/>
              <a:t>train with cross-validation + </a:t>
            </a:r>
            <a:r>
              <a:rPr lang="en-US" dirty="0"/>
              <a:t>test </a:t>
            </a:r>
            <a:r>
              <a:rPr lang="en-US" sz="2200" dirty="0"/>
              <a:t>(e.g. </a:t>
            </a:r>
            <a:r>
              <a:rPr lang="en-US" sz="2200" dirty="0" smtClean="0"/>
              <a:t>80</a:t>
            </a:r>
            <a:r>
              <a:rPr lang="en-US" sz="2200" dirty="0"/>
              <a:t>% + 20% )</a:t>
            </a:r>
            <a:endParaRPr lang="en-US" sz="2200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400050" lvl="2" indent="0">
              <a:buNone/>
            </a:pPr>
            <a:endParaRPr lang="en-US" dirty="0" smtClean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i="1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</a:t>
                </a:r>
                <a:r>
                  <a:rPr lang="en-US" sz="2000" i="1" dirty="0" smtClean="0"/>
                  <a:t>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intercept,</a:t>
                </a:r>
                <a:r>
                  <a:rPr lang="en-US" sz="2000" i="1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-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slope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432" r="-1181" b="-2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3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158796"/>
              </a:xfrm>
              <a:prstGeom prst="rect">
                <a:avLst/>
              </a:prstGeom>
              <a:blipFill rotWithShape="0">
                <a:blip r:embed="rId4"/>
                <a:stretch>
                  <a:fillRect l="-649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6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17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/>
              <a:t>Cost functions </a:t>
            </a:r>
            <a:r>
              <a:rPr lang="en-US" sz="2600" b="1" smtClean="0"/>
              <a:t/>
            </a:r>
            <a:br>
              <a:rPr lang="en-US" sz="2600" b="1" smtClean="0"/>
            </a:br>
            <a:r>
              <a:rPr lang="en-US" sz="2600" b="1" smtClean="0"/>
              <a:t>for </a:t>
            </a:r>
            <a:r>
              <a:rPr lang="en-US" sz="2600" b="1"/>
              <a:t>LinearRegression, Ridge and Lasso in scikit-learn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err="1" smtClean="0"/>
                  <a:t>LinearRegression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Choose </a:t>
            </a:r>
            <a:r>
              <a:rPr lang="en-US" sz="3000" b="1" dirty="0" smtClean="0"/>
              <a:t>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21</a:t>
            </a:r>
            <a:endParaRPr lang="ru-RU" dirty="0">
              <a:solidFill>
                <a:prstClr val="white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59771"/>
              </p:ext>
            </p:extLst>
          </p:nvPr>
        </p:nvGraphicFramePr>
        <p:xfrm>
          <a:off x="183996" y="1066801"/>
          <a:ext cx="8883805" cy="493974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Ridge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</a:t>
                      </a:r>
                      <a:r>
                        <a:rPr lang="ru-RU" sz="140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Lasso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</a:rPr>
              <a:t>ML-course.   </a:t>
            </a:r>
            <a:r>
              <a:rPr lang="en-US" sz="1200" b="1" dirty="0" smtClean="0">
                <a:solidFill>
                  <a:prstClr val="white"/>
                </a:solidFill>
              </a:rPr>
              <a:t>Regression</a:t>
            </a:r>
            <a:endParaRPr lang="ru-RU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 smtClean="0"/>
              <a:t>models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</a:t>
            </a:r>
            <a:r>
              <a:rPr lang="en-US" b="1" dirty="0" smtClean="0">
                <a:solidFill>
                  <a:srgbClr val="FF0000"/>
                </a:solidFill>
              </a:rPr>
              <a:t>set </a:t>
            </a:r>
            <a:r>
              <a:rPr lang="en-US" i="1" dirty="0" smtClean="0"/>
              <a:t>(but the performance is worse than for appropriate fitting)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7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>
              <a:buNone/>
            </a:pPr>
            <a:r>
              <a:rPr lang="en-US" dirty="0" smtClean="0"/>
              <a:t>Change</a:t>
            </a:r>
          </a:p>
          <a:p>
            <a:r>
              <a:rPr lang="en-US" dirty="0" smtClean="0"/>
              <a:t>Model complexity (e.g. via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75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/>
              <a:t>Regression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</a:t>
            </a:r>
            <a:r>
              <a:rPr lang="en-US" b="1" dirty="0" smtClean="0"/>
              <a:t>Regression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62354" y="152400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Representation of </a:t>
            </a:r>
            <a:r>
              <a:rPr lang="en-US" b="1" dirty="0" smtClean="0"/>
              <a:t>data </a:t>
            </a:r>
            <a:r>
              <a:rPr lang="en-US" b="1" dirty="0"/>
              <a:t>in </a:t>
            </a:r>
            <a:r>
              <a:rPr lang="en-US" b="1" dirty="0" err="1"/>
              <a:t>Scikit</a:t>
            </a:r>
            <a:r>
              <a:rPr lang="en-US" b="1" dirty="0"/>
              <a:t>-learn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9211</TotalTime>
  <Words>705</Words>
  <Application>Microsoft Office PowerPoint</Application>
  <PresentationFormat>Экран (4:3)</PresentationFormat>
  <Paragraphs>262</Paragraphs>
  <Slides>25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Trebuchet MS</vt:lpstr>
      <vt:lpstr>Тема Office</vt:lpstr>
      <vt:lpstr>TENSOR.BY  ML-course   2. Regression in Python Scikit-learn</vt:lpstr>
      <vt:lpstr>Reference</vt:lpstr>
      <vt:lpstr>Reference</vt:lpstr>
      <vt:lpstr>Reference</vt:lpstr>
      <vt:lpstr>Supervised vs. Unsupervised Learning</vt:lpstr>
      <vt:lpstr>Regression / Classification Problem</vt:lpstr>
      <vt:lpstr>Презентация PowerPoint</vt:lpstr>
      <vt:lpstr>Modeling</vt:lpstr>
      <vt:lpstr>Mathematical model</vt:lpstr>
      <vt:lpstr>Bias-Variance Trade-Off</vt:lpstr>
      <vt:lpstr>Model validation</vt:lpstr>
      <vt:lpstr>Model validation via cross-validation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LinearRegression, Ridge and Lasso in scikit-learn</vt:lpstr>
      <vt:lpstr>Regression metrics</vt:lpstr>
      <vt:lpstr>Choose the best model </vt:lpstr>
      <vt:lpstr>Bias-Variance Trade-Off</vt:lpstr>
      <vt:lpstr>Bias-Variance Trade-Off</vt:lpstr>
      <vt:lpstr>Ways to fix high bias/variance in linear models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206</cp:revision>
  <cp:lastPrinted>2018-05-21T05:38:27Z</cp:lastPrinted>
  <dcterms:created xsi:type="dcterms:W3CDTF">2017-01-23T11:32:57Z</dcterms:created>
  <dcterms:modified xsi:type="dcterms:W3CDTF">2018-05-23T14:38:16Z</dcterms:modified>
</cp:coreProperties>
</file>