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4" r:id="rId3"/>
    <p:sldId id="390" r:id="rId4"/>
    <p:sldId id="364" r:id="rId5"/>
    <p:sldId id="365" r:id="rId6"/>
    <p:sldId id="366" r:id="rId7"/>
    <p:sldId id="377" r:id="rId8"/>
    <p:sldId id="391" r:id="rId9"/>
    <p:sldId id="392" r:id="rId10"/>
    <p:sldId id="379" r:id="rId11"/>
    <p:sldId id="369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93" r:id="rId29"/>
    <p:sldId id="378" r:id="rId30"/>
    <p:sldId id="389" r:id="rId31"/>
    <p:sldId id="394" r:id="rId32"/>
    <p:sldId id="294" r:id="rId33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08.10.2018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01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90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chinelearningmastery.com/arima-for-time-series-forecasting-with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4. Forecasting for Time Series</a:t>
            </a:r>
            <a:br>
              <a:rPr lang="en-US" sz="4000" b="1" dirty="0" smtClean="0"/>
            </a:br>
            <a:r>
              <a:rPr lang="en-US" sz="4000" b="1" dirty="0" smtClean="0"/>
              <a:t>in Python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Naïve models</a:t>
            </a:r>
            <a:endParaRPr lang="ru-RU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r>
                  <a:rPr lang="en-US" sz="2400" i="1" dirty="0"/>
                  <a:t>Simple naive </a:t>
                </a:r>
                <a:r>
                  <a:rPr lang="en-US" sz="2400" i="1" dirty="0" smtClean="0"/>
                  <a:t>model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 smtClean="0"/>
                  <a:t>Naive </a:t>
                </a:r>
                <a:r>
                  <a:rPr lang="en-US" sz="2400" i="1" dirty="0"/>
                  <a:t>model </a:t>
                </a:r>
                <a:r>
                  <a:rPr lang="en-US" sz="2400" i="1" dirty="0" smtClean="0"/>
                  <a:t>with trend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/>
                  <a:t>Naive model with quarterly </a:t>
                </a:r>
                <a:r>
                  <a:rPr lang="en-US" sz="2400" i="1" dirty="0" smtClean="0"/>
                  <a:t>seasonality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/>
                  <a:t>Naive model with </a:t>
                </a:r>
                <a:r>
                  <a:rPr lang="en-US" sz="2400" i="1" dirty="0" smtClean="0"/>
                  <a:t>quarterly seasonality</a:t>
                </a:r>
                <a:r>
                  <a:rPr lang="ru-RU" sz="2400" i="1" dirty="0" smtClean="0"/>
                  <a:t> </a:t>
                </a:r>
                <a:r>
                  <a:rPr lang="en-US" sz="2400" i="1" dirty="0"/>
                  <a:t>and </a:t>
                </a:r>
                <a:r>
                  <a:rPr lang="en-US" sz="2400" i="1" dirty="0" smtClean="0"/>
                  <a:t>trend </a:t>
                </a:r>
                <a:endParaRPr lang="ru-RU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Box-Jenkins</a:t>
            </a:r>
            <a:r>
              <a:rPr lang="en-US" dirty="0"/>
              <a:t> methods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0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000" b="1" dirty="0" smtClean="0"/>
              <a:t>Autocorrelation ???</a:t>
            </a:r>
            <a:endParaRPr lang="ru-RU" sz="4000" b="1" dirty="0"/>
          </a:p>
          <a:p>
            <a:pPr marL="0" indent="0" algn="ctr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0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4783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Autocorrelation</a:t>
                </a:r>
                <a:r>
                  <a:rPr lang="en-US" sz="2600" dirty="0" smtClean="0"/>
                  <a:t> - </a:t>
                </a:r>
                <a:r>
                  <a:rPr lang="en-US" sz="2600" dirty="0"/>
                  <a:t>linear relationship between a </a:t>
                </a:r>
                <a:r>
                  <a:rPr lang="en-US" sz="2600" dirty="0" smtClean="0"/>
                  <a:t>value </a:t>
                </a:r>
                <a:r>
                  <a:rPr lang="en-US" sz="2600" dirty="0"/>
                  <a:t>and its lag in one or more time periods</a:t>
                </a:r>
                <a:r>
                  <a:rPr lang="ru-RU" sz="2600" dirty="0" smtClean="0"/>
                  <a:t>. </a:t>
                </a:r>
                <a:endParaRPr lang="en-US" sz="26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The autocorrelation is measured using the </a:t>
                </a:r>
                <a:r>
                  <a:rPr lang="en-US" sz="2400" b="1" dirty="0"/>
                  <a:t>autocorrelation coefficient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Autocorrelation </a:t>
                </a:r>
                <a:r>
                  <a:rPr lang="en-US" sz="2000" b="1" dirty="0"/>
                  <a:t>coefficient </a:t>
                </a:r>
                <a:r>
                  <a:rPr lang="en-US" sz="2000" dirty="0"/>
                  <a:t>with a delay of k </a:t>
                </a:r>
                <a:r>
                  <a:rPr lang="en-US" sz="2000" dirty="0" smtClean="0"/>
                  <a:t>moments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478379"/>
              </a:xfrm>
              <a:blipFill rotWithShape="0"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1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05200" y="245519"/>
                <a:ext cx="3061159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5519"/>
                <a:ext cx="3061159" cy="714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4" y="1260036"/>
            <a:ext cx="7659169" cy="51061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6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4" y="2439361"/>
            <a:ext cx="8208572" cy="27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4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594" y="1225214"/>
            <a:ext cx="8686800" cy="2049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54759A"/>
                </a:solidFill>
              </a:rPr>
              <a:t>1. </a:t>
            </a:r>
            <a:r>
              <a:rPr lang="en-US" sz="2400" dirty="0"/>
              <a:t>If the </a:t>
            </a:r>
            <a:r>
              <a:rPr lang="en-US" sz="2400" b="1" i="1" dirty="0"/>
              <a:t>autocorrelation coefficients for any lag k are close to zero</a:t>
            </a:r>
            <a:r>
              <a:rPr lang="en-US" sz="2400" dirty="0"/>
              <a:t>, then there is </a:t>
            </a:r>
            <a:r>
              <a:rPr lang="en-US" sz="2400" b="1" dirty="0"/>
              <a:t>no autocorrelation</a:t>
            </a:r>
            <a:r>
              <a:rPr lang="en-US" sz="2400" dirty="0"/>
              <a:t>, i.e. </a:t>
            </a:r>
            <a:r>
              <a:rPr lang="en-US" sz="2400" dirty="0" smtClean="0"/>
              <a:t>TS </a:t>
            </a:r>
            <a:r>
              <a:rPr lang="en-US" sz="2400" dirty="0"/>
              <a:t>is random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1" y="3274593"/>
            <a:ext cx="8193405" cy="2703195"/>
          </a:xfrm>
          <a:prstGeom prst="rect">
            <a:avLst/>
          </a:prstGeom>
        </p:spPr>
      </p:pic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7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2049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54759A"/>
                </a:solidFill>
              </a:rPr>
              <a:t>2.</a:t>
            </a:r>
            <a:r>
              <a:rPr lang="ru-RU" sz="2400" dirty="0" smtClean="0"/>
              <a:t> </a:t>
            </a:r>
            <a:r>
              <a:rPr lang="en-US" sz="2400" dirty="0"/>
              <a:t>If the </a:t>
            </a:r>
            <a:r>
              <a:rPr lang="en-US" sz="2400" b="1" i="1" dirty="0" smtClean="0"/>
              <a:t>autocorrelation coefficients for </a:t>
            </a:r>
            <a:r>
              <a:rPr lang="en-US" sz="2400" b="1" i="1" dirty="0"/>
              <a:t>the first few periods of delay are significantly different from zero</a:t>
            </a:r>
            <a:r>
              <a:rPr lang="en-US" sz="2400" dirty="0"/>
              <a:t>, and with the increase of the period gradually decrease to zero, then </a:t>
            </a:r>
            <a:r>
              <a:rPr lang="en-US" sz="2400" dirty="0" smtClean="0"/>
              <a:t>TS </a:t>
            </a:r>
            <a:r>
              <a:rPr lang="en-US" sz="2400" dirty="0"/>
              <a:t>has a </a:t>
            </a:r>
            <a:r>
              <a:rPr lang="en-US" sz="2400" b="1" dirty="0"/>
              <a:t>trend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18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3048000"/>
            <a:ext cx="50006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3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2658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200" dirty="0" smtClean="0">
                <a:solidFill>
                  <a:srgbClr val="54759A"/>
                </a:solidFill>
              </a:rPr>
              <a:t>3.</a:t>
            </a:r>
            <a:r>
              <a:rPr lang="ru-RU" sz="2200" dirty="0" smtClean="0"/>
              <a:t> </a:t>
            </a:r>
            <a:r>
              <a:rPr lang="en-US" sz="2200" dirty="0"/>
              <a:t>If a </a:t>
            </a:r>
            <a:r>
              <a:rPr lang="en-US" sz="2200" b="1" i="1" dirty="0"/>
              <a:t>significant coefficient of autocorrelation is observed for periods of lag equal to the seasonal period </a:t>
            </a:r>
            <a:r>
              <a:rPr lang="en-US" sz="2200" dirty="0"/>
              <a:t>or multiples of it, then the series has </a:t>
            </a:r>
            <a:r>
              <a:rPr lang="en-US" sz="2200" b="1" dirty="0"/>
              <a:t>seasonality</a:t>
            </a:r>
            <a:r>
              <a:rPr lang="en-US" sz="2200" dirty="0"/>
              <a:t>.</a:t>
            </a:r>
            <a:r>
              <a:rPr lang="ru-RU" sz="2200" dirty="0" smtClean="0"/>
              <a:t> </a:t>
            </a:r>
          </a:p>
          <a:p>
            <a:pPr marL="0" indent="0">
              <a:buNone/>
            </a:pPr>
            <a:endParaRPr lang="ru-RU" sz="2000" i="1" dirty="0" smtClean="0"/>
          </a:p>
          <a:p>
            <a:pPr marL="0" indent="0">
              <a:buNone/>
            </a:pPr>
            <a:r>
              <a:rPr lang="en-US" sz="2200" i="1" dirty="0"/>
              <a:t>The seasonal lag period is 4 for quarterly data and 12 for monthly</a:t>
            </a:r>
            <a:r>
              <a:rPr lang="ru-RU" sz="2200" i="1" dirty="0" smtClean="0"/>
              <a:t>.</a:t>
            </a:r>
            <a:endParaRPr lang="en-US" sz="2200" i="1" dirty="0" smtClean="0"/>
          </a:p>
          <a:p>
            <a:endParaRPr lang="ru-RU" sz="2000" i="1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2" y="3850541"/>
            <a:ext cx="7419048" cy="2476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9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Autocorrelation plot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5" y="2556867"/>
            <a:ext cx="7411484" cy="25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3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600" b="1" dirty="0"/>
              <a:t>Box-Jenkins methods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63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b="1" dirty="0" smtClean="0"/>
          </a:p>
          <a:p>
            <a:pPr marL="0" indent="0">
              <a:buNone/>
            </a:pPr>
            <a:r>
              <a:rPr lang="en-US" sz="2400" b="1" dirty="0" smtClean="0"/>
              <a:t>For stationary TS</a:t>
            </a:r>
          </a:p>
          <a:p>
            <a:r>
              <a:rPr lang="en-US" sz="2400" dirty="0" err="1" smtClean="0"/>
              <a:t>AutoRegressive</a:t>
            </a:r>
            <a:r>
              <a:rPr lang="en-US" sz="2400" dirty="0" smtClean="0"/>
              <a:t> </a:t>
            </a:r>
            <a:r>
              <a:rPr lang="en-US" sz="2400" dirty="0"/>
              <a:t>model of the order </a:t>
            </a:r>
            <a:r>
              <a:rPr lang="en-US" sz="2400" i="1" dirty="0" smtClean="0"/>
              <a:t>p</a:t>
            </a:r>
            <a:r>
              <a:rPr lang="ru-RU" sz="2400" i="1" dirty="0"/>
              <a:t>, </a:t>
            </a:r>
            <a:r>
              <a:rPr lang="en-US" sz="2400" b="1" i="1" dirty="0"/>
              <a:t>AR</a:t>
            </a:r>
            <a:r>
              <a:rPr lang="ru-RU" sz="2400" b="1" i="1" dirty="0"/>
              <a:t>(</a:t>
            </a:r>
            <a:r>
              <a:rPr lang="en-US" sz="2400" b="1" i="1" dirty="0"/>
              <a:t>p</a:t>
            </a:r>
            <a:r>
              <a:rPr lang="ru-RU" sz="2400" b="1" i="1" dirty="0"/>
              <a:t>)</a:t>
            </a:r>
          </a:p>
          <a:p>
            <a:r>
              <a:rPr lang="en-US" sz="2400" dirty="0" smtClean="0"/>
              <a:t>Moving Average </a:t>
            </a:r>
            <a:r>
              <a:rPr lang="en-US" sz="2400" dirty="0"/>
              <a:t>model of the order</a:t>
            </a:r>
            <a:r>
              <a:rPr lang="ru-RU" sz="2400" dirty="0" smtClean="0"/>
              <a:t> </a:t>
            </a:r>
            <a:r>
              <a:rPr lang="en-US" sz="2400" i="1" dirty="0"/>
              <a:t>q</a:t>
            </a:r>
            <a:r>
              <a:rPr lang="ru-RU" sz="2400" dirty="0"/>
              <a:t>,</a:t>
            </a:r>
            <a:r>
              <a:rPr lang="ru-RU" sz="2400" b="1" dirty="0"/>
              <a:t> </a:t>
            </a:r>
            <a:r>
              <a:rPr lang="en-US" sz="2400" b="1" i="1" dirty="0"/>
              <a:t>MA</a:t>
            </a:r>
            <a:r>
              <a:rPr lang="ru-RU" sz="2400" b="1" i="1" dirty="0"/>
              <a:t>(</a:t>
            </a:r>
            <a:r>
              <a:rPr lang="en-US" sz="2400" b="1" i="1" dirty="0"/>
              <a:t>q</a:t>
            </a:r>
            <a:r>
              <a:rPr lang="ru-RU" sz="2400" b="1" i="1" dirty="0" smtClean="0"/>
              <a:t>)</a:t>
            </a:r>
            <a:endParaRPr lang="en-US" sz="2400" b="1" i="1" dirty="0" smtClean="0"/>
          </a:p>
          <a:p>
            <a:r>
              <a:rPr lang="en-US" sz="2400" dirty="0" smtClean="0"/>
              <a:t>Models with </a:t>
            </a:r>
            <a:r>
              <a:rPr lang="en-US" sz="2400" dirty="0" err="1" smtClean="0"/>
              <a:t>AutoRegression</a:t>
            </a:r>
            <a:r>
              <a:rPr lang="en-US" sz="2400" dirty="0" smtClean="0"/>
              <a:t> and Moving Average</a:t>
            </a:r>
            <a:r>
              <a:rPr lang="ru-RU" sz="2400" i="1" dirty="0" smtClean="0"/>
              <a:t>,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b="1" i="1" dirty="0" smtClean="0"/>
              <a:t>ARMA</a:t>
            </a:r>
            <a:r>
              <a:rPr lang="ru-RU" sz="2400" b="1" i="1" dirty="0"/>
              <a:t>(</a:t>
            </a:r>
            <a:r>
              <a:rPr lang="en-US" sz="2400" b="1" i="1" dirty="0"/>
              <a:t>p</a:t>
            </a:r>
            <a:r>
              <a:rPr lang="ru-RU" sz="2400" b="1" i="1" dirty="0"/>
              <a:t>, </a:t>
            </a:r>
            <a:r>
              <a:rPr lang="en-US" sz="2400" b="1" i="1" dirty="0"/>
              <a:t>q</a:t>
            </a:r>
            <a:r>
              <a:rPr lang="ru-RU" sz="2400" b="1" i="1" dirty="0" smtClean="0"/>
              <a:t>)</a:t>
            </a:r>
            <a:endParaRPr lang="en-US" sz="2400" b="1" i="1" dirty="0" smtClean="0"/>
          </a:p>
          <a:p>
            <a:endParaRPr lang="en-US" sz="2400" b="1" i="1" dirty="0"/>
          </a:p>
          <a:p>
            <a:pPr marL="0" indent="0">
              <a:buNone/>
            </a:pPr>
            <a:r>
              <a:rPr lang="en-US" sz="2400" b="1" dirty="0"/>
              <a:t>For stationary </a:t>
            </a:r>
            <a:r>
              <a:rPr lang="en-US" sz="2400" b="1" dirty="0" smtClean="0"/>
              <a:t>and non-stationary TS</a:t>
            </a:r>
          </a:p>
          <a:p>
            <a:r>
              <a:rPr lang="en-US" sz="2400" dirty="0" err="1" smtClean="0"/>
              <a:t>AutoRegressive</a:t>
            </a:r>
            <a:r>
              <a:rPr lang="en-US" sz="2400" dirty="0" smtClean="0"/>
              <a:t> Integrated Moving </a:t>
            </a:r>
            <a:r>
              <a:rPr lang="en-US" sz="2400" dirty="0"/>
              <a:t>Average</a:t>
            </a:r>
            <a:r>
              <a:rPr lang="ru-RU" sz="2400" dirty="0" smtClean="0"/>
              <a:t>, </a:t>
            </a:r>
            <a:r>
              <a:rPr lang="en-US" sz="2400" b="1" i="1" dirty="0" smtClean="0"/>
              <a:t>ARIMA(</a:t>
            </a:r>
            <a:r>
              <a:rPr lang="en-US" sz="2400" b="1" i="1" dirty="0" err="1" smtClean="0"/>
              <a:t>p,d</a:t>
            </a:r>
            <a:r>
              <a:rPr lang="en-US" sz="2400" b="1" i="1" dirty="0" err="1"/>
              <a:t>,</a:t>
            </a:r>
            <a:r>
              <a:rPr lang="en-US" sz="2400" b="1" i="1" dirty="0" err="1" smtClean="0"/>
              <a:t>q</a:t>
            </a:r>
            <a:r>
              <a:rPr lang="en-US" sz="2400" b="1" i="1" dirty="0" smtClean="0"/>
              <a:t>) </a:t>
            </a:r>
            <a:r>
              <a:rPr lang="en-US" sz="2000" i="1" dirty="0" smtClean="0"/>
              <a:t>– for stationary TS d=0</a:t>
            </a:r>
            <a:endParaRPr lang="en-US" sz="2000" i="1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Бизнес-прогнозирование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7-е издание</a:t>
            </a:r>
            <a:endParaRPr lang="ru-RU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 smtClean="0"/>
              <a:t>Джон </a:t>
            </a:r>
            <a:r>
              <a:rPr lang="ru-RU" dirty="0"/>
              <a:t>Э. </a:t>
            </a:r>
            <a:r>
              <a:rPr lang="ru-RU" dirty="0" err="1"/>
              <a:t>Ханк</a:t>
            </a:r>
            <a:r>
              <a:rPr lang="ru-RU" dirty="0"/>
              <a:t>, Дин У. </a:t>
            </a:r>
            <a:r>
              <a:rPr lang="ru-RU" dirty="0" err="1"/>
              <a:t>Уичерн</a:t>
            </a:r>
            <a:r>
              <a:rPr lang="ru-RU" dirty="0"/>
              <a:t>, Артур Дж. </a:t>
            </a:r>
            <a:r>
              <a:rPr lang="ru-RU" dirty="0" err="1" smtClean="0"/>
              <a:t>Райтс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  <p:pic>
        <p:nvPicPr>
          <p:cNvPr id="1032" name="Picture 8" descr="https://ozon-st.cdn.ngenix.net/multimedia/10154117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69" y="3048000"/>
            <a:ext cx="241173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err="1"/>
              <a:t>AutoRegressive</a:t>
            </a:r>
            <a:r>
              <a:rPr lang="en-US" sz="2800" b="1" dirty="0"/>
              <a:t> model of the order </a:t>
            </a:r>
            <a:r>
              <a:rPr lang="en-US" sz="2800" b="1" i="1" dirty="0" smtClean="0"/>
              <a:t>p</a:t>
            </a:r>
            <a:r>
              <a:rPr lang="ru-RU" sz="2800" b="1" i="1" dirty="0"/>
              <a:t>, </a:t>
            </a:r>
            <a:r>
              <a:rPr lang="en-US" sz="2800" b="1" dirty="0"/>
              <a:t>AR</a:t>
            </a:r>
            <a:r>
              <a:rPr lang="ru-RU" sz="2800" b="1" dirty="0"/>
              <a:t>(</a:t>
            </a:r>
            <a:r>
              <a:rPr lang="en-US" sz="2800" b="1" dirty="0"/>
              <a:t>p</a:t>
            </a:r>
            <a:r>
              <a:rPr lang="ru-RU" sz="2800" b="1" dirty="0"/>
              <a:t>) 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200" i="1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200" i="1" dirty="0"/>
                  <a:t>estimated coefficients</a:t>
                </a:r>
                <a:r>
                  <a:rPr lang="ru-RU" sz="2200" i="1" dirty="0" smtClean="0"/>
                  <a:t> </a:t>
                </a:r>
                <a:r>
                  <a:rPr lang="ru-RU" sz="2000" i="1" dirty="0" smtClean="0"/>
                  <a:t>(</a:t>
                </a:r>
                <a:r>
                  <a:rPr lang="en-US" sz="20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 necessarily in the sum of 1 and can be either positive or negative</a:t>
                </a:r>
                <a:r>
                  <a:rPr lang="ru-RU" sz="2000" i="1" dirty="0" smtClean="0"/>
                  <a:t>)</a:t>
                </a:r>
                <a:endParaRPr lang="en-US" sz="2000" i="1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AR(1):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US" sz="2400" b="1" dirty="0"/>
                  <a:t>AR(2</a:t>
                </a:r>
                <a:r>
                  <a:rPr lang="en-US" sz="2400" b="1" dirty="0" smtClean="0"/>
                  <a:t>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</a:t>
            </a:r>
            <a:r>
              <a:rPr lang="en-US" sz="2700" dirty="0"/>
              <a:t>AR</a:t>
            </a:r>
            <a:r>
              <a:rPr lang="ru-RU" sz="2700" dirty="0"/>
              <a:t>(1) </a:t>
            </a:r>
            <a:r>
              <a:rPr lang="en-US" sz="2700" dirty="0" smtClean="0"/>
              <a:t>and</a:t>
            </a:r>
            <a:r>
              <a:rPr lang="ru-RU" sz="2700" dirty="0" smtClean="0"/>
              <a:t> </a:t>
            </a:r>
            <a:r>
              <a:rPr lang="en-US" sz="2700" dirty="0"/>
              <a:t>AR</a:t>
            </a:r>
            <a:r>
              <a:rPr lang="ru-RU" sz="2700" dirty="0"/>
              <a:t>(2)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0" y="998621"/>
            <a:ext cx="3871500" cy="5493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4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/>
              <a:t>Moving Average model of the order</a:t>
            </a:r>
            <a:r>
              <a:rPr lang="ru-RU" sz="2800" b="1" dirty="0"/>
              <a:t> </a:t>
            </a:r>
            <a:r>
              <a:rPr lang="en-US" sz="2800" b="1" i="1" dirty="0" smtClean="0"/>
              <a:t>q</a:t>
            </a:r>
            <a:r>
              <a:rPr lang="ru-RU" sz="2800" b="1" dirty="0"/>
              <a:t>, </a:t>
            </a:r>
            <a:r>
              <a:rPr lang="en-US" sz="2800" b="1" dirty="0"/>
              <a:t>MA</a:t>
            </a:r>
            <a:r>
              <a:rPr lang="ru-RU" sz="2800" b="1" dirty="0"/>
              <a:t>(</a:t>
            </a:r>
            <a:r>
              <a:rPr lang="en-US" sz="2800" b="1" dirty="0"/>
              <a:t>q</a:t>
            </a:r>
            <a:r>
              <a:rPr lang="ru-RU" sz="2800" b="1" dirty="0"/>
              <a:t>)</a:t>
            </a:r>
            <a:r>
              <a:rPr lang="ru-RU" sz="2800" b="1" dirty="0" smtClean="0"/>
              <a:t>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200" i="1" dirty="0" smtClean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 smtClean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i="1" dirty="0" smtClean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i="1" dirty="0" smtClean="0"/>
                  <a:t>)</a:t>
                </a:r>
                <a:endParaRPr lang="ru-RU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/>
                  <a:t>estimated coefficients</a:t>
                </a:r>
                <a:r>
                  <a:rPr lang="ru-RU" sz="2000" i="1" dirty="0"/>
                  <a:t> (</a:t>
                </a:r>
                <a:r>
                  <a:rPr lang="en-US" sz="2000" i="1" dirty="0"/>
                  <a:t>not necessarily in the sum of 1 and can be either positive or negative</a:t>
                </a:r>
                <a:r>
                  <a:rPr lang="ru-RU" sz="2000" i="1" dirty="0"/>
                  <a:t>)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/>
                  <a:t>errors in previous periods</a:t>
                </a:r>
                <a:endParaRPr lang="en-US" sz="2000" i="1" dirty="0" smtClean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MA(1</a:t>
                </a:r>
                <a:r>
                  <a:rPr lang="en-US" sz="2400" b="1" dirty="0"/>
                  <a:t>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MA(2</a:t>
                </a:r>
                <a:r>
                  <a:rPr lang="en-US" sz="2400" b="1" dirty="0"/>
                  <a:t>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endParaRPr lang="ru-RU" sz="20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</a:t>
            </a:r>
            <a:r>
              <a:rPr lang="en-US" sz="2700" dirty="0" smtClean="0"/>
              <a:t>MA</a:t>
            </a:r>
            <a:r>
              <a:rPr lang="ru-RU" sz="2700" dirty="0" smtClean="0"/>
              <a:t>(1</a:t>
            </a:r>
            <a:r>
              <a:rPr lang="ru-RU" sz="2700" dirty="0"/>
              <a:t>) </a:t>
            </a:r>
            <a:r>
              <a:rPr lang="en-US" sz="2700" dirty="0" smtClean="0"/>
              <a:t>and</a:t>
            </a:r>
            <a:r>
              <a:rPr lang="ru-RU" sz="2700" dirty="0" smtClean="0"/>
              <a:t> </a:t>
            </a:r>
            <a:r>
              <a:rPr lang="en-US" sz="2700" dirty="0" smtClean="0"/>
              <a:t>MA</a:t>
            </a:r>
            <a:r>
              <a:rPr lang="ru-RU" sz="2700" dirty="0" smtClean="0"/>
              <a:t>(2</a:t>
            </a:r>
            <a:r>
              <a:rPr lang="ru-RU" sz="2700" dirty="0"/>
              <a:t>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8621"/>
            <a:ext cx="3824762" cy="5523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/>
              <a:t>Models with </a:t>
            </a:r>
            <a:r>
              <a:rPr lang="en-US" sz="2800" b="1" dirty="0" err="1"/>
              <a:t>AutoRegression</a:t>
            </a:r>
            <a:r>
              <a:rPr lang="en-US" sz="2800" b="1" dirty="0"/>
              <a:t> and Moving Average</a:t>
            </a:r>
            <a:r>
              <a:rPr lang="ru-RU" sz="2800" b="1" i="1" dirty="0" smtClean="0"/>
              <a:t>, </a:t>
            </a:r>
            <a:r>
              <a:rPr lang="en-US" sz="2800" b="1" i="1" dirty="0"/>
              <a:t>ARMA</a:t>
            </a:r>
            <a:r>
              <a:rPr lang="ru-RU" sz="2800" b="1" i="1" dirty="0"/>
              <a:t>(</a:t>
            </a:r>
            <a:r>
              <a:rPr lang="en-US" sz="2800" b="1" i="1" dirty="0"/>
              <a:t>p</a:t>
            </a:r>
            <a:r>
              <a:rPr lang="ru-RU" sz="2800" b="1" i="1" dirty="0"/>
              <a:t>, </a:t>
            </a:r>
            <a:r>
              <a:rPr lang="en-US" sz="2800" b="1" i="1" dirty="0"/>
              <a:t>q</a:t>
            </a:r>
            <a:r>
              <a:rPr lang="ru-RU" sz="2800" b="1" i="1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:endParaRPr lang="en-US" sz="1900" i="1" dirty="0" smtClean="0"/>
              </a:p>
              <a:p>
                <a:pPr marL="0" indent="0">
                  <a:buNone/>
                </a:pPr>
                <a:endParaRPr lang="en-US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ru-RU" sz="19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ARMA(1,1):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ru-RU" sz="20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3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ARMA</a:t>
            </a:r>
            <a:r>
              <a:rPr lang="ru-RU" sz="2700" b="1" dirty="0" smtClean="0"/>
              <a:t>(1</a:t>
            </a:r>
            <a:r>
              <a:rPr lang="en-US" sz="2700" b="1" dirty="0" smtClean="0"/>
              <a:t>,1</a:t>
            </a:r>
            <a:r>
              <a:rPr lang="ru-RU" sz="2700" b="1" dirty="0" smtClean="0"/>
              <a:t>)</a:t>
            </a:r>
            <a:endParaRPr lang="ru-RU" sz="27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08" y="838200"/>
            <a:ext cx="3763810" cy="551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3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MA(q), AR(p), ARMA(</a:t>
            </a:r>
            <a:r>
              <a:rPr lang="en-US" sz="2700" b="1" dirty="0" err="1" smtClean="0"/>
              <a:t>p,q</a:t>
            </a:r>
            <a:r>
              <a:rPr lang="en-US" sz="2700" b="1" dirty="0" smtClean="0"/>
              <a:t>)</a:t>
            </a:r>
            <a:endParaRPr lang="ru-RU" sz="27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26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84006"/>
              </p:ext>
            </p:extLst>
          </p:nvPr>
        </p:nvGraphicFramePr>
        <p:xfrm>
          <a:off x="228600" y="2209800"/>
          <a:ext cx="84582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Autocorrelation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Partial Autocorrelation 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MA(q)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Terminates at step</a:t>
                      </a:r>
                      <a:r>
                        <a:rPr lang="ru-RU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q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AR(p)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Terminates at step</a:t>
                      </a:r>
                      <a:r>
                        <a:rPr lang="ru-RU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p</a:t>
                      </a:r>
                      <a:endParaRPr lang="ru-RU" sz="2000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ARMA(</a:t>
                      </a:r>
                      <a:r>
                        <a:rPr lang="en-US" sz="2400" b="1" dirty="0" err="1" smtClean="0"/>
                        <a:t>p,q</a:t>
                      </a:r>
                      <a:r>
                        <a:rPr lang="en-US" sz="2400" b="1" dirty="0" smtClean="0"/>
                        <a:t>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9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err="1"/>
              <a:t>AutoRegressive</a:t>
            </a:r>
            <a:r>
              <a:rPr lang="en-US" sz="2800" b="1" dirty="0"/>
              <a:t> Integrated Moving Average, </a:t>
            </a:r>
            <a:r>
              <a:rPr lang="en-US" sz="2800" b="1" i="1" dirty="0" smtClean="0"/>
              <a:t>ARIMA(</a:t>
            </a:r>
            <a:r>
              <a:rPr lang="en-US" sz="2800" b="1" i="1" dirty="0" err="1" smtClean="0"/>
              <a:t>p,d,q</a:t>
            </a:r>
            <a:r>
              <a:rPr lang="en-US" sz="2800" b="1" i="1" dirty="0" smtClean="0"/>
              <a:t>)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dirty="0" smtClean="0"/>
                  <a:t>TS </a:t>
                </a:r>
                <a:r>
                  <a:rPr lang="en-US" sz="2400" dirty="0"/>
                  <a:t>is not stationary, it </a:t>
                </a:r>
                <a:r>
                  <a:rPr lang="en-US" sz="2400" dirty="0" smtClean="0"/>
                  <a:t>should </a:t>
                </a:r>
                <a:r>
                  <a:rPr lang="en-US" sz="2400" dirty="0"/>
                  <a:t>be converted to a stationary one in order to apply </a:t>
                </a:r>
                <a:r>
                  <a:rPr lang="en-US" sz="2400" i="1" dirty="0" smtClean="0"/>
                  <a:t>ARMA(</a:t>
                </a:r>
                <a:r>
                  <a:rPr lang="en-US" sz="2400" i="1" dirty="0" err="1" smtClean="0"/>
                  <a:t>p,q</a:t>
                </a:r>
                <a:r>
                  <a:rPr lang="en-US" sz="2400" i="1" dirty="0" smtClean="0"/>
                  <a:t>)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One way to convert is to replace </a:t>
                </a:r>
                <a:r>
                  <a:rPr lang="en-US" sz="2400" dirty="0" smtClean="0"/>
                  <a:t>TS itself </a:t>
                </a:r>
                <a:r>
                  <a:rPr lang="en-US" sz="2400" dirty="0"/>
                  <a:t>with </a:t>
                </a:r>
                <a:r>
                  <a:rPr lang="en-US" sz="2400" dirty="0" smtClean="0"/>
                  <a:t>TS of </a:t>
                </a:r>
                <a:r>
                  <a:rPr lang="en-US" sz="2400" dirty="0"/>
                  <a:t>differences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TS of the first </a:t>
                </a:r>
                <a:r>
                  <a:rPr lang="en-US" sz="2400" dirty="0"/>
                  <a:t>differences </a:t>
                </a:r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i="1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dirty="0" smtClean="0"/>
                  <a:t>TS of the first </a:t>
                </a:r>
                <a:r>
                  <a:rPr lang="en-US" sz="2400" dirty="0"/>
                  <a:t>differences is not stationary, then consider </a:t>
                </a:r>
                <a:r>
                  <a:rPr lang="en-US" sz="2400" dirty="0" smtClean="0"/>
                  <a:t>TS of the second differences: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ru-RU" sz="2400" i="1" dirty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The taking of the differences can be carried out until we obtain a stationary </a:t>
                </a:r>
                <a:r>
                  <a:rPr lang="en-US" sz="2400" dirty="0" smtClean="0"/>
                  <a:t>TS. </a:t>
                </a:r>
                <a:r>
                  <a:rPr lang="en-US" sz="2400" dirty="0"/>
                  <a:t>The number of repetitions of taking the differences needed to obtain stationary </a:t>
                </a:r>
                <a:r>
                  <a:rPr lang="en-US" sz="2400" dirty="0" smtClean="0"/>
                  <a:t>TS </a:t>
                </a:r>
                <a:r>
                  <a:rPr lang="en-US" sz="2400" dirty="0"/>
                  <a:t>is denoted by </a:t>
                </a:r>
                <a:r>
                  <a:rPr lang="en-US" sz="2400" b="1" i="1" dirty="0" smtClean="0"/>
                  <a:t>d</a:t>
                </a:r>
                <a:r>
                  <a:rPr lang="ru-RU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912" r="-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7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01274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</a:t>
            </a:r>
            <a:r>
              <a:rPr lang="en-US" sz="3600" dirty="0"/>
              <a:t>understand that TS is not stationary</a:t>
            </a:r>
            <a:r>
              <a:rPr lang="en-US" sz="3600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r>
              <a:rPr lang="en-US" sz="2400" dirty="0" smtClean="0"/>
              <a:t>TS </a:t>
            </a:r>
            <a:r>
              <a:rPr lang="en-US" sz="2400" dirty="0"/>
              <a:t>plot </a:t>
            </a:r>
            <a:r>
              <a:rPr lang="en-US" sz="2400" dirty="0" smtClean="0"/>
              <a:t>demonstrates trend or seasonality or cyclicity</a:t>
            </a:r>
            <a:r>
              <a:rPr lang="ru-RU" sz="2400" dirty="0" smtClean="0"/>
              <a:t> </a:t>
            </a:r>
            <a:r>
              <a:rPr lang="en-US" sz="2400" dirty="0" smtClean="0"/>
              <a:t>in data.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Autocorrelation and Partial Autocorrelation plots demonstrate the absence of a rapid disappearance of coefficients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Augmented Dickey–Fuller test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3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Forecasting errors. Models performance</a:t>
            </a:r>
            <a:endParaRPr lang="ru-RU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dirty="0"/>
                  <a:t> – </a:t>
                </a:r>
                <a:r>
                  <a:rPr lang="en-US" sz="2400" b="1" dirty="0" smtClean="0"/>
                  <a:t>forecasting error in time </a:t>
                </a:r>
                <a:r>
                  <a:rPr lang="en-US" sz="2400" b="1" i="1" dirty="0" smtClean="0"/>
                  <a:t>t</a:t>
                </a:r>
                <a:r>
                  <a:rPr lang="ru-RU" sz="2400" i="1" dirty="0" smtClean="0"/>
                  <a:t>.</a:t>
                </a:r>
                <a:endParaRPr lang="en-US" sz="2400" i="1" dirty="0" smtClean="0"/>
              </a:p>
              <a:p>
                <a:pPr marL="0" indent="0">
                  <a:buNone/>
                </a:pPr>
                <a:endParaRPr lang="en-US" sz="2400" i="1" dirty="0" smtClean="0"/>
              </a:p>
              <a:p>
                <a:pPr marL="0" indent="0">
                  <a:buNone/>
                </a:pPr>
                <a:r>
                  <a:rPr lang="ru-RU" sz="2400" dirty="0"/>
                  <a:t>1)</a:t>
                </a:r>
                <a:r>
                  <a:rPr lang="ru-RU" sz="2400" b="1" i="1" dirty="0"/>
                  <a:t> </a:t>
                </a:r>
                <a:r>
                  <a:rPr lang="en-US" sz="2400" b="1" dirty="0"/>
                  <a:t>Mean Absolute Derivation</a:t>
                </a:r>
                <a:r>
                  <a:rPr lang="en-US" sz="2400" b="1" i="1" dirty="0"/>
                  <a:t>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is measured in the same units as </a:t>
                </a:r>
                <a:r>
                  <a:rPr lang="en-US" sz="2400" dirty="0" smtClean="0"/>
                  <a:t>TS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 </a:t>
                </a:r>
              </a:p>
              <a:p>
                <a:pPr marL="0" indent="0">
                  <a:buNone/>
                </a:pPr>
                <a:r>
                  <a:rPr lang="ru-RU" sz="2400" dirty="0"/>
                  <a:t>2) </a:t>
                </a:r>
                <a:r>
                  <a:rPr lang="en-US" sz="2400" b="1" dirty="0"/>
                  <a:t>Mean Squared Error</a:t>
                </a:r>
                <a:r>
                  <a:rPr lang="ru-RU" sz="2400" b="1" dirty="0"/>
                  <a:t>, </a:t>
                </a:r>
                <a:r>
                  <a:rPr lang="ru-RU" sz="2400" b="1" dirty="0" err="1"/>
                  <a:t>Root</a:t>
                </a:r>
                <a:r>
                  <a:rPr lang="ru-RU" sz="2400" b="1" dirty="0"/>
                  <a:t> </a:t>
                </a:r>
                <a:r>
                  <a:rPr lang="en-US" sz="2400" b="1" dirty="0"/>
                  <a:t>Mean Squared Error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is measured in the same units as TS</a:t>
                </a:r>
                <a:r>
                  <a:rPr lang="ru-RU" sz="2400" dirty="0" smtClean="0"/>
                  <a:t>, </a:t>
                </a:r>
                <a:r>
                  <a:rPr lang="en-US" sz="2400" dirty="0"/>
                  <a:t>highlights large forecast errors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 </a:t>
                </a:r>
              </a:p>
              <a:p>
                <a:pPr marL="0" indent="0">
                  <a:buNone/>
                </a:pPr>
                <a:r>
                  <a:rPr lang="ru-RU" sz="2400" dirty="0"/>
                  <a:t>3) </a:t>
                </a:r>
                <a:r>
                  <a:rPr lang="en-US" sz="2400" b="1" dirty="0"/>
                  <a:t>Mean Absolute Percentage Error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shows how large the forecast errors are in comparison with the actual values of </a:t>
                </a:r>
                <a:r>
                  <a:rPr lang="en-US" sz="2400" dirty="0" smtClean="0"/>
                  <a:t>TS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4) </a:t>
                </a:r>
                <a:r>
                  <a:rPr lang="en-US" sz="2400" b="1" dirty="0"/>
                  <a:t>Mean Percentage Error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</a:t>
                </a:r>
                <a:r>
                  <a:rPr lang="en-US" sz="2400" dirty="0" smtClean="0"/>
                  <a:t>determines </a:t>
                </a:r>
                <a:r>
                  <a:rPr lang="en-US" sz="2400" dirty="0"/>
                  <a:t>whether the forecast is biased - constantly overvalued or undervalued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𝑀𝑃𝐸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2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03.11-Working-with-Time-Series.ipynb 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911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Building </a:t>
            </a:r>
            <a:r>
              <a:rPr lang="en-US" sz="2800" b="1" i="1" dirty="0" smtClean="0"/>
              <a:t>ARIMA(</a:t>
            </a:r>
            <a:r>
              <a:rPr lang="en-US" sz="2800" b="1" i="1" dirty="0" err="1" smtClean="0"/>
              <a:t>p,d,q</a:t>
            </a:r>
            <a:r>
              <a:rPr lang="en-US" sz="2800" b="1" i="1" dirty="0" smtClean="0"/>
              <a:t>)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63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b="1" dirty="0" smtClean="0"/>
              <a:t>Step 1. Determining p, d, q 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Step 2. Finding model coefficients using train </a:t>
            </a:r>
            <a:r>
              <a:rPr lang="en-US" sz="2400" b="1" dirty="0"/>
              <a:t>data</a:t>
            </a:r>
            <a:r>
              <a:rPr lang="ru-RU" sz="2400" b="1" dirty="0"/>
              <a:t>, </a:t>
            </a:r>
            <a:r>
              <a:rPr lang="en-US" sz="2400" b="1" dirty="0"/>
              <a:t>prediction on </a:t>
            </a:r>
            <a:r>
              <a:rPr lang="en-US" sz="2400" b="1" dirty="0" smtClean="0"/>
              <a:t>valid data</a:t>
            </a:r>
            <a:r>
              <a:rPr lang="ru-RU" sz="2400" b="1" dirty="0" smtClean="0"/>
              <a:t>, </a:t>
            </a:r>
            <a:r>
              <a:rPr lang="en-US" sz="2400" b="1" dirty="0"/>
              <a:t>check performance</a:t>
            </a:r>
            <a:r>
              <a:rPr lang="ru-RU" sz="2400" b="1" dirty="0"/>
              <a:t> (</a:t>
            </a:r>
            <a:r>
              <a:rPr lang="en-US" sz="2400" b="1" dirty="0"/>
              <a:t>e</a:t>
            </a:r>
            <a:r>
              <a:rPr lang="ru-RU" sz="2400" b="1" dirty="0"/>
              <a:t>.</a:t>
            </a:r>
            <a:r>
              <a:rPr lang="en-US" sz="2400" b="1" dirty="0"/>
              <a:t>g</a:t>
            </a:r>
            <a:r>
              <a:rPr lang="ru-RU" sz="2400" b="1" dirty="0"/>
              <a:t>. </a:t>
            </a:r>
            <a:r>
              <a:rPr lang="en-US" sz="2400" b="1" dirty="0"/>
              <a:t>RMSE</a:t>
            </a:r>
            <a:r>
              <a:rPr lang="ru-RU" sz="2400" b="1" dirty="0" smtClean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Step 3. Verifying model based on prediction errors analysis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If a model isn’t adequate, go to step 1, otherwise model is ready to use</a:t>
            </a:r>
            <a:r>
              <a:rPr lang="ru-RU" sz="2400" i="1" dirty="0">
                <a:solidFill>
                  <a:srgbClr val="FF0000"/>
                </a:solidFill>
              </a:rPr>
              <a:t>.</a:t>
            </a:r>
            <a:endParaRPr lang="ru-RU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?!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Hyperparameters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Gridsearch</a:t>
            </a:r>
            <a:r>
              <a:rPr lang="en-US" sz="2400" b="1" i="1" dirty="0" smtClean="0"/>
              <a:t> instead of step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Forecasting for TS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smtClean="0"/>
              <a:t>22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09600" y="2537993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Models comparison based on RMSE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809825"/>
              </p:ext>
            </p:extLst>
          </p:nvPr>
        </p:nvGraphicFramePr>
        <p:xfrm>
          <a:off x="609600" y="3287250"/>
          <a:ext cx="8151283" cy="3040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8322"/>
                <a:gridCol w="1832961"/>
              </a:tblGrid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Valid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Simple naive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3186.501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trend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seasonality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trend and seasonality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ARIMA(1,1,1)</a:t>
                      </a:r>
                      <a:endParaRPr lang="ru-RU" sz="24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951.260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Best grid result – ARIMA(0,0,1)</a:t>
                      </a:r>
                      <a:endParaRPr lang="ru-RU" sz="24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32273" y="1413801"/>
            <a:ext cx="815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</a:t>
            </a:r>
            <a:r>
              <a:rPr lang="en-US" sz="3200" b="1" i="1" dirty="0" smtClean="0">
                <a:latin typeface="Trebuchet MS" panose="020B0603020202020204" pitchFamily="34" charset="0"/>
              </a:rPr>
              <a:t>models </a:t>
            </a:r>
            <a:r>
              <a:rPr lang="en-US" sz="3200" b="1" i="1" dirty="0">
                <a:latin typeface="Trebuchet MS" panose="020B0603020202020204" pitchFamily="34" charset="0"/>
              </a:rPr>
              <a:t>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Champagne </a:t>
            </a:r>
            <a:r>
              <a:rPr lang="en-US" sz="3200" b="1" i="1" dirty="0">
                <a:latin typeface="Trebuchet MS" panose="020B0603020202020204" pitchFamily="34" charset="0"/>
              </a:rPr>
              <a:t>dataset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i="1" dirty="0"/>
              <a:t>Jason Brownlee How to Create an ARIMA Model for Time Series Forecasting with Python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https://machinelearningmastery.com/arima-for-time-series-forecasting-with-python/</a:t>
            </a:r>
            <a:endParaRPr 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400050"/>
            <a:ext cx="2933700" cy="4076700"/>
          </a:xfrm>
          <a:prstGeom prst="rect">
            <a:avLst/>
          </a:prstGeom>
        </p:spPr>
      </p:pic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996" y="935266"/>
            <a:ext cx="86868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/>
              <a:t>Time Series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TS</a:t>
            </a:r>
            <a:r>
              <a:rPr lang="ru-RU" sz="2400" b="1" i="1" dirty="0" smtClean="0"/>
              <a:t>)</a:t>
            </a:r>
            <a:r>
              <a:rPr lang="ru-RU" sz="2400" i="1" dirty="0" smtClean="0"/>
              <a:t> </a:t>
            </a:r>
            <a:r>
              <a:rPr lang="ru-RU" sz="2400" i="1" dirty="0"/>
              <a:t>- </a:t>
            </a:r>
            <a:r>
              <a:rPr lang="en-US" sz="2400" i="1" dirty="0"/>
              <a:t>the value represented by a set of observations that were collected at successive intervals </a:t>
            </a:r>
            <a:r>
              <a:rPr lang="en-US" sz="2400" i="1" dirty="0" smtClean="0"/>
              <a:t>of time</a:t>
            </a:r>
            <a:r>
              <a:rPr lang="ru-RU" sz="2400" i="1" dirty="0" smtClean="0"/>
              <a:t>.</a:t>
            </a:r>
            <a:endParaRPr lang="en-US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79" y="3985903"/>
            <a:ext cx="37623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0966" y="328905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Monthly </a:t>
            </a:r>
            <a:r>
              <a:rPr lang="en-US" sz="1600" b="1" dirty="0"/>
              <a:t>sales of champagne </a:t>
            </a:r>
            <a:r>
              <a:rPr lang="en-US" sz="1600" b="1" dirty="0" smtClean="0"/>
              <a:t>Perrin </a:t>
            </a:r>
            <a:r>
              <a:rPr lang="en-US" sz="1600" b="1" dirty="0" err="1"/>
              <a:t>Freres</a:t>
            </a:r>
            <a:r>
              <a:rPr lang="en-US" sz="1600" b="1" dirty="0"/>
              <a:t> </a:t>
            </a:r>
            <a:r>
              <a:rPr lang="en-US" sz="1600" b="1" dirty="0" smtClean="0"/>
              <a:t>label</a:t>
            </a:r>
            <a:br>
              <a:rPr lang="en-US" sz="1600" b="1" dirty="0" smtClean="0"/>
            </a:br>
            <a:r>
              <a:rPr lang="en-US" sz="1600" b="1" dirty="0" smtClean="0"/>
              <a:t>from </a:t>
            </a:r>
            <a:r>
              <a:rPr lang="en-US" sz="1600" b="1" dirty="0"/>
              <a:t>January 1964 to September 1972</a:t>
            </a:r>
            <a:endParaRPr lang="ru-RU" sz="1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802"/>
            <a:ext cx="4193858" cy="262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54324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Closing Prices for ISC Corporation </a:t>
            </a:r>
            <a:r>
              <a:rPr lang="en-US" sz="1600" b="1" dirty="0"/>
              <a:t>S</a:t>
            </a:r>
            <a:r>
              <a:rPr lang="en-US" sz="1600" b="1" dirty="0" smtClean="0"/>
              <a:t>tock</a:t>
            </a:r>
            <a:endParaRPr lang="ru-RU" sz="1600" b="1" dirty="0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Stationary and non stationary 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Stationary TS </a:t>
            </a:r>
            <a:r>
              <a:rPr lang="en-US" sz="2400" dirty="0"/>
              <a:t>- mean and variance don't change over 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Non stationary </a:t>
            </a:r>
            <a:r>
              <a:rPr lang="en-US" dirty="0"/>
              <a:t>TS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Trend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 </a:t>
            </a:r>
            <a:r>
              <a:rPr lang="en-US" sz="2400" dirty="0"/>
              <a:t>long-term increase </a:t>
            </a:r>
            <a:r>
              <a:rPr lang="en-US" sz="2400" dirty="0" smtClean="0"/>
              <a:t>or decrease </a:t>
            </a:r>
            <a:r>
              <a:rPr lang="en-US" sz="2400" dirty="0"/>
              <a:t>in the </a:t>
            </a:r>
            <a:r>
              <a:rPr lang="en-US" sz="2400" dirty="0" smtClean="0"/>
              <a:t>data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>
              <a:spcBef>
                <a:spcPts val="1000"/>
              </a:spcBef>
            </a:pPr>
            <a:r>
              <a:rPr lang="en-US" dirty="0" smtClean="0"/>
              <a:t>Seasonality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are periodic </a:t>
            </a:r>
            <a:r>
              <a:rPr lang="en-US" sz="2400" dirty="0" smtClean="0"/>
              <a:t>changes in </a:t>
            </a:r>
            <a:r>
              <a:rPr lang="en-US" sz="2400" dirty="0"/>
              <a:t>the </a:t>
            </a:r>
            <a:r>
              <a:rPr lang="en-US" sz="2400" dirty="0" smtClean="0"/>
              <a:t>data, </a:t>
            </a:r>
            <a:r>
              <a:rPr lang="en-US" sz="2400" dirty="0"/>
              <a:t>uniformly repeated from year to </a:t>
            </a:r>
            <a:r>
              <a:rPr lang="en-US" sz="2400" dirty="0" smtClean="0"/>
              <a:t>year</a:t>
            </a:r>
            <a:r>
              <a:rPr lang="en-US" sz="2400" i="1" dirty="0" smtClean="0"/>
              <a:t>.</a:t>
            </a:r>
            <a:endParaRPr lang="ru-RU" sz="2400" i="1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Cyclicity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dirty="0" smtClean="0"/>
              <a:t>rises and falls in the data, </a:t>
            </a:r>
            <a:r>
              <a:rPr lang="en-US" sz="2400" dirty="0"/>
              <a:t>that do not have a fixed </a:t>
            </a:r>
            <a:r>
              <a:rPr lang="en-US" sz="2400" dirty="0" smtClean="0"/>
              <a:t>period.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0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0127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Forecasting for TS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lvl="0"/>
            <a:r>
              <a:rPr lang="en-US" sz="2400" b="1" dirty="0" smtClean="0"/>
              <a:t>Naïve </a:t>
            </a:r>
            <a:r>
              <a:rPr lang="en-US" sz="2400" dirty="0" smtClean="0"/>
              <a:t>methods</a:t>
            </a:r>
            <a:r>
              <a:rPr lang="en-US" sz="2400" b="1" dirty="0" smtClean="0"/>
              <a:t> </a:t>
            </a:r>
            <a:r>
              <a:rPr lang="en-US" sz="2000" i="1" dirty="0" smtClean="0"/>
              <a:t>(stationary, trend, seasonality)</a:t>
            </a:r>
            <a:r>
              <a:rPr lang="ru-RU" sz="2400" dirty="0" smtClean="0"/>
              <a:t>, </a:t>
            </a:r>
            <a:endParaRPr lang="ru-RU" sz="2400" dirty="0"/>
          </a:p>
          <a:p>
            <a:pPr lvl="0"/>
            <a:r>
              <a:rPr lang="en-US" sz="2400" b="1" dirty="0" smtClean="0"/>
              <a:t>Box-Jenkins</a:t>
            </a:r>
            <a:r>
              <a:rPr lang="en-US" sz="2400" dirty="0" smtClean="0"/>
              <a:t> methods </a:t>
            </a:r>
            <a:r>
              <a:rPr lang="en-US" sz="2000" i="1" dirty="0" smtClean="0"/>
              <a:t>(</a:t>
            </a:r>
            <a:r>
              <a:rPr lang="en-US" sz="2000" i="1" dirty="0"/>
              <a:t>stationary, trend, </a:t>
            </a:r>
            <a:r>
              <a:rPr lang="en-US" sz="2000" i="1" dirty="0" smtClean="0"/>
              <a:t>seasonality, cyclicity)</a:t>
            </a:r>
            <a:r>
              <a:rPr lang="en-US" sz="2400" dirty="0" smtClean="0"/>
              <a:t>, </a:t>
            </a:r>
          </a:p>
          <a:p>
            <a:pPr lvl="0"/>
            <a:r>
              <a:rPr lang="en-US" sz="2400" b="1" dirty="0" smtClean="0"/>
              <a:t>Other</a:t>
            </a:r>
            <a:r>
              <a:rPr lang="en-US" sz="2400" dirty="0" smtClean="0"/>
              <a:t> methods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0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73441"/>
            <a:ext cx="5735003" cy="5623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9" y="5686425"/>
            <a:ext cx="5709285" cy="942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05600" y="1600200"/>
            <a:ext cx="228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Джон Э. </a:t>
            </a:r>
            <a:r>
              <a:rPr lang="ru-RU" i="1" dirty="0" err="1"/>
              <a:t>Ханк</a:t>
            </a:r>
            <a:r>
              <a:rPr lang="ru-RU" i="1" dirty="0"/>
              <a:t> «Бизнес-прогнозирование</a:t>
            </a:r>
            <a:r>
              <a:rPr lang="ru-RU" dirty="0"/>
              <a:t>» (с.108)</a:t>
            </a:r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45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Denotes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74736"/>
                <a:ext cx="8686800" cy="304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/>
                  <a:t>real data in time</a:t>
                </a:r>
                <a:r>
                  <a:rPr lang="ru-RU" sz="2400" i="1" dirty="0"/>
                  <a:t> 1,…, </a:t>
                </a:r>
                <a:r>
                  <a:rPr lang="en-US" sz="2400" i="1" dirty="0"/>
                  <a:t>t;</a:t>
                </a:r>
                <a:r>
                  <a:rPr lang="ru-RU" sz="2400" i="1" dirty="0"/>
                  <a:t> </a:t>
                </a:r>
                <a:endParaRPr lang="en-US" sz="2400" i="1" dirty="0" smtClean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 smtClean="0"/>
                  <a:t>;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 smtClean="0"/>
                  <a:t>forecast in time t</a:t>
                </a:r>
                <a:r>
                  <a:rPr lang="ru-RU" sz="2400" i="1" dirty="0" smtClean="0"/>
                  <a:t>+1</a:t>
                </a:r>
                <a:endParaRPr lang="ru-RU" sz="2400" i="1" dirty="0"/>
              </a:p>
              <a:p>
                <a:pPr marL="0" indent="0">
                  <a:buNone/>
                </a:pPr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74736"/>
                <a:ext cx="8686800" cy="3048000"/>
              </a:xfrm>
              <a:blipFill rotWithShape="0">
                <a:blip r:embed="rId2"/>
                <a:stretch>
                  <a:fillRect l="-140" t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2390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ML-course</a:t>
            </a:r>
            <a:r>
              <a:rPr lang="en-US" b="1" dirty="0"/>
              <a:t>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5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10237</TotalTime>
  <Words>781</Words>
  <Application>Microsoft Office PowerPoint</Application>
  <PresentationFormat>Экран (4:3)</PresentationFormat>
  <Paragraphs>265</Paragraphs>
  <Slides>32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4. Forecasting for Time Series in Python</vt:lpstr>
      <vt:lpstr>Reference</vt:lpstr>
      <vt:lpstr>Reference</vt:lpstr>
      <vt:lpstr>Reference</vt:lpstr>
      <vt:lpstr>Definition</vt:lpstr>
      <vt:lpstr>Stationary and non stationary TS</vt:lpstr>
      <vt:lpstr>Forecasting for TS</vt:lpstr>
      <vt:lpstr>Презентация PowerPoint</vt:lpstr>
      <vt:lpstr>Denotes</vt:lpstr>
      <vt:lpstr>Naïve models</vt:lpstr>
      <vt:lpstr>Box-Jenkins methods</vt:lpstr>
      <vt:lpstr>Autocorrelation</vt:lpstr>
      <vt:lpstr>Example</vt:lpstr>
      <vt:lpstr>Autocorrelation plot</vt:lpstr>
      <vt:lpstr>Autocorrelation plot analysis</vt:lpstr>
      <vt:lpstr>Autocorrelation plot analysis</vt:lpstr>
      <vt:lpstr>Autocorrelation plot analysis</vt:lpstr>
      <vt:lpstr>Partial Autocorrelation plot</vt:lpstr>
      <vt:lpstr>Box-Jenkins methods</vt:lpstr>
      <vt:lpstr>AutoRegressive model of the order p, AR(p) </vt:lpstr>
      <vt:lpstr>Autocorrelation and Partial Autocorrelation plots for AR(1) and AR(2) </vt:lpstr>
      <vt:lpstr>Moving Average model of the order q, MA(q) </vt:lpstr>
      <vt:lpstr>Autocorrelation and Partial Autocorrelation plots for MA(1) and MA(2) </vt:lpstr>
      <vt:lpstr>Models with AutoRegression and Moving Average, ARMA(p, q)</vt:lpstr>
      <vt:lpstr>Autocorrelation and Partial Autocorrelation plots for ARMA(1,1)</vt:lpstr>
      <vt:lpstr>Autocorrelation and Partial Autocorrelation plots for MA(q), AR(p), ARMA(p,q)</vt:lpstr>
      <vt:lpstr>AutoRegressive Integrated Moving Average, ARIMA(p,d,q) </vt:lpstr>
      <vt:lpstr>How to understand that TS is not stationary?</vt:lpstr>
      <vt:lpstr>Forecasting errors. Models performance</vt:lpstr>
      <vt:lpstr>Building ARIMA(p,d,q) </vt:lpstr>
      <vt:lpstr>Forecasting for TS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248</cp:revision>
  <cp:lastPrinted>2018-06-04T05:02:43Z</cp:lastPrinted>
  <dcterms:created xsi:type="dcterms:W3CDTF">2017-01-23T11:32:57Z</dcterms:created>
  <dcterms:modified xsi:type="dcterms:W3CDTF">2018-10-08T19:50:01Z</dcterms:modified>
</cp:coreProperties>
</file>