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34" r:id="rId3"/>
    <p:sldId id="364" r:id="rId4"/>
    <p:sldId id="369" r:id="rId5"/>
    <p:sldId id="298" r:id="rId6"/>
    <p:sldId id="305" r:id="rId7"/>
    <p:sldId id="366" r:id="rId8"/>
    <p:sldId id="370" r:id="rId9"/>
    <p:sldId id="343" r:id="rId10"/>
    <p:sldId id="344" r:id="rId11"/>
    <p:sldId id="372" r:id="rId12"/>
    <p:sldId id="373" r:id="rId13"/>
    <p:sldId id="371" r:id="rId14"/>
    <p:sldId id="376" r:id="rId15"/>
    <p:sldId id="377" r:id="rId16"/>
    <p:sldId id="378" r:id="rId17"/>
    <p:sldId id="379" r:id="rId18"/>
    <p:sldId id="381" r:id="rId19"/>
    <p:sldId id="382" r:id="rId20"/>
    <p:sldId id="384" r:id="rId21"/>
    <p:sldId id="387" r:id="rId22"/>
    <p:sldId id="385" r:id="rId23"/>
    <p:sldId id="386" r:id="rId24"/>
    <p:sldId id="383" r:id="rId25"/>
    <p:sldId id="294" r:id="rId26"/>
  </p:sldIdLst>
  <p:sldSz cx="9144000" cy="6858000" type="screen4x3"/>
  <p:notesSz cx="6858000" cy="99472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93B3"/>
    <a:srgbClr val="54759A"/>
    <a:srgbClr val="B3C3D5"/>
    <a:srgbClr val="DE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13" autoAdjust="0"/>
  </p:normalViewPr>
  <p:slideViewPr>
    <p:cSldViewPr>
      <p:cViewPr varScale="1">
        <p:scale>
          <a:sx n="71" d="100"/>
          <a:sy n="71" d="100"/>
        </p:scale>
        <p:origin x="84" y="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D710B-DBEB-48B9-BE37-6CC35DC50D83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A164D-CA5E-491E-9E8B-2B92929EB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270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FBC4C-1749-4424-9522-1B6D127EF272}" type="datetimeFigureOut">
              <a:rPr lang="ru-RU" smtClean="0"/>
              <a:t>23.05.2018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6225-C8ED-4E9F-A34F-711DD8E7E2B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95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1634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157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3422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561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>
                <a:solidFill>
                  <a:prstClr val="black"/>
                </a:solidFill>
              </a:rPr>
              <a:pPr/>
              <a:t>21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26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1027"/>
          <a:stretch/>
        </p:blipFill>
        <p:spPr>
          <a:xfrm>
            <a:off x="0" y="4337350"/>
            <a:ext cx="9144000" cy="25206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3276599"/>
          </a:xfrm>
        </p:spPr>
        <p:txBody>
          <a:bodyPr/>
          <a:lstStyle>
            <a:lvl1pPr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356350"/>
            <a:ext cx="7772400" cy="365125"/>
          </a:xfrm>
        </p:spPr>
        <p:txBody>
          <a:bodyPr/>
          <a:lstStyle>
            <a:lvl1pPr algn="r"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DFBDC"/>
              </a:clrFrom>
              <a:clrTo>
                <a:srgbClr val="FDFBD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420" y="118450"/>
            <a:ext cx="2142179" cy="414950"/>
          </a:xfrm>
          <a:prstGeom prst="rect">
            <a:avLst/>
          </a:prstGeom>
          <a:ln>
            <a:noFill/>
          </a:ln>
          <a:effectLst>
            <a:outerShdw blurRad="114300" dist="38100" dir="18600000" sx="102000" sy="102000" algn="bl" rotWithShape="0">
              <a:prstClr val="black">
                <a:alpha val="31000"/>
              </a:prstClr>
            </a:outerShdw>
          </a:effectLst>
        </p:spPr>
      </p:pic>
      <p:sp>
        <p:nvSpPr>
          <p:cNvPr id="9" name="Прямоугольник 8"/>
          <p:cNvSpPr/>
          <p:nvPr userDrawn="1"/>
        </p:nvSpPr>
        <p:spPr>
          <a:xfrm>
            <a:off x="0" y="4297681"/>
            <a:ext cx="9144000" cy="45719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73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22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753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76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>
            <a:lvl1pPr>
              <a:buClr>
                <a:srgbClr val="7593B3"/>
              </a:buClr>
              <a:defRPr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29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3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19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58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4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08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2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12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5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20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classes.html#sklearn-metrics-metricsmodel.score()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-bcf.usc.edu/~gareth/ISL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model_evaluation.html#regression-metri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7R4HUQ-eQ0&amp;t=6033s" TargetMode="External"/><Relationship Id="rId2" Type="http://schemas.openxmlformats.org/officeDocument/2006/relationships/hyperlink" Target="https://jakevdp.github.io/PythonDataScienceHandboo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8153400" cy="3276599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TENSOR.BY</a:t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ML-course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000" b="1" dirty="0" smtClean="0"/>
              <a:t>2. Regression in </a:t>
            </a:r>
            <a:r>
              <a:rPr lang="en-US" sz="4000" b="1" dirty="0"/>
              <a:t>Python </a:t>
            </a:r>
            <a:r>
              <a:rPr lang="en-US" sz="4000" b="1" dirty="0" err="1"/>
              <a:t>Scikit</a:t>
            </a:r>
            <a:r>
              <a:rPr lang="en-US" sz="4000" b="1" dirty="0"/>
              <a:t>-learn</a:t>
            </a: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21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Kate </a:t>
            </a:r>
            <a:r>
              <a:rPr lang="en-US" sz="2400" dirty="0" err="1" smtClean="0"/>
              <a:t>Miniukovich</a:t>
            </a:r>
            <a:r>
              <a:rPr lang="en-US" sz="2400" dirty="0" smtClean="0"/>
              <a:t> (Data Scientist),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miniukovich@rocketscience.ai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ML-course.   Regression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26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608070"/>
            <a:ext cx="80010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b="1" dirty="0"/>
              <a:t>Bias-Variance Trade-Off</a:t>
            </a:r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10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14400" y="4573502"/>
            <a:ext cx="7961480" cy="15986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dirty="0" err="1"/>
              <a:t>Underfitting</a:t>
            </a:r>
            <a:r>
              <a:rPr lang="en-US" sz="2000" i="1" dirty="0"/>
              <a:t> (high bias) - </a:t>
            </a:r>
            <a:r>
              <a:rPr lang="en-US" sz="2000" dirty="0"/>
              <a:t>algorithm is missing the relevant relations between features and target </a:t>
            </a:r>
            <a:r>
              <a:rPr lang="en-US" sz="2000" dirty="0" smtClean="0"/>
              <a:t>outputs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 err="1"/>
              <a:t>Overfitting</a:t>
            </a:r>
            <a:r>
              <a:rPr lang="en-US" sz="2000" i="1" dirty="0"/>
              <a:t> (high variance) - </a:t>
            </a:r>
            <a:r>
              <a:rPr lang="en-US" sz="2000" dirty="0"/>
              <a:t>modeling the random noise in the training data, rather than the intended outputs.</a:t>
            </a:r>
            <a:endParaRPr lang="ru-RU" sz="2000" i="1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51" y="2112079"/>
            <a:ext cx="6096000" cy="21240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Прямоугольник 9"/>
          <p:cNvSpPr/>
          <p:nvPr/>
        </p:nvSpPr>
        <p:spPr>
          <a:xfrm>
            <a:off x="685800" y="6608433"/>
            <a:ext cx="16912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7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8"/>
            <a:ext cx="8001000" cy="1546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b="1" dirty="0" smtClean="0"/>
              <a:t>Model validation</a:t>
            </a:r>
            <a:endParaRPr lang="en-US" alt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11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752599"/>
            <a:ext cx="7795428" cy="46482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Data</a:t>
            </a:r>
          </a:p>
          <a:p>
            <a:pPr lvl="1"/>
            <a:r>
              <a:rPr lang="en-US" dirty="0"/>
              <a:t>train + </a:t>
            </a:r>
            <a:r>
              <a:rPr lang="en-US" dirty="0" smtClean="0"/>
              <a:t>test </a:t>
            </a:r>
            <a:r>
              <a:rPr lang="en-US" sz="2400" dirty="0"/>
              <a:t>(e.g. </a:t>
            </a:r>
            <a:r>
              <a:rPr lang="en-US" sz="2400" dirty="0" smtClean="0"/>
              <a:t>75% </a:t>
            </a:r>
            <a:r>
              <a:rPr lang="en-US" sz="2400" dirty="0"/>
              <a:t>+ </a:t>
            </a:r>
            <a:r>
              <a:rPr lang="en-US" sz="2400" dirty="0" smtClean="0"/>
              <a:t>25%)</a:t>
            </a:r>
            <a:endParaRPr lang="en-US" sz="2400" dirty="0"/>
          </a:p>
          <a:p>
            <a:pPr lvl="1"/>
            <a:r>
              <a:rPr lang="en-US" dirty="0" smtClean="0"/>
              <a:t>train + valid + test </a:t>
            </a:r>
            <a:r>
              <a:rPr lang="en-US" sz="2400" dirty="0" smtClean="0"/>
              <a:t>(e.g. 60% + 20% + 20%)</a:t>
            </a:r>
          </a:p>
          <a:p>
            <a:pPr lvl="1"/>
            <a:r>
              <a:rPr lang="en-US" dirty="0" smtClean="0"/>
              <a:t>train with cross-validation + </a:t>
            </a:r>
            <a:r>
              <a:rPr lang="en-US" dirty="0"/>
              <a:t>test </a:t>
            </a:r>
            <a:r>
              <a:rPr lang="en-US" sz="2200" dirty="0"/>
              <a:t>(e.g. </a:t>
            </a:r>
            <a:r>
              <a:rPr lang="en-US" sz="2200" dirty="0" smtClean="0"/>
              <a:t>80</a:t>
            </a:r>
            <a:r>
              <a:rPr lang="en-US" sz="2200" dirty="0"/>
              <a:t>% + 20% )</a:t>
            </a:r>
            <a:endParaRPr lang="en-US" sz="2200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b="1" dirty="0" smtClean="0"/>
              <a:t>Metrics</a:t>
            </a:r>
          </a:p>
          <a:p>
            <a:pPr marL="742950" lvl="2" indent="-342900"/>
            <a:r>
              <a:rPr lang="en-US" dirty="0" smtClean="0"/>
              <a:t>Regression: </a:t>
            </a:r>
            <a:r>
              <a:rPr lang="en-US" b="1" dirty="0" smtClean="0">
                <a:solidFill>
                  <a:srgbClr val="FF0000"/>
                </a:solidFill>
              </a:rPr>
              <a:t>R^2</a:t>
            </a:r>
            <a:r>
              <a:rPr lang="en-US" dirty="0" smtClean="0"/>
              <a:t>, MSE, MAE,…</a:t>
            </a:r>
          </a:p>
          <a:p>
            <a:pPr marL="400050" lvl="2" indent="0">
              <a:buNone/>
            </a:pPr>
            <a:endParaRPr lang="en-US" dirty="0" smtClean="0"/>
          </a:p>
          <a:p>
            <a:pPr marL="400050" lvl="2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://scikit-learn.org/stable/modules/classes.html#sklearn-metrics-metricsmodel.score</a:t>
            </a:r>
            <a:r>
              <a:rPr lang="en-US" dirty="0" smtClean="0">
                <a:hlinkClick r:id="rId2"/>
              </a:rPr>
              <a:t>()</a:t>
            </a:r>
            <a:r>
              <a:rPr lang="en-US" dirty="0" smtClean="0"/>
              <a:t>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16912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68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8001000" cy="1227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4000" b="1" dirty="0"/>
              <a:t>Model validation via cross-validation</a:t>
            </a:r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371600"/>
            <a:ext cx="5680710" cy="478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7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8"/>
            <a:ext cx="8001000" cy="1546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b="1" dirty="0" smtClean="0"/>
              <a:t>Some models for Regression</a:t>
            </a:r>
            <a:br>
              <a:rPr lang="en-US" sz="3800" b="1" dirty="0" smtClean="0"/>
            </a:br>
            <a:r>
              <a:rPr lang="en-US" sz="3800" b="1" dirty="0" smtClean="0"/>
              <a:t>in Python </a:t>
            </a:r>
            <a:r>
              <a:rPr lang="en-US" sz="3800" b="1" dirty="0" err="1" smtClean="0"/>
              <a:t>scikit</a:t>
            </a:r>
            <a:r>
              <a:rPr lang="en-US" sz="3800" b="1" dirty="0" smtClean="0"/>
              <a:t>-learn</a:t>
            </a:r>
            <a:endParaRPr lang="en-US" alt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13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752599"/>
            <a:ext cx="7795428" cy="48558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Generalized Linear </a:t>
            </a:r>
            <a:r>
              <a:rPr lang="en-US" b="1" dirty="0" smtClean="0"/>
              <a:t>Models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Ridge regression</a:t>
            </a:r>
          </a:p>
          <a:p>
            <a:pPr lvl="1"/>
            <a:r>
              <a:rPr lang="en-US" dirty="0"/>
              <a:t>Lasso </a:t>
            </a:r>
            <a:r>
              <a:rPr lang="en-US" dirty="0" smtClean="0"/>
              <a:t>regression</a:t>
            </a:r>
          </a:p>
          <a:p>
            <a:pPr marL="0" lvl="1" indent="0">
              <a:buNone/>
            </a:pPr>
            <a:r>
              <a:rPr lang="en-US" sz="2400" i="1" dirty="0" smtClean="0">
                <a:solidFill>
                  <a:srgbClr val="FF0000"/>
                </a:solidFill>
              </a:rPr>
              <a:t>example of Linear, Ridge and Lasso Regressions in </a:t>
            </a:r>
            <a:r>
              <a:rPr lang="en-US" sz="2400" i="1" dirty="0" err="1" smtClean="0">
                <a:solidFill>
                  <a:srgbClr val="FF0000"/>
                </a:solidFill>
              </a:rPr>
              <a:t>regression.ipynb</a:t>
            </a:r>
            <a:endParaRPr lang="en-US" sz="2400" i="1" dirty="0" smtClean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sz="2400" i="1" dirty="0">
              <a:solidFill>
                <a:srgbClr val="FF0000"/>
              </a:solidFill>
            </a:endParaRPr>
          </a:p>
          <a:p>
            <a:r>
              <a:rPr lang="en-US" b="1" dirty="0" smtClean="0"/>
              <a:t>Ensemble methods</a:t>
            </a:r>
            <a:endParaRPr lang="en-US" b="1" dirty="0"/>
          </a:p>
          <a:p>
            <a:pPr lvl="1"/>
            <a:r>
              <a:rPr lang="en-US" dirty="0" smtClean="0"/>
              <a:t>Random </a:t>
            </a:r>
            <a:r>
              <a:rPr lang="en-US" dirty="0"/>
              <a:t>Forests</a:t>
            </a:r>
          </a:p>
          <a:p>
            <a:pPr lvl="1"/>
            <a:r>
              <a:rPr lang="en-US" dirty="0" smtClean="0"/>
              <a:t>Gradient Tree Boosting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49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158290"/>
            <a:ext cx="8001000" cy="631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b="1" dirty="0" smtClean="0"/>
              <a:t>Linear Regression </a:t>
            </a:r>
            <a:r>
              <a:rPr lang="en-US" sz="4000" b="1" dirty="0"/>
              <a:t>with one variable</a:t>
            </a:r>
            <a:endParaRPr lang="en-US" alt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14</a:t>
            </a:r>
            <a:endParaRPr lang="ru-RU" dirty="0"/>
          </a:p>
        </p:txBody>
      </p:sp>
      <p:pic>
        <p:nvPicPr>
          <p:cNvPr id="11" name="Рисунок 10" descr="Картинки по запросу метод наименьших квадратов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80" y="1047750"/>
            <a:ext cx="3857625" cy="27622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343400" y="1371600"/>
                <a:ext cx="464820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>
                    <a:latin typeface="Trebuchet MS" panose="020B0603020202020204" pitchFamily="34" charset="0"/>
                  </a:rPr>
                  <a:t>(</a:t>
                </a:r>
                <a:r>
                  <a:rPr lang="en-US" sz="2000" i="1" dirty="0" err="1">
                    <a:latin typeface="Trebuchet MS" panose="020B0603020202020204" pitchFamily="34" charset="0"/>
                  </a:rPr>
                  <a:t>x</a:t>
                </a:r>
                <a:r>
                  <a:rPr lang="en-US" sz="2000" i="1" baseline="-25000" dirty="0" err="1">
                    <a:latin typeface="Trebuchet MS" panose="020B0603020202020204" pitchFamily="34" charset="0"/>
                  </a:rPr>
                  <a:t>i</a:t>
                </a:r>
                <a:r>
                  <a:rPr lang="en-US" sz="2000" i="1" dirty="0" err="1">
                    <a:latin typeface="Trebuchet MS" panose="020B0603020202020204" pitchFamily="34" charset="0"/>
                  </a:rPr>
                  <a:t>,y</a:t>
                </a:r>
                <a:r>
                  <a:rPr lang="en-US" sz="2000" i="1" baseline="-25000" dirty="0" err="1">
                    <a:latin typeface="Trebuchet MS" panose="020B0603020202020204" pitchFamily="34" charset="0"/>
                  </a:rPr>
                  <a:t>i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), </a:t>
                </a:r>
                <a:r>
                  <a:rPr lang="en-US" sz="2000" i="1" dirty="0" err="1">
                    <a:latin typeface="Trebuchet MS" panose="020B0603020202020204" pitchFamily="34" charset="0"/>
                  </a:rPr>
                  <a:t>i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=1,n</a:t>
                </a:r>
                <a:r>
                  <a:rPr lang="en-US" sz="2000" dirty="0">
                    <a:latin typeface="Trebuchet MS" panose="020B0603020202020204" pitchFamily="34" charset="0"/>
                  </a:rPr>
                  <a:t> – number of  observations (red points)  </a:t>
                </a:r>
                <a:endParaRPr lang="ru-RU" sz="2000" dirty="0">
                  <a:latin typeface="Trebuchet MS" panose="020B0603020202020204" pitchFamily="34" charset="0"/>
                </a:endParaRPr>
              </a:p>
              <a:p>
                <a:r>
                  <a:rPr lang="en-US" sz="2000" i="1" dirty="0">
                    <a:latin typeface="Trebuchet MS" panose="020B0603020202020204" pitchFamily="34" charset="0"/>
                  </a:rPr>
                  <a:t> </a:t>
                </a:r>
                <a:endParaRPr lang="ru-RU" sz="2000" dirty="0">
                  <a:latin typeface="Trebuchet MS" panose="020B06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sz="2000" dirty="0"/>
              </a:p>
              <a:p>
                <a:r>
                  <a:rPr lang="en-US" sz="2000" i="1" dirty="0"/>
                  <a:t> </a:t>
                </a:r>
                <a:endParaRPr lang="ru-RU" sz="20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 smtClean="0"/>
                  <a:t>,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i="1" dirty="0" smtClean="0"/>
              </a:p>
              <a:p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-</a:t>
                </a:r>
                <a:r>
                  <a:rPr lang="en-US" sz="2000" i="1" dirty="0" smtClean="0"/>
                  <a:t> </a:t>
                </a:r>
                <a:r>
                  <a:rPr lang="en-US" sz="2000" i="1" dirty="0" smtClean="0">
                    <a:latin typeface="Trebuchet MS" panose="020B0603020202020204" pitchFamily="34" charset="0"/>
                  </a:rPr>
                  <a:t>intercept,</a:t>
                </a:r>
                <a:r>
                  <a:rPr lang="en-US" sz="2000" i="1" dirty="0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- </a:t>
                </a:r>
                <a:r>
                  <a:rPr lang="en-US" i="1" dirty="0" smtClean="0">
                    <a:latin typeface="Trebuchet MS" panose="020B0603020202020204" pitchFamily="34" charset="0"/>
                  </a:rPr>
                  <a:t>slope</a:t>
                </a:r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371600"/>
                <a:ext cx="4648200" cy="2554545"/>
              </a:xfrm>
              <a:prstGeom prst="rect">
                <a:avLst/>
              </a:prstGeom>
              <a:blipFill rotWithShape="0">
                <a:blip r:embed="rId3"/>
                <a:stretch>
                  <a:fillRect l="-1444" t="-1432" r="-1181" b="-28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3962400"/>
                <a:ext cx="8456194" cy="2654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i="1" dirty="0" smtClean="0"/>
              </a:p>
              <a:p>
                <a:r>
                  <a:rPr lang="en-US" sz="2000" b="1" dirty="0">
                    <a:latin typeface="Trebuchet MS" panose="020B0603020202020204" pitchFamily="34" charset="0"/>
                  </a:rPr>
                  <a:t>The method of least squares</a:t>
                </a:r>
                <a:endParaRPr lang="en-US" sz="2000" b="1" i="1" dirty="0">
                  <a:latin typeface="Trebuchet MS" panose="020B0603020202020204" pitchFamily="34" charset="0"/>
                </a:endParaRPr>
              </a:p>
              <a:p>
                <a:endParaRPr lang="en-US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dirty="0"/>
              </a:p>
              <a:p>
                <a:r>
                  <a:rPr lang="en-US" i="1" dirty="0"/>
                  <a:t> </a:t>
                </a:r>
                <a:endParaRPr lang="ru-RU" dirty="0"/>
              </a:p>
              <a:p>
                <a:pPr algn="ctr"/>
                <a:r>
                  <a:rPr lang="en-US" sz="2000" b="1" i="1" dirty="0">
                    <a:latin typeface="Trebuchet MS" panose="020B0603020202020204" pitchFamily="34" charset="0"/>
                  </a:rPr>
                  <a:t>Our aim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 </a:t>
                </a:r>
                <a:r>
                  <a:rPr lang="en-US" i="1" dirty="0"/>
                  <a:t>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962400"/>
                <a:ext cx="8456194" cy="2654637"/>
              </a:xfrm>
              <a:prstGeom prst="rect">
                <a:avLst/>
              </a:prstGeom>
              <a:blipFill rotWithShape="0">
                <a:blip r:embed="rId4"/>
                <a:stretch>
                  <a:fillRect l="-7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 11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6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/>
              <p:cNvSpPr txBox="1">
                <a:spLocks noGrp="1" noChangeArrowheads="1"/>
              </p:cNvSpPr>
              <p:nvPr>
                <p:ph type="title"/>
              </p:nvPr>
            </p:nvSpPr>
            <p:spPr>
              <a:xfrm>
                <a:off x="228600" y="158290"/>
                <a:ext cx="8001000" cy="94491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4400" b="0" kern="1200">
                    <a:solidFill>
                      <a:srgbClr val="54759A"/>
                    </a:solidFill>
                    <a:effectLst/>
                    <a:latin typeface="Trebuchet MS" panose="020B0603020202020204" pitchFamily="34" charset="0"/>
                    <a:ea typeface="+mj-ea"/>
                    <a:cs typeface="+mj-cs"/>
                  </a:defRPr>
                </a:lvl1pPr>
              </a:lstStyle>
              <a:p>
                <a:r>
                  <a:rPr lang="en-US" sz="3600" b="1" dirty="0" smtClean="0"/>
                  <a:t>Gradient descent to find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be-BY" sz="3800" b="1" dirty="0"/>
              </a:p>
            </p:txBody>
          </p:sp>
        </mc:Choice>
        <mc:Fallback xmlns="">
          <p:sp>
            <p:nvSpPr>
              <p:cNvPr id="8" name="Rectangle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8600" y="158290"/>
                <a:ext cx="8001000" cy="944915"/>
              </a:xfrm>
              <a:prstGeom prst="rect">
                <a:avLst/>
              </a:prstGeom>
              <a:blipFill rotWithShape="0">
                <a:blip r:embed="rId3"/>
                <a:stretch>
                  <a:fillRect l="-2363" t="-51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15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1167" y="4402849"/>
                <a:ext cx="8456194" cy="2158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rebuchet MS" panose="020B0603020202020204" pitchFamily="34" charset="0"/>
                  </a:rPr>
                  <a:t>Repeat until convergence </a:t>
                </a:r>
                <a:endParaRPr lang="ru-RU" b="1" dirty="0">
                  <a:latin typeface="Trebuchet MS" panose="020B06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− 2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dirty="0"/>
              </a:p>
              <a:p>
                <a:r>
                  <a:rPr lang="en-US" dirty="0"/>
                  <a:t> </a:t>
                </a:r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− 2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67" y="4402849"/>
                <a:ext cx="8456194" cy="2158796"/>
              </a:xfrm>
              <a:prstGeom prst="rect">
                <a:avLst/>
              </a:prstGeom>
              <a:blipFill rotWithShape="0">
                <a:blip r:embed="rId4"/>
                <a:stretch>
                  <a:fillRect l="-649" t="-16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Рисунок 11" descr="Картинки по запросу gradient descent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48" y="1078624"/>
            <a:ext cx="5448300" cy="332422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72316" y="1629689"/>
                <a:ext cx="3045994" cy="1285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Need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choose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 </m:t>
                      </m:r>
                    </m:oMath>
                  </m:oMathPara>
                </a14:m>
                <a:endParaRPr lang="en-US" sz="2000" dirty="0" smtClean="0">
                  <a:latin typeface="Trebuchet MS" panose="020B0603020202020204" pitchFamily="34" charset="0"/>
                </a:endParaRPr>
              </a:p>
              <a:p>
                <a:endParaRPr lang="ru-RU" sz="2000" dirty="0">
                  <a:latin typeface="Trebuchet MS" panose="020B0603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 – </a:t>
                </a:r>
                <a:r>
                  <a:rPr lang="en-US" i="1" dirty="0">
                    <a:latin typeface="Trebuchet MS" panose="020B0603020202020204" pitchFamily="34" charset="0"/>
                  </a:rPr>
                  <a:t>learning rate (step size)</a:t>
                </a:r>
                <a:endParaRPr lang="ru-RU" dirty="0">
                  <a:latin typeface="Trebuchet MS" panose="020B0603020202020204" pitchFamily="34" charset="0"/>
                </a:endParaRPr>
              </a:p>
              <a:p>
                <a:r>
                  <a:rPr lang="en-US" b="1" i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i="1" dirty="0" smtClean="0"/>
                  <a:t>) </a:t>
                </a:r>
                <a:r>
                  <a:rPr lang="en-US" dirty="0" smtClean="0">
                    <a:latin typeface="Trebuchet MS" panose="020B0603020202020204" pitchFamily="34" charset="0"/>
                  </a:rPr>
                  <a:t>–</a:t>
                </a:r>
                <a:r>
                  <a:rPr lang="en-US" b="1" i="1" dirty="0" smtClean="0">
                    <a:latin typeface="Trebuchet MS" panose="020B0603020202020204" pitchFamily="34" charset="0"/>
                  </a:rPr>
                  <a:t> </a:t>
                </a:r>
                <a:r>
                  <a:rPr lang="en-US" i="1" dirty="0" smtClean="0">
                    <a:latin typeface="Trebuchet MS" panose="020B0603020202020204" pitchFamily="34" charset="0"/>
                  </a:rPr>
                  <a:t>start point</a:t>
                </a:r>
                <a:endParaRPr lang="ru-RU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316" y="1629689"/>
                <a:ext cx="3045994" cy="1285545"/>
              </a:xfrm>
              <a:prstGeom prst="rect">
                <a:avLst/>
              </a:prstGeom>
              <a:blipFill rotWithShape="0">
                <a:blip r:embed="rId6"/>
                <a:stretch>
                  <a:fillRect l="-1600" r="-1600" b="-4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86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88620"/>
            <a:ext cx="4220952" cy="630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43919"/>
            <a:ext cx="4220952" cy="6264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22980" y="35771"/>
            <a:ext cx="8001000" cy="2339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Gradient descent (example)</a:t>
            </a:r>
            <a:endParaRPr lang="en-US" altLang="be-BY" sz="20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5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304800" y="202330"/>
            <a:ext cx="8001000" cy="5596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/>
              <a:t>Gradient descent (example)</a:t>
            </a:r>
            <a:endParaRPr lang="en-US" altLang="be-BY" sz="28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458200" y="85092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17</a:t>
            </a:r>
            <a:endParaRPr lang="ru-RU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43000"/>
            <a:ext cx="4389120" cy="34747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82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183997" y="143333"/>
            <a:ext cx="8001000" cy="631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000" b="1" dirty="0" smtClean="0"/>
              <a:t>Linear Regression </a:t>
            </a:r>
            <a:r>
              <a:rPr lang="en-US" sz="3000" b="1" dirty="0"/>
              <a:t>with </a:t>
            </a:r>
            <a:r>
              <a:rPr lang="en-US" sz="3000" b="1" dirty="0" smtClean="0"/>
              <a:t>multiple variables</a:t>
            </a:r>
            <a:endParaRPr lang="en-US" altLang="be-BY" sz="30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18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3996" y="914400"/>
                <a:ext cx="8883803" cy="5741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 smtClean="0">
                    <a:latin typeface="Trebuchet MS" panose="020B0603020202020204" pitchFamily="34" charset="0"/>
                  </a:rPr>
                  <a:t>m 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variables</a:t>
                </a:r>
                <a:r>
                  <a:rPr lang="en-US" sz="2000" b="1" i="1" dirty="0">
                    <a:latin typeface="Trebuchet MS" panose="020B0603020202020204" pitchFamily="34" charset="0"/>
                  </a:rPr>
                  <a:t>, n 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observations</a:t>
                </a:r>
                <a:r>
                  <a:rPr lang="en-US" sz="2000" b="1" i="1" dirty="0">
                    <a:latin typeface="Trebuchet MS" panose="020B0603020202020204" pitchFamily="34" charset="0"/>
                  </a:rPr>
                  <a:t> </a:t>
                </a:r>
                <a:endParaRPr lang="ru-RU" sz="2000" i="1" dirty="0">
                  <a:latin typeface="Trebuchet MS" panose="020B0603020202020204" pitchFamily="34" charset="0"/>
                </a:endParaRPr>
              </a:p>
              <a:p>
                <a:r>
                  <a:rPr lang="en-US" sz="2000" b="1" dirty="0"/>
                  <a:t> </a:t>
                </a:r>
                <a:endParaRPr lang="ru-RU" sz="2000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i="1" dirty="0"/>
                  <a:t>,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sz="2000" dirty="0"/>
              </a:p>
              <a:p>
                <a:r>
                  <a:rPr lang="en-US" sz="2000" i="1" dirty="0"/>
                  <a:t> </a:t>
                </a:r>
                <a:endParaRPr lang="ru-RU" sz="20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ru-RU" sz="2000" b="1" dirty="0"/>
              </a:p>
              <a:p>
                <a:r>
                  <a:rPr lang="en-US" sz="2000" i="1" dirty="0"/>
                  <a:t> </a:t>
                </a:r>
                <a:endParaRPr lang="ru-RU" sz="2000" dirty="0"/>
              </a:p>
              <a:p>
                <a:r>
                  <a:rPr lang="en-US" sz="2000" i="1" dirty="0">
                    <a:latin typeface="Trebuchet MS" panose="020B0603020202020204" pitchFamily="34" charset="0"/>
                  </a:rPr>
                  <a:t>Dataset for training</a:t>
                </a:r>
                <a:r>
                  <a:rPr lang="en-US" sz="2000" i="1" dirty="0" smtClean="0">
                    <a:latin typeface="Trebuchet MS" panose="020B0603020202020204" pitchFamily="34" charset="0"/>
                  </a:rPr>
                  <a:t>: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1, </m:t>
                        </m:r>
                        <m:sSubSup>
                          <m:sSub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…, </m:t>
                        </m:r>
                        <m:sSubSup>
                          <m:sSub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i="1" dirty="0" smtClean="0"/>
                  <a:t> </a:t>
                </a:r>
                <a:endParaRPr lang="ru-RU" sz="2000" dirty="0"/>
              </a:p>
              <a:p>
                <a:endParaRPr lang="en-US" sz="2000" i="1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𝑪𝒐𝒔𝒕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ru-RU" sz="2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 smtClean="0"/>
                  <a:t>	</a:t>
                </a:r>
                <a:r>
                  <a:rPr lang="en-US" sz="2000" b="1" i="1" dirty="0" smtClean="0"/>
                  <a:t>Our </a:t>
                </a:r>
                <a:r>
                  <a:rPr lang="en-US" sz="2000" b="1" i="1" dirty="0"/>
                  <a:t>aim</a:t>
                </a:r>
                <a:r>
                  <a:rPr lang="en-US" sz="2000" i="1" dirty="0"/>
                  <a:t> 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 smtClean="0"/>
              </a:p>
              <a:p>
                <a:pPr algn="ctr"/>
                <a:endParaRPr lang="en-US" sz="2000" dirty="0"/>
              </a:p>
              <a:p>
                <a:r>
                  <a:rPr lang="en-US" sz="2000" i="1" dirty="0">
                    <a:latin typeface="Trebuchet MS" panose="020B0603020202020204" pitchFamily="34" charset="0"/>
                  </a:rPr>
                  <a:t>Repeat until </a:t>
                </a:r>
                <a:r>
                  <a:rPr lang="en-US" sz="2000" i="1" dirty="0" smtClean="0">
                    <a:latin typeface="Trebuchet MS" panose="020B0603020202020204" pitchFamily="34" charset="0"/>
                  </a:rPr>
                  <a:t>convergence:</a:t>
                </a:r>
                <a:endParaRPr lang="ru-RU" sz="2000" dirty="0">
                  <a:latin typeface="Trebuchet MS" panose="020B0603020202020204" pitchFamily="34" charset="0"/>
                </a:endParaRPr>
              </a:p>
              <a:p>
                <a:r>
                  <a:rPr lang="en-US" sz="2000" dirty="0" smtClean="0"/>
                  <a:t>	</a:t>
                </a:r>
                <a:r>
                  <a:rPr lang="en-US" sz="2000" i="1" dirty="0"/>
                  <a:t>for j=0…m</a:t>
                </a:r>
                <a:endParaRPr lang="ru-RU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− 2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6" y="914400"/>
                <a:ext cx="8883803" cy="5741508"/>
              </a:xfrm>
              <a:prstGeom prst="rect">
                <a:avLst/>
              </a:prstGeom>
              <a:blipFill rotWithShape="0">
                <a:blip r:embed="rId3"/>
                <a:stretch>
                  <a:fillRect l="-686" t="-6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24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0" y="143333"/>
            <a:ext cx="8381999" cy="7710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600" b="1"/>
              <a:t>Cost functions </a:t>
            </a:r>
            <a:r>
              <a:rPr lang="en-US" sz="2600" b="1" smtClean="0"/>
              <a:t/>
            </a:r>
            <a:br>
              <a:rPr lang="en-US" sz="2600" b="1" smtClean="0"/>
            </a:br>
            <a:r>
              <a:rPr lang="en-US" sz="2600" b="1" smtClean="0"/>
              <a:t>for </a:t>
            </a:r>
            <a:r>
              <a:rPr lang="en-US" sz="2600" b="1"/>
              <a:t>LinearRegression, Ridge and Lasso in scikit-learn</a:t>
            </a:r>
            <a:endParaRPr lang="en-US" altLang="be-BY" sz="26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19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3996" y="914400"/>
                <a:ext cx="8883803" cy="5550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800" b="1" i="1" dirty="0" smtClean="0">
                  <a:latin typeface="Trebuchet MS" panose="020B0603020202020204" pitchFamily="34" charset="0"/>
                </a:endParaRPr>
              </a:p>
              <a:p>
                <a:r>
                  <a:rPr lang="en-US" sz="2000" b="1" i="1" dirty="0" smtClean="0">
                    <a:latin typeface="Trebuchet MS" panose="020B0603020202020204" pitchFamily="34" charset="0"/>
                  </a:rPr>
                  <a:t>m 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variables</a:t>
                </a:r>
                <a:r>
                  <a:rPr lang="en-US" sz="2000" b="1" i="1" dirty="0">
                    <a:latin typeface="Trebuchet MS" panose="020B0603020202020204" pitchFamily="34" charset="0"/>
                  </a:rPr>
                  <a:t>, n 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observations</a:t>
                </a:r>
                <a:r>
                  <a:rPr lang="en-US" sz="2000" b="1" i="1" dirty="0">
                    <a:latin typeface="Trebuchet MS" panose="020B0603020202020204" pitchFamily="34" charset="0"/>
                  </a:rPr>
                  <a:t> </a:t>
                </a:r>
                <a:endParaRPr lang="ru-RU" sz="2000" i="1" dirty="0">
                  <a:latin typeface="Trebuchet MS" panose="020B0603020202020204" pitchFamily="34" charset="0"/>
                </a:endParaRPr>
              </a:p>
              <a:p>
                <a:r>
                  <a:rPr lang="en-US" sz="2000" b="1" dirty="0"/>
                  <a:t> </a:t>
                </a:r>
                <a:endParaRPr lang="ru-RU" sz="2000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i="1" dirty="0"/>
                  <a:t>,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sz="2000" dirty="0"/>
              </a:p>
              <a:p>
                <a:r>
                  <a:rPr lang="en-US" sz="2000" i="1" dirty="0"/>
                  <a:t> </a:t>
                </a:r>
                <a:endParaRPr lang="ru-RU" sz="20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ru-RU" sz="2000" b="1" dirty="0"/>
              </a:p>
              <a:p>
                <a:r>
                  <a:rPr lang="en-US" sz="2000" i="1" dirty="0"/>
                  <a:t> </a:t>
                </a:r>
                <a:endParaRPr lang="en-US" sz="2000" i="1" dirty="0" smtClean="0"/>
              </a:p>
              <a:p>
                <a:endParaRPr lang="ru-RU" sz="2000" dirty="0"/>
              </a:p>
              <a:p>
                <a:r>
                  <a:rPr lang="en-US" sz="2000" b="1" dirty="0" err="1" smtClean="0"/>
                  <a:t>LinearRegression</a:t>
                </a:r>
                <a:r>
                  <a:rPr lang="en-US" sz="2000" b="1" dirty="0" smtClean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b="1" dirty="0"/>
                  <a:t>Ridge </a:t>
                </a:r>
                <a:r>
                  <a:rPr lang="en-US" sz="2000" dirty="0"/>
                  <a:t>(</a:t>
                </a:r>
                <a:r>
                  <a:rPr lang="en-US" sz="2000" i="1" dirty="0"/>
                  <a:t>regularization </a:t>
                </a:r>
                <a:r>
                  <a:rPr lang="en-US" sz="2000" b="1" i="1" dirty="0"/>
                  <a:t>l2</a:t>
                </a:r>
                <a:r>
                  <a:rPr lang="en-US" sz="2000" dirty="0" smtClean="0"/>
                  <a:t>)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𝜶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p>
                          <m:sSupPr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ru-RU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ru-RU" sz="2000" b="1" dirty="0"/>
              </a:p>
              <a:p>
                <a:endParaRPr lang="en-US" sz="2000" dirty="0" smtClean="0"/>
              </a:p>
              <a:p>
                <a:endParaRPr lang="en-US" sz="2000" b="1" dirty="0" smtClean="0"/>
              </a:p>
              <a:p>
                <a:r>
                  <a:rPr lang="en-US" sz="2000" b="1" dirty="0" smtClean="0"/>
                  <a:t>Lasso </a:t>
                </a:r>
                <a:r>
                  <a:rPr lang="en-US" sz="2000" dirty="0"/>
                  <a:t>(</a:t>
                </a:r>
                <a:r>
                  <a:rPr lang="en-US" sz="2000" i="1" dirty="0"/>
                  <a:t>regularization </a:t>
                </a:r>
                <a:r>
                  <a:rPr lang="en-US" sz="2000" b="1" i="1" dirty="0"/>
                  <a:t>l1</a:t>
                </a:r>
                <a:r>
                  <a:rPr lang="en-US" sz="2000" dirty="0" smtClean="0"/>
                  <a:t>)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𝜶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6" y="914400"/>
                <a:ext cx="8883803" cy="5550879"/>
              </a:xfrm>
              <a:prstGeom prst="rect">
                <a:avLst/>
              </a:prstGeom>
              <a:blipFill rotWithShape="0">
                <a:blip r:embed="rId3"/>
                <a:stretch>
                  <a:fillRect l="-686" b="-11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09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5908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An Introduction to Statistical Learning</a:t>
            </a:r>
            <a:r>
              <a:rPr lang="en-US" dirty="0"/>
              <a:t> by Gareth James, Daniela Witten, Trevor Hastie, and Robert </a:t>
            </a:r>
            <a:r>
              <a:rPr lang="en-US" dirty="0" err="1"/>
              <a:t>Tibshirani</a:t>
            </a:r>
            <a:r>
              <a:rPr lang="en-US" dirty="0"/>
              <a:t>, </a:t>
            </a:r>
            <a:r>
              <a:rPr lang="en-US" dirty="0">
                <a:hlinkClick r:id="rId2"/>
              </a:rPr>
              <a:t>http://www-bcf.usc.edu/~gareth/ISL/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(available online for free)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Regression</a:t>
            </a:r>
            <a:endParaRPr lang="ru-RU" dirty="0"/>
          </a:p>
        </p:txBody>
      </p:sp>
      <p:pic>
        <p:nvPicPr>
          <p:cNvPr id="1028" name="Picture 4" descr="http://www-bcf.usc.edu/~gareth/ISL/ISL%20Cover%2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48000"/>
            <a:ext cx="1764487" cy="26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121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0" y="143333"/>
            <a:ext cx="8381999" cy="6208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/>
              <a:t>Regression metrics</a:t>
            </a:r>
            <a:endParaRPr lang="en-US" altLang="be-BY" sz="36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0197" y="1373723"/>
                <a:ext cx="8883803" cy="5211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Trebuchet MS" panose="020B0603020202020204" pitchFamily="34" charset="0"/>
                  </a:rPr>
                  <a:t>R² </a:t>
                </a:r>
                <a:r>
                  <a:rPr lang="en-US" sz="2000" b="1" dirty="0">
                    <a:latin typeface="Trebuchet MS" panose="020B0603020202020204" pitchFamily="34" charset="0"/>
                  </a:rPr>
                  <a:t>score, the coefficient of </a:t>
                </a:r>
                <a:r>
                  <a:rPr lang="en-US" sz="2000" b="1" dirty="0" smtClean="0">
                    <a:latin typeface="Trebuchet MS" panose="020B0603020202020204" pitchFamily="34" charset="0"/>
                  </a:rPr>
                  <a:t>determination</a:t>
                </a:r>
                <a:endParaRPr lang="en-US" sz="2000" b="1" dirty="0">
                  <a:latin typeface="Trebuchet MS" panose="020B0603020202020204" pitchFamily="34" charset="0"/>
                </a:endParaRPr>
              </a:p>
              <a:p>
                <a:r>
                  <a:rPr lang="en-US" sz="2000" b="1" dirty="0"/>
                  <a:t> </a:t>
                </a:r>
                <a:endParaRPr lang="en-US" sz="20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=1− 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) 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 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  </m:t>
                      </m:r>
                      <m:acc>
                        <m:accPr>
                          <m:chr m:val="̅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b="1" dirty="0">
                    <a:latin typeface="Trebuchet MS" panose="020B0603020202020204" pitchFamily="34" charset="0"/>
                  </a:rPr>
                  <a:t>Mean squared error</a:t>
                </a:r>
              </a:p>
              <a:p>
                <a:endParaRPr lang="en-US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 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p>
                                    <m:sSup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b="1" dirty="0">
                    <a:latin typeface="Trebuchet MS" panose="020B0603020202020204" pitchFamily="34" charset="0"/>
                  </a:rPr>
                  <a:t>Mean </a:t>
                </a:r>
                <a:r>
                  <a:rPr lang="en-US" sz="2000" b="1" dirty="0" smtClean="0">
                    <a:latin typeface="Trebuchet MS" panose="020B0603020202020204" pitchFamily="34" charset="0"/>
                  </a:rPr>
                  <a:t>absolute error</a:t>
                </a:r>
              </a:p>
              <a:p>
                <a:endParaRPr lang="en-US" sz="2000" b="1" dirty="0">
                  <a:latin typeface="Trebuchet MS" panose="020B06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𝑀𝐴𝐸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 </m:t>
                          </m:r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>
                    <a:hlinkClick r:id="rId3"/>
                  </a:rPr>
                  <a:t>http://</a:t>
                </a:r>
                <a:r>
                  <a:rPr lang="en-US" sz="2000" dirty="0" smtClean="0">
                    <a:hlinkClick r:id="rId3"/>
                  </a:rPr>
                  <a:t>scikit-learn.org/stable/modules/model_evaluation.html#regression-metrics</a:t>
                </a:r>
                <a:r>
                  <a:rPr lang="en-US" sz="2000" dirty="0" smtClean="0"/>
                  <a:t> </a:t>
                </a:r>
                <a:endParaRPr lang="ru-RU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97" y="1373723"/>
                <a:ext cx="8883803" cy="5211235"/>
              </a:xfrm>
              <a:prstGeom prst="rect">
                <a:avLst/>
              </a:prstGeom>
              <a:blipFill rotWithShape="0">
                <a:blip r:embed="rId4"/>
                <a:stretch>
                  <a:fillRect l="-755" t="-702" b="-11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183997" y="143333"/>
            <a:ext cx="8001000" cy="631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000" b="1" smtClean="0"/>
              <a:t>Choose </a:t>
            </a:r>
            <a:r>
              <a:rPr lang="en-US" sz="3000" b="1" dirty="0" smtClean="0"/>
              <a:t>the best model </a:t>
            </a:r>
            <a:endParaRPr lang="en-US" altLang="be-BY" sz="30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21</a:t>
            </a:r>
            <a:endParaRPr lang="ru-RU" dirty="0">
              <a:solidFill>
                <a:prstClr val="white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488931"/>
              </p:ext>
            </p:extLst>
          </p:nvPr>
        </p:nvGraphicFramePr>
        <p:xfrm>
          <a:off x="183996" y="1066801"/>
          <a:ext cx="8883805" cy="4939746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659037"/>
                <a:gridCol w="1612384"/>
                <a:gridCol w="1612384"/>
              </a:tblGrid>
              <a:tr h="235226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Models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R^2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3522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train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test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LinearRegression()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LinearRegression(normalize = True)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LinearRegression with PolynomialFeatures 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n=2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n=3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Ridge with </a:t>
                      </a: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Polynomial</a:t>
                      </a: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Features</a:t>
                      </a: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</a:rPr>
                        <a:t>,</a:t>
                      </a:r>
                      <a:r>
                        <a:rPr lang="ru-RU" sz="1400" baseline="0" dirty="0" smtClean="0"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n=2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a=0.1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a=</a:t>
                      </a: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a=10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a=100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Lasso with </a:t>
                      </a: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Polynomial</a:t>
                      </a:r>
                      <a:r>
                        <a:rPr lang="ru-RU" sz="1400" smtClean="0"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1400" smtClean="0">
                          <a:effectLst/>
                          <a:latin typeface="Trebuchet MS" panose="020B0603020202020204" pitchFamily="34" charset="0"/>
                        </a:rPr>
                        <a:t>Features</a:t>
                      </a: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</a:rPr>
                        <a:t>, </a:t>
                      </a: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n=2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a=0.1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a=1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a=10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a=10</a:t>
                      </a: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40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prstClr val="white"/>
                </a:solidFill>
              </a:rPr>
              <a:t>ML-course.   </a:t>
            </a:r>
            <a:r>
              <a:rPr lang="en-US" sz="1200" b="1" dirty="0" smtClean="0">
                <a:solidFill>
                  <a:prstClr val="white"/>
                </a:solidFill>
              </a:rPr>
              <a:t>Regression</a:t>
            </a:r>
            <a:endParaRPr lang="ru-RU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33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Bias-Variance Trade-Off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22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060942" cy="32411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4876800"/>
            <a:ext cx="89085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>
                <a:solidFill>
                  <a:srgbClr val="FF0000"/>
                </a:solidFill>
              </a:rPr>
              <a:t>high-bias </a:t>
            </a:r>
            <a:r>
              <a:rPr lang="en-US" dirty="0" smtClean="0"/>
              <a:t>models</a:t>
            </a:r>
            <a:r>
              <a:rPr lang="en-US" dirty="0"/>
              <a:t>, the </a:t>
            </a:r>
            <a:r>
              <a:rPr lang="en-US" b="1" dirty="0">
                <a:solidFill>
                  <a:srgbClr val="FF0000"/>
                </a:solidFill>
              </a:rPr>
              <a:t>performance</a:t>
            </a:r>
            <a:r>
              <a:rPr lang="en-US" dirty="0"/>
              <a:t> of the model on the </a:t>
            </a:r>
            <a:r>
              <a:rPr lang="en-US" b="1" dirty="0">
                <a:solidFill>
                  <a:srgbClr val="FF0000"/>
                </a:solidFill>
              </a:rPr>
              <a:t>validation </a:t>
            </a:r>
            <a:r>
              <a:rPr lang="en-US" dirty="0"/>
              <a:t>set is </a:t>
            </a:r>
            <a:r>
              <a:rPr lang="en-US" b="1" dirty="0">
                <a:solidFill>
                  <a:srgbClr val="FF0000"/>
                </a:solidFill>
              </a:rPr>
              <a:t>similar </a:t>
            </a:r>
            <a:r>
              <a:rPr lang="en-US" dirty="0"/>
              <a:t>to the performance on the </a:t>
            </a:r>
            <a:r>
              <a:rPr lang="en-US" b="1" dirty="0">
                <a:solidFill>
                  <a:srgbClr val="FF0000"/>
                </a:solidFill>
              </a:rPr>
              <a:t>training </a:t>
            </a:r>
            <a:r>
              <a:rPr lang="en-US" b="1" dirty="0" smtClean="0">
                <a:solidFill>
                  <a:srgbClr val="FF0000"/>
                </a:solidFill>
              </a:rPr>
              <a:t>set </a:t>
            </a:r>
            <a:r>
              <a:rPr lang="en-US" i="1" dirty="0" smtClean="0"/>
              <a:t>(but the performance is worse than for appropriate fitting)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>
                <a:solidFill>
                  <a:srgbClr val="FF0000"/>
                </a:solidFill>
              </a:rPr>
              <a:t>high-variance</a:t>
            </a:r>
            <a:r>
              <a:rPr lang="en-US" dirty="0"/>
              <a:t> models, the </a:t>
            </a:r>
            <a:r>
              <a:rPr lang="en-US" b="1" dirty="0">
                <a:solidFill>
                  <a:srgbClr val="FF0000"/>
                </a:solidFill>
              </a:rPr>
              <a:t>performance</a:t>
            </a:r>
            <a:r>
              <a:rPr lang="en-US" dirty="0"/>
              <a:t> of the model on the </a:t>
            </a:r>
            <a:r>
              <a:rPr lang="en-US" b="1" dirty="0">
                <a:solidFill>
                  <a:srgbClr val="FF0000"/>
                </a:solidFill>
              </a:rPr>
              <a:t>validation</a:t>
            </a:r>
            <a:r>
              <a:rPr lang="en-US" dirty="0"/>
              <a:t> set is </a:t>
            </a:r>
            <a:r>
              <a:rPr lang="en-US" b="1" dirty="0">
                <a:solidFill>
                  <a:srgbClr val="FF0000"/>
                </a:solidFill>
              </a:rPr>
              <a:t>far worse </a:t>
            </a:r>
            <a:r>
              <a:rPr lang="en-US" dirty="0"/>
              <a:t>than the performance on the </a:t>
            </a:r>
            <a:r>
              <a:rPr lang="en-US" b="1" dirty="0">
                <a:solidFill>
                  <a:srgbClr val="FF0000"/>
                </a:solidFill>
              </a:rPr>
              <a:t>training</a:t>
            </a:r>
            <a:r>
              <a:rPr lang="en-US" dirty="0"/>
              <a:t> set.</a:t>
            </a:r>
          </a:p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073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Bias-Variance Trade-Off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What to do in case of high-bias or high variance?</a:t>
            </a:r>
          </a:p>
          <a:p>
            <a:pPr marL="0" indent="0">
              <a:buNone/>
            </a:pPr>
            <a:r>
              <a:rPr lang="en-US" dirty="0" smtClean="0"/>
              <a:t>Change</a:t>
            </a:r>
          </a:p>
          <a:p>
            <a:r>
              <a:rPr lang="en-US" dirty="0" smtClean="0"/>
              <a:t>Model complexity (e.g. via regularization)</a:t>
            </a:r>
          </a:p>
          <a:p>
            <a:r>
              <a:rPr lang="en-US" dirty="0" smtClean="0"/>
              <a:t>Quantity of training samples</a:t>
            </a:r>
          </a:p>
          <a:p>
            <a:r>
              <a:rPr lang="en-US" dirty="0" smtClean="0"/>
              <a:t>Set of features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 smtClean="0"/>
              <a:t>Reading</a:t>
            </a:r>
          </a:p>
          <a:p>
            <a:pPr marL="0" indent="0">
              <a:buNone/>
            </a:pPr>
            <a:r>
              <a:rPr lang="en-US" sz="1800" i="1" dirty="0"/>
              <a:t>Jake </a:t>
            </a:r>
            <a:r>
              <a:rPr lang="en-US" sz="1800" i="1" dirty="0" err="1"/>
              <a:t>VanderPlas</a:t>
            </a:r>
            <a:r>
              <a:rPr lang="en-US" sz="1800" i="1" dirty="0"/>
              <a:t> </a:t>
            </a:r>
            <a:r>
              <a:rPr lang="en-US" sz="1800" b="1" i="1" dirty="0"/>
              <a:t>Python Data Science Handbook </a:t>
            </a:r>
            <a:r>
              <a:rPr lang="en-US" sz="1800" i="1" dirty="0" smtClean="0"/>
              <a:t>(05.03-Hyperparameters-and-Model-Validation)</a:t>
            </a:r>
          </a:p>
          <a:p>
            <a:pPr marL="0" indent="0">
              <a:buNone/>
            </a:pPr>
            <a:r>
              <a:rPr lang="en-US" sz="1800" i="1" dirty="0" smtClean="0"/>
              <a:t>Andrew Ng </a:t>
            </a:r>
            <a:r>
              <a:rPr lang="en-US" sz="1800" b="1" i="1" dirty="0" smtClean="0"/>
              <a:t>ML: Advice for Applying Machine Learning</a:t>
            </a:r>
            <a:endParaRPr lang="ru-RU" sz="1800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675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Ways to fix high bias/variance in linear models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24</a:t>
            </a:fld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778722"/>
              </p:ext>
            </p:extLst>
          </p:nvPr>
        </p:nvGraphicFramePr>
        <p:xfrm>
          <a:off x="990600" y="1397000"/>
          <a:ext cx="7086600" cy="3230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43300"/>
                <a:gridCol w="3543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rebuchet MS" panose="020B0603020202020204" pitchFamily="34" charset="0"/>
                        </a:rPr>
                        <a:t>High bias (</a:t>
                      </a:r>
                      <a:r>
                        <a:rPr lang="en-US" sz="2000" dirty="0" err="1" smtClean="0">
                          <a:latin typeface="Trebuchet MS" panose="020B0603020202020204" pitchFamily="34" charset="0"/>
                        </a:rPr>
                        <a:t>underfitting</a:t>
                      </a: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)</a:t>
                      </a:r>
                      <a:endParaRPr lang="ru-RU" sz="20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rebuchet MS" panose="020B0603020202020204" pitchFamily="34" charset="0"/>
                        </a:rPr>
                        <a:t>High</a:t>
                      </a:r>
                      <a:r>
                        <a:rPr lang="en-US" sz="2000" baseline="0" smtClean="0">
                          <a:latin typeface="Trebuchet MS" panose="020B0603020202020204" pitchFamily="34" charset="0"/>
                        </a:rPr>
                        <a:t> variance (overfitting)</a:t>
                      </a:r>
                      <a:endParaRPr lang="ru-RU" sz="20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Add more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Add polynomial</a:t>
                      </a:r>
                      <a:r>
                        <a:rPr lang="en-US" sz="2000" baseline="0" dirty="0" smtClean="0"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features</a:t>
                      </a:r>
                      <a:endParaRPr lang="ru-RU" sz="20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More training examples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Smaller set of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Use regularization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Increase regularization strength (coefficient)</a:t>
                      </a:r>
                      <a:endParaRPr lang="ru-RU" sz="20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052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Q &amp; A</a:t>
            </a:r>
            <a:br>
              <a:rPr lang="en-US" sz="80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6000" b="1" dirty="0">
                <a:solidFill>
                  <a:srgbClr val="7593B3"/>
                </a:solidFill>
              </a:rPr>
              <a:t>Thank you</a:t>
            </a:r>
            <a:r>
              <a:rPr lang="en-US" sz="6000" b="1" dirty="0" smtClean="0">
                <a:solidFill>
                  <a:srgbClr val="7593B3"/>
                </a:solidFill>
              </a:rPr>
              <a:t>!</a:t>
            </a:r>
            <a:endParaRPr lang="ru-RU" sz="6000" dirty="0">
              <a:solidFill>
                <a:srgbClr val="7593B3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</a:t>
            </a:r>
            <a:r>
              <a:rPr lang="en-US" b="1"/>
              <a:t>Regression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2188" y="93663"/>
            <a:ext cx="531812" cy="365125"/>
          </a:xfrm>
        </p:spPr>
        <p:txBody>
          <a:bodyPr/>
          <a:lstStyle/>
          <a:p>
            <a:fld id="{B491C8E4-965C-47C5-86B5-2FEC2000E3F4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91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3124200"/>
            <a:ext cx="8686800" cy="25022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/>
              <a:t>Jake </a:t>
            </a:r>
            <a:r>
              <a:rPr lang="en-US" i="1" dirty="0" err="1"/>
              <a:t>VanderPlas</a:t>
            </a:r>
            <a:r>
              <a:rPr lang="en-US" i="1" dirty="0"/>
              <a:t>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Python Data Science </a:t>
            </a:r>
            <a:r>
              <a:rPr lang="en-US" i="1" dirty="0" smtClean="0"/>
              <a:t>Handbook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https://jakevdp.github.io/PythonDataScienceHandbook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i="1" dirty="0"/>
              <a:t>Video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://www.youtube.com/watch?v=L7R4HUQ-eQ0&amp;t=6033s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ML-course</a:t>
            </a:r>
            <a:r>
              <a:rPr lang="en-US" b="1" dirty="0"/>
              <a:t>.   </a:t>
            </a:r>
            <a:r>
              <a:rPr lang="en-US" b="1" dirty="0" smtClean="0"/>
              <a:t>Regression</a:t>
            </a:r>
            <a:endParaRPr lang="ru-RU" dirty="0"/>
          </a:p>
        </p:txBody>
      </p:sp>
      <p:pic>
        <p:nvPicPr>
          <p:cNvPr id="6" name="Picture 2" descr="Book Co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600" y="459204"/>
            <a:ext cx="2400000" cy="31682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7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Regression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262062"/>
            <a:ext cx="7972425" cy="4333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14600" y="581402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hlinkClick r:id="rId3"/>
              </a:rPr>
              <a:t>http://</a:t>
            </a:r>
            <a:r>
              <a:rPr lang="en-US" sz="3200" b="1" dirty="0" smtClean="0">
                <a:hlinkClick r:id="rId3"/>
              </a:rPr>
              <a:t>scikit-learn.org</a:t>
            </a:r>
            <a:r>
              <a:rPr lang="en-US" sz="3200" b="1" dirty="0" smtClean="0"/>
              <a:t> 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60558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8"/>
            <a:ext cx="8001000" cy="124134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Supervised vs. Unsupervised Learning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52400" y="6629399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Regression</a:t>
            </a:r>
            <a:endParaRPr lang="ru-RU" dirty="0"/>
          </a:p>
        </p:txBody>
      </p:sp>
      <p:sp>
        <p:nvSpPr>
          <p:cNvPr id="6" name="Rectangle 2"/>
          <p:cNvSpPr>
            <a:spLocks noGrp="1" noChangeArrowheads="1"/>
          </p:cNvSpPr>
          <p:nvPr/>
        </p:nvSpPr>
        <p:spPr bwMode="auto">
          <a:xfrm>
            <a:off x="675482" y="1135856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endParaRPr lang="en-US" altLang="be-BY" dirty="0"/>
          </a:p>
        </p:txBody>
      </p:sp>
      <p:graphicFrame>
        <p:nvGraphicFramePr>
          <p:cNvPr id="14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430640"/>
              </p:ext>
            </p:extLst>
          </p:nvPr>
        </p:nvGraphicFramePr>
        <p:xfrm>
          <a:off x="219222" y="1905000"/>
          <a:ext cx="8729134" cy="4605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4567"/>
                <a:gridCol w="4364567"/>
              </a:tblGrid>
              <a:tr h="4605868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Supervised</a:t>
                      </a:r>
                    </a:p>
                    <a:p>
                      <a:pPr algn="ctr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1) n observations;</a:t>
                      </a:r>
                    </a:p>
                    <a:p>
                      <a:pPr marL="271463" indent="-271463"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2) p variables X1, X2, . . .,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Xp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, measured on each observation;</a:t>
                      </a:r>
                    </a:p>
                    <a:p>
                      <a:pPr marL="271463" indent="-271463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3) </a:t>
                      </a:r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response Y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measured on same n observations</a:t>
                      </a:r>
                    </a:p>
                    <a:p>
                      <a:pPr marL="271463" indent="-271463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6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Y</a:t>
                      </a:r>
                    </a:p>
                    <a:p>
                      <a:pPr algn="l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Continuous               Discrete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Regression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                </a:t>
                      </a:r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Classification</a:t>
                      </a:r>
                      <a:endParaRPr lang="ru-RU" sz="2000" kern="1200" dirty="0">
                        <a:solidFill>
                          <a:srgbClr val="FF0000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Unsupervised</a:t>
                      </a:r>
                    </a:p>
                    <a:p>
                      <a:pPr algn="ctr"/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Data: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1) n observations;</a:t>
                      </a:r>
                    </a:p>
                    <a:p>
                      <a:pPr marL="271463" indent="-271463">
                        <a:buNone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2) p variables X1, X2, . . .,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Xp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, measured on each observation</a:t>
                      </a:r>
                    </a:p>
                    <a:p>
                      <a:pPr marL="271463" indent="-271463">
                        <a:buNone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271463" indent="-271463">
                        <a:buNone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271463" indent="-271463">
                        <a:buNone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271463" indent="-271463" algn="ctr">
                        <a:buNone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Clustering…</a:t>
                      </a:r>
                    </a:p>
                    <a:p>
                      <a:pPr algn="ctr"/>
                      <a:endParaRPr lang="ru-RU" sz="2000" b="1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Прямая со стрелкой 14"/>
          <p:cNvCxnSpPr/>
          <p:nvPr/>
        </p:nvCxnSpPr>
        <p:spPr>
          <a:xfrm>
            <a:off x="2590800" y="5149849"/>
            <a:ext cx="457200" cy="53975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1683808" y="5179483"/>
            <a:ext cx="517525" cy="510117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6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1844238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Trebuchet MS" panose="020B0603020202020204" pitchFamily="34" charset="0"/>
              </a:rPr>
              <a:t>Steps to solve</a:t>
            </a:r>
            <a:endParaRPr lang="be-BY" sz="4000" b="1" dirty="0">
              <a:latin typeface="Trebuchet MS" panose="020B0603020202020204" pitchFamily="34" charset="0"/>
            </a:endParaRP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8001000" cy="1018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800" b="1" dirty="0" smtClean="0"/>
              <a:t>Regression / Classification </a:t>
            </a:r>
            <a:r>
              <a:rPr lang="en-US" sz="3800" b="1" dirty="0"/>
              <a:t>Problem</a:t>
            </a:r>
            <a:endParaRPr lang="en-US" alt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371600" y="3028439"/>
            <a:ext cx="7772400" cy="2381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i="1" dirty="0"/>
              <a:t>Working with </a:t>
            </a:r>
            <a:r>
              <a:rPr lang="en-US" sz="3600" b="1" i="1" dirty="0" smtClean="0"/>
              <a:t>data</a:t>
            </a:r>
            <a:endParaRPr lang="ru-RU" sz="3600" b="1" i="1" dirty="0" smtClean="0"/>
          </a:p>
          <a:p>
            <a:pPr marL="0" indent="0">
              <a:buNone/>
            </a:pPr>
            <a:endParaRPr lang="en-US" sz="3600" b="1" i="1" dirty="0"/>
          </a:p>
          <a:p>
            <a:r>
              <a:rPr lang="en-US" sz="3600" b="1" i="1" dirty="0" smtClean="0"/>
              <a:t>Modeling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6608433"/>
            <a:ext cx="16912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1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62354" y="1524000"/>
            <a:ext cx="7795428" cy="3793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X </a:t>
            </a:r>
          </a:p>
          <a:p>
            <a:pPr marL="900113" indent="0">
              <a:buNone/>
            </a:pPr>
            <a:r>
              <a:rPr lang="en-US" sz="3300" i="1" dirty="0" smtClean="0"/>
              <a:t>two-dimensional </a:t>
            </a:r>
            <a:r>
              <a:rPr lang="en-US" sz="3300" b="1" i="1" dirty="0" err="1" smtClean="0"/>
              <a:t>numpy</a:t>
            </a:r>
            <a:r>
              <a:rPr lang="en-US" sz="3300" b="1" i="1" dirty="0" smtClean="0"/>
              <a:t> arrays</a:t>
            </a:r>
          </a:p>
          <a:p>
            <a:pPr marL="900113" indent="0">
              <a:buNone/>
            </a:pPr>
            <a:r>
              <a:rPr lang="en-US" sz="3300" i="1" dirty="0" smtClean="0"/>
              <a:t>shape – (</a:t>
            </a:r>
            <a:r>
              <a:rPr lang="en-US" sz="3300" i="1" dirty="0" err="1" smtClean="0"/>
              <a:t>n_samples</a:t>
            </a:r>
            <a:r>
              <a:rPr lang="en-US" sz="3300" i="1" dirty="0"/>
              <a:t>, </a:t>
            </a:r>
            <a:r>
              <a:rPr lang="en-US" sz="3300" i="1" dirty="0" err="1" smtClean="0"/>
              <a:t>n_features</a:t>
            </a:r>
            <a:r>
              <a:rPr lang="en-US" sz="3300" i="1" dirty="0"/>
              <a:t>)</a:t>
            </a:r>
            <a:endParaRPr lang="en-US" sz="3300" i="1" dirty="0" smtClean="0"/>
          </a:p>
          <a:p>
            <a:pPr marL="0" indent="0">
              <a:buNone/>
            </a:pPr>
            <a:endParaRPr lang="en-US" sz="3300" i="1" dirty="0"/>
          </a:p>
          <a:p>
            <a:endParaRPr lang="en-US" sz="3300" b="1" dirty="0" smtClean="0"/>
          </a:p>
          <a:p>
            <a:r>
              <a:rPr lang="en-US" sz="3300" b="1" dirty="0" smtClean="0"/>
              <a:t>Y</a:t>
            </a:r>
          </a:p>
          <a:p>
            <a:pPr marL="900113" indent="0">
              <a:buNone/>
            </a:pPr>
            <a:r>
              <a:rPr lang="en-US" sz="3300" i="1" dirty="0" smtClean="0"/>
              <a:t>one-dimensional </a:t>
            </a:r>
            <a:r>
              <a:rPr lang="en-US" sz="3300" i="1" dirty="0" err="1" smtClean="0"/>
              <a:t>numpy</a:t>
            </a:r>
            <a:r>
              <a:rPr lang="en-US" sz="3300" i="1" dirty="0" smtClean="0"/>
              <a:t> arrays </a:t>
            </a:r>
          </a:p>
          <a:p>
            <a:pPr marL="900113" indent="0">
              <a:buNone/>
            </a:pPr>
            <a:r>
              <a:rPr lang="en-US" sz="3300" i="1" dirty="0" smtClean="0"/>
              <a:t>shape – (</a:t>
            </a:r>
            <a:r>
              <a:rPr lang="en-US" sz="3300" i="1" dirty="0" err="1" smtClean="0"/>
              <a:t>n_samples</a:t>
            </a:r>
            <a:r>
              <a:rPr lang="en-US" sz="3300" i="1" dirty="0" smtClean="0"/>
              <a:t>, )</a:t>
            </a:r>
            <a:endParaRPr lang="en-US" sz="33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16912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28600" y="206459"/>
            <a:ext cx="80010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b="1" dirty="0"/>
              <a:t>Representation of </a:t>
            </a:r>
            <a:r>
              <a:rPr lang="en-US" b="1" dirty="0" smtClean="0"/>
              <a:t>data </a:t>
            </a:r>
            <a:r>
              <a:rPr lang="en-US" b="1" dirty="0"/>
              <a:t>in </a:t>
            </a:r>
            <a:r>
              <a:rPr lang="en-US" b="1" dirty="0" err="1"/>
              <a:t>Scikit</a:t>
            </a:r>
            <a:r>
              <a:rPr lang="en-US" b="1" dirty="0"/>
              <a:t>-learn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46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8001000" cy="1018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Modeling</a:t>
            </a:r>
            <a:endParaRPr lang="be-BY" sz="40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5800" y="1447800"/>
            <a:ext cx="77724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Choose </a:t>
            </a:r>
            <a:r>
              <a:rPr lang="en-US" dirty="0"/>
              <a:t>a class of model</a:t>
            </a:r>
          </a:p>
          <a:p>
            <a:r>
              <a:rPr lang="en-US" dirty="0" smtClean="0"/>
              <a:t>Fit </a:t>
            </a:r>
            <a:r>
              <a:rPr lang="en-US" dirty="0"/>
              <a:t>the model to data </a:t>
            </a:r>
            <a:endParaRPr lang="en-US" dirty="0" smtClean="0"/>
          </a:p>
          <a:p>
            <a:r>
              <a:rPr lang="en-US" dirty="0" smtClean="0"/>
              <a:t>Validate the model </a:t>
            </a:r>
            <a:r>
              <a:rPr lang="en-US" dirty="0"/>
              <a:t>and </a:t>
            </a:r>
            <a:r>
              <a:rPr lang="en-US" dirty="0" smtClean="0"/>
              <a:t>optimize </a:t>
            </a:r>
            <a:r>
              <a:rPr lang="en-US" dirty="0" err="1" smtClean="0"/>
              <a:t>hyperparameters</a:t>
            </a:r>
            <a:endParaRPr lang="en-US" dirty="0"/>
          </a:p>
          <a:p>
            <a:r>
              <a:rPr lang="en-US" dirty="0" smtClean="0"/>
              <a:t>Predict for </a:t>
            </a:r>
            <a:r>
              <a:rPr lang="en-US" dirty="0"/>
              <a:t>unknown data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6608433"/>
            <a:ext cx="16912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3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8"/>
            <a:ext cx="8001000" cy="1393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b="1" dirty="0"/>
              <a:t>Mathematical </a:t>
            </a:r>
            <a:r>
              <a:rPr lang="en-US" b="1" dirty="0" smtClean="0"/>
              <a:t>model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2743200"/>
            <a:ext cx="7795428" cy="22692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 smtClean="0"/>
              <a:t>f </a:t>
            </a:r>
            <a:r>
              <a:rPr lang="en-US" sz="2400" dirty="0"/>
              <a:t>is some fixed but unknown function of </a:t>
            </a:r>
            <a:r>
              <a:rPr lang="en-US" sz="2400" i="1" dirty="0"/>
              <a:t>X</a:t>
            </a:r>
            <a:r>
              <a:rPr lang="en-US" sz="2400" dirty="0"/>
              <a:t>1</a:t>
            </a:r>
            <a:r>
              <a:rPr lang="en-US" sz="2400" i="1" dirty="0"/>
              <a:t>, . . . , </a:t>
            </a:r>
            <a:r>
              <a:rPr lang="en-US" sz="2400" i="1" dirty="0" err="1"/>
              <a:t>Xp</a:t>
            </a:r>
            <a:r>
              <a:rPr lang="en-US" sz="2400" dirty="0"/>
              <a:t>, and </a:t>
            </a:r>
            <a:r>
              <a:rPr lang="en-US" sz="2400" i="1" dirty="0"/>
              <a:t>e </a:t>
            </a:r>
            <a:r>
              <a:rPr lang="en-US" sz="2400" dirty="0"/>
              <a:t>is a random </a:t>
            </a:r>
            <a:r>
              <a:rPr lang="en-US" sz="2400" i="1" dirty="0"/>
              <a:t>error term</a:t>
            </a:r>
            <a:r>
              <a:rPr lang="en-US" sz="2400" dirty="0"/>
              <a:t>, which is independent of </a:t>
            </a:r>
            <a:r>
              <a:rPr lang="en-US" sz="2400" i="1" dirty="0"/>
              <a:t>X </a:t>
            </a:r>
            <a:r>
              <a:rPr lang="en-US" sz="2400" dirty="0"/>
              <a:t>and has mean zero. In this formulation, </a:t>
            </a:r>
            <a:r>
              <a:rPr lang="en-US" sz="2400" i="1" dirty="0"/>
              <a:t>f </a:t>
            </a:r>
            <a:r>
              <a:rPr lang="en-US" sz="2400" dirty="0"/>
              <a:t>represents the </a:t>
            </a:r>
            <a:r>
              <a:rPr lang="en-US" sz="2400" i="1" dirty="0"/>
              <a:t>systematic </a:t>
            </a:r>
            <a:r>
              <a:rPr lang="en-US" sz="2400" dirty="0"/>
              <a:t>information that </a:t>
            </a:r>
            <a:r>
              <a:rPr lang="en-US" sz="2400" i="1" dirty="0"/>
              <a:t>X </a:t>
            </a:r>
            <a:r>
              <a:rPr lang="en-US" sz="2400" dirty="0"/>
              <a:t>provides about </a:t>
            </a:r>
            <a:r>
              <a:rPr lang="en-US" sz="2400" i="1" dirty="0"/>
              <a:t>Y 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We </a:t>
            </a:r>
            <a:r>
              <a:rPr lang="en-US" sz="2400" dirty="0"/>
              <a:t>can predict </a:t>
            </a:r>
            <a:r>
              <a:rPr lang="en-US" sz="2400" i="1" dirty="0"/>
              <a:t>Y</a:t>
            </a:r>
            <a:r>
              <a:rPr lang="en-US" sz="2400" dirty="0"/>
              <a:t> using our estimate for </a:t>
            </a:r>
            <a:r>
              <a:rPr lang="en-US" sz="2400" i="1" dirty="0" smtClean="0"/>
              <a:t>f</a:t>
            </a:r>
            <a:endParaRPr lang="ru-RU" sz="2800" i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28" y="2206225"/>
            <a:ext cx="1838325" cy="4286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8" y="5090195"/>
            <a:ext cx="1343025" cy="5048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2" name="Прямоугольник 11"/>
          <p:cNvSpPr/>
          <p:nvPr/>
        </p:nvSpPr>
        <p:spPr>
          <a:xfrm>
            <a:off x="685800" y="6608433"/>
            <a:ext cx="16912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8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9207</TotalTime>
  <Words>701</Words>
  <Application>Microsoft Office PowerPoint</Application>
  <PresentationFormat>Экран (4:3)</PresentationFormat>
  <Paragraphs>262</Paragraphs>
  <Slides>25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Times New Roman</vt:lpstr>
      <vt:lpstr>Trebuchet MS</vt:lpstr>
      <vt:lpstr>Тема Office</vt:lpstr>
      <vt:lpstr>TENSOR.BY  ML-course   2. Regression in Python Scikit-learn</vt:lpstr>
      <vt:lpstr>Reference</vt:lpstr>
      <vt:lpstr>Reference</vt:lpstr>
      <vt:lpstr>Reference</vt:lpstr>
      <vt:lpstr>Supervised vs. Unsupervised Learning</vt:lpstr>
      <vt:lpstr>Regression / Classification Problem</vt:lpstr>
      <vt:lpstr>Презентация PowerPoint</vt:lpstr>
      <vt:lpstr>Modeling</vt:lpstr>
      <vt:lpstr>Mathematical model</vt:lpstr>
      <vt:lpstr>Bias-Variance Trade-Off</vt:lpstr>
      <vt:lpstr>Model validation</vt:lpstr>
      <vt:lpstr>Model validation via cross-validation</vt:lpstr>
      <vt:lpstr>Some models for Regression in Python scikit-learn</vt:lpstr>
      <vt:lpstr>Linear Regression with one variable</vt:lpstr>
      <vt:lpstr>Gradient descent to find min┬(θ_0,θ_1 )⁡J(θ_0,θ_1 )</vt:lpstr>
      <vt:lpstr>Презентация PowerPoint</vt:lpstr>
      <vt:lpstr>Презентация PowerPoint</vt:lpstr>
      <vt:lpstr>Linear Regression with multiple variables</vt:lpstr>
      <vt:lpstr>Cost functions  for LinearRegression, Ridge and Lasso in scikit-learn</vt:lpstr>
      <vt:lpstr>Regression metrics</vt:lpstr>
      <vt:lpstr>Choose the best model </vt:lpstr>
      <vt:lpstr>Bias-Variance Trade-Off</vt:lpstr>
      <vt:lpstr>Bias-Variance Trade-Off</vt:lpstr>
      <vt:lpstr>Ways to fix high bias/variance in linear models</vt:lpstr>
      <vt:lpstr>Q &amp; A  Thank you!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volha</dc:creator>
  <cp:lastModifiedBy>Пользователь Windows</cp:lastModifiedBy>
  <cp:revision>204</cp:revision>
  <cp:lastPrinted>2018-05-21T05:38:27Z</cp:lastPrinted>
  <dcterms:created xsi:type="dcterms:W3CDTF">2017-01-23T11:32:57Z</dcterms:created>
  <dcterms:modified xsi:type="dcterms:W3CDTF">2018-05-23T12:35:26Z</dcterms:modified>
</cp:coreProperties>
</file>