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82" r:id="rId6"/>
    <p:sldId id="283" r:id="rId7"/>
    <p:sldId id="284" r:id="rId8"/>
    <p:sldId id="285" r:id="rId9"/>
    <p:sldId id="286" r:id="rId10"/>
    <p:sldId id="267" r:id="rId11"/>
    <p:sldId id="268" r:id="rId12"/>
    <p:sldId id="269" r:id="rId13"/>
    <p:sldId id="291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99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381651"/>
            <a:ext cx="7197726" cy="1464734"/>
          </a:xfrm>
        </p:spPr>
        <p:txBody>
          <a:bodyPr>
            <a:normAutofit fontScale="90000"/>
          </a:bodyPr>
          <a:lstStyle/>
          <a:p>
            <a:r>
              <a:rPr lang="en-US" dirty="0"/>
              <a:t>Sliding window technique with code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2738" y="2469009"/>
            <a:ext cx="7197726" cy="4090053"/>
          </a:xfrm>
        </p:spPr>
        <p:txBody>
          <a:bodyPr/>
          <a:lstStyle/>
          <a:p>
            <a:r>
              <a:rPr lang="en-US" sz="2400" dirty="0"/>
              <a:t>CSE-350</a:t>
            </a:r>
          </a:p>
          <a:p>
            <a:r>
              <a:rPr lang="en-US" sz="2400" dirty="0"/>
              <a:t>Data Communications</a:t>
            </a:r>
          </a:p>
          <a:p>
            <a:r>
              <a:rPr lang="en-US" sz="2400" dirty="0"/>
              <a:t>Section  01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Presented by:</a:t>
            </a:r>
          </a:p>
          <a:p>
            <a:r>
              <a:rPr lang="en-US" sz="2400" dirty="0" err="1"/>
              <a:t>Rajashree</a:t>
            </a:r>
            <a:r>
              <a:rPr lang="en-US" sz="2400" dirty="0"/>
              <a:t> </a:t>
            </a:r>
            <a:r>
              <a:rPr lang="en-US" sz="2400" dirty="0" err="1"/>
              <a:t>roy</a:t>
            </a:r>
            <a:r>
              <a:rPr lang="en-US" sz="2400" dirty="0"/>
              <a:t>/2014-3-60-070</a:t>
            </a:r>
          </a:p>
          <a:p>
            <a:r>
              <a:rPr lang="en-US" sz="2400" dirty="0"/>
              <a:t>ALINOOR HOSSAIN OLIP/2014-3-60-008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99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70277" y="6293094"/>
            <a:ext cx="1905000" cy="457200"/>
          </a:xfrm>
        </p:spPr>
        <p:txBody>
          <a:bodyPr/>
          <a:lstStyle/>
          <a:p>
            <a:fld id="{F253F5F2-51AA-4400-B90B-673D1D05EDBA}" type="slidenum">
              <a:rPr lang="en-US" altLang="en-US"/>
              <a:pPr/>
              <a:t>10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3677" y="-79131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1pPr>
            <a:lvl2pPr algn="ctr"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2pPr>
            <a:lvl3pPr algn="ctr"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3pPr>
            <a:lvl4pPr algn="ctr"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4pPr>
            <a:lvl5pPr algn="ctr"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hlink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Example:  window size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3677" y="1190869"/>
            <a:ext cx="9144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800" 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600" 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 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 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02583" y="3410991"/>
            <a:ext cx="657651" cy="421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15827" y="2543664"/>
            <a:ext cx="1720850" cy="626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12896" y="2809326"/>
            <a:ext cx="1650512" cy="600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86762" y="3113238"/>
            <a:ext cx="1581639" cy="512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92105" y="301817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59256" y="327366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107417" y="35054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676768" y="3452127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01998" y="4181352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267567" y="3788356"/>
            <a:ext cx="2672861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016378" y="3930097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ACK 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426678" y="4416668"/>
            <a:ext cx="562708" cy="519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45653" y="44793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682333" y="4775781"/>
            <a:ext cx="1761634" cy="401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549041" y="5108819"/>
            <a:ext cx="1824159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73202" y="49913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73202" y="5219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373202" y="540726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267567" y="5704039"/>
            <a:ext cx="2412022" cy="258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518878" y="5488781"/>
            <a:ext cx="1057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ACK 6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573037" y="4913343"/>
            <a:ext cx="1780197" cy="46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701069" y="5784572"/>
            <a:ext cx="515574" cy="312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11498" y="5730204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679589" y="5227928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7552226" y="3393952"/>
            <a:ext cx="580659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019802" y="3393127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0 1 2 3 4 5 6 7 0 1 2 3 4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7233626" y="4177753"/>
            <a:ext cx="608501" cy="29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760677" y="5254869"/>
            <a:ext cx="548054" cy="32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595621" y="1427407"/>
            <a:ext cx="88320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     A (Sender)                                                B (Receiver)</a:t>
            </a:r>
          </a:p>
          <a:p>
            <a:endParaRPr lang="en-US" altLang="en-US" dirty="0"/>
          </a:p>
          <a:p>
            <a:r>
              <a:rPr lang="en-US" altLang="en-US" dirty="0"/>
              <a:t>0 1 2 3 4 5 6 7 0 1 2 3 4…                          0 1 2 3 4 5 6 7 0 1 2 3 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95621" y="1987062"/>
            <a:ext cx="589512" cy="36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45252" y="1991077"/>
            <a:ext cx="599525" cy="40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9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4" grpId="0"/>
      <p:bldP spid="25" grpId="0"/>
      <p:bldP spid="26" grpId="0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8" grpId="0" animBg="1"/>
      <p:bldP spid="39" grpId="0" animBg="1"/>
      <p:bldP spid="42" grpId="0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Efficiently uses the link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Timing error is less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More frame gives better synchronization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Complex to design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Need many technique to keep synchronization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Error prone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97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VOIP Calls (voice over internet protocol)</a:t>
            </a:r>
          </a:p>
          <a:p>
            <a:r>
              <a:rPr lang="en-US" dirty="0"/>
              <a:t>Chatroom</a:t>
            </a:r>
          </a:p>
          <a:p>
            <a:r>
              <a:rPr lang="en-US" dirty="0"/>
              <a:t>Any transmission media that needs to communicate frequently</a:t>
            </a:r>
          </a:p>
        </p:txBody>
      </p:sp>
    </p:spTree>
    <p:extLst>
      <p:ext uri="{BB962C8B-B14F-4D97-AF65-F5344CB8AC3E}">
        <p14:creationId xmlns:p14="http://schemas.microsoft.com/office/powerpoint/2010/main" xmlns="" val="402282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input system</a:t>
            </a:r>
          </a:p>
          <a:p>
            <a:r>
              <a:rPr lang="en-US" dirty="0" smtClean="0"/>
              <a:t>Limitations of  data  size</a:t>
            </a:r>
          </a:p>
          <a:p>
            <a:r>
              <a:rPr lang="en-US" smtClean="0"/>
              <a:t>No ARQ used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Sliding window is efficient. It got less overhead. </a:t>
            </a:r>
          </a:p>
          <a:p>
            <a:pPr marL="0" indent="0">
              <a:buNone/>
            </a:pPr>
            <a:r>
              <a:rPr lang="en-US" sz="2400" dirty="0"/>
              <a:t>Instead of some design complexity and error it’s a very good technique for responsive communication.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38618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Transmission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Asynchronous &amp; 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Synchronous mode variation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Sliding 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Pros &amp; Cons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Real world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36309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  Asynchronous:</a:t>
            </a:r>
          </a:p>
          <a:p>
            <a:r>
              <a:rPr lang="en-US" altLang="en-US" sz="2400" dirty="0"/>
              <a:t>It is asynchronous if the system allows the physical medium to be </a:t>
            </a:r>
            <a:r>
              <a:rPr lang="en-US" altLang="en-US" sz="2400" dirty="0">
                <a:solidFill>
                  <a:srgbClr val="FF3300"/>
                </a:solidFill>
              </a:rPr>
              <a:t>idle</a:t>
            </a:r>
            <a:r>
              <a:rPr lang="en-US" altLang="en-US" sz="2400" dirty="0"/>
              <a:t> for an arbitrary time between two transmissions</a:t>
            </a:r>
          </a:p>
          <a:p>
            <a:r>
              <a:rPr lang="en-US" altLang="en-US" sz="2400" dirty="0"/>
              <a:t>The asynchronous style of communication is well-suited to applications that generate data at random</a:t>
            </a:r>
          </a:p>
          <a:p>
            <a:pPr marL="457200" lvl="1" indent="0">
              <a:buNone/>
            </a:pPr>
            <a:r>
              <a:rPr lang="en-US" altLang="en-US" sz="2400" dirty="0"/>
              <a:t>(e.g., a user typing on a keyboard or a user that clicks on a link)</a:t>
            </a:r>
          </a:p>
          <a:p>
            <a:r>
              <a:rPr lang="en-US" altLang="en-US" sz="2400" dirty="0"/>
              <a:t>The disadvantage of asynchrony arises from the lack of coordination between sender and receiver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3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3" y="290147"/>
            <a:ext cx="10131425" cy="49295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Synchronous: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A synchronous mechanism transmits bits of data continually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with no idle time between bits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after transmitting the final bit of one data byte, the sender transmits a bit of the next data byte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       The sender and receiver constantly remain synchronized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which means less synchronization overhead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Needs to control the flow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5900" y="476543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 bit     Control                       Data                               Control    8 bit</a:t>
            </a:r>
          </a:p>
          <a:p>
            <a:r>
              <a:rPr lang="en-US" dirty="0"/>
              <a:t> Flag      Field                            </a:t>
            </a:r>
            <a:r>
              <a:rPr lang="en-US" dirty="0" err="1"/>
              <a:t>Field</a:t>
            </a:r>
            <a:r>
              <a:rPr lang="en-US" dirty="0"/>
              <a:t>                                </a:t>
            </a:r>
            <a:r>
              <a:rPr lang="en-US" dirty="0" err="1"/>
              <a:t>Field</a:t>
            </a:r>
            <a:r>
              <a:rPr lang="en-US" dirty="0"/>
              <a:t>        flag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2171700" y="4668715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2469" y="4668030"/>
            <a:ext cx="6594231" cy="8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097823" y="4668715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148754" y="4668030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54361" y="4678288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69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Widely known two technique</a:t>
            </a:r>
          </a:p>
          <a:p>
            <a:pPr marL="457200" indent="-457200">
              <a:buAutoNum type="alphaLcParenR"/>
            </a:pPr>
            <a:r>
              <a:rPr lang="en-US" sz="2400" dirty="0"/>
              <a:t>Stop and Wait</a:t>
            </a:r>
          </a:p>
          <a:p>
            <a:pPr marL="457200" indent="-457200">
              <a:buAutoNum type="alphaLcParenR"/>
            </a:pPr>
            <a:r>
              <a:rPr lang="en-US" sz="2400" dirty="0"/>
              <a:t>Sliding Window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Stop and wait:</a:t>
            </a:r>
          </a:p>
          <a:p>
            <a:r>
              <a:rPr lang="en-US" sz="2400" dirty="0"/>
              <a:t>Takes only one frame</a:t>
            </a:r>
          </a:p>
          <a:p>
            <a:r>
              <a:rPr lang="en-US" sz="2400" dirty="0"/>
              <a:t>Doesn’t know the buffer size</a:t>
            </a:r>
          </a:p>
          <a:p>
            <a:r>
              <a:rPr lang="en-US" sz="2400" dirty="0"/>
              <a:t>Flow prevention is hundred percent</a:t>
            </a:r>
          </a:p>
        </p:txBody>
      </p:sp>
    </p:spTree>
    <p:extLst>
      <p:ext uri="{BB962C8B-B14F-4D97-AF65-F5344CB8AC3E}">
        <p14:creationId xmlns:p14="http://schemas.microsoft.com/office/powerpoint/2010/main" xmlns="" val="242150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 we do even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889413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In Stop and Wait, only 1 frame outstanding at any given point in time.</a:t>
            </a:r>
          </a:p>
          <a:p>
            <a:r>
              <a:rPr lang="en-US" altLang="en-US" sz="2400" dirty="0"/>
              <a:t>What’s the problem with that?</a:t>
            </a:r>
          </a:p>
          <a:p>
            <a:pPr lvl="1"/>
            <a:r>
              <a:rPr lang="en-US" altLang="en-US" sz="2400" dirty="0"/>
              <a:t>“</a:t>
            </a:r>
            <a:r>
              <a:rPr lang="en-US" altLang="en-US" sz="2400" dirty="0" err="1"/>
              <a:t>Loooong</a:t>
            </a:r>
            <a:r>
              <a:rPr lang="en-US" altLang="en-US" sz="2400" dirty="0"/>
              <a:t> pipes”.</a:t>
            </a:r>
          </a:p>
          <a:p>
            <a:pPr marL="457200" lvl="1" indent="0">
              <a:buNone/>
            </a:pPr>
            <a:r>
              <a:rPr lang="en-US" altLang="en-US" sz="2400" dirty="0"/>
              <a:t>                                                     Channel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                      S                                                                                                                                                           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/>
              <a:t>Time consuming</a:t>
            </a:r>
          </a:p>
          <a:p>
            <a:pPr lvl="1"/>
            <a:r>
              <a:rPr lang="en-US" altLang="en-US" sz="2400" dirty="0"/>
              <a:t>Inefficient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9815" y="3938954"/>
            <a:ext cx="7025054" cy="492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7015" y="4043810"/>
            <a:ext cx="1081454" cy="282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59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Window: number of “outstanding” frames at any given point in time.</a:t>
            </a:r>
          </a:p>
          <a:p>
            <a:pPr lvl="1"/>
            <a:r>
              <a:rPr lang="en-US" altLang="en-US" sz="2400" dirty="0"/>
              <a:t>So what’s the window size of Stop and Wait?</a:t>
            </a:r>
          </a:p>
          <a:p>
            <a:r>
              <a:rPr lang="en-US" altLang="en-US" sz="2400" dirty="0"/>
              <a:t>Every ACK received, window slides.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60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Allows multiple frames to be in transit at the same time.</a:t>
            </a:r>
          </a:p>
          <a:p>
            <a:r>
              <a:rPr lang="en-US" altLang="en-US" sz="2400" dirty="0"/>
              <a:t>Receiver allocates buffer space for </a:t>
            </a:r>
            <a:r>
              <a:rPr lang="en-US" altLang="en-US" sz="2400" b="1" dirty="0">
                <a:solidFill>
                  <a:schemeClr val="accent1"/>
                </a:solidFill>
              </a:rPr>
              <a:t>n</a:t>
            </a:r>
            <a:r>
              <a:rPr lang="en-US" altLang="en-US" sz="2400" dirty="0"/>
              <a:t> frames.</a:t>
            </a:r>
          </a:p>
          <a:p>
            <a:r>
              <a:rPr lang="en-US" altLang="en-US" sz="2400" dirty="0"/>
              <a:t>Transmitter is allowed to send </a:t>
            </a:r>
            <a:r>
              <a:rPr lang="en-US" altLang="en-US" sz="2400" b="1" dirty="0">
                <a:solidFill>
                  <a:schemeClr val="accent1"/>
                </a:solidFill>
              </a:rPr>
              <a:t>n</a:t>
            </a:r>
            <a:r>
              <a:rPr lang="en-US" altLang="en-US" sz="2400" dirty="0"/>
              <a:t> (window size) frames without receiving ACK.</a:t>
            </a:r>
          </a:p>
          <a:p>
            <a:r>
              <a:rPr lang="en-US" altLang="en-US" sz="2400" dirty="0"/>
              <a:t>Sequence number?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5900" y="510833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2 bit control              Data field 11 bit                               FCS 3 bit   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sequence no.                       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469" y="5010930"/>
            <a:ext cx="6594231" cy="8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097823" y="5011615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148754" y="5010930"/>
            <a:ext cx="0" cy="8411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162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Window: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67382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Receiver maintains window corresponding with frames it can receive.</a:t>
            </a:r>
          </a:p>
          <a:p>
            <a:r>
              <a:rPr lang="en-US" altLang="en-US" sz="3200" dirty="0"/>
              <a:t>Receiver ack’s frame by including sequence number of next expected frame.</a:t>
            </a:r>
          </a:p>
          <a:p>
            <a:pPr lvl="1"/>
            <a:r>
              <a:rPr lang="en-US" altLang="en-US" sz="3000" dirty="0"/>
              <a:t>Cumulative ACK: ack’s multiple frames.</a:t>
            </a:r>
          </a:p>
          <a:p>
            <a:r>
              <a:rPr lang="en-US" altLang="en-US" sz="3200" dirty="0"/>
              <a:t>Example: if receiver receives frames 2,3, and 4, it sends an ACK with sequence number 5, which ack’s receipt of 2, 3, and 4.</a:t>
            </a:r>
          </a:p>
          <a:p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51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552</TotalTime>
  <Words>619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Sliding window technique with code implementation</vt:lpstr>
      <vt:lpstr>Overview</vt:lpstr>
      <vt:lpstr>Introduction</vt:lpstr>
      <vt:lpstr>Slide 4</vt:lpstr>
      <vt:lpstr>Flow control</vt:lpstr>
      <vt:lpstr>Can we do even better?</vt:lpstr>
      <vt:lpstr>Sliding Window</vt:lpstr>
      <vt:lpstr>Sliding Window: Basics</vt:lpstr>
      <vt:lpstr>Sliding Window: Receiver</vt:lpstr>
      <vt:lpstr>Slide 10</vt:lpstr>
      <vt:lpstr>Pros &amp; cons</vt:lpstr>
      <vt:lpstr>Real life examples</vt:lpstr>
      <vt:lpstr>Project Limitations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number generator</dc:title>
  <dc:creator>user</dc:creator>
  <cp:lastModifiedBy>Rajashree Roy</cp:lastModifiedBy>
  <cp:revision>34</cp:revision>
  <dcterms:created xsi:type="dcterms:W3CDTF">2017-04-08T08:13:05Z</dcterms:created>
  <dcterms:modified xsi:type="dcterms:W3CDTF">2017-04-20T12:12:27Z</dcterms:modified>
</cp:coreProperties>
</file>