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63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7"/>
    <p:restoredTop sz="96137"/>
  </p:normalViewPr>
  <p:slideViewPr>
    <p:cSldViewPr snapToGrid="0">
      <p:cViewPr varScale="1">
        <p:scale>
          <a:sx n="122" d="100"/>
          <a:sy n="122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DEA0-9173-AAC9-38DF-DD250C124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92579-4F9B-C6E8-1F43-6365A6935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B0ED-9884-1B30-77E7-AEF0E8E4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CB15-3F6E-B3CE-872A-1243965F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3D237-1665-F649-6CA8-08EC8638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4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32D8-8CA9-0998-41D8-8884108E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31E0D-4DEA-38B8-421A-B1D24312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6A76-DDB4-6AE4-74B2-A480F3C7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61757-0C7F-E76B-1403-F092E0D2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14400-F87F-F81F-5CB6-38637F59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1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F2FAA-3A23-360A-59C8-450E2B1C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4D2B0-6DC3-DD42-EFC1-BC31A66B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3B65F-1E40-67DF-578D-7D28548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5BB0F-8A2A-A2E7-6D91-5BDC3EC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2E648-B31B-091D-194F-794BBEB3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1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3DDA-51BE-4234-B78E-185F1A58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38D68-E4BA-A343-763C-F429E0FA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43BE0-E69A-F12C-4556-77D716BF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7ADE5-F442-E0F4-F68E-29D839AB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2ED0A-93C8-DC43-AD77-BB35CD5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2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E0717-32FE-719A-C024-1D75C99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8A446-0A30-C55C-4A27-632F1372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72733-9B6B-FA1A-F513-DD6192B9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A3000-BA8D-E8F4-F0FE-1DD8D5E2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0FAD0-0FB9-FCC0-CF95-8F629D3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112B4-9331-E8AF-2104-0585F2E3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441E2-7580-FB0E-D501-0D93C193F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7EEFB-C19C-CE40-6C03-678D775D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7AC0B-1205-A4A3-3A97-20AD8D5F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ABAF7-B9F5-1D70-B832-1AE81210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B8629-16E2-6583-A77C-D0D472E2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63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84EF-EBB1-D5CC-2398-8C31174A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65914-FFED-1191-5A2F-76E8383D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35540-5385-37C9-88FF-9E07E7B3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710892-4910-5C2E-3CD5-88FE6C738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16BFD-A3CD-340F-82CD-63FBFB104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EB477-7E88-C6AE-E79B-26FDDF28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018916-8D87-2921-A36E-495BC5C6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CB7709-2310-1D23-E7AA-A8AE8B32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C045-CD38-9EC3-6498-FC581256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00A77-9A50-7DC8-5244-D3D4E54F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F5B80C-F7C2-9A18-6B4E-C5E0CDCB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B8BDD-A054-7A58-82C6-D51BD4E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06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87B191-3D9D-CEB6-D273-00A6198F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FF7547-A678-2F53-AAAB-DAEF22B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DDCDA-F7F8-7E2C-C468-84194632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67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28AA-0CC3-8EC9-7993-302A838C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C9ACE-37B2-0C26-1AAA-DD2F4C17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B4B26-637F-CC4D-0754-1D1074F7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65840-EDAE-21CD-1810-C41E9272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AB9EB-C497-F462-EA75-010EA331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3B624-CD49-B974-E9B2-E8566F8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8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CD2B-A666-B68C-5D9F-74986B42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7B8CEE-D74B-712B-16FB-699776C43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DB122-A17D-15F4-BD03-6A1271BB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84D6C-44B2-51F0-76FA-68BAB651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3DDEC-8CD3-2468-9D79-F5FD66F4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E123-2E43-905D-6157-B01A9243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63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EE1CF-8379-B6F5-27B8-7086545F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ABA10-32D7-0BD5-6145-2613D2CE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C8BB5-88AB-06B9-F2DA-592FCBA00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6F95-AA1E-9241-8769-6D5737903E48}" type="datetimeFigureOut">
              <a:rPr kumimoji="1" lang="zh-CN" altLang="en-US" smtClean="0"/>
              <a:t>2024/9/21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AF1D-EFC7-2651-D727-BFF17CB3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4115C-58D8-24CA-26E9-EF93585DA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1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9E35-60AE-637F-B3A6-D676C1D32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 </a:t>
            </a:r>
            <a:r>
              <a:rPr kumimoji="1" lang="en-US" altLang="zh-CN" dirty="0"/>
              <a:t>Lab4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A1E3F-28A5-CF88-4072-C3FA168D2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70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3A1E3F-28A5-CF88-4072-C3FA168D2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283" y="1082567"/>
            <a:ext cx="9364717" cy="4175234"/>
          </a:xfrm>
        </p:spPr>
        <p:txBody>
          <a:bodyPr/>
          <a:lstStyle/>
          <a:p>
            <a:pPr algn="l"/>
            <a:r>
              <a:rPr kumimoji="1" lang="zh-CN" altLang="en-US" dirty="0"/>
              <a:t>注：</a:t>
            </a:r>
            <a:endParaRPr kumimoji="1" lang="en-US" altLang="zh-CN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kumimoji="1" lang="zh-CN" altLang="en-US" dirty="0"/>
              <a:t>本次</a:t>
            </a:r>
            <a:r>
              <a:rPr kumimoji="1" lang="en" altLang="zh-CN" dirty="0"/>
              <a:t>lab</a:t>
            </a:r>
            <a:r>
              <a:rPr kumimoji="1" lang="zh-CN" altLang="en-US" dirty="0"/>
              <a:t>中，你可以使用标准库提供的线性表、链表、字符串等数据结构。例如，在 </a:t>
            </a:r>
            <a:r>
              <a:rPr kumimoji="1" lang="en" altLang="zh-CN" b="1" dirty="0"/>
              <a:t>C++</a:t>
            </a:r>
            <a:r>
              <a:rPr kumimoji="1" lang="zh-CN" altLang="en-US" b="1" dirty="0"/>
              <a:t> </a:t>
            </a:r>
            <a:r>
              <a:rPr kumimoji="1" lang="zh-CN" altLang="en-US" dirty="0"/>
              <a:t>中，使用</a:t>
            </a:r>
            <a:r>
              <a:rPr kumimoji="1" lang="zh-CN" altLang="en-US" b="1" dirty="0"/>
              <a:t> </a:t>
            </a:r>
            <a:r>
              <a:rPr kumimoji="1" lang="en" altLang="zh-CN" b="1" dirty="0"/>
              <a:t>std::vector, std::list, std::string</a:t>
            </a:r>
            <a:r>
              <a:rPr kumimoji="1" lang="zh-CN" altLang="en" dirty="0"/>
              <a:t>，</a:t>
            </a:r>
            <a:r>
              <a:rPr kumimoji="1" lang="zh-CN" altLang="en-US" dirty="0"/>
              <a:t>而在其他语言（如</a:t>
            </a:r>
            <a:r>
              <a:rPr kumimoji="1" lang="en" altLang="zh-CN" dirty="0"/>
              <a:t>Python, Java</a:t>
            </a:r>
            <a:r>
              <a:rPr kumimoji="1" lang="zh-CN" altLang="en" dirty="0"/>
              <a:t>）</a:t>
            </a:r>
            <a:r>
              <a:rPr kumimoji="1" lang="zh-CN" altLang="en-US" dirty="0"/>
              <a:t>中，也可以使用等价的数据结构（例如</a:t>
            </a:r>
            <a:r>
              <a:rPr kumimoji="1" lang="en" altLang="zh-CN" dirty="0"/>
              <a:t>Python</a:t>
            </a:r>
            <a:r>
              <a:rPr kumimoji="1" lang="zh-CN" altLang="en-US" dirty="0"/>
              <a:t>中的 </a:t>
            </a:r>
            <a:r>
              <a:rPr kumimoji="1" lang="en" altLang="zh-CN" dirty="0"/>
              <a:t>list, str</a:t>
            </a:r>
            <a:r>
              <a:rPr kumimoji="1" lang="zh-CN" altLang="en" dirty="0"/>
              <a:t>）。</a:t>
            </a:r>
            <a:r>
              <a:rPr kumimoji="1" lang="zh-CN" altLang="en-US" dirty="0"/>
              <a:t>你可以自由选择最适合的结构来完成任务。请注意，请根据</a:t>
            </a:r>
            <a:r>
              <a:rPr kumimoji="1" lang="zh-CN" altLang="en-US" b="1" dirty="0">
                <a:solidFill>
                  <a:srgbClr val="FF0000"/>
                </a:solidFill>
              </a:rPr>
              <a:t>性能要求</a:t>
            </a:r>
            <a:r>
              <a:rPr kumimoji="1" lang="zh-CN" altLang="en-US" dirty="0"/>
              <a:t>合理选择数据结构。</a:t>
            </a:r>
          </a:p>
          <a:p>
            <a:pPr marL="457200" indent="-457200" algn="l">
              <a:buAutoNum type="arabicPeriod"/>
            </a:pPr>
            <a:r>
              <a:rPr kumimoji="1" lang="zh-CN" altLang="en-US" dirty="0"/>
              <a:t>在注释中分析所用算法的时间复杂度和空间复杂度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294577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D3B3-12C7-638F-841C-9EEC3D8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5" y="1825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第一题：子序列匹配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E3F7BD-7C27-ACF5-5E2C-17A3A2412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3076"/>
                <a:ext cx="10515600" cy="5423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2000" dirty="0"/>
                  <a:t>字符串的一个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</a:rPr>
                  <a:t>子序列</a:t>
                </a:r>
                <a:r>
                  <a:rPr kumimoji="1" lang="zh-CN" altLang="en-US" sz="2000" dirty="0"/>
                  <a:t>是原始字符串删除一些（也可以不删除）字符而</a:t>
                </a:r>
                <a:r>
                  <a:rPr kumimoji="1" lang="zh-CN" altLang="en-US" sz="2000" b="1" dirty="0"/>
                  <a:t>不改变剩余字符相对位置</a:t>
                </a:r>
                <a:r>
                  <a:rPr kumimoji="1" lang="zh-CN" altLang="en-US" sz="2000" dirty="0"/>
                  <a:t>形成的新字符串。（例如，</a:t>
                </a:r>
                <a:r>
                  <a:rPr kumimoji="1" lang="en-US" altLang="zh-CN" sz="2000" dirty="0"/>
                  <a:t>"ace"</a:t>
                </a:r>
                <a:r>
                  <a:rPr kumimoji="1" lang="zh-CN" altLang="en-US" sz="2000" dirty="0"/>
                  <a:t>是</a:t>
                </a:r>
                <a:r>
                  <a:rPr kumimoji="1" lang="en-US" altLang="zh-CN" sz="2000" dirty="0"/>
                  <a:t>"</a:t>
                </a:r>
                <a:r>
                  <a:rPr kumimoji="1" lang="en-US" altLang="zh-CN" sz="2000" dirty="0" err="1"/>
                  <a:t>abcde</a:t>
                </a:r>
                <a:r>
                  <a:rPr kumimoji="1" lang="en-US" altLang="zh-CN" sz="2000" dirty="0"/>
                  <a:t>"</a:t>
                </a:r>
                <a:r>
                  <a:rPr kumimoji="1" lang="zh-CN" altLang="en-US" sz="2000" dirty="0"/>
                  <a:t>的一个子序列，而</a:t>
                </a:r>
                <a:r>
                  <a:rPr kumimoji="1" lang="en-US" altLang="zh-CN" sz="2000" dirty="0"/>
                  <a:t>"</a:t>
                </a:r>
                <a:r>
                  <a:rPr kumimoji="1" lang="en-US" altLang="zh-CN" sz="2000" dirty="0" err="1"/>
                  <a:t>aec</a:t>
                </a:r>
                <a:r>
                  <a:rPr kumimoji="1" lang="en-US" altLang="zh-CN" sz="2000" dirty="0"/>
                  <a:t>"</a:t>
                </a:r>
                <a:r>
                  <a:rPr kumimoji="1" lang="zh-CN" altLang="en-US" sz="2000" dirty="0"/>
                  <a:t>不是）。</a:t>
                </a:r>
                <a:endParaRPr kumimoji="1"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sz="2000" dirty="0"/>
                  <a:t>给你一个字符串 </a:t>
                </a:r>
                <a:r>
                  <a:rPr kumimoji="1" lang="en" altLang="zh-CN" sz="2000" b="1" dirty="0"/>
                  <a:t>s</a:t>
                </a:r>
                <a:r>
                  <a:rPr kumimoji="1" lang="zh-CN" altLang="en" sz="2000" dirty="0"/>
                  <a:t>，</a:t>
                </a:r>
                <a:r>
                  <a:rPr kumimoji="1" lang="zh-CN" altLang="en-US" sz="2000" dirty="0"/>
                  <a:t>和一个字符串数组 </a:t>
                </a:r>
                <a:r>
                  <a:rPr kumimoji="1" lang="en-US" altLang="zh-CN" sz="2000" b="1" dirty="0"/>
                  <a:t>words</a:t>
                </a:r>
                <a:r>
                  <a:rPr kumimoji="1" lang="zh-CN" altLang="en-US" sz="2000" dirty="0"/>
                  <a:t>，返回 </a:t>
                </a:r>
                <a:r>
                  <a:rPr kumimoji="1" lang="en-US" altLang="zh-CN" sz="2000" dirty="0"/>
                  <a:t>words</a:t>
                </a:r>
                <a:r>
                  <a:rPr kumimoji="1" lang="zh-CN" altLang="en-US" sz="2000" dirty="0"/>
                  <a:t> 中是 </a:t>
                </a:r>
                <a:r>
                  <a:rPr kumimoji="1" lang="en-US" altLang="zh-CN" sz="2000" dirty="0"/>
                  <a:t>s</a:t>
                </a:r>
                <a:r>
                  <a:rPr kumimoji="1" lang="zh-CN" altLang="en-US" sz="2000" dirty="0"/>
                  <a:t> 子序列的单词个数。</a:t>
                </a:r>
                <a:endParaRPr kumimoji="1" lang="zh-CN" altLang="en" sz="2000" b="1" dirty="0"/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sz="2000" b="1" dirty="0"/>
                  <a:t>示例：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1600" dirty="0"/>
                  <a:t>输入：</a:t>
                </a:r>
                <a:r>
                  <a:rPr kumimoji="1" lang="en-US" altLang="zh-CN" sz="1600" dirty="0"/>
                  <a:t> </a:t>
                </a:r>
                <a:r>
                  <a:rPr kumimoji="1" lang="en" altLang="zh-CN" sz="1600" dirty="0"/>
                  <a:t>s = "</a:t>
                </a:r>
                <a:r>
                  <a:rPr kumimoji="1" lang="en" altLang="zh-CN" sz="1600" dirty="0" err="1"/>
                  <a:t>abcde</a:t>
                </a:r>
                <a:r>
                  <a:rPr kumimoji="1" lang="en" altLang="zh-CN" sz="1600" dirty="0"/>
                  <a:t>", words = ["a","bb","</a:t>
                </a:r>
                <a:r>
                  <a:rPr kumimoji="1" lang="en" altLang="zh-CN" sz="1600" dirty="0" err="1"/>
                  <a:t>acd</a:t>
                </a:r>
                <a:r>
                  <a:rPr kumimoji="1" lang="en" altLang="zh-CN" sz="1600" dirty="0"/>
                  <a:t>","ace"]</a:t>
                </a:r>
                <a:r>
                  <a:rPr kumimoji="1" lang="en-US" altLang="zh-CN" sz="1600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600" dirty="0"/>
                  <a:t>	</a:t>
                </a:r>
                <a:r>
                  <a:rPr kumimoji="1" lang="zh-CN" altLang="en-US" sz="1600" dirty="0"/>
                  <a:t>输出：</a:t>
                </a:r>
                <a:r>
                  <a:rPr kumimoji="1" lang="en-US" altLang="zh-CN" sz="1600" dirty="0"/>
                  <a:t>3</a:t>
                </a:r>
                <a:endParaRPr kumimoji="1" lang="en" altLang="zh-CN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600" dirty="0"/>
                  <a:t>	</a:t>
                </a:r>
                <a:r>
                  <a:rPr kumimoji="1" lang="zh-CN" altLang="en-US" sz="1600" dirty="0"/>
                  <a:t>解释：有三个是 </a:t>
                </a:r>
                <a:r>
                  <a:rPr kumimoji="1" lang="en-US" altLang="zh-CN" sz="1600" dirty="0"/>
                  <a:t>s </a:t>
                </a:r>
                <a:r>
                  <a:rPr kumimoji="1" lang="zh-CN" altLang="en-US" sz="1600" dirty="0"/>
                  <a:t>的子序列的单词</a:t>
                </a:r>
                <a:r>
                  <a:rPr kumimoji="1" lang="en-US" altLang="zh-CN" sz="1600" dirty="0"/>
                  <a:t>: "a", "</a:t>
                </a:r>
                <a:r>
                  <a:rPr kumimoji="1" lang="en-US" altLang="zh-CN" sz="1600" dirty="0" err="1"/>
                  <a:t>acd</a:t>
                </a:r>
                <a:r>
                  <a:rPr kumimoji="1" lang="en-US" altLang="zh-CN" sz="1600" dirty="0"/>
                  <a:t>", "ace"</a:t>
                </a:r>
                <a:r>
                  <a:rPr kumimoji="1" lang="zh-CN" altLang="en-US" sz="1600" dirty="0"/>
                  <a:t>。</a:t>
                </a:r>
                <a:endParaRPr kumimoji="1"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sz="2000" b="1" dirty="0"/>
                  <a:t>进阶：</a:t>
                </a:r>
                <a:endParaRPr kumimoji="1" lang="en-US" altLang="zh-CN" sz="2000" b="1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zh-CN" altLang="en-US" sz="1600" b="1" dirty="0"/>
                  <a:t>考虑如果有大量输入的 </a:t>
                </a:r>
                <a:r>
                  <a:rPr kumimoji="1" lang="en" altLang="zh-CN" sz="1600" b="1" dirty="0"/>
                  <a:t>S</a:t>
                </a:r>
                <a:r>
                  <a:rPr kumimoji="1" lang="zh-CN" altLang="en" sz="1600" b="1" dirty="0"/>
                  <a:t>，</a:t>
                </a:r>
                <a:r>
                  <a:rPr kumimoji="1" lang="zh-CN" altLang="en-US" sz="1600" b="1" dirty="0"/>
                  <a:t>称作 </a:t>
                </a:r>
                <a:r>
                  <a:rPr kumimoji="1" lang="en" altLang="zh-CN" sz="1600" b="1" dirty="0"/>
                  <a:t>S1, S2, ... , </a:t>
                </a:r>
                <a:r>
                  <a:rPr kumimoji="1" lang="en" altLang="zh-CN" sz="1600" b="1" dirty="0" err="1"/>
                  <a:t>Sk</a:t>
                </a:r>
                <a:r>
                  <a:rPr kumimoji="1" lang="en" altLang="zh-CN" sz="1600" b="1" dirty="0"/>
                  <a:t> </a:t>
                </a:r>
                <a:r>
                  <a:rPr kumimoji="1" lang="zh-CN" altLang="en-US" sz="1600" b="1" dirty="0"/>
                  <a:t>其中 </a:t>
                </a:r>
                <a:r>
                  <a:rPr kumimoji="1" lang="en" altLang="zh-CN" sz="1600" b="1" dirty="0"/>
                  <a:t>k &gt;= 10</a:t>
                </a:r>
                <a:r>
                  <a:rPr kumimoji="1" lang="zh-CN" altLang="en-US" sz="1600" b="1" dirty="0"/>
                  <a:t>亿。如果你依次检查它们是否为 </a:t>
                </a:r>
                <a:r>
                  <a:rPr kumimoji="1" lang="en" altLang="zh-CN" sz="1600" b="1" dirty="0"/>
                  <a:t>T </a:t>
                </a:r>
                <a:r>
                  <a:rPr kumimoji="1" lang="zh-CN" altLang="en-US" sz="1600" b="1" dirty="0"/>
                  <a:t>的子序列。可能会浪费大量时间。在这种情况下，你会怎样改变代码？</a:t>
                </a:r>
                <a:endParaRPr kumimoji="1" lang="en-US" altLang="zh-CN" sz="1600" b="1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zh-CN" altLang="en-US" sz="1600" b="1" dirty="0"/>
                  <a:t>如果你完成时间复杂度低于 </a:t>
                </a: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kumimoji="1" lang="en-US" altLang="zh-CN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16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sz="16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1" lang="en-US" altLang="zh-CN" sz="1600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 smtClean="0"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sz="1600" b="1" dirty="0"/>
                  <a:t> 的算法，你可以得到优化</a:t>
                </a:r>
                <a:r>
                  <a:rPr kumimoji="1" lang="en-US" altLang="zh-CN" sz="1600" b="1" dirty="0"/>
                  <a:t>/</a:t>
                </a:r>
                <a:r>
                  <a:rPr kumimoji="1" lang="zh-CN" altLang="en-US" sz="1600" b="1" dirty="0"/>
                  <a:t>亮点的 </a:t>
                </a:r>
                <a:r>
                  <a:rPr kumimoji="1" lang="en-US" altLang="zh-CN" sz="1600" b="1" dirty="0"/>
                  <a:t>2</a:t>
                </a:r>
                <a:r>
                  <a:rPr kumimoji="1" lang="zh-CN" altLang="en-US" sz="1600" b="1" dirty="0"/>
                  <a:t>分。其中</a:t>
                </a:r>
                <a:r>
                  <a:rPr kumimoji="1" lang="en-US" altLang="zh-CN" sz="1600" b="1" dirty="0"/>
                  <a:t>n</a:t>
                </a:r>
                <a:r>
                  <a:rPr kumimoji="1" lang="zh-CN" altLang="en-US" sz="1600" b="1" dirty="0"/>
                  <a:t>为字符串</a:t>
                </a:r>
                <a:r>
                  <a:rPr kumimoji="1" lang="en-US" altLang="zh-CN" sz="1600" b="1" dirty="0"/>
                  <a:t>s</a:t>
                </a:r>
                <a:r>
                  <a:rPr kumimoji="1" lang="zh-CN" altLang="en-US" sz="1600" b="1" dirty="0"/>
                  <a:t>的长度，</a:t>
                </a:r>
                <a:r>
                  <a:rPr kumimoji="1" lang="en-US" altLang="zh-CN" sz="1600" b="1" dirty="0"/>
                  <a:t>m</a:t>
                </a:r>
                <a:r>
                  <a:rPr kumimoji="1" lang="zh-CN" altLang="en-US" sz="1600" b="1" dirty="0"/>
                  <a:t>是字符串数组</a:t>
                </a:r>
                <a:r>
                  <a:rPr kumimoji="1" lang="en-US" altLang="zh-CN" sz="1600" b="1" dirty="0"/>
                  <a:t>words</a:t>
                </a:r>
                <a:r>
                  <a:rPr kumimoji="1" lang="zh-CN" altLang="en-US" sz="1600" b="1" dirty="0"/>
                  <a:t>的大小。</a:t>
                </a:r>
                <a:endParaRPr kumimoji="1" lang="en-US" altLang="zh-CN" sz="1600" b="1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zh-CN" altLang="en-US" sz="1600" b="1" dirty="0"/>
                  <a:t>提示：使用每个</a:t>
                </a:r>
                <a:r>
                  <a:rPr kumimoji="1" lang="en-US" altLang="zh-CN" sz="1600" b="1" dirty="0"/>
                  <a:t>word</a:t>
                </a:r>
                <a:r>
                  <a:rPr kumimoji="1" lang="zh-CN" altLang="en-US" sz="1600" b="1" dirty="0"/>
                  <a:t>待匹配字母作为哈希函数存储</a:t>
                </a:r>
                <a:r>
                  <a:rPr kumimoji="1" lang="en-US" altLang="zh-CN" sz="1600" b="1" dirty="0"/>
                  <a:t>word</a:t>
                </a:r>
                <a:r>
                  <a:rPr kumimoji="1" lang="zh-CN" altLang="en-US" sz="1600" b="1" dirty="0"/>
                  <a:t>和其已匹配长度是一种可行解，</a:t>
                </a:r>
                <a:endParaRPr kumimoji="1" lang="en-US" altLang="zh-CN" sz="1600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E3F7BD-7C27-ACF5-5E2C-17A3A2412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3076"/>
                <a:ext cx="10515600" cy="5423338"/>
              </a:xfr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14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9063-F4F5-3A19-CF19-60FBC0E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1856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第二题：</a:t>
            </a:r>
            <a:r>
              <a:rPr lang="zh-CN" altLang="en-US" b="1" i="0" dirty="0">
                <a:effectLst/>
                <a:latin typeface="-apple-system"/>
              </a:rPr>
              <a:t>重复叠加字符串匹配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88925E9-D1C0-04FE-81C0-20B60534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0108"/>
            <a:ext cx="10893425" cy="534243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/>
              <a:t>给定两个字符串 </a:t>
            </a:r>
            <a:r>
              <a:rPr kumimoji="1" lang="en-US" altLang="zh-CN" sz="2000" b="1" dirty="0"/>
              <a:t>a</a:t>
            </a:r>
            <a:r>
              <a:rPr kumimoji="1" lang="zh-CN" altLang="en-US" sz="2000" dirty="0"/>
              <a:t> 和 </a:t>
            </a:r>
            <a:r>
              <a:rPr kumimoji="1" lang="en-US" altLang="zh-CN" sz="2000" b="1" dirty="0"/>
              <a:t>b</a:t>
            </a:r>
            <a:r>
              <a:rPr kumimoji="1" lang="zh-CN" altLang="en-US" sz="2000" b="1" dirty="0"/>
              <a:t>， </a:t>
            </a:r>
            <a:r>
              <a:rPr kumimoji="1" lang="zh-CN" altLang="en-US" sz="2000" dirty="0"/>
              <a:t>计算</a:t>
            </a:r>
            <a:r>
              <a:rPr kumimoji="1" lang="zh-CN" altLang="en-US" sz="2000" b="1" dirty="0"/>
              <a:t>最少</a:t>
            </a:r>
            <a:r>
              <a:rPr kumimoji="1" lang="zh-CN" altLang="en-US" sz="2000" dirty="0"/>
              <a:t>重复字符串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几次，才能使得字符串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成为字符串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的子串。如果不存在这种情况，返回</a:t>
            </a:r>
            <a:r>
              <a:rPr kumimoji="1" lang="en-US" altLang="zh-CN" sz="2000" dirty="0"/>
              <a:t>-1.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dirty="0"/>
              <a:t>注意：字符串 </a:t>
            </a:r>
            <a:r>
              <a:rPr kumimoji="1" lang="en-US" altLang="zh-CN" sz="2000" dirty="0"/>
              <a:t>"</a:t>
            </a:r>
            <a:r>
              <a:rPr kumimoji="1" lang="en" altLang="zh-CN" sz="2000" dirty="0" err="1"/>
              <a:t>abc</a:t>
            </a:r>
            <a:r>
              <a:rPr kumimoji="1" lang="en" altLang="zh-CN" sz="2000" dirty="0"/>
              <a:t>" </a:t>
            </a:r>
            <a:r>
              <a:rPr kumimoji="1" lang="zh-CN" altLang="en-US" sz="2000" dirty="0"/>
              <a:t>重复叠加 </a:t>
            </a:r>
            <a:r>
              <a:rPr kumimoji="1" lang="en-US" altLang="zh-CN" sz="2000" dirty="0"/>
              <a:t>0 </a:t>
            </a:r>
            <a:r>
              <a:rPr kumimoji="1" lang="zh-CN" altLang="en-US" sz="2000" dirty="0"/>
              <a:t>次是 </a:t>
            </a:r>
            <a:r>
              <a:rPr kumimoji="1" lang="en-US" altLang="zh-CN" sz="2000" dirty="0"/>
              <a:t>""</a:t>
            </a:r>
            <a:r>
              <a:rPr kumimoji="1" lang="zh-CN" altLang="en-US" sz="2000" dirty="0"/>
              <a:t>，重复叠加 </a:t>
            </a:r>
            <a:r>
              <a:rPr kumimoji="1" lang="en-US" altLang="zh-CN" sz="2000" dirty="0"/>
              <a:t>1 </a:t>
            </a:r>
            <a:r>
              <a:rPr kumimoji="1" lang="zh-CN" altLang="en-US" sz="2000" dirty="0"/>
              <a:t>次是 </a:t>
            </a:r>
            <a:r>
              <a:rPr kumimoji="1" lang="en-US" altLang="zh-CN" sz="2000" dirty="0"/>
              <a:t>"</a:t>
            </a:r>
            <a:r>
              <a:rPr kumimoji="1" lang="en" altLang="zh-CN" sz="2000" dirty="0" err="1"/>
              <a:t>abc</a:t>
            </a:r>
            <a:r>
              <a:rPr kumimoji="1" lang="en" altLang="zh-CN" sz="2000" dirty="0"/>
              <a:t>"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重复叠加 </a:t>
            </a:r>
            <a:r>
              <a:rPr kumimoji="1" lang="en-US" altLang="zh-CN" sz="2000" dirty="0"/>
              <a:t>2 </a:t>
            </a:r>
            <a:r>
              <a:rPr kumimoji="1" lang="zh-CN" altLang="en-US" sz="2000" dirty="0"/>
              <a:t>次是 </a:t>
            </a:r>
            <a:r>
              <a:rPr kumimoji="1" lang="en-US" altLang="zh-CN" sz="2000" dirty="0"/>
              <a:t>"</a:t>
            </a:r>
            <a:r>
              <a:rPr kumimoji="1" lang="en" altLang="zh-CN" sz="2000" dirty="0" err="1"/>
              <a:t>abcabc</a:t>
            </a:r>
            <a:r>
              <a:rPr kumimoji="1" lang="en" altLang="zh-CN" sz="2000" dirty="0"/>
              <a:t>”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b="1" dirty="0"/>
              <a:t>提示： 如果存在这种情况，最多需要复制几次？</a:t>
            </a:r>
            <a:endParaRPr kumimoji="1" lang="en-US" altLang="zh-CN" sz="2000" b="1" dirty="0"/>
          </a:p>
          <a:p>
            <a:pPr>
              <a:lnSpc>
                <a:spcPct val="120000"/>
              </a:lnSpc>
            </a:pPr>
            <a:r>
              <a:rPr kumimoji="1" lang="zh-CN" altLang="en-US" sz="2000" b="1" dirty="0"/>
              <a:t>示例</a:t>
            </a:r>
            <a:r>
              <a:rPr kumimoji="1" lang="en-US" altLang="zh-CN" sz="2000" b="1" dirty="0"/>
              <a:t>1</a:t>
            </a:r>
            <a:r>
              <a:rPr kumimoji="1" lang="zh-CN" altLang="en-US" sz="2000" b="1" dirty="0"/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000" dirty="0"/>
              <a:t>	</a:t>
            </a:r>
            <a:r>
              <a:rPr kumimoji="1" lang="zh-CN" altLang="en-US" sz="1600" dirty="0"/>
              <a:t>输入：</a:t>
            </a:r>
            <a:r>
              <a:rPr kumimoji="1" lang="en" altLang="zh-CN" sz="1600" dirty="0"/>
              <a:t>a = "</a:t>
            </a:r>
            <a:r>
              <a:rPr kumimoji="1" lang="en" altLang="zh-CN" sz="1600" dirty="0" err="1"/>
              <a:t>abcd</a:t>
            </a:r>
            <a:r>
              <a:rPr kumimoji="1" lang="en" altLang="zh-CN" sz="1600" dirty="0"/>
              <a:t>", b = "</a:t>
            </a:r>
            <a:r>
              <a:rPr kumimoji="1" lang="en" altLang="zh-CN" sz="1600" dirty="0" err="1"/>
              <a:t>cdabcdab</a:t>
            </a:r>
            <a:r>
              <a:rPr kumimoji="1" lang="en" altLang="zh-CN" sz="1600" dirty="0"/>
              <a:t>"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" altLang="zh-CN" sz="1600" dirty="0"/>
              <a:t>	</a:t>
            </a:r>
            <a:r>
              <a:rPr kumimoji="1" lang="zh-CN" altLang="en-US" sz="1600" dirty="0"/>
              <a:t>输出：</a:t>
            </a:r>
            <a:r>
              <a:rPr kumimoji="1" lang="en-US" altLang="zh-CN" sz="1600" dirty="0"/>
              <a:t>3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1600" dirty="0"/>
              <a:t>	</a:t>
            </a:r>
            <a:r>
              <a:rPr kumimoji="1" lang="zh-CN" altLang="en-US" sz="1600" dirty="0"/>
              <a:t>解释：</a:t>
            </a:r>
            <a:r>
              <a:rPr kumimoji="1" lang="en" altLang="zh-CN" sz="1600" dirty="0"/>
              <a:t>a </a:t>
            </a:r>
            <a:r>
              <a:rPr kumimoji="1" lang="zh-CN" altLang="en-US" sz="1600" dirty="0"/>
              <a:t>重复叠加三遍后为 </a:t>
            </a:r>
            <a:r>
              <a:rPr kumimoji="1" lang="en-US" altLang="zh-CN" sz="1600" dirty="0"/>
              <a:t>"</a:t>
            </a:r>
            <a:r>
              <a:rPr kumimoji="1" lang="en" altLang="zh-CN" sz="1600" dirty="0" err="1"/>
              <a:t>abcdabcdabcd</a:t>
            </a:r>
            <a:r>
              <a:rPr kumimoji="1" lang="en" altLang="zh-CN" sz="1600" dirty="0"/>
              <a:t>", </a:t>
            </a:r>
            <a:r>
              <a:rPr kumimoji="1" lang="zh-CN" altLang="en-US" sz="1600" dirty="0"/>
              <a:t>此时 </a:t>
            </a:r>
            <a:r>
              <a:rPr kumimoji="1" lang="en" altLang="zh-CN" sz="1600" dirty="0"/>
              <a:t>b </a:t>
            </a:r>
            <a:r>
              <a:rPr kumimoji="1" lang="zh-CN" altLang="en-US" sz="1600" dirty="0"/>
              <a:t>是其子串。</a:t>
            </a:r>
            <a:endParaRPr kumimoji="1" lang="en-US" altLang="zh-CN" sz="1600" dirty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示例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1600" dirty="0"/>
              <a:t>	</a:t>
            </a:r>
            <a:r>
              <a:rPr kumimoji="1" lang="zh-CN" altLang="en-US" sz="1600" dirty="0"/>
              <a:t>输入：</a:t>
            </a:r>
            <a:r>
              <a:rPr kumimoji="1" lang="en-US" altLang="zh-CN" sz="1600" dirty="0"/>
              <a:t>a = "</a:t>
            </a:r>
            <a:r>
              <a:rPr kumimoji="1" lang="en-US" altLang="zh-CN" sz="1600" dirty="0" err="1"/>
              <a:t>abc</a:t>
            </a:r>
            <a:r>
              <a:rPr kumimoji="1" lang="en-US" altLang="zh-CN" sz="1600" dirty="0"/>
              <a:t>", b = "</a:t>
            </a:r>
            <a:r>
              <a:rPr kumimoji="1" lang="en-US" altLang="zh-CN" sz="1600" dirty="0" err="1"/>
              <a:t>wxyz</a:t>
            </a:r>
            <a:r>
              <a:rPr kumimoji="1" lang="en-US" altLang="zh-CN" sz="1600" dirty="0"/>
              <a:t>"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1600" dirty="0"/>
              <a:t>	</a:t>
            </a:r>
            <a:r>
              <a:rPr kumimoji="1" lang="zh-CN" altLang="en-US" sz="1600" dirty="0"/>
              <a:t>输出：</a:t>
            </a:r>
            <a:r>
              <a:rPr kumimoji="1" lang="en-US" altLang="zh-CN" sz="1600" dirty="0"/>
              <a:t>-1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注意：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请自行实现字符串匹配算法，如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KR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KMP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BM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。不要使用 </a:t>
            </a:r>
            <a:r>
              <a:rPr kumimoji="1" lang="en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indexOf</a:t>
            </a:r>
            <a:r>
              <a:rPr kumimoji="1" lang="en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或类似方法。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3153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6587-CC12-15E3-BF51-3F0017D7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8604F-C3B1-CB64-1932-4275DF4D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每道题均为 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分</a:t>
            </a:r>
          </a:p>
          <a:p>
            <a:r>
              <a:rPr kumimoji="1" lang="zh-CN" altLang="en-US" dirty="0"/>
              <a:t>课堂助教检查（</a:t>
            </a:r>
            <a:r>
              <a:rPr kumimoji="1" lang="en-US" altLang="zh-CN" dirty="0"/>
              <a:t>5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pPr lvl="1"/>
            <a:r>
              <a:rPr kumimoji="1" lang="zh-CN" altLang="en-US" dirty="0"/>
              <a:t>可以描述清楚算法逻辑</a:t>
            </a:r>
          </a:p>
          <a:p>
            <a:r>
              <a:rPr kumimoji="1" lang="zh-CN" altLang="en-US" dirty="0"/>
              <a:t>提交代码文件（</a:t>
            </a:r>
            <a:r>
              <a:rPr kumimoji="1" lang="en-US" altLang="zh-CN" dirty="0"/>
              <a:t>3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提交到 </a:t>
            </a:r>
            <a:r>
              <a:rPr kumimoji="1" lang="en" altLang="zh-CN" dirty="0" err="1"/>
              <a:t>elearning</a:t>
            </a:r>
            <a:r>
              <a:rPr kumimoji="1" lang="en" altLang="zh-CN" dirty="0"/>
              <a:t> </a:t>
            </a:r>
            <a:r>
              <a:rPr kumimoji="1" lang="zh-CN" altLang="en-US" dirty="0"/>
              <a:t>平台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/>
              <a:t>有详细注释</a:t>
            </a:r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r>
              <a:rPr kumimoji="1" lang="zh-CN" altLang="en-US" dirty="0"/>
              <a:t>有优化或亮点（ </a:t>
            </a:r>
            <a:r>
              <a:rPr kumimoji="1" lang="en-US" altLang="zh-CN" dirty="0"/>
              <a:t>2 </a:t>
            </a:r>
            <a:r>
              <a:rPr kumimoji="1" lang="zh-CN" altLang="en-US" dirty="0"/>
              <a:t>分）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1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3087C-BB13-E6F0-A1B7-82FDF2C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65BFE-CBB5-D5E1-F3D7-F6B51398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请以</a:t>
            </a:r>
            <a:r>
              <a:rPr kumimoji="1" lang="en-US" altLang="zh-CN" dirty="0"/>
              <a:t>lab4-01.cpp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lab4-02.cpp</a:t>
            </a:r>
            <a:r>
              <a:rPr kumimoji="1" lang="zh-CN" altLang="en-US" dirty="0"/>
              <a:t>命名文件。</a:t>
            </a:r>
            <a:endParaRPr kumimoji="1" lang="en-US" altLang="zh-CN" dirty="0"/>
          </a:p>
          <a:p>
            <a:r>
              <a:rPr kumimoji="1" lang="zh-CN" altLang="en-US" dirty="0"/>
              <a:t>以学号</a:t>
            </a:r>
            <a:r>
              <a:rPr kumimoji="1" lang="en-US" altLang="zh-CN" dirty="0"/>
              <a:t>-</a:t>
            </a:r>
            <a:r>
              <a:rPr kumimoji="1" lang="zh-CN" altLang="en-US" dirty="0"/>
              <a:t>姓名为格式命名文件夹，压缩为</a:t>
            </a:r>
            <a:r>
              <a:rPr kumimoji="1" lang="en-US" altLang="zh-CN" dirty="0"/>
              <a:t>zip</a:t>
            </a:r>
            <a:r>
              <a:rPr kumimoji="1" lang="zh-CN" altLang="en-US" dirty="0"/>
              <a:t>文件，其中包含两个</a:t>
            </a:r>
            <a:r>
              <a:rPr kumimoji="1" lang="en-US" altLang="zh-CN" dirty="0" err="1"/>
              <a:t>cpp</a:t>
            </a:r>
            <a:r>
              <a:rPr kumimoji="1" lang="zh-CN" altLang="en-US" dirty="0"/>
              <a:t>题解文件</a:t>
            </a:r>
          </a:p>
        </p:txBody>
      </p:sp>
    </p:spTree>
    <p:extLst>
      <p:ext uri="{BB962C8B-B14F-4D97-AF65-F5344CB8AC3E}">
        <p14:creationId xmlns:p14="http://schemas.microsoft.com/office/powerpoint/2010/main" val="49963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652</Words>
  <Application>Microsoft Macintosh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Cambria Math</vt:lpstr>
      <vt:lpstr>Office 主题​​</vt:lpstr>
      <vt:lpstr>数据结构 Lab4</vt:lpstr>
      <vt:lpstr>PowerPoint 演示文稿</vt:lpstr>
      <vt:lpstr>第一题：子序列匹配</vt:lpstr>
      <vt:lpstr>第二题：重复叠加字符串匹配</vt:lpstr>
      <vt:lpstr>评分标准</vt:lpstr>
      <vt:lpstr>提交格式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Lab1</dc:title>
  <dc:creator>欣然 段</dc:creator>
  <cp:lastModifiedBy>定基 王</cp:lastModifiedBy>
  <cp:revision>16</cp:revision>
  <dcterms:created xsi:type="dcterms:W3CDTF">2023-09-03T12:28:34Z</dcterms:created>
  <dcterms:modified xsi:type="dcterms:W3CDTF">2024-09-21T10:16:57Z</dcterms:modified>
</cp:coreProperties>
</file>