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notesMasterIdLst>
    <p:notesMasterId r:id="rId7"/>
  </p:notesMasterIdLst>
  <p:sldIdLst>
    <p:sldId id="256" r:id="rId2"/>
    <p:sldId id="263" r:id="rId3"/>
    <p:sldId id="264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8"/>
    <p:restoredTop sz="90716"/>
  </p:normalViewPr>
  <p:slideViewPr>
    <p:cSldViewPr snapToGrid="0">
      <p:cViewPr varScale="1">
        <p:scale>
          <a:sx n="119" d="100"/>
          <a:sy n="119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531DF-0295-384F-9C98-1E77904A415F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D5816-6650-C447-8C08-CDBB0D1EDC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406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D5816-6650-C447-8C08-CDBB0D1EDC9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88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0DEA0-9173-AAC9-38DF-DD250C124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F92579-4F9B-C6E8-1F43-6365A6935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7B0ED-9884-1B30-77E7-AEF0E8E4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4CB15-3F6E-B3CE-872A-1243965F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3D237-1665-F649-6CA8-08EC8638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47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232D8-8CA9-0998-41D8-8884108E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631E0D-4DEA-38B8-421A-B1D243126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F6A76-DDB4-6AE4-74B2-A480F3C7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61757-0C7F-E76B-1403-F092E0D2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14400-F87F-F81F-5CB6-38637F59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141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EF2FAA-3A23-360A-59C8-450E2B1CC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34D2B0-6DC3-DD42-EFC1-BC31A66B5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3B65F-1E40-67DF-578D-7D285486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5BB0F-8A2A-A2E7-6D91-5BDC3ECA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2E648-B31B-091D-194F-794BBEB3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016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C3DDA-51BE-4234-B78E-185F1A58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38D68-E4BA-A343-763C-F429E0FA5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43BE0-E69A-F12C-4556-77D716BF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7ADE5-F442-E0F4-F68E-29D839AB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2ED0A-93C8-DC43-AD77-BB35CD53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23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E0717-32FE-719A-C024-1D75C996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8A446-0A30-C55C-4A27-632F13725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72733-9B6B-FA1A-F513-DD6192B9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A3000-BA8D-E8F4-F0FE-1DD8D5E2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C0FAD0-0FB9-FCC0-CF95-8F629D3D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21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112B4-9331-E8AF-2104-0585F2E3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441E2-7580-FB0E-D501-0D93C193F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7EEFB-C19C-CE40-6C03-678D775D1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A7AC0B-1205-A4A3-3A97-20AD8D5F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EABAF7-B9F5-1D70-B832-1AE81210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3B8629-16E2-6583-A77C-D0D472E2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63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D84EF-EBB1-D5CC-2398-8C31174A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C65914-FFED-1191-5A2F-76E8383D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435540-5385-37C9-88FF-9E07E7B31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710892-4910-5C2E-3CD5-88FE6C738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916BFD-A3CD-340F-82CD-63FBFB104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FEB477-7E88-C6AE-E79B-26FDDF28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018916-8D87-2921-A36E-495BC5C6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CB7709-2310-1D23-E7AA-A8AE8B32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C045-CD38-9EC3-6498-FC581256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700A77-9A50-7DC8-5244-D3D4E54FE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F5B80C-F7C2-9A18-6B4E-C5E0CDCB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DB8BDD-A054-7A58-82C6-D51BD4E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406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87B191-3D9D-CEB6-D273-00A6198F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FF7547-A678-2F53-AAAB-DAEF22B8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8DDCDA-F7F8-7E2C-C468-84194632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567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228AA-0CC3-8EC9-7993-302A838C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7C9ACE-37B2-0C26-1AAA-DD2F4C17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B4B26-637F-CC4D-0754-1D1074F7A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65840-EDAE-21CD-1810-C41E9272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AB9EB-C497-F462-EA75-010EA331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E3B624-CD49-B974-E9B2-E8566F86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184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3CD2B-A666-B68C-5D9F-74986B42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7B8CEE-D74B-712B-16FB-699776C43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CDB122-A17D-15F4-BD03-6A1271BBE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84D6C-44B2-51F0-76FA-68BAB651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F95-AA1E-9241-8769-6D5737903E48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3DDEC-8CD3-2468-9D79-F5FD66F4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49E123-2E43-905D-6157-B01A9243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1635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2EE1CF-8379-B6F5-27B8-7086545F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8ABA10-32D7-0BD5-6145-2613D2CEA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C8BB5-88AB-06B9-F2DA-592FCBA00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6F95-AA1E-9241-8769-6D5737903E48}" type="datetimeFigureOut">
              <a:rPr kumimoji="1" lang="zh-CN" altLang="en-US" smtClean="0"/>
              <a:t>2024/9/14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8AF1D-EFC7-2651-D727-BFF17CB35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F4115C-58D8-24CA-26E9-EF93585DA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1D1B7-F2E8-994C-AF85-31503E4735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113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19E35-60AE-637F-B3A6-D676C1D32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数据结构 </a:t>
            </a:r>
            <a:r>
              <a:rPr kumimoji="1" lang="en-US" altLang="zh-CN" dirty="0"/>
              <a:t>Lab3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3A1E3F-28A5-CF88-4072-C3FA168D2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952" y="3994814"/>
            <a:ext cx="10108096" cy="1655762"/>
          </a:xfrm>
        </p:spPr>
        <p:txBody>
          <a:bodyPr>
            <a:normAutofit lnSpcReduction="10000"/>
          </a:bodyPr>
          <a:lstStyle/>
          <a:p>
            <a:pPr algn="l"/>
            <a:r>
              <a:rPr kumimoji="1" lang="zh-CN" altLang="en-US" dirty="0"/>
              <a:t>注：</a:t>
            </a:r>
            <a:endParaRPr kumimoji="1" lang="en-US" altLang="zh-CN" dirty="0"/>
          </a:p>
          <a:p>
            <a:pPr marL="457200" indent="-457200" algn="l">
              <a:buAutoNum type="arabicPeriod"/>
            </a:pPr>
            <a:r>
              <a:rPr kumimoji="1" lang="zh-CN" altLang="en-US" dirty="0"/>
              <a:t>不要使用编程语言提供的额外数据结构，如</a:t>
            </a:r>
            <a:r>
              <a:rPr kumimoji="1" lang="en-US" altLang="zh-CN" dirty="0"/>
              <a:t>map, </a:t>
            </a:r>
            <a:r>
              <a:rPr kumimoji="1" lang="en-US" altLang="zh-CN" dirty="0" err="1"/>
              <a:t>unordered_map</a:t>
            </a:r>
            <a:r>
              <a:rPr kumimoji="1" lang="zh-CN" altLang="en-US" dirty="0"/>
              <a:t>。使用链表的操作完成以下题目。</a:t>
            </a:r>
            <a:endParaRPr kumimoji="1" lang="en-US" altLang="zh-CN" dirty="0"/>
          </a:p>
          <a:p>
            <a:pPr marL="457200" indent="-457200" algn="l">
              <a:buAutoNum type="arabicPeriod"/>
            </a:pPr>
            <a:r>
              <a:rPr kumimoji="1" lang="zh-CN" altLang="en-US" dirty="0"/>
              <a:t>在注释中分析所用算法的时间复杂度和空间复杂度。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570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D9063-F4F5-3A19-CF19-60FBC0E2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39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第一题：循环有序链表的插入操作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0DDF9-72F9-C494-52A3-2B3F98FEF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889" y="1137684"/>
            <a:ext cx="11214222" cy="561607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600" dirty="0"/>
              <a:t>实现函数 </a:t>
            </a:r>
            <a:r>
              <a:rPr kumimoji="1" lang="en-US" altLang="zh-CN" sz="2600" b="1" dirty="0" err="1">
                <a:highlight>
                  <a:srgbClr val="FFFF00"/>
                </a:highlight>
              </a:rPr>
              <a:t>insertVal</a:t>
            </a:r>
            <a:r>
              <a:rPr kumimoji="1" lang="zh-CN" altLang="en-US" sz="2600" b="1" dirty="0">
                <a:highlight>
                  <a:srgbClr val="FFFF00"/>
                </a:highlight>
              </a:rPr>
              <a:t> </a:t>
            </a:r>
            <a:r>
              <a:rPr kumimoji="1" lang="zh-CN" altLang="en-US" sz="2600" dirty="0"/>
              <a:t>，向给定的 </a:t>
            </a:r>
            <a:r>
              <a:rPr kumimoji="1" lang="zh-CN" altLang="en-US" sz="2600" b="1" dirty="0"/>
              <a:t>循环单调非递减链表 </a:t>
            </a:r>
            <a:r>
              <a:rPr kumimoji="1" lang="zh-CN" altLang="en-US" sz="2600" dirty="0"/>
              <a:t>中插入一个新元素，使列表保持循环单调非递减。</a:t>
            </a:r>
          </a:p>
          <a:p>
            <a:pPr algn="l">
              <a:lnSpc>
                <a:spcPct val="120000"/>
              </a:lnSpc>
            </a:pPr>
            <a:r>
              <a:rPr lang="zh-CN" altLang="en-US" sz="2600" b="0" i="0" dirty="0">
                <a:solidFill>
                  <a:srgbClr val="262626"/>
                </a:solidFill>
                <a:effectLst/>
                <a:latin typeface="-apple-system"/>
              </a:rPr>
              <a:t>注：给定的 </a:t>
            </a:r>
            <a:r>
              <a:rPr lang="en-US" altLang="zh-CN" sz="2600" dirty="0">
                <a:solidFill>
                  <a:srgbClr val="262626"/>
                </a:solidFill>
                <a:latin typeface="-apple-system"/>
              </a:rPr>
              <a:t>first</a:t>
            </a:r>
            <a:r>
              <a:rPr lang="zh-CN" altLang="en-US" sz="2600" b="0" i="0" dirty="0">
                <a:solidFill>
                  <a:srgbClr val="262626"/>
                </a:solidFill>
                <a:effectLst/>
                <a:latin typeface="-apple-system"/>
              </a:rPr>
              <a:t>可以是这个链表中任意一个顶点的指针，并不一定是这个列表中最小元素的指针。</a:t>
            </a:r>
          </a:p>
          <a:p>
            <a:pPr algn="l">
              <a:lnSpc>
                <a:spcPct val="120000"/>
              </a:lnSpc>
            </a:pPr>
            <a:r>
              <a:rPr lang="zh-CN" altLang="en-US" sz="2600" b="0" i="0" dirty="0">
                <a:solidFill>
                  <a:srgbClr val="262626"/>
                </a:solidFill>
                <a:effectLst/>
                <a:latin typeface="-apple-system"/>
              </a:rPr>
              <a:t>如果有多个满足条件的插入位置，可以选择任意一个位置插入新的值</a:t>
            </a:r>
            <a:r>
              <a:rPr lang="zh-CN" altLang="en-US" sz="2600" dirty="0">
                <a:solidFill>
                  <a:srgbClr val="262626"/>
                </a:solidFill>
                <a:latin typeface="-apple-system"/>
              </a:rPr>
              <a:t>。</a:t>
            </a:r>
            <a:endParaRPr lang="en-US" altLang="zh-CN" sz="2600" dirty="0">
              <a:solidFill>
                <a:srgbClr val="262626"/>
              </a:solidFill>
              <a:latin typeface="-apple-system"/>
            </a:endParaRPr>
          </a:p>
          <a:p>
            <a:pPr algn="l">
              <a:lnSpc>
                <a:spcPct val="120000"/>
              </a:lnSpc>
            </a:pPr>
            <a:r>
              <a:rPr lang="zh-CN" altLang="en-US" sz="2600" b="0" i="0" dirty="0">
                <a:solidFill>
                  <a:srgbClr val="262626"/>
                </a:solidFill>
                <a:effectLst/>
                <a:latin typeface="-apple-system"/>
              </a:rPr>
              <a:t>如果列表为空（给定的节点是 </a:t>
            </a:r>
            <a:r>
              <a:rPr lang="en" altLang="zh-CN" sz="2600" b="0" i="0" dirty="0">
                <a:solidFill>
                  <a:srgbClr val="262626"/>
                </a:solidFill>
                <a:effectLst/>
                <a:latin typeface="-apple-system"/>
              </a:rPr>
              <a:t>null</a:t>
            </a:r>
            <a:r>
              <a:rPr lang="zh-CN" altLang="en" sz="2600" b="0" i="0" dirty="0">
                <a:solidFill>
                  <a:srgbClr val="262626"/>
                </a:solidFill>
                <a:effectLst/>
                <a:latin typeface="-apple-system"/>
              </a:rPr>
              <a:t>），</a:t>
            </a:r>
            <a:r>
              <a:rPr lang="zh-CN" altLang="en-US" sz="2600" b="0" i="0" dirty="0">
                <a:solidFill>
                  <a:srgbClr val="262626"/>
                </a:solidFill>
                <a:effectLst/>
                <a:latin typeface="-apple-system"/>
              </a:rPr>
              <a:t>需要创建一个循环有序列表并增加这个节点。其他情况下，不要改变</a:t>
            </a:r>
            <a:r>
              <a:rPr lang="en-US" altLang="zh-CN" sz="2600" b="0" i="0" dirty="0">
                <a:solidFill>
                  <a:srgbClr val="262626"/>
                </a:solidFill>
                <a:effectLst/>
                <a:latin typeface="-apple-system"/>
              </a:rPr>
              <a:t>fist</a:t>
            </a:r>
            <a:r>
              <a:rPr lang="zh-CN" altLang="en-US" sz="2600" b="0" i="0" dirty="0">
                <a:solidFill>
                  <a:srgbClr val="262626"/>
                </a:solidFill>
                <a:effectLst/>
                <a:latin typeface="-apple-system"/>
              </a:rPr>
              <a:t>节点</a:t>
            </a:r>
            <a:r>
              <a:rPr lang="zh-CN" altLang="en-US" sz="2600" dirty="0">
                <a:solidFill>
                  <a:srgbClr val="262626"/>
                </a:solidFill>
                <a:latin typeface="-apple-system"/>
              </a:rPr>
              <a:t>。</a:t>
            </a:r>
            <a:endParaRPr lang="en-US" altLang="zh-CN" sz="2600" b="0" i="0" dirty="0">
              <a:solidFill>
                <a:srgbClr val="262626"/>
              </a:solidFill>
              <a:effectLst/>
              <a:latin typeface="-apple-system"/>
            </a:endParaRPr>
          </a:p>
          <a:p>
            <a:pPr algn="l">
              <a:lnSpc>
                <a:spcPct val="120000"/>
              </a:lnSpc>
            </a:pPr>
            <a:r>
              <a:rPr kumimoji="1" lang="zh-CN" altLang="en-US" sz="2400" dirty="0"/>
              <a:t>注： </a:t>
            </a:r>
            <a:r>
              <a:rPr kumimoji="1" lang="en-US" altLang="zh-CN" sz="2400" dirty="0"/>
              <a:t>0 &lt;= Number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Nodes &lt;= 5</a:t>
            </a:r>
            <a:r>
              <a:rPr kumimoji="1" lang="zh-CN" altLang="en-US" sz="2400" dirty="0"/>
              <a:t>*</a:t>
            </a:r>
            <a:r>
              <a:rPr kumimoji="1" lang="en-US" altLang="zh-CN" sz="2400" dirty="0"/>
              <a:t>10^4</a:t>
            </a:r>
          </a:p>
          <a:p>
            <a:endParaRPr kumimoji="1" lang="en-US" altLang="zh-CN" sz="2400" dirty="0"/>
          </a:p>
          <a:p>
            <a:r>
              <a:rPr kumimoji="1" lang="zh-CN" altLang="en-US" b="1" dirty="0"/>
              <a:t>示例</a:t>
            </a:r>
            <a:r>
              <a:rPr kumimoji="1" lang="en-US" altLang="zh-CN" b="1" dirty="0"/>
              <a:t>1:</a:t>
            </a:r>
            <a:endParaRPr kumimoji="1" lang="zh-CN" altLang="en-US" b="1" dirty="0"/>
          </a:p>
          <a:p>
            <a:pPr marL="0" indent="0">
              <a:buNone/>
            </a:pPr>
            <a:r>
              <a:rPr kumimoji="1" lang="en-US" altLang="zh-CN" sz="2400" dirty="0"/>
              <a:t>	</a:t>
            </a:r>
            <a:r>
              <a:rPr kumimoji="1" lang="zh-CN" altLang="en-US" sz="2400" dirty="0"/>
              <a:t>输入</a:t>
            </a:r>
            <a:r>
              <a:rPr kumimoji="1" lang="en-US" altLang="zh-CN" sz="2400" dirty="0"/>
              <a:t>:  head = [3, 4, 1], </a:t>
            </a:r>
            <a:r>
              <a:rPr kumimoji="1" lang="en" altLang="zh-CN" sz="2400" dirty="0" err="1"/>
              <a:t>insertVal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</a:t>
            </a:r>
          </a:p>
          <a:p>
            <a:pPr marL="0" indent="0">
              <a:buNone/>
            </a:pPr>
            <a:r>
              <a:rPr kumimoji="1" lang="en-US" altLang="zh-CN" sz="2400" dirty="0"/>
              <a:t>	</a:t>
            </a:r>
            <a:r>
              <a:rPr kumimoji="1" lang="zh-CN" altLang="en-US" sz="2400" dirty="0"/>
              <a:t>输出</a:t>
            </a:r>
            <a:r>
              <a:rPr kumimoji="1" lang="en-US" altLang="zh-CN" sz="2400" dirty="0"/>
              <a:t>:  [3, 4, 1, 2]</a:t>
            </a:r>
          </a:p>
          <a:p>
            <a:pPr marL="0" indent="0">
              <a:buNone/>
            </a:pPr>
            <a:r>
              <a:rPr kumimoji="1" lang="en-US" altLang="zh-CN" sz="2400" dirty="0"/>
              <a:t>	</a:t>
            </a:r>
          </a:p>
          <a:p>
            <a:r>
              <a:rPr kumimoji="1" lang="zh-CN" altLang="en-US" b="1" dirty="0"/>
              <a:t>示例</a:t>
            </a:r>
            <a:r>
              <a:rPr kumimoji="1" lang="en-US" altLang="zh-CN" b="1" dirty="0"/>
              <a:t>2:</a:t>
            </a:r>
            <a:endParaRPr kumimoji="1" lang="zh-CN" altLang="en-US" b="1" dirty="0"/>
          </a:p>
          <a:p>
            <a:pPr marL="0" lvl="2" indent="0">
              <a:spcBef>
                <a:spcPts val="1000"/>
              </a:spcBef>
              <a:buNone/>
            </a:pPr>
            <a:r>
              <a:rPr kumimoji="1" lang="zh-CN" altLang="en-US" sz="2400" dirty="0"/>
              <a:t>             输入：</a:t>
            </a:r>
            <a:r>
              <a:rPr kumimoji="1" lang="en-US" altLang="zh-CN" sz="2400" dirty="0"/>
              <a:t>head = [], </a:t>
            </a:r>
            <a:r>
              <a:rPr kumimoji="1" lang="en-US" altLang="zh-CN" sz="2400" dirty="0" err="1"/>
              <a:t>insertVal</a:t>
            </a:r>
            <a:r>
              <a:rPr kumimoji="1" lang="en-US" altLang="zh-CN" sz="2400" dirty="0"/>
              <a:t> = 1 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kumimoji="1" lang="zh-CN" altLang="en-US" sz="2400" dirty="0"/>
              <a:t>             输出：</a:t>
            </a:r>
            <a:r>
              <a:rPr kumimoji="1" lang="en-US" altLang="zh-CN" sz="2400" dirty="0"/>
              <a:t>[1]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3CAFEB-2AE4-395F-1F07-EC4AAA0C9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4199314"/>
            <a:ext cx="2280920" cy="13249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BC1A33-C41E-38AE-5D24-D3E45E35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9786" y="4199314"/>
            <a:ext cx="2280921" cy="14103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5153958-07D1-92E4-B1FE-128909792B9E}"/>
              </a:ext>
            </a:extLst>
          </p:cNvPr>
          <p:cNvSpPr txBox="1"/>
          <p:nvPr/>
        </p:nvSpPr>
        <p:spPr>
          <a:xfrm>
            <a:off x="5160384" y="5476081"/>
            <a:ext cx="6433073" cy="12721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200" b="1" dirty="0"/>
              <a:t>示例</a:t>
            </a:r>
            <a:r>
              <a:rPr kumimoji="1" lang="en-US" altLang="zh-CN" sz="2200" b="1" dirty="0"/>
              <a:t>3:</a:t>
            </a:r>
            <a:endParaRPr kumimoji="1" lang="zh-CN" altLang="en-US" sz="2200" b="1" dirty="0"/>
          </a:p>
          <a:p>
            <a:pPr marL="0" lvl="2" indent="0">
              <a:spcBef>
                <a:spcPts val="1000"/>
              </a:spcBef>
              <a:buNone/>
            </a:pPr>
            <a:r>
              <a:rPr kumimoji="1" lang="zh-CN" altLang="en-US" sz="1900" dirty="0"/>
              <a:t>             输入：</a:t>
            </a:r>
            <a:r>
              <a:rPr kumimoji="1" lang="en-US" altLang="zh-CN" sz="1900" dirty="0"/>
              <a:t>head = [1, 2, 3], </a:t>
            </a:r>
            <a:r>
              <a:rPr kumimoji="1" lang="en-US" altLang="zh-CN" sz="1900" dirty="0" err="1"/>
              <a:t>insertVal</a:t>
            </a:r>
            <a:r>
              <a:rPr kumimoji="1" lang="en-US" altLang="zh-CN" sz="1900" dirty="0"/>
              <a:t> = 2 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kumimoji="1" lang="zh-CN" altLang="en-US" sz="1900" dirty="0"/>
              <a:t>             输出：</a:t>
            </a:r>
            <a:r>
              <a:rPr kumimoji="1" lang="en-US" altLang="zh-CN" sz="1900" dirty="0"/>
              <a:t>[1, 2, 2, 3]</a:t>
            </a:r>
          </a:p>
        </p:txBody>
      </p:sp>
    </p:spTree>
    <p:extLst>
      <p:ext uri="{BB962C8B-B14F-4D97-AF65-F5344CB8AC3E}">
        <p14:creationId xmlns:p14="http://schemas.microsoft.com/office/powerpoint/2010/main" val="180942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D9063-F4F5-3A19-CF19-60FBC0E2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05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第二题：一元多</a:t>
            </a:r>
            <a:r>
              <a:rPr kumimoji="1" lang="zh-CN" altLang="en-US"/>
              <a:t>项式加法（</a:t>
            </a:r>
            <a:r>
              <a:rPr kumimoji="1" lang="zh-CN" altLang="en-US" dirty="0"/>
              <a:t>链表）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7526162-1E59-6C13-CB28-7F39055B5D2E}"/>
              </a:ext>
            </a:extLst>
          </p:cNvPr>
          <p:cNvSpPr txBox="1">
            <a:spLocks/>
          </p:cNvSpPr>
          <p:nvPr/>
        </p:nvSpPr>
        <p:spPr>
          <a:xfrm>
            <a:off x="505609" y="1430767"/>
            <a:ext cx="11424622" cy="5322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dirty="0"/>
              <a:t>给你两个由 </a:t>
            </a:r>
            <a:r>
              <a:rPr kumimoji="1" lang="zh-CN" altLang="en-US" sz="2400" b="1" dirty="0"/>
              <a:t>链表 </a:t>
            </a:r>
            <a:r>
              <a:rPr kumimoji="1" lang="zh-CN" altLang="en-US" sz="2400" dirty="0"/>
              <a:t>实现的一元多项式，保证已经按照</a:t>
            </a:r>
            <a:r>
              <a:rPr kumimoji="1" lang="en-US" altLang="zh-CN" sz="2400" dirty="0"/>
              <a:t>exp</a:t>
            </a:r>
            <a:r>
              <a:rPr kumimoji="1" lang="zh-CN" altLang="en-US" sz="2400" dirty="0"/>
              <a:t>升序排列。</a:t>
            </a:r>
            <a:endParaRPr kumimoji="1" lang="en-US" altLang="zh-CN" sz="2400" dirty="0"/>
          </a:p>
          <a:p>
            <a:r>
              <a:rPr kumimoji="1" lang="zh-CN" altLang="en-US" sz="2400" dirty="0"/>
              <a:t>实现“不保留原多项式，利用原多项式已有空间”的多项式链表相加操作。</a:t>
            </a:r>
            <a:endParaRPr kumimoji="1" lang="en-US" altLang="zh-CN" sz="2400" dirty="0"/>
          </a:p>
          <a:p>
            <a:r>
              <a:rPr kumimoji="1" lang="zh-CN" altLang="en-US" sz="2400" dirty="0"/>
              <a:t>注：多项式的实现在</a:t>
            </a:r>
            <a:r>
              <a:rPr kumimoji="1" lang="en-US" altLang="zh-CN" sz="2400"/>
              <a:t> lab3-02.</a:t>
            </a:r>
            <a:r>
              <a:rPr kumimoji="1" lang="en-US" altLang="zh-CN" sz="2400" dirty="0"/>
              <a:t>cpp</a:t>
            </a:r>
          </a:p>
          <a:p>
            <a:endParaRPr kumimoji="1" lang="en-US" altLang="zh-CN" b="1" dirty="0"/>
          </a:p>
          <a:p>
            <a:r>
              <a:rPr kumimoji="1" lang="zh-CN" altLang="en-US" sz="2400" b="1" dirty="0"/>
              <a:t>示例：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zh-CN" altLang="en-US" dirty="0"/>
              <a:t>输出</a:t>
            </a:r>
            <a:r>
              <a:rPr kumimoji="1" lang="en-US" altLang="zh-CN" dirty="0"/>
              <a:t>: </a:t>
            </a:r>
          </a:p>
          <a:p>
            <a:pPr marL="457200" lvl="1" indent="0">
              <a:buNone/>
            </a:pP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51.3x^50 + 3.7x^101 + 2.0x^1000</a:t>
            </a:r>
          </a:p>
        </p:txBody>
      </p:sp>
      <p:sp>
        <p:nvSpPr>
          <p:cNvPr id="58" name="Text Box 2">
            <a:extLst>
              <a:ext uri="{FF2B5EF4-FFF2-40B4-BE49-F238E27FC236}">
                <a16:creationId xmlns:a16="http://schemas.microsoft.com/office/drawing/2014/main" id="{1AA29F6E-B037-33B4-A2C4-587CA8F9F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10" y="4081727"/>
            <a:ext cx="6248400" cy="9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A(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= 2.0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baseline="30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1000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+ 1.8</a:t>
            </a:r>
            <a:endParaRPr lang="en-US" altLang="zh-CN" sz="2400" i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B(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= 1.2 + 51.3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baseline="30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50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+ 3.7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baseline="30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101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C642FA71-AAA5-E331-9C11-C50F468ED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613" y="3204029"/>
            <a:ext cx="7239332" cy="192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56587-CC12-15E3-BF51-3F0017D7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8604F-C3B1-CB64-1932-4275DF4D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每道题均为 </a:t>
            </a:r>
            <a:r>
              <a:rPr kumimoji="1" lang="en-US" altLang="zh-CN" dirty="0"/>
              <a:t>10 </a:t>
            </a:r>
            <a:r>
              <a:rPr kumimoji="1" lang="zh-CN" altLang="en-US" dirty="0"/>
              <a:t>分</a:t>
            </a:r>
          </a:p>
          <a:p>
            <a:r>
              <a:rPr kumimoji="1" lang="zh-CN" altLang="en-US" dirty="0"/>
              <a:t>课堂助教检查（</a:t>
            </a:r>
            <a:r>
              <a:rPr kumimoji="1" lang="en-US" altLang="zh-CN" dirty="0"/>
              <a:t>5 </a:t>
            </a:r>
            <a:r>
              <a:rPr kumimoji="1" lang="zh-CN" altLang="en-US" dirty="0"/>
              <a:t>分）</a:t>
            </a:r>
          </a:p>
          <a:p>
            <a:pPr lvl="1"/>
            <a:r>
              <a:rPr kumimoji="1" lang="zh-CN" altLang="en-US" dirty="0"/>
              <a:t>编译运行正常</a:t>
            </a:r>
          </a:p>
          <a:p>
            <a:pPr lvl="1"/>
            <a:r>
              <a:rPr kumimoji="1" lang="zh-CN" altLang="en-US" dirty="0"/>
              <a:t>至少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个测试用例</a:t>
            </a:r>
          </a:p>
          <a:p>
            <a:pPr lvl="1"/>
            <a:r>
              <a:rPr kumimoji="1" lang="zh-CN" altLang="en-US" dirty="0"/>
              <a:t>可以描述清楚算法逻辑</a:t>
            </a:r>
          </a:p>
          <a:p>
            <a:r>
              <a:rPr kumimoji="1" lang="zh-CN" altLang="en-US" dirty="0"/>
              <a:t>提交代码文件（</a:t>
            </a:r>
            <a:r>
              <a:rPr kumimoji="1" lang="en-US" altLang="zh-CN" dirty="0"/>
              <a:t>3 </a:t>
            </a:r>
            <a:r>
              <a:rPr kumimoji="1" lang="zh-CN" altLang="en-US" dirty="0"/>
              <a:t>分）</a:t>
            </a:r>
          </a:p>
          <a:p>
            <a:pPr lvl="1"/>
            <a:r>
              <a:rPr kumimoji="1" lang="zh-CN" altLang="en-US" dirty="0"/>
              <a:t>提交到 </a:t>
            </a:r>
            <a:r>
              <a:rPr kumimoji="1" lang="en" altLang="zh-CN" dirty="0" err="1"/>
              <a:t>elearning</a:t>
            </a:r>
            <a:r>
              <a:rPr kumimoji="1" lang="en" altLang="zh-CN" dirty="0"/>
              <a:t> </a:t>
            </a:r>
            <a:r>
              <a:rPr kumimoji="1" lang="zh-CN" altLang="en-US" dirty="0"/>
              <a:t>平台</a:t>
            </a:r>
          </a:p>
          <a:p>
            <a:pPr lvl="1"/>
            <a:r>
              <a:rPr kumimoji="1" lang="zh-CN" altLang="en-US" dirty="0"/>
              <a:t>编译运行正常</a:t>
            </a:r>
          </a:p>
          <a:p>
            <a:pPr lvl="1"/>
            <a:r>
              <a:rPr kumimoji="1" lang="zh-CN" altLang="en-US" dirty="0"/>
              <a:t>有详细注释</a:t>
            </a:r>
          </a:p>
          <a:p>
            <a:pPr lvl="1"/>
            <a:r>
              <a:rPr kumimoji="1" lang="zh-CN" altLang="en-US" dirty="0"/>
              <a:t>至少 </a:t>
            </a:r>
            <a:r>
              <a:rPr kumimoji="1" lang="en-US" altLang="zh-CN" dirty="0"/>
              <a:t>3 </a:t>
            </a:r>
            <a:r>
              <a:rPr kumimoji="1" lang="zh-CN" altLang="en-US" dirty="0"/>
              <a:t>个测试用例</a:t>
            </a:r>
          </a:p>
          <a:p>
            <a:r>
              <a:rPr kumimoji="1" lang="zh-CN" altLang="en-US" dirty="0"/>
              <a:t>有优化或亮点（ </a:t>
            </a:r>
            <a:r>
              <a:rPr kumimoji="1" lang="en-US" altLang="zh-CN" dirty="0"/>
              <a:t>2 </a:t>
            </a:r>
            <a:r>
              <a:rPr kumimoji="1" lang="zh-CN" altLang="en-US" dirty="0"/>
              <a:t>分）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11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3087C-BB13-E6F0-A1B7-82FDF2C8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提交格式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65BFE-CBB5-D5E1-F3D7-F6B51398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以学号</a:t>
            </a:r>
            <a:r>
              <a:rPr kumimoji="1" lang="en-US" altLang="zh-CN" dirty="0"/>
              <a:t>-</a:t>
            </a:r>
            <a:r>
              <a:rPr kumimoji="1" lang="zh-CN" altLang="en-US" dirty="0"/>
              <a:t>姓名为格式命名文件夹，压缩为</a:t>
            </a:r>
            <a:r>
              <a:rPr kumimoji="1" lang="en-US" altLang="zh-CN" dirty="0"/>
              <a:t>zip</a:t>
            </a:r>
            <a:r>
              <a:rPr kumimoji="1" lang="zh-CN" altLang="en-US" dirty="0"/>
              <a:t>文件，其中包含三个</a:t>
            </a:r>
            <a:r>
              <a:rPr kumimoji="1" lang="en-US" altLang="zh-CN" dirty="0" err="1"/>
              <a:t>cpp</a:t>
            </a:r>
            <a:r>
              <a:rPr kumimoji="1" lang="zh-CN" altLang="en-US"/>
              <a:t>题解文件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963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</TotalTime>
  <Words>450</Words>
  <Application>Microsoft Macintosh PowerPoint</Application>
  <PresentationFormat>宽屏</PresentationFormat>
  <Paragraphs>49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-apple-system</vt:lpstr>
      <vt:lpstr>等线</vt:lpstr>
      <vt:lpstr>等线 Light</vt:lpstr>
      <vt:lpstr>Arial</vt:lpstr>
      <vt:lpstr>Times New Roman</vt:lpstr>
      <vt:lpstr>Office 主题​​</vt:lpstr>
      <vt:lpstr>数据结构 Lab3</vt:lpstr>
      <vt:lpstr>第一题：循环有序链表的插入操作</vt:lpstr>
      <vt:lpstr>第二题：一元多项式加法（链表）</vt:lpstr>
      <vt:lpstr>评分标准</vt:lpstr>
      <vt:lpstr>提交格式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 Lab1</dc:title>
  <dc:creator>欣然 段</dc:creator>
  <cp:lastModifiedBy>定基 王</cp:lastModifiedBy>
  <cp:revision>20</cp:revision>
  <dcterms:created xsi:type="dcterms:W3CDTF">2023-09-03T12:28:34Z</dcterms:created>
  <dcterms:modified xsi:type="dcterms:W3CDTF">2024-09-14T09:18:28Z</dcterms:modified>
</cp:coreProperties>
</file>