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</p:sldMasterIdLst>
  <p:sldIdLst>
    <p:sldId id="256" r:id="rId2"/>
    <p:sldId id="265" r:id="rId3"/>
    <p:sldId id="258" r:id="rId4"/>
    <p:sldId id="266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45"/>
    <p:restoredTop sz="96137"/>
  </p:normalViewPr>
  <p:slideViewPr>
    <p:cSldViewPr snapToGrid="0">
      <p:cViewPr varScale="1">
        <p:scale>
          <a:sx n="122" d="100"/>
          <a:sy n="122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0DEA0-9173-AAC9-38DF-DD250C124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F92579-4F9B-C6E8-1F43-6365A6935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7B0ED-9884-1B30-77E7-AEF0E8E4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4CB15-3F6E-B3CE-872A-1243965F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3D237-1665-F649-6CA8-08EC8638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747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232D8-8CA9-0998-41D8-8884108E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631E0D-4DEA-38B8-421A-B1D243126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F6A76-DDB4-6AE4-74B2-A480F3C7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61757-0C7F-E76B-1403-F092E0D2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14400-F87F-F81F-5CB6-38637F59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414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EF2FAA-3A23-360A-59C8-450E2B1CC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34D2B0-6DC3-DD42-EFC1-BC31A66B5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3B65F-1E40-67DF-578D-7D285486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5BB0F-8A2A-A2E7-6D91-5BDC3ECA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2E648-B31B-091D-194F-794BBEB3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016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C3DDA-51BE-4234-B78E-185F1A58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38D68-E4BA-A343-763C-F429E0FA5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43BE0-E69A-F12C-4556-77D716BF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7ADE5-F442-E0F4-F68E-29D839AB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2ED0A-93C8-DC43-AD77-BB35CD53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23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E0717-32FE-719A-C024-1D75C996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68A446-0A30-C55C-4A27-632F13725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72733-9B6B-FA1A-F513-DD6192B9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A3000-BA8D-E8F4-F0FE-1DD8D5E2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0FAD0-0FB9-FCC0-CF95-8F629D3D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221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112B4-9331-E8AF-2104-0585F2E3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441E2-7580-FB0E-D501-0D93C193F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17EEFB-C19C-CE40-6C03-678D775D1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A7AC0B-1205-A4A3-3A97-20AD8D5F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EABAF7-B9F5-1D70-B832-1AE81210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B8629-16E2-6583-A77C-D0D472E2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263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D84EF-EBB1-D5CC-2398-8C31174AE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C65914-FFED-1191-5A2F-76E8383D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35540-5385-37C9-88FF-9E07E7B31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710892-4910-5C2E-3CD5-88FE6C738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916BFD-A3CD-340F-82CD-63FBFB104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FEB477-7E88-C6AE-E79B-26FDDF28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018916-8D87-2921-A36E-495BC5C6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CB7709-2310-1D23-E7AA-A8AE8B32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3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AC045-CD38-9EC3-6498-FC581256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700A77-9A50-7DC8-5244-D3D4E54F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F5B80C-F7C2-9A18-6B4E-C5E0CDCB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DB8BDD-A054-7A58-82C6-D51BD4EE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406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87B191-3D9D-CEB6-D273-00A6198F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FF7547-A678-2F53-AAAB-DAEF22B8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8DDCDA-F7F8-7E2C-C468-84194632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567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228AA-0CC3-8EC9-7993-302A838C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C9ACE-37B2-0C26-1AAA-DD2F4C17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EB4B26-637F-CC4D-0754-1D1074F7A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65840-EDAE-21CD-1810-C41E9272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AB9EB-C497-F462-EA75-010EA331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E3B624-CD49-B974-E9B2-E8566F86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184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3CD2B-A666-B68C-5D9F-74986B42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7B8CEE-D74B-712B-16FB-699776C43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DB122-A17D-15F4-BD03-6A1271BBE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184D6C-44B2-51F0-76FA-68BAB651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73DDEC-8CD3-2468-9D79-F5FD66F4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49E123-2E43-905D-6157-B01A9243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163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2EE1CF-8379-B6F5-27B8-7086545FD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8ABA10-32D7-0BD5-6145-2613D2CEA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C8BB5-88AB-06B9-F2DA-592FCBA00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E6F95-AA1E-9241-8769-6D5737903E48}" type="datetimeFigureOut">
              <a:rPr kumimoji="1" lang="zh-CN" altLang="en-US" smtClean="0"/>
              <a:t>2024/9/28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8AF1D-EFC7-2651-D727-BFF17CB35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4115C-58D8-24CA-26E9-EF93585DA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113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19E35-60AE-637F-B3A6-D676C1D32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 </a:t>
            </a:r>
            <a:r>
              <a:rPr kumimoji="1" lang="en-US" altLang="zh-CN" dirty="0"/>
              <a:t>Lab5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3A1E3F-28A5-CF88-4072-C3FA168D2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70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53A1E3F-28A5-CF88-4072-C3FA168D2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3283" y="1082567"/>
            <a:ext cx="9364717" cy="4175234"/>
          </a:xfrm>
        </p:spPr>
        <p:txBody>
          <a:bodyPr/>
          <a:lstStyle/>
          <a:p>
            <a:pPr algn="l"/>
            <a:r>
              <a:rPr kumimoji="1" lang="zh-CN" altLang="en-US" dirty="0"/>
              <a:t>注：</a:t>
            </a:r>
            <a:endParaRPr kumimoji="1" lang="en-US" altLang="zh-CN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kumimoji="1" lang="zh-CN" altLang="en-US" dirty="0"/>
              <a:t>使用本章节数据结构完成 </a:t>
            </a:r>
            <a:r>
              <a:rPr kumimoji="1" lang="en-US" altLang="zh-CN" dirty="0"/>
              <a:t>lab</a:t>
            </a:r>
            <a:r>
              <a:rPr kumimoji="1" lang="zh-CN" altLang="en-US" dirty="0"/>
              <a:t>。</a:t>
            </a:r>
          </a:p>
          <a:p>
            <a:pPr marL="457200" indent="-457200" algn="l">
              <a:buAutoNum type="arabicPeriod"/>
            </a:pPr>
            <a:r>
              <a:rPr kumimoji="1" lang="zh-CN" altLang="en-US" dirty="0"/>
              <a:t>在注释中分析所用算法的时间复杂度和空间复杂度</a:t>
            </a:r>
          </a:p>
        </p:txBody>
      </p:sp>
    </p:spTree>
    <p:extLst>
      <p:ext uri="{BB962C8B-B14F-4D97-AF65-F5344CB8AC3E}">
        <p14:creationId xmlns:p14="http://schemas.microsoft.com/office/powerpoint/2010/main" val="34938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D9063-F4F5-3A19-CF19-60FBC0E2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31" y="201697"/>
            <a:ext cx="9681446" cy="768742"/>
          </a:xfrm>
        </p:spPr>
        <p:txBody>
          <a:bodyPr/>
          <a:lstStyle/>
          <a:p>
            <a:r>
              <a:rPr kumimoji="1" lang="zh-CN" altLang="en-US" dirty="0"/>
              <a:t>第一题：迭代删除字符串中重复项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0DDF9-72F9-C494-52A3-2B3F98FEF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57" y="1352658"/>
            <a:ext cx="4931981" cy="4806403"/>
          </a:xfrm>
        </p:spPr>
        <p:txBody>
          <a:bodyPr numCol="1" spcCol="72000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/>
              <a:t>规定 </a:t>
            </a:r>
            <a:r>
              <a:rPr kumimoji="1" lang="en-US" altLang="zh-CN" sz="2000" b="1" dirty="0"/>
              <a:t>k</a:t>
            </a:r>
            <a:r>
              <a:rPr kumimoji="1" lang="zh-CN" altLang="en-US" sz="2000" b="1" dirty="0"/>
              <a:t> </a:t>
            </a:r>
            <a:r>
              <a:rPr kumimoji="1" lang="zh-CN" altLang="en-US" sz="2000" dirty="0"/>
              <a:t>倍重复项删除操作将会 从 字符串中选择 </a:t>
            </a:r>
            <a:r>
              <a:rPr kumimoji="1" lang="en-US" altLang="zh-CN" sz="2000" b="1" dirty="0"/>
              <a:t>k</a:t>
            </a:r>
            <a:r>
              <a:rPr kumimoji="1" lang="zh-CN" altLang="en-US" sz="2000" b="1" dirty="0"/>
              <a:t> </a:t>
            </a:r>
            <a:r>
              <a:rPr kumimoji="1" lang="zh-CN" altLang="en-US" sz="2000" dirty="0"/>
              <a:t>个相邻且相等的字母并删除它们，然后使得删去的字符串的左侧和右侧连接起来。</a:t>
            </a:r>
            <a:endParaRPr kumimoji="1" lang="en-US" altLang="zh-CN" sz="2000" dirty="0"/>
          </a:p>
          <a:p>
            <a:pPr>
              <a:lnSpc>
                <a:spcPct val="120000"/>
              </a:lnSpc>
            </a:pPr>
            <a:r>
              <a:rPr kumimoji="1" lang="zh-CN" altLang="en-US" sz="2000" dirty="0"/>
              <a:t>给定一个字符串 </a:t>
            </a:r>
            <a:r>
              <a:rPr kumimoji="1" lang="en-US" altLang="zh-CN" sz="2000" b="1" dirty="0"/>
              <a:t>s</a:t>
            </a:r>
            <a:r>
              <a:rPr kumimoji="1" lang="zh-CN" altLang="en-US" sz="2000" dirty="0"/>
              <a:t>，你需要对 </a:t>
            </a:r>
            <a:r>
              <a:rPr kumimoji="1" lang="en-US" altLang="zh-CN" sz="2000" b="1" dirty="0"/>
              <a:t>s</a:t>
            </a:r>
            <a:r>
              <a:rPr kumimoji="1" lang="zh-CN" altLang="en-US" sz="2000" b="1" dirty="0"/>
              <a:t> </a:t>
            </a:r>
            <a:r>
              <a:rPr kumimoji="1" lang="zh-CN" altLang="en-US" sz="2000" dirty="0"/>
              <a:t>重复进行无限次这样的操作，直至无法继续为止。</a:t>
            </a:r>
            <a:endParaRPr kumimoji="1" lang="en-US" altLang="zh-CN" sz="2000" dirty="0"/>
          </a:p>
          <a:p>
            <a:pPr>
              <a:lnSpc>
                <a:spcPct val="120000"/>
              </a:lnSpc>
            </a:pPr>
            <a:endParaRPr kumimoji="1" lang="en-US" altLang="zh-CN" sz="2000" b="1" dirty="0"/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sz="2000" b="1" dirty="0"/>
              <a:t>提示：</a:t>
            </a:r>
          </a:p>
          <a:p>
            <a:pPr lvl="1">
              <a:lnSpc>
                <a:spcPct val="120000"/>
              </a:lnSpc>
            </a:pPr>
            <a:r>
              <a:rPr lang="en-US" altLang="zh-CN" sz="1300" dirty="0"/>
              <a:t>1 &lt;= </a:t>
            </a:r>
            <a:r>
              <a:rPr lang="en" altLang="zh-CN" sz="1300" dirty="0" err="1"/>
              <a:t>s.length</a:t>
            </a:r>
            <a:r>
              <a:rPr lang="en" altLang="zh-CN" sz="1300" dirty="0"/>
              <a:t> &lt;= 10^5</a:t>
            </a:r>
          </a:p>
          <a:p>
            <a:pPr lvl="1">
              <a:lnSpc>
                <a:spcPct val="120000"/>
              </a:lnSpc>
            </a:pPr>
            <a:r>
              <a:rPr lang="en" altLang="zh-CN" sz="1300" dirty="0"/>
              <a:t>2 &lt;= k &lt;= 10^4</a:t>
            </a:r>
          </a:p>
          <a:p>
            <a:pPr lvl="1">
              <a:lnSpc>
                <a:spcPct val="120000"/>
              </a:lnSpc>
            </a:pPr>
            <a:r>
              <a:rPr lang="en" altLang="zh-CN" sz="1300" dirty="0"/>
              <a:t>s </a:t>
            </a:r>
            <a:r>
              <a:rPr lang="zh-CN" altLang="en-US" sz="1300" dirty="0"/>
              <a:t>中只含有小写英文字母。</a:t>
            </a:r>
          </a:p>
          <a:p>
            <a:pPr>
              <a:lnSpc>
                <a:spcPct val="120000"/>
              </a:lnSpc>
            </a:pPr>
            <a:endParaRPr kumimoji="1" lang="zh-CN" altLang="en-US" sz="20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4E0740-EDC0-2700-6E8B-D35E0BE57730}"/>
              </a:ext>
            </a:extLst>
          </p:cNvPr>
          <p:cNvSpPr txBox="1"/>
          <p:nvPr/>
        </p:nvSpPr>
        <p:spPr>
          <a:xfrm>
            <a:off x="6348248" y="1352658"/>
            <a:ext cx="5486400" cy="4726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/>
              <a:t>示例 </a:t>
            </a:r>
            <a:r>
              <a:rPr kumimoji="1" lang="en-US" altLang="zh-CN" sz="2000" dirty="0"/>
              <a:t>1</a:t>
            </a:r>
            <a:r>
              <a:rPr kumimoji="1" lang="zh-CN" altLang="en-US" sz="2000" dirty="0"/>
              <a:t>：</a:t>
            </a:r>
          </a:p>
          <a:p>
            <a:pPr lvl="1">
              <a:lnSpc>
                <a:spcPct val="120000"/>
              </a:lnSpc>
            </a:pPr>
            <a:r>
              <a:rPr lang="zh-CN" altLang="en-US" sz="1600" b="1" dirty="0">
                <a:effectLst/>
              </a:rPr>
              <a:t>输入：</a:t>
            </a:r>
            <a:r>
              <a:rPr lang="en" altLang="zh-CN" sz="1600" dirty="0"/>
              <a:t>s = "</a:t>
            </a:r>
            <a:r>
              <a:rPr lang="en" altLang="zh-CN" sz="1600" dirty="0" err="1"/>
              <a:t>abcd</a:t>
            </a:r>
            <a:r>
              <a:rPr lang="en" altLang="zh-CN" sz="1600" dirty="0"/>
              <a:t>", k = 2 </a:t>
            </a:r>
          </a:p>
          <a:p>
            <a:pPr lvl="1">
              <a:lnSpc>
                <a:spcPct val="120000"/>
              </a:lnSpc>
            </a:pPr>
            <a:r>
              <a:rPr lang="zh-CN" altLang="en-US" sz="1600" b="1" dirty="0">
                <a:effectLst/>
              </a:rPr>
              <a:t>输出：</a:t>
            </a:r>
            <a:r>
              <a:rPr lang="en-US" altLang="zh-CN" sz="1600" dirty="0"/>
              <a:t>"</a:t>
            </a:r>
            <a:r>
              <a:rPr lang="en" altLang="zh-CN" sz="1600" dirty="0" err="1"/>
              <a:t>abcd</a:t>
            </a:r>
            <a:r>
              <a:rPr lang="en" altLang="zh-CN" sz="1600" dirty="0"/>
              <a:t>" </a:t>
            </a:r>
          </a:p>
          <a:p>
            <a:pPr lvl="1">
              <a:lnSpc>
                <a:spcPct val="120000"/>
              </a:lnSpc>
            </a:pPr>
            <a:r>
              <a:rPr lang="zh-CN" altLang="en-US" sz="1600" b="1" dirty="0">
                <a:effectLst/>
              </a:rPr>
              <a:t>解释：</a:t>
            </a:r>
            <a:r>
              <a:rPr lang="zh-CN" altLang="en-US" sz="1600" dirty="0"/>
              <a:t>没有要删除的内容。</a:t>
            </a:r>
            <a:endParaRPr lang="en-US" altLang="zh-CN" sz="1600" dirty="0"/>
          </a:p>
          <a:p>
            <a:pPr lvl="1">
              <a:lnSpc>
                <a:spcPct val="120000"/>
              </a:lnSpc>
            </a:pPr>
            <a:endParaRPr kumimoji="1" lang="en-US" altLang="zh-CN" sz="1600" dirty="0"/>
          </a:p>
          <a:p>
            <a:pPr>
              <a:lnSpc>
                <a:spcPct val="120000"/>
              </a:lnSpc>
            </a:pPr>
            <a:r>
              <a:rPr kumimoji="1" lang="zh-CN" altLang="en-US" sz="2000" dirty="0"/>
              <a:t>示例 </a:t>
            </a:r>
            <a:r>
              <a:rPr kumimoji="1" lang="en-US" altLang="zh-CN" sz="2000" dirty="0"/>
              <a:t>2</a:t>
            </a:r>
            <a:r>
              <a:rPr kumimoji="1" lang="zh-CN" altLang="en-US" sz="2000" dirty="0"/>
              <a:t>：</a:t>
            </a:r>
          </a:p>
          <a:p>
            <a:pPr lvl="1">
              <a:lnSpc>
                <a:spcPct val="120000"/>
              </a:lnSpc>
            </a:pPr>
            <a:r>
              <a:rPr lang="zh-CN" altLang="en-US" sz="1600" b="1" dirty="0">
                <a:effectLst/>
              </a:rPr>
              <a:t>输入：</a:t>
            </a:r>
            <a:r>
              <a:rPr lang="en" altLang="zh-CN" sz="1600" dirty="0"/>
              <a:t>s = "</a:t>
            </a:r>
            <a:r>
              <a:rPr lang="en" altLang="zh-CN" sz="1600" dirty="0" err="1"/>
              <a:t>deeedbbcccbdaa</a:t>
            </a:r>
            <a:r>
              <a:rPr lang="en" altLang="zh-CN" sz="1600" dirty="0"/>
              <a:t>", k = 3 </a:t>
            </a:r>
          </a:p>
          <a:p>
            <a:pPr lvl="1">
              <a:lnSpc>
                <a:spcPct val="120000"/>
              </a:lnSpc>
            </a:pPr>
            <a:r>
              <a:rPr lang="zh-CN" altLang="en-US" sz="1600" b="1" dirty="0">
                <a:effectLst/>
              </a:rPr>
              <a:t>输出：</a:t>
            </a:r>
            <a:r>
              <a:rPr lang="en-US" altLang="zh-CN" sz="1600" dirty="0"/>
              <a:t>"</a:t>
            </a:r>
            <a:r>
              <a:rPr lang="en" altLang="zh-CN" sz="1600" dirty="0"/>
              <a:t>aa" </a:t>
            </a:r>
          </a:p>
          <a:p>
            <a:pPr lvl="1">
              <a:lnSpc>
                <a:spcPct val="120000"/>
              </a:lnSpc>
            </a:pPr>
            <a:r>
              <a:rPr lang="zh-CN" altLang="en-US" sz="1600" b="1" dirty="0">
                <a:effectLst/>
              </a:rPr>
              <a:t>解释： </a:t>
            </a:r>
            <a:r>
              <a:rPr lang="zh-CN" altLang="en-US" sz="1600" dirty="0"/>
              <a:t>先删除 </a:t>
            </a:r>
            <a:r>
              <a:rPr lang="en-US" altLang="zh-CN" sz="1600" dirty="0"/>
              <a:t>"</a:t>
            </a:r>
            <a:r>
              <a:rPr lang="en" altLang="zh-CN" sz="1600" dirty="0" err="1"/>
              <a:t>eee</a:t>
            </a:r>
            <a:r>
              <a:rPr lang="en" altLang="zh-CN" sz="1600" dirty="0"/>
              <a:t>" </a:t>
            </a:r>
            <a:r>
              <a:rPr lang="zh-CN" altLang="en-US" sz="1600" dirty="0"/>
              <a:t>和 </a:t>
            </a:r>
            <a:r>
              <a:rPr lang="en-US" altLang="zh-CN" sz="1600" dirty="0"/>
              <a:t>"</a:t>
            </a:r>
            <a:r>
              <a:rPr lang="en" altLang="zh-CN" sz="1600" dirty="0"/>
              <a:t>ccc"</a:t>
            </a:r>
            <a:r>
              <a:rPr lang="zh-CN" altLang="en" sz="1600" dirty="0"/>
              <a:t>，</a:t>
            </a:r>
            <a:r>
              <a:rPr lang="zh-CN" altLang="en-US" sz="1600" dirty="0"/>
              <a:t>得到 </a:t>
            </a:r>
            <a:r>
              <a:rPr lang="en-US" altLang="zh-CN" sz="1600" dirty="0"/>
              <a:t>"</a:t>
            </a:r>
            <a:r>
              <a:rPr lang="en" altLang="zh-CN" sz="1600" dirty="0" err="1"/>
              <a:t>ddbbbdaa</a:t>
            </a:r>
            <a:r>
              <a:rPr lang="en" altLang="zh-CN" sz="1600" dirty="0"/>
              <a:t>" 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/>
              <a:t>	</a:t>
            </a:r>
            <a:r>
              <a:rPr lang="zh-CN" altLang="en-US" sz="1600" dirty="0"/>
              <a:t>再删除 </a:t>
            </a:r>
            <a:r>
              <a:rPr lang="en-US" altLang="zh-CN" sz="1600" dirty="0"/>
              <a:t>"</a:t>
            </a:r>
            <a:r>
              <a:rPr lang="en" altLang="zh-CN" sz="1600" dirty="0" err="1"/>
              <a:t>bbb</a:t>
            </a:r>
            <a:r>
              <a:rPr lang="en" altLang="zh-CN" sz="1600" dirty="0"/>
              <a:t>"</a:t>
            </a:r>
            <a:r>
              <a:rPr lang="zh-CN" altLang="en" sz="1600" dirty="0"/>
              <a:t>，</a:t>
            </a:r>
            <a:r>
              <a:rPr lang="zh-CN" altLang="en-US" sz="1600" dirty="0"/>
              <a:t>得到 </a:t>
            </a:r>
            <a:r>
              <a:rPr lang="en-US" altLang="zh-CN" sz="1600" dirty="0"/>
              <a:t>"</a:t>
            </a:r>
            <a:r>
              <a:rPr lang="en" altLang="zh-CN" sz="1600" dirty="0" err="1"/>
              <a:t>dddaa</a:t>
            </a:r>
            <a:r>
              <a:rPr lang="en" altLang="zh-CN" sz="1600" dirty="0"/>
              <a:t>" </a:t>
            </a:r>
          </a:p>
          <a:p>
            <a:pPr lvl="1">
              <a:lnSpc>
                <a:spcPct val="120000"/>
              </a:lnSpc>
            </a:pPr>
            <a:r>
              <a:rPr lang="en" altLang="zh-CN" sz="1600" dirty="0"/>
              <a:t>	</a:t>
            </a:r>
            <a:r>
              <a:rPr lang="zh-CN" altLang="en-US" sz="1600" dirty="0"/>
              <a:t>最后删除 </a:t>
            </a:r>
            <a:r>
              <a:rPr lang="en-US" altLang="zh-CN" sz="1600" dirty="0"/>
              <a:t>"</a:t>
            </a:r>
            <a:r>
              <a:rPr lang="en" altLang="zh-CN" sz="1600" dirty="0" err="1"/>
              <a:t>ddd</a:t>
            </a:r>
            <a:r>
              <a:rPr lang="en" altLang="zh-CN" sz="1600" dirty="0"/>
              <a:t>"</a:t>
            </a:r>
            <a:r>
              <a:rPr lang="zh-CN" altLang="en" sz="1600" dirty="0"/>
              <a:t>，</a:t>
            </a:r>
            <a:r>
              <a:rPr lang="zh-CN" altLang="en-US" sz="1600" dirty="0"/>
              <a:t>得到 </a:t>
            </a:r>
            <a:r>
              <a:rPr lang="en-US" altLang="zh-CN" sz="1600" dirty="0"/>
              <a:t>"</a:t>
            </a:r>
            <a:r>
              <a:rPr lang="en" altLang="zh-CN" sz="1600" dirty="0"/>
              <a:t>aa"</a:t>
            </a:r>
            <a:br>
              <a:rPr lang="en" altLang="zh-CN" sz="1600" dirty="0"/>
            </a:br>
            <a:endParaRPr lang="en" altLang="zh-CN" sz="1600" dirty="0"/>
          </a:p>
          <a:p>
            <a:pPr>
              <a:lnSpc>
                <a:spcPct val="120000"/>
              </a:lnSpc>
            </a:pPr>
            <a:r>
              <a:rPr kumimoji="1" lang="zh-CN" altLang="en-US" sz="2000" dirty="0"/>
              <a:t>示例 </a:t>
            </a:r>
            <a:r>
              <a:rPr kumimoji="1" lang="en-US" altLang="zh-CN" sz="2000" dirty="0"/>
              <a:t>3</a:t>
            </a:r>
            <a:r>
              <a:rPr kumimoji="1" lang="zh-CN" altLang="en-US" sz="2000" dirty="0"/>
              <a:t>：</a:t>
            </a:r>
          </a:p>
          <a:p>
            <a:pPr lvl="1">
              <a:lnSpc>
                <a:spcPct val="120000"/>
              </a:lnSpc>
            </a:pPr>
            <a:r>
              <a:rPr lang="zh-CN" altLang="en-US" sz="1600" b="1" dirty="0">
                <a:effectLst/>
              </a:rPr>
              <a:t>输入：</a:t>
            </a:r>
            <a:r>
              <a:rPr lang="en" altLang="zh-CN" sz="1600" dirty="0"/>
              <a:t>s = "</a:t>
            </a:r>
            <a:r>
              <a:rPr lang="en" altLang="zh-CN" sz="1600" dirty="0" err="1"/>
              <a:t>pbbcggttciiippooaais</a:t>
            </a:r>
            <a:r>
              <a:rPr lang="en" altLang="zh-CN" sz="1600" dirty="0"/>
              <a:t>", k = 2 </a:t>
            </a:r>
          </a:p>
          <a:p>
            <a:pPr lvl="1">
              <a:lnSpc>
                <a:spcPct val="120000"/>
              </a:lnSpc>
            </a:pPr>
            <a:r>
              <a:rPr lang="zh-CN" altLang="en-US" sz="1600" b="1" dirty="0">
                <a:effectLst/>
              </a:rPr>
              <a:t>输出：</a:t>
            </a:r>
            <a:r>
              <a:rPr lang="en-US" altLang="zh-CN" sz="1600" dirty="0"/>
              <a:t>"</a:t>
            </a:r>
            <a:r>
              <a:rPr lang="en" altLang="zh-CN" sz="1600" dirty="0" err="1"/>
              <a:t>ps</a:t>
            </a:r>
            <a:r>
              <a:rPr lang="en" altLang="zh-CN" sz="1600" dirty="0"/>
              <a:t>"</a:t>
            </a:r>
            <a:endParaRPr kumimoji="1" lang="e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93153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D9063-F4F5-3A19-CF19-60FBC0E2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31" y="201697"/>
            <a:ext cx="9681446" cy="768742"/>
          </a:xfrm>
        </p:spPr>
        <p:txBody>
          <a:bodyPr/>
          <a:lstStyle/>
          <a:p>
            <a:r>
              <a:rPr kumimoji="1" lang="zh-CN" altLang="en-US" dirty="0"/>
              <a:t>第二题：用栈实现队列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50DDF9-72F9-C494-52A3-2B3F98FEF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1231" y="1352658"/>
                <a:ext cx="6546107" cy="4806403"/>
              </a:xfrm>
            </p:spPr>
            <p:txBody>
              <a:bodyPr numCol="1" spcCol="7200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2000" dirty="0"/>
                  <a:t>使用两个栈实现一个先入先出队列。队列应当支持一般队列支持的所有操作（</a:t>
                </a:r>
                <a:r>
                  <a:rPr kumimoji="1" lang="en" altLang="zh-CN" sz="2000" dirty="0"/>
                  <a:t>push</a:t>
                </a:r>
                <a:r>
                  <a:rPr kumimoji="1" lang="zh-CN" altLang="en" sz="2000" dirty="0"/>
                  <a:t>、</a:t>
                </a:r>
                <a:r>
                  <a:rPr kumimoji="1" lang="en" altLang="zh-CN" sz="2000" dirty="0"/>
                  <a:t>pop</a:t>
                </a:r>
                <a:r>
                  <a:rPr kumimoji="1" lang="zh-CN" altLang="en" sz="2000" dirty="0"/>
                  <a:t>、</a:t>
                </a:r>
                <a:r>
                  <a:rPr kumimoji="1" lang="en" altLang="zh-CN" sz="2000" dirty="0"/>
                  <a:t>peek</a:t>
                </a:r>
                <a:r>
                  <a:rPr kumimoji="1" lang="zh-CN" altLang="en" sz="2000" dirty="0"/>
                  <a:t>、</a:t>
                </a:r>
                <a:r>
                  <a:rPr kumimoji="1" lang="en" altLang="zh-CN" sz="2000" dirty="0"/>
                  <a:t>empty</a:t>
                </a:r>
                <a:r>
                  <a:rPr kumimoji="1" lang="zh-CN" altLang="en" sz="2000" dirty="0"/>
                  <a:t>）</a:t>
                </a:r>
                <a:endParaRPr kumimoji="1" lang="en-US" altLang="zh-CN" sz="2000" dirty="0"/>
              </a:p>
              <a:p>
                <a:pPr>
                  <a:lnSpc>
                    <a:spcPct val="120000"/>
                  </a:lnSpc>
                </a:pPr>
                <a:r>
                  <a:rPr kumimoji="1" lang="zh-CN" altLang="en-US" sz="2000" dirty="0"/>
                  <a:t>实现 </a:t>
                </a:r>
                <a:r>
                  <a:rPr kumimoji="1" lang="en-US" altLang="zh-CN" sz="2000" dirty="0" err="1"/>
                  <a:t>MyQueue</a:t>
                </a:r>
                <a:r>
                  <a:rPr kumimoji="1" lang="en-US" altLang="zh-CN" sz="2000" dirty="0"/>
                  <a:t> </a:t>
                </a:r>
                <a:r>
                  <a:rPr kumimoji="1" lang="zh-CN" altLang="en-US" sz="2000" dirty="0"/>
                  <a:t>类：</a:t>
                </a:r>
              </a:p>
              <a:p>
                <a:pPr lvl="1">
                  <a:lnSpc>
                    <a:spcPct val="120000"/>
                  </a:lnSpc>
                </a:pPr>
                <a:r>
                  <a:rPr kumimoji="1" lang="en-US" altLang="zh-CN" sz="1600" dirty="0"/>
                  <a:t>void push(int x) </a:t>
                </a:r>
                <a:r>
                  <a:rPr kumimoji="1" lang="zh-CN" altLang="en-US" sz="1600" dirty="0"/>
                  <a:t>将元素 </a:t>
                </a:r>
                <a:r>
                  <a:rPr kumimoji="1" lang="en-US" altLang="zh-CN" sz="1600" dirty="0"/>
                  <a:t>x </a:t>
                </a:r>
                <a:r>
                  <a:rPr kumimoji="1" lang="zh-CN" altLang="en-US" sz="1600" dirty="0"/>
                  <a:t>推到队列的末尾</a:t>
                </a:r>
              </a:p>
              <a:p>
                <a:pPr lvl="1">
                  <a:lnSpc>
                    <a:spcPct val="120000"/>
                  </a:lnSpc>
                </a:pPr>
                <a:r>
                  <a:rPr kumimoji="1" lang="en-US" altLang="zh-CN" sz="1600" dirty="0"/>
                  <a:t>int pop() </a:t>
                </a:r>
                <a:r>
                  <a:rPr kumimoji="1" lang="zh-CN" altLang="en-US" sz="1600" dirty="0"/>
                  <a:t>从队列的开头移除并返回元素</a:t>
                </a:r>
              </a:p>
              <a:p>
                <a:pPr lvl="1">
                  <a:lnSpc>
                    <a:spcPct val="120000"/>
                  </a:lnSpc>
                </a:pPr>
                <a:r>
                  <a:rPr kumimoji="1" lang="en-US" altLang="zh-CN" sz="1600" dirty="0"/>
                  <a:t>int peek() </a:t>
                </a:r>
                <a:r>
                  <a:rPr kumimoji="1" lang="zh-CN" altLang="en-US" sz="1600" dirty="0"/>
                  <a:t>返回队列开头的元素</a:t>
                </a:r>
              </a:p>
              <a:p>
                <a:pPr lvl="1">
                  <a:lnSpc>
                    <a:spcPct val="120000"/>
                  </a:lnSpc>
                </a:pPr>
                <a:r>
                  <a:rPr kumimoji="1" lang="en-US" altLang="zh-CN" sz="1600" dirty="0" err="1"/>
                  <a:t>boolean</a:t>
                </a:r>
                <a:r>
                  <a:rPr kumimoji="1" lang="en-US" altLang="zh-CN" sz="1600" dirty="0"/>
                  <a:t> empty() </a:t>
                </a:r>
                <a:r>
                  <a:rPr kumimoji="1" lang="zh-CN" altLang="en-US" sz="1600" dirty="0"/>
                  <a:t>如果队列为空，返回 </a:t>
                </a:r>
                <a:r>
                  <a:rPr kumimoji="1" lang="en-US" altLang="zh-CN" sz="1600" dirty="0"/>
                  <a:t>true </a:t>
                </a:r>
                <a:r>
                  <a:rPr kumimoji="1" lang="zh-CN" altLang="en-US" sz="1600" dirty="0"/>
                  <a:t>；否则，返回 </a:t>
                </a:r>
                <a:r>
                  <a:rPr kumimoji="1" lang="en-US" altLang="zh-CN" sz="1600" dirty="0"/>
                  <a:t>false</a:t>
                </a:r>
              </a:p>
              <a:p>
                <a:pPr lvl="1">
                  <a:lnSpc>
                    <a:spcPct val="120000"/>
                  </a:lnSpc>
                </a:pPr>
                <a:endParaRPr kumimoji="1" lang="en-US" altLang="zh-CN" sz="1600" dirty="0"/>
              </a:p>
              <a:p>
                <a:pPr>
                  <a:lnSpc>
                    <a:spcPct val="120000"/>
                  </a:lnSpc>
                </a:pPr>
                <a:r>
                  <a:rPr kumimoji="1" lang="zh-CN" altLang="en-US" sz="2000" dirty="0"/>
                  <a:t>你可以使用编程语言内置的栈操作，但只能是能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𝑝𝑢𝑠h</m:t>
                    </m:r>
                    <m:r>
                      <a:rPr kumimoji="1" lang="zh-CN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kumimoji="1" lang="zh-CN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kumimoji="1" lang="zh-CN" altLang="en-US" sz="200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𝑝𝑜𝑝</m:t>
                    </m:r>
                    <m:r>
                      <a:rPr kumimoji="1" lang="zh-CN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kumimoji="1" lang="zh-CN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𝑡𝑜𝑝</m:t>
                    </m:r>
                    <m:r>
                      <a:rPr kumimoji="1" lang="zh-CN" altLang="en-US" sz="200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kumimoji="1" lang="zh-CN" altLang="en-US" sz="200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kumimoji="1" lang="zh-CN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𝑒𝑚𝑝𝑡𝑦</m:t>
                    </m:r>
                  </m:oMath>
                </a14:m>
                <a:r>
                  <a:rPr kumimoji="1" lang="zh-CN" altLang="en-US" sz="2000" dirty="0"/>
                  <a:t> 四类操作。</a:t>
                </a:r>
                <a:br>
                  <a:rPr kumimoji="1" lang="en-US" altLang="zh-CN" sz="2000" dirty="0"/>
                </a:br>
                <a:endParaRPr kumimoji="1" lang="en-US" altLang="zh-CN" sz="2000" dirty="0"/>
              </a:p>
              <a:p>
                <a:pPr>
                  <a:lnSpc>
                    <a:spcPct val="120000"/>
                  </a:lnSpc>
                </a:pPr>
                <a:endParaRPr kumimoji="1" lang="en-US" altLang="zh-CN" sz="2000" dirty="0"/>
              </a:p>
              <a:p>
                <a:pPr>
                  <a:lnSpc>
                    <a:spcPct val="120000"/>
                  </a:lnSpc>
                </a:pPr>
                <a:endParaRPr kumimoji="1" lang="zh-CN" altLang="en-US" sz="2000" b="1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50DDF9-72F9-C494-52A3-2B3F98FEF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231" y="1352658"/>
                <a:ext cx="6546107" cy="4806403"/>
              </a:xfrm>
              <a:blipFill>
                <a:blip r:embed="rId2"/>
                <a:stretch>
                  <a:fillRect l="-774" r="-4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04E0740-EDC0-2700-6E8B-D35E0BE57730}"/>
              </a:ext>
            </a:extLst>
          </p:cNvPr>
          <p:cNvSpPr txBox="1"/>
          <p:nvPr/>
        </p:nvSpPr>
        <p:spPr>
          <a:xfrm>
            <a:off x="6947338" y="1352658"/>
            <a:ext cx="517109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" sz="2800" b="1" dirty="0"/>
              <a:t>示例</a:t>
            </a:r>
            <a:r>
              <a:rPr lang="zh-CN" altLang="en-US" sz="2800" b="1" dirty="0"/>
              <a:t>：</a:t>
            </a:r>
            <a:endParaRPr lang="en-US" altLang="zh-CN" sz="2800" b="1" dirty="0"/>
          </a:p>
          <a:p>
            <a:endParaRPr lang="en-US" altLang="zh-CN" sz="2000" b="1" dirty="0"/>
          </a:p>
          <a:p>
            <a:r>
              <a:rPr lang="zh-CN" altLang="en-US" sz="2000" dirty="0"/>
              <a:t>请自行设计用例设计验证队列的实现正确性。</a:t>
            </a:r>
            <a:br>
              <a:rPr lang="en" altLang="zh-CN" sz="2800" b="1" dirty="0"/>
            </a:br>
            <a:endParaRPr lang="en" altLang="zh-CN" sz="2800" b="1" dirty="0"/>
          </a:p>
          <a:p>
            <a:endParaRPr kumimoji="1" lang="en" altLang="zh-CN" sz="2800" b="1" dirty="0"/>
          </a:p>
          <a:p>
            <a:r>
              <a:rPr kumimoji="1" lang="zh-CN" altLang="en" sz="2800" b="1" dirty="0"/>
              <a:t>提示</a:t>
            </a:r>
            <a:r>
              <a:rPr kumimoji="1" lang="zh-CN" altLang="en-US" sz="2800" b="1" dirty="0"/>
              <a:t>：</a:t>
            </a:r>
            <a:endParaRPr kumimoji="1" lang="en-US" altLang="zh-CN" sz="2800" b="1" dirty="0"/>
          </a:p>
          <a:p>
            <a:endParaRPr kumimoji="1" lang="en-US" altLang="zh-CN" sz="2000" b="1" dirty="0"/>
          </a:p>
          <a:p>
            <a:r>
              <a:rPr lang="zh-CN" altLang="en-US" sz="2000" dirty="0"/>
              <a:t>能否实现每个操作均摊时间复杂度为 </a:t>
            </a:r>
            <a:r>
              <a:rPr lang="en" altLang="zh-CN" sz="2000" dirty="0"/>
              <a:t>O(1) </a:t>
            </a:r>
            <a:r>
              <a:rPr lang="zh-CN" altLang="en-US" sz="2000" dirty="0"/>
              <a:t>的队列？</a:t>
            </a:r>
            <a:endParaRPr lang="en-US" altLang="zh-CN" sz="2000" dirty="0"/>
          </a:p>
          <a:p>
            <a:r>
              <a:rPr lang="zh-CN" altLang="en-US" sz="2000" dirty="0"/>
              <a:t>换句话说，即使其中一个操作可能花费较长时间，执行 </a:t>
            </a:r>
            <a:r>
              <a:rPr lang="en" altLang="zh-CN" sz="2000" dirty="0"/>
              <a:t>n </a:t>
            </a:r>
            <a:r>
              <a:rPr lang="zh-CN" altLang="en-US" sz="2000" dirty="0"/>
              <a:t>个操作的总时间复杂度为 </a:t>
            </a:r>
            <a:r>
              <a:rPr lang="en" altLang="zh-CN" sz="2000" dirty="0"/>
              <a:t>O(n) </a:t>
            </a:r>
            <a:r>
              <a:rPr lang="zh-CN" altLang="en-US" sz="2000" dirty="0"/>
              <a:t>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" altLang="zh-CN" sz="2800" b="1" dirty="0"/>
          </a:p>
          <a:p>
            <a:endParaRPr kumimoji="1" lang="en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71360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2D3B3-12C7-638F-841C-9EEC3D87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6" y="0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第三题：设计循环队列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A0BF86-0406-26B8-F948-B31728C73D74}"/>
              </a:ext>
            </a:extLst>
          </p:cNvPr>
          <p:cNvSpPr txBox="1"/>
          <p:nvPr/>
        </p:nvSpPr>
        <p:spPr>
          <a:xfrm>
            <a:off x="262759" y="1325563"/>
            <a:ext cx="1183464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设计你的循环队列实现。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循环队列是一种线性数据结构，其操作表现基于 </a:t>
            </a:r>
            <a:r>
              <a:rPr lang="en" altLang="zh-CN" b="0" i="0" dirty="0">
                <a:solidFill>
                  <a:srgbClr val="262626"/>
                </a:solidFill>
                <a:effectLst/>
                <a:latin typeface="-apple-system"/>
              </a:rPr>
              <a:t>FIFO</a:t>
            </a:r>
            <a:r>
              <a:rPr lang="zh-CN" altLang="en" b="0" i="0" dirty="0">
                <a:solidFill>
                  <a:srgbClr val="262626"/>
                </a:solidFill>
                <a:effectLst/>
                <a:latin typeface="-apple-system"/>
              </a:rPr>
              <a:t>（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先进先出）原则并且队尾被连接在队首之后以形成一个循环。它也被称为“环形缓冲器”。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循环队列的一个好处是我们可以利用这个队列之前用过的空间。在一个普通队列里，一旦一个队列满了，我们就不能插入下一个元素，即使在队列前面仍有空间。但是使用循环队列，我们能使用这些空间去存储新的值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你的实现应该支持如下操作：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b="0" i="0" dirty="0" err="1">
                <a:solidFill>
                  <a:srgbClr val="262626"/>
                </a:solidFill>
                <a:effectLst/>
                <a:latin typeface="-apple-system"/>
              </a:rPr>
              <a:t>MyCircularQueue</a:t>
            </a:r>
            <a:r>
              <a:rPr lang="en" altLang="zh-CN" b="0" i="0" dirty="0">
                <a:solidFill>
                  <a:srgbClr val="262626"/>
                </a:solidFill>
                <a:effectLst/>
                <a:latin typeface="-apple-system"/>
              </a:rPr>
              <a:t>(k): 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构造器，设置队列长度为 </a:t>
            </a:r>
            <a:r>
              <a:rPr lang="en" altLang="zh-CN" b="0" i="0" dirty="0">
                <a:solidFill>
                  <a:srgbClr val="262626"/>
                </a:solidFill>
                <a:effectLst/>
                <a:latin typeface="-apple-system"/>
              </a:rPr>
              <a:t>k </a:t>
            </a:r>
            <a:r>
              <a:rPr lang="zh-CN" altLang="en" b="0" i="0" dirty="0">
                <a:solidFill>
                  <a:srgbClr val="262626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262626"/>
                </a:solidFill>
                <a:effectLst/>
                <a:latin typeface="-apple-system"/>
              </a:rPr>
              <a:t>Front: 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从队首获取元素。如果队列为空，返回 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-1 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262626"/>
                </a:solidFill>
                <a:effectLst/>
                <a:latin typeface="-apple-system"/>
              </a:rPr>
              <a:t>Rear: 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获取队尾元素。如果队列为空，返回 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-1 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b="0" i="0" dirty="0" err="1">
                <a:solidFill>
                  <a:srgbClr val="262626"/>
                </a:solidFill>
                <a:effectLst/>
                <a:latin typeface="-apple-system"/>
              </a:rPr>
              <a:t>enQueue</a:t>
            </a:r>
            <a:r>
              <a:rPr lang="en" altLang="zh-CN" b="0" i="0" dirty="0">
                <a:solidFill>
                  <a:srgbClr val="262626"/>
                </a:solidFill>
                <a:effectLst/>
                <a:latin typeface="-apple-system"/>
              </a:rPr>
              <a:t>(value): 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向循环队列插入一个元素。如果成功插入则返回真。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b="0" i="0" dirty="0" err="1">
                <a:solidFill>
                  <a:srgbClr val="262626"/>
                </a:solidFill>
                <a:effectLst/>
                <a:latin typeface="-apple-system"/>
              </a:rPr>
              <a:t>deQueue</a:t>
            </a:r>
            <a:r>
              <a:rPr lang="en" altLang="zh-CN" b="0" i="0" dirty="0">
                <a:solidFill>
                  <a:srgbClr val="262626"/>
                </a:solidFill>
                <a:effectLst/>
                <a:latin typeface="-apple-system"/>
              </a:rPr>
              <a:t>(): 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从循环队列中删除一个元素。如果成功删除则返回真。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b="0" i="0" dirty="0" err="1">
                <a:solidFill>
                  <a:srgbClr val="262626"/>
                </a:solidFill>
                <a:effectLst/>
                <a:latin typeface="-apple-system"/>
              </a:rPr>
              <a:t>isEmpty</a:t>
            </a:r>
            <a:r>
              <a:rPr lang="en" altLang="zh-CN" b="0" i="0" dirty="0">
                <a:solidFill>
                  <a:srgbClr val="262626"/>
                </a:solidFill>
                <a:effectLst/>
                <a:latin typeface="-apple-system"/>
              </a:rPr>
              <a:t>(): 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检查循环队列是否为空。</a:t>
            </a:r>
            <a:endParaRPr lang="en-US" altLang="zh-CN" b="0" i="0" dirty="0">
              <a:solidFill>
                <a:srgbClr val="262626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b="0" i="0" dirty="0" err="1">
                <a:solidFill>
                  <a:srgbClr val="262626"/>
                </a:solidFill>
                <a:effectLst/>
                <a:latin typeface="-apple-system"/>
              </a:rPr>
              <a:t>isFull</a:t>
            </a:r>
            <a:r>
              <a:rPr lang="en" altLang="zh-CN" b="0" i="0" dirty="0">
                <a:solidFill>
                  <a:srgbClr val="262626"/>
                </a:solidFill>
                <a:effectLst/>
                <a:latin typeface="-apple-system"/>
              </a:rPr>
              <a:t>(): 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检查循环队列是否已满。</a:t>
            </a:r>
          </a:p>
          <a:p>
            <a:pPr algn="l"/>
            <a:endParaRPr lang="zh-CN" altLang="en-US" sz="1400" b="0" i="0" dirty="0">
              <a:solidFill>
                <a:srgbClr val="262626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262626"/>
                </a:solidFill>
                <a:effectLst/>
                <a:latin typeface="-apple-system"/>
              </a:rPr>
              <a:t>提示：</a:t>
            </a:r>
            <a:endParaRPr lang="en-US" altLang="zh-CN" sz="1400" dirty="0">
              <a:solidFill>
                <a:srgbClr val="262626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solidFill>
                  <a:srgbClr val="262626"/>
                </a:solidFill>
                <a:effectLst/>
                <a:latin typeface="-apple-system"/>
              </a:rPr>
              <a:t>所有的值都在 </a:t>
            </a:r>
            <a:r>
              <a:rPr lang="en-US" altLang="zh-CN" sz="1400" b="0" i="0" dirty="0">
                <a:solidFill>
                  <a:srgbClr val="262626"/>
                </a:solidFill>
                <a:effectLst/>
                <a:latin typeface="-apple-system"/>
              </a:rPr>
              <a:t>0 </a:t>
            </a:r>
            <a:r>
              <a:rPr lang="zh-CN" altLang="en-US" sz="1400" b="0" i="0" dirty="0">
                <a:solidFill>
                  <a:srgbClr val="262626"/>
                </a:solidFill>
                <a:effectLst/>
                <a:latin typeface="-apple-system"/>
              </a:rPr>
              <a:t>至 </a:t>
            </a:r>
            <a:r>
              <a:rPr lang="en-US" altLang="zh-CN" sz="1400" b="0" i="0" dirty="0">
                <a:solidFill>
                  <a:srgbClr val="262626"/>
                </a:solidFill>
                <a:effectLst/>
                <a:latin typeface="-apple-system"/>
              </a:rPr>
              <a:t>1000 </a:t>
            </a:r>
            <a:r>
              <a:rPr lang="zh-CN" altLang="en-US" sz="1400" b="0" i="0" dirty="0">
                <a:solidFill>
                  <a:srgbClr val="262626"/>
                </a:solidFill>
                <a:effectLst/>
                <a:latin typeface="-apple-system"/>
              </a:rPr>
              <a:t>的范围内；</a:t>
            </a:r>
            <a:endParaRPr lang="en-US" altLang="zh-CN" sz="1400" b="0" i="0" dirty="0">
              <a:solidFill>
                <a:srgbClr val="262626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solidFill>
                  <a:srgbClr val="262626"/>
                </a:solidFill>
                <a:effectLst/>
                <a:latin typeface="-apple-system"/>
              </a:rPr>
              <a:t>操作数将在 </a:t>
            </a:r>
            <a:r>
              <a:rPr lang="en-US" altLang="zh-CN" sz="1400" b="0" i="0" dirty="0">
                <a:solidFill>
                  <a:srgbClr val="262626"/>
                </a:solidFill>
                <a:effectLst/>
                <a:latin typeface="-apple-system"/>
              </a:rPr>
              <a:t>1 </a:t>
            </a:r>
            <a:r>
              <a:rPr lang="zh-CN" altLang="en-US" sz="1400" b="0" i="0" dirty="0">
                <a:solidFill>
                  <a:srgbClr val="262626"/>
                </a:solidFill>
                <a:effectLst/>
                <a:latin typeface="-apple-system"/>
              </a:rPr>
              <a:t>至 </a:t>
            </a:r>
            <a:r>
              <a:rPr lang="en-US" altLang="zh-CN" sz="1400" b="0" i="0" dirty="0">
                <a:solidFill>
                  <a:srgbClr val="262626"/>
                </a:solidFill>
                <a:effectLst/>
                <a:latin typeface="-apple-system"/>
              </a:rPr>
              <a:t>1000 </a:t>
            </a:r>
            <a:r>
              <a:rPr lang="zh-CN" altLang="en-US" sz="1400" b="0" i="0" dirty="0">
                <a:solidFill>
                  <a:srgbClr val="262626"/>
                </a:solidFill>
                <a:effectLst/>
                <a:latin typeface="-apple-system"/>
              </a:rPr>
              <a:t>的范围内；</a:t>
            </a:r>
            <a:endParaRPr lang="en-US" altLang="zh-CN" sz="1400" b="0" i="0" dirty="0">
              <a:solidFill>
                <a:srgbClr val="262626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b="0" i="0" dirty="0">
                <a:solidFill>
                  <a:srgbClr val="262626"/>
                </a:solidFill>
                <a:effectLst/>
                <a:latin typeface="-apple-system"/>
              </a:rPr>
              <a:t>请不要使用内置的队列库。</a:t>
            </a:r>
          </a:p>
        </p:txBody>
      </p:sp>
    </p:spTree>
    <p:extLst>
      <p:ext uri="{BB962C8B-B14F-4D97-AF65-F5344CB8AC3E}">
        <p14:creationId xmlns:p14="http://schemas.microsoft.com/office/powerpoint/2010/main" val="237688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2D3B3-12C7-638F-841C-9EEC3D87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第三题：设计循环队列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A0BF86-0406-26B8-F948-B31728C73D74}"/>
              </a:ext>
            </a:extLst>
          </p:cNvPr>
          <p:cNvSpPr txBox="1"/>
          <p:nvPr/>
        </p:nvSpPr>
        <p:spPr>
          <a:xfrm>
            <a:off x="838199" y="1690688"/>
            <a:ext cx="10775731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000" dirty="0"/>
              <a:t>示例：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262626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zh-CN" b="0" i="0" dirty="0" err="1">
                <a:solidFill>
                  <a:srgbClr val="262626"/>
                </a:solidFill>
                <a:effectLst/>
                <a:latin typeface="-apple-system"/>
              </a:rPr>
              <a:t>MyCircularQueue</a:t>
            </a:r>
            <a:r>
              <a:rPr lang="en" altLang="zh-CN" b="0" i="0" dirty="0">
                <a:solidFill>
                  <a:srgbClr val="262626"/>
                </a:solidFill>
                <a:effectLst/>
                <a:latin typeface="-apple-system"/>
              </a:rPr>
              <a:t> </a:t>
            </a:r>
            <a:r>
              <a:rPr lang="en" altLang="zh-CN" b="0" i="0" dirty="0" err="1">
                <a:solidFill>
                  <a:srgbClr val="262626"/>
                </a:solidFill>
                <a:effectLst/>
                <a:latin typeface="-apple-system"/>
              </a:rPr>
              <a:t>circularQueue</a:t>
            </a:r>
            <a:r>
              <a:rPr lang="en" altLang="zh-CN" b="0" i="0" dirty="0">
                <a:solidFill>
                  <a:srgbClr val="262626"/>
                </a:solidFill>
                <a:effectLst/>
                <a:latin typeface="-apple-system"/>
              </a:rPr>
              <a:t> = new </a:t>
            </a:r>
            <a:r>
              <a:rPr lang="en" altLang="zh-CN" b="0" i="0" dirty="0" err="1">
                <a:solidFill>
                  <a:srgbClr val="262626"/>
                </a:solidFill>
                <a:effectLst/>
                <a:latin typeface="-apple-system"/>
              </a:rPr>
              <a:t>MyCircularQueue</a:t>
            </a:r>
            <a:r>
              <a:rPr lang="en" altLang="zh-CN" b="0" i="0" dirty="0">
                <a:solidFill>
                  <a:srgbClr val="262626"/>
                </a:solidFill>
                <a:effectLst/>
                <a:latin typeface="-apple-system"/>
              </a:rPr>
              <a:t>(3); // 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设置长度为 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zh-CN" b="0" i="0" dirty="0" err="1">
                <a:solidFill>
                  <a:srgbClr val="262626"/>
                </a:solidFill>
                <a:effectLst/>
                <a:latin typeface="-apple-system"/>
              </a:rPr>
              <a:t>circularQueue.enQueue</a:t>
            </a:r>
            <a:r>
              <a:rPr lang="en" altLang="zh-CN" b="0" i="0" dirty="0">
                <a:solidFill>
                  <a:srgbClr val="262626"/>
                </a:solidFill>
                <a:effectLst/>
                <a:latin typeface="-apple-system"/>
              </a:rPr>
              <a:t>(1);  // 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返回 </a:t>
            </a:r>
            <a:r>
              <a:rPr lang="en" altLang="zh-CN" b="0" i="0" dirty="0">
                <a:solidFill>
                  <a:srgbClr val="262626"/>
                </a:solidFill>
                <a:effectLst/>
                <a:latin typeface="-apple-system"/>
              </a:rPr>
              <a:t>true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zh-CN" b="0" i="0" dirty="0" err="1">
                <a:solidFill>
                  <a:srgbClr val="262626"/>
                </a:solidFill>
                <a:effectLst/>
                <a:latin typeface="-apple-system"/>
              </a:rPr>
              <a:t>circularQueue.enQueue</a:t>
            </a:r>
            <a:r>
              <a:rPr lang="en" altLang="zh-CN" b="0" i="0" dirty="0">
                <a:solidFill>
                  <a:srgbClr val="262626"/>
                </a:solidFill>
                <a:effectLst/>
                <a:latin typeface="-apple-system"/>
              </a:rPr>
              <a:t>(2);  // 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返回 </a:t>
            </a:r>
            <a:r>
              <a:rPr lang="en" altLang="zh-CN" b="0" i="0" dirty="0">
                <a:solidFill>
                  <a:srgbClr val="262626"/>
                </a:solidFill>
                <a:effectLst/>
                <a:latin typeface="-apple-system"/>
              </a:rPr>
              <a:t>true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zh-CN" b="0" i="0" dirty="0" err="1">
                <a:solidFill>
                  <a:srgbClr val="262626"/>
                </a:solidFill>
                <a:effectLst/>
                <a:latin typeface="-apple-system"/>
              </a:rPr>
              <a:t>circularQueue.enQueue</a:t>
            </a:r>
            <a:r>
              <a:rPr lang="en" altLang="zh-CN" b="0" i="0" dirty="0">
                <a:solidFill>
                  <a:srgbClr val="262626"/>
                </a:solidFill>
                <a:effectLst/>
                <a:latin typeface="-apple-system"/>
              </a:rPr>
              <a:t>(3);  // 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返回 </a:t>
            </a:r>
            <a:r>
              <a:rPr lang="en" altLang="zh-CN" b="0" i="0" dirty="0">
                <a:solidFill>
                  <a:srgbClr val="262626"/>
                </a:solidFill>
                <a:effectLst/>
                <a:latin typeface="-apple-system"/>
              </a:rPr>
              <a:t>true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zh-CN" b="0" i="0" dirty="0" err="1">
                <a:solidFill>
                  <a:srgbClr val="262626"/>
                </a:solidFill>
                <a:effectLst/>
                <a:latin typeface="-apple-system"/>
              </a:rPr>
              <a:t>circularQueue.enQueue</a:t>
            </a:r>
            <a:r>
              <a:rPr lang="en" altLang="zh-CN" b="0" i="0" dirty="0">
                <a:solidFill>
                  <a:srgbClr val="262626"/>
                </a:solidFill>
                <a:effectLst/>
                <a:latin typeface="-apple-system"/>
              </a:rPr>
              <a:t>(4);  // 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返回 </a:t>
            </a:r>
            <a:r>
              <a:rPr lang="en" altLang="zh-CN" b="0" i="0" dirty="0">
                <a:solidFill>
                  <a:srgbClr val="262626"/>
                </a:solidFill>
                <a:effectLst/>
                <a:latin typeface="-apple-system"/>
              </a:rPr>
              <a:t>false</a:t>
            </a:r>
            <a:r>
              <a:rPr lang="zh-CN" altLang="en" b="0" i="0" dirty="0">
                <a:solidFill>
                  <a:srgbClr val="262626"/>
                </a:solidFill>
                <a:effectLst/>
                <a:latin typeface="-apple-system"/>
              </a:rPr>
              <a:t>，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队列已满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zh-CN" b="0" i="0" dirty="0" err="1">
                <a:solidFill>
                  <a:srgbClr val="262626"/>
                </a:solidFill>
                <a:effectLst/>
                <a:latin typeface="-apple-system"/>
              </a:rPr>
              <a:t>circularQueue.Rear</a:t>
            </a:r>
            <a:r>
              <a:rPr lang="en" altLang="zh-CN" b="0" i="0" dirty="0">
                <a:solidFill>
                  <a:srgbClr val="262626"/>
                </a:solidFill>
                <a:effectLst/>
                <a:latin typeface="-apple-system"/>
              </a:rPr>
              <a:t>();  // 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返回 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zh-CN" b="0" i="0" dirty="0" err="1">
                <a:solidFill>
                  <a:srgbClr val="262626"/>
                </a:solidFill>
                <a:effectLst/>
                <a:latin typeface="-apple-system"/>
              </a:rPr>
              <a:t>circularQueue.isFull</a:t>
            </a:r>
            <a:r>
              <a:rPr lang="en" altLang="zh-CN" b="0" i="0" dirty="0">
                <a:solidFill>
                  <a:srgbClr val="262626"/>
                </a:solidFill>
                <a:effectLst/>
                <a:latin typeface="-apple-system"/>
              </a:rPr>
              <a:t>();  // 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返回 </a:t>
            </a:r>
            <a:r>
              <a:rPr lang="en" altLang="zh-CN" b="0" i="0" dirty="0">
                <a:solidFill>
                  <a:srgbClr val="262626"/>
                </a:solidFill>
                <a:effectLst/>
                <a:latin typeface="-apple-system"/>
              </a:rPr>
              <a:t>true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zh-CN" b="0" i="0" dirty="0" err="1">
                <a:solidFill>
                  <a:srgbClr val="262626"/>
                </a:solidFill>
                <a:effectLst/>
                <a:latin typeface="-apple-system"/>
              </a:rPr>
              <a:t>circularQueue.deQueue</a:t>
            </a:r>
            <a:r>
              <a:rPr lang="en" altLang="zh-CN" b="0" i="0" dirty="0">
                <a:solidFill>
                  <a:srgbClr val="262626"/>
                </a:solidFill>
                <a:effectLst/>
                <a:latin typeface="-apple-system"/>
              </a:rPr>
              <a:t>();  // 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返回 </a:t>
            </a:r>
            <a:r>
              <a:rPr lang="en" altLang="zh-CN" b="0" i="0" dirty="0">
                <a:solidFill>
                  <a:srgbClr val="262626"/>
                </a:solidFill>
                <a:effectLst/>
                <a:latin typeface="-apple-system"/>
              </a:rPr>
              <a:t>true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zh-CN" b="0" i="0" dirty="0" err="1">
                <a:solidFill>
                  <a:srgbClr val="262626"/>
                </a:solidFill>
                <a:effectLst/>
                <a:latin typeface="-apple-system"/>
              </a:rPr>
              <a:t>circularQueue.enQueue</a:t>
            </a:r>
            <a:r>
              <a:rPr lang="en" altLang="zh-CN" b="0" i="0" dirty="0">
                <a:solidFill>
                  <a:srgbClr val="262626"/>
                </a:solidFill>
                <a:effectLst/>
                <a:latin typeface="-apple-system"/>
              </a:rPr>
              <a:t>(4);  // 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返回 </a:t>
            </a:r>
            <a:r>
              <a:rPr lang="en" altLang="zh-CN" b="0" i="0" dirty="0">
                <a:solidFill>
                  <a:srgbClr val="262626"/>
                </a:solidFill>
                <a:effectLst/>
                <a:latin typeface="-apple-system"/>
              </a:rPr>
              <a:t>true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" altLang="zh-CN" b="0" i="0" dirty="0" err="1">
                <a:solidFill>
                  <a:srgbClr val="262626"/>
                </a:solidFill>
                <a:effectLst/>
                <a:latin typeface="-apple-system"/>
              </a:rPr>
              <a:t>circularQueue.Rear</a:t>
            </a:r>
            <a:r>
              <a:rPr lang="en" altLang="zh-CN" b="0" i="0" dirty="0">
                <a:solidFill>
                  <a:srgbClr val="262626"/>
                </a:solidFill>
                <a:effectLst/>
                <a:latin typeface="-apple-system"/>
              </a:rPr>
              <a:t>();  // 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-apple-system"/>
              </a:rPr>
              <a:t>返回 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-apple-system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0402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56587-CC12-15E3-BF51-3F0017D7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评分标准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8604F-C3B1-CB64-1932-4275DF4D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每道题均为 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分</a:t>
            </a:r>
          </a:p>
          <a:p>
            <a:r>
              <a:rPr kumimoji="1" lang="zh-CN" altLang="en-US" dirty="0"/>
              <a:t>课堂助教检查（</a:t>
            </a:r>
            <a:r>
              <a:rPr kumimoji="1" lang="en-US" altLang="zh-CN" dirty="0"/>
              <a:t>5 </a:t>
            </a:r>
            <a:r>
              <a:rPr kumimoji="1" lang="zh-CN" altLang="en-US" dirty="0"/>
              <a:t>分）</a:t>
            </a:r>
          </a:p>
          <a:p>
            <a:pPr lvl="1"/>
            <a:r>
              <a:rPr kumimoji="1" lang="zh-CN" altLang="en-US" dirty="0"/>
              <a:t>编译运行正常</a:t>
            </a:r>
          </a:p>
          <a:p>
            <a:pPr lvl="1"/>
            <a:r>
              <a:rPr kumimoji="1" lang="zh-CN" altLang="en-US" dirty="0"/>
              <a:t>至少 </a:t>
            </a:r>
            <a:r>
              <a:rPr kumimoji="1" lang="en-US" altLang="zh-CN" dirty="0"/>
              <a:t>3 </a:t>
            </a:r>
            <a:r>
              <a:rPr kumimoji="1" lang="zh-CN" altLang="en-US" dirty="0"/>
              <a:t>个测试用例</a:t>
            </a:r>
          </a:p>
          <a:p>
            <a:pPr lvl="1"/>
            <a:r>
              <a:rPr kumimoji="1" lang="zh-CN" altLang="en-US" dirty="0"/>
              <a:t>可以描述清楚算法逻辑</a:t>
            </a:r>
          </a:p>
          <a:p>
            <a:r>
              <a:rPr kumimoji="1" lang="zh-CN" altLang="en-US" dirty="0"/>
              <a:t>提交代码文件（</a:t>
            </a:r>
            <a:r>
              <a:rPr kumimoji="1" lang="en-US" altLang="zh-CN" dirty="0"/>
              <a:t>3 </a:t>
            </a:r>
            <a:r>
              <a:rPr kumimoji="1" lang="zh-CN" altLang="en-US" dirty="0"/>
              <a:t>分）</a:t>
            </a:r>
          </a:p>
          <a:p>
            <a:pPr lvl="1"/>
            <a:r>
              <a:rPr kumimoji="1" lang="zh-CN" altLang="en-US" dirty="0"/>
              <a:t>提交到 </a:t>
            </a:r>
            <a:r>
              <a:rPr kumimoji="1" lang="en" altLang="zh-CN" dirty="0" err="1"/>
              <a:t>elearning</a:t>
            </a:r>
            <a:r>
              <a:rPr kumimoji="1" lang="en" altLang="zh-CN" dirty="0"/>
              <a:t> </a:t>
            </a:r>
            <a:r>
              <a:rPr kumimoji="1" lang="zh-CN" altLang="en-US" dirty="0"/>
              <a:t>平台</a:t>
            </a:r>
          </a:p>
          <a:p>
            <a:pPr lvl="1"/>
            <a:r>
              <a:rPr kumimoji="1" lang="zh-CN" altLang="en-US" dirty="0"/>
              <a:t>编译运行正常</a:t>
            </a:r>
          </a:p>
          <a:p>
            <a:pPr lvl="1"/>
            <a:r>
              <a:rPr kumimoji="1" lang="zh-CN" altLang="en-US" dirty="0"/>
              <a:t>有详细注释</a:t>
            </a:r>
          </a:p>
          <a:p>
            <a:pPr lvl="1"/>
            <a:r>
              <a:rPr kumimoji="1" lang="zh-CN" altLang="en-US" dirty="0"/>
              <a:t>至少 </a:t>
            </a:r>
            <a:r>
              <a:rPr kumimoji="1" lang="en-US" altLang="zh-CN" dirty="0"/>
              <a:t>3 </a:t>
            </a:r>
            <a:r>
              <a:rPr kumimoji="1" lang="zh-CN" altLang="en-US" dirty="0"/>
              <a:t>个测试用例</a:t>
            </a:r>
          </a:p>
          <a:p>
            <a:r>
              <a:rPr kumimoji="1" lang="zh-CN" altLang="en-US" dirty="0"/>
              <a:t>有优化或亮点（ </a:t>
            </a:r>
            <a:r>
              <a:rPr kumimoji="1" lang="en-US" altLang="zh-CN" dirty="0"/>
              <a:t>2 </a:t>
            </a:r>
            <a:r>
              <a:rPr kumimoji="1" lang="zh-CN" altLang="en-US" dirty="0"/>
              <a:t>分）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11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3087C-BB13-E6F0-A1B7-82FDF2C8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65BFE-CBB5-D5E1-F3D7-F6B513987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请以</a:t>
            </a:r>
            <a:r>
              <a:rPr kumimoji="1" lang="en-US" altLang="zh-CN" dirty="0"/>
              <a:t>lab5-01.cpp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lab5-02.cpp</a:t>
            </a:r>
            <a:r>
              <a:rPr kumimoji="1" lang="zh-CN" altLang="en-US" dirty="0"/>
              <a:t>命名文件。</a:t>
            </a:r>
            <a:endParaRPr kumimoji="1" lang="en-US" altLang="zh-CN" dirty="0"/>
          </a:p>
          <a:p>
            <a:r>
              <a:rPr kumimoji="1" lang="zh-CN" altLang="en-US" dirty="0"/>
              <a:t>以学号</a:t>
            </a:r>
            <a:r>
              <a:rPr kumimoji="1" lang="en-US" altLang="zh-CN" dirty="0"/>
              <a:t>-</a:t>
            </a:r>
            <a:r>
              <a:rPr kumimoji="1" lang="zh-CN" altLang="en-US" dirty="0"/>
              <a:t>姓名为格式命名文件夹，压缩为</a:t>
            </a:r>
            <a:r>
              <a:rPr kumimoji="1" lang="en-US" altLang="zh-CN" dirty="0"/>
              <a:t>zip</a:t>
            </a:r>
            <a:r>
              <a:rPr kumimoji="1" lang="zh-CN" altLang="en-US" dirty="0"/>
              <a:t>文件，其中包含两个</a:t>
            </a:r>
            <a:r>
              <a:rPr kumimoji="1" lang="en-US" altLang="zh-CN" dirty="0" err="1"/>
              <a:t>cpp</a:t>
            </a:r>
            <a:r>
              <a:rPr kumimoji="1" lang="zh-CN" altLang="en-US" dirty="0"/>
              <a:t>题解文件</a:t>
            </a:r>
          </a:p>
        </p:txBody>
      </p:sp>
    </p:spTree>
    <p:extLst>
      <p:ext uri="{BB962C8B-B14F-4D97-AF65-F5344CB8AC3E}">
        <p14:creationId xmlns:p14="http://schemas.microsoft.com/office/powerpoint/2010/main" val="49963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</TotalTime>
  <Words>857</Words>
  <Application>Microsoft Macintosh PowerPoint</Application>
  <PresentationFormat>宽屏</PresentationFormat>
  <Paragraphs>88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-apple-system</vt:lpstr>
      <vt:lpstr>等线</vt:lpstr>
      <vt:lpstr>等线 Light</vt:lpstr>
      <vt:lpstr>Arial</vt:lpstr>
      <vt:lpstr>Cambria Math</vt:lpstr>
      <vt:lpstr>Office 主题​​</vt:lpstr>
      <vt:lpstr>数据结构 Lab5</vt:lpstr>
      <vt:lpstr>PowerPoint 演示文稿</vt:lpstr>
      <vt:lpstr>第一题：迭代删除字符串中重复项</vt:lpstr>
      <vt:lpstr>第二题：用栈实现队列</vt:lpstr>
      <vt:lpstr>第三题：设计循环队列</vt:lpstr>
      <vt:lpstr>第三题：设计循环队列</vt:lpstr>
      <vt:lpstr>评分标准</vt:lpstr>
      <vt:lpstr>提交格式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 Lab1</dc:title>
  <dc:creator>欣然 段</dc:creator>
  <cp:lastModifiedBy>定基 王</cp:lastModifiedBy>
  <cp:revision>16</cp:revision>
  <dcterms:created xsi:type="dcterms:W3CDTF">2023-09-03T12:28:34Z</dcterms:created>
  <dcterms:modified xsi:type="dcterms:W3CDTF">2024-09-28T13:20:45Z</dcterms:modified>
</cp:coreProperties>
</file>