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4" r:id="rId4"/>
    <p:sldId id="262" r:id="rId5"/>
    <p:sldId id="263" r:id="rId6"/>
    <p:sldId id="257" r:id="rId7"/>
    <p:sldId id="258" r:id="rId8"/>
  </p:sldIdLst>
  <p:sldSz cx="9144000" cy="6858000" type="screen4x3"/>
  <p:notesSz cx="6858000" cy="9144000"/>
  <p:custDataLst>
    <p:tags r:id="rId9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719"/>
  </p:normalViewPr>
  <p:slideViewPr>
    <p:cSldViewPr showGuides="1">
      <p:cViewPr varScale="1">
        <p:scale>
          <a:sx n="148" d="100"/>
          <a:sy n="148" d="100"/>
        </p:scale>
        <p:origin x="259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 </a:t>
            </a:r>
            <a:r>
              <a:rPr kumimoji="1" lang="en-US" altLang="zh-CN" dirty="0"/>
              <a:t>Lab6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930" y="259558"/>
            <a:ext cx="6204302" cy="649162"/>
          </a:xfrm>
        </p:spPr>
        <p:txBody>
          <a:bodyPr/>
          <a:lstStyle/>
          <a:p>
            <a:pPr algn="l"/>
            <a:r>
              <a:rPr kumimoji="1" lang="zh-CN" altLang="en-US" sz="2400" dirty="0"/>
              <a:t>第一题：广义表的加权和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0172" y="1026442"/>
            <a:ext cx="8734316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给定一个广义表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r>
              <a:rPr lang="zh-CN" altLang="en-US" sz="2000" b="0" i="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返回列表中所有整数由它们的深度权重加权后的总和。每一个元素可能是一个整数或一个列表</a:t>
            </a:r>
            <a:r>
              <a:rPr lang="en-US" altLang="zh-CN" sz="2000" b="0" i="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zh-CN" altLang="en-US" sz="2000" b="0" i="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其元素也可能是整数或列表</a:t>
            </a:r>
            <a:r>
              <a:rPr lang="en-US" altLang="zh-CN" sz="2000" b="0" i="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r>
              <a:rPr lang="zh-CN" altLang="en-US" sz="2000" b="0" i="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  <a:endParaRPr lang="en-US" altLang="zh-CN" sz="2000" b="0" i="0" dirty="0">
              <a:effectLst/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注意，</a:t>
            </a:r>
            <a:r>
              <a:rPr lang="zh-CN" altLang="en-US" sz="2000" b="1" i="0" dirty="0">
                <a:solidFill>
                  <a:srgbClr val="C00000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这里的深度权重的定义是自下而上的</a:t>
            </a:r>
            <a:r>
              <a:rPr lang="zh-CN" altLang="en-US" sz="2000" b="0" i="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，也就是说，最底层叶子结点的深度权重是</a:t>
            </a:r>
            <a:r>
              <a:rPr lang="en-US" altLang="zh-CN" sz="2000" b="0" i="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1 </a:t>
            </a:r>
            <a:r>
              <a:rPr lang="zh-CN" altLang="en-US" sz="2000" b="0" i="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，根结点的深度权重最大。</a:t>
            </a:r>
            <a:endParaRPr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5930" y="3529739"/>
            <a:ext cx="7932494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示例 </a:t>
            </a:r>
            <a:r>
              <a:rPr lang="en-US" altLang="zh-CN" b="1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endParaRPr lang="zh-CN" altLang="en-US" b="1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输入：</a:t>
            </a:r>
            <a:r>
              <a:rPr lang="en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" altLang="zh-CN" dirty="0" err="1">
                <a:latin typeface="SimHei" panose="02010609060101010101" pitchFamily="49" charset="-122"/>
                <a:ea typeface="SimHei" panose="02010609060101010101" pitchFamily="49" charset="-122"/>
              </a:rPr>
              <a:t>GenList</a:t>
            </a:r>
            <a:r>
              <a:rPr lang="en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 = [[1,1],2,[1,1]] </a:t>
            </a:r>
          </a:p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输出：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8 </a:t>
            </a:r>
          </a:p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解释：四个深度为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的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，一个深度为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的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</a:p>
          <a:p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5930" y="5339117"/>
            <a:ext cx="7716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示例 </a:t>
            </a:r>
            <a:r>
              <a:rPr lang="en-US" altLang="zh-CN" b="1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endParaRPr lang="zh-CN" altLang="en-US" b="1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输入：</a:t>
            </a:r>
            <a:r>
              <a:rPr lang="en" altLang="zh-CN" dirty="0" err="1">
                <a:latin typeface="SimHei" panose="02010609060101010101" pitchFamily="49" charset="-122"/>
                <a:ea typeface="SimHei" panose="02010609060101010101" pitchFamily="49" charset="-122"/>
              </a:rPr>
              <a:t>GenList</a:t>
            </a:r>
            <a:r>
              <a:rPr lang="en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 = [1,[4,[6]]]</a:t>
            </a:r>
          </a:p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输出：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17 </a:t>
            </a:r>
          </a:p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解释：一个深度为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的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，一个深度为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的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，一个深度为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的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6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</a:p>
          <a:p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95FF7C-3A50-B205-9C75-2635B67A9F95}"/>
              </a:ext>
            </a:extLst>
          </p:cNvPr>
          <p:cNvSpPr txBox="1"/>
          <p:nvPr/>
        </p:nvSpPr>
        <p:spPr>
          <a:xfrm>
            <a:off x="230172" y="2681931"/>
            <a:ext cx="8928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！！！！本题要求实现非递归算法！！！！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930" y="259558"/>
            <a:ext cx="6204302" cy="649162"/>
          </a:xfrm>
        </p:spPr>
        <p:txBody>
          <a:bodyPr/>
          <a:lstStyle/>
          <a:p>
            <a:pPr algn="l"/>
            <a:r>
              <a:rPr kumimoji="1" lang="zh-CN" altLang="en-US" sz="2400" dirty="0"/>
              <a:t>第一题：广义表的加权和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0172" y="1026442"/>
            <a:ext cx="8734316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提示：由于 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C++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本身不支持广义表，模版中实现了一个 </a:t>
            </a:r>
            <a:r>
              <a:rPr lang="en" altLang="zh-CN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NestedInteger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类模拟广义表。</a:t>
            </a: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你只需要关注其给出的</a:t>
            </a:r>
            <a:r>
              <a:rPr lang="en" altLang="zh-CN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isInteger</a:t>
            </a:r>
            <a:r>
              <a:rPr lang="en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()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r>
              <a:rPr lang="en" altLang="zh-CN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getInteger</a:t>
            </a:r>
            <a:r>
              <a:rPr lang="en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()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,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" altLang="zh-CN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getList</a:t>
            </a:r>
            <a:r>
              <a:rPr lang="en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()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接口。</a:t>
            </a:r>
            <a:endParaRPr lang="en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9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930" y="259558"/>
            <a:ext cx="6204302" cy="649162"/>
          </a:xfrm>
        </p:spPr>
        <p:txBody>
          <a:bodyPr/>
          <a:lstStyle/>
          <a:p>
            <a:pPr algn="l"/>
            <a:r>
              <a:rPr kumimoji="1" lang="zh-CN" altLang="en-US" sz="2400" dirty="0"/>
              <a:t>第二题：八数码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5930" y="1026442"/>
            <a:ext cx="8227060" cy="5324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在一个 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3×3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 的网格中，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1∼8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 这 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8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 个数字和一个 </a:t>
            </a:r>
            <a:r>
              <a:rPr lang="en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x 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恰好不重不漏地分布在这 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3×3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 的网格中，例如：</a:t>
            </a: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在游戏过程中，可以把 </a:t>
            </a:r>
            <a:r>
              <a:rPr lang="en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x 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与其上、下、左、右四个方向之一的数字交换（如果存在数字）。我们的目的是通过交换，使得网格变为如下排列（称为正确排列）：</a:t>
            </a: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l"/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例如，示例可以通过如下交换获得：</a:t>
            </a: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给你一个初始网络，请你求出得到正确排列</a:t>
            </a:r>
            <a:r>
              <a:rPr lang="zh-CN" altLang="en-US" sz="20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至少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需要多少次交换。</a:t>
            </a:r>
            <a:r>
              <a:rPr lang="zh-CN" altLang="en-US" sz="20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如果不存在解决方案，输出 </a:t>
            </a:r>
            <a:r>
              <a:rPr lang="en-US" altLang="zh-CN" sz="20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-1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l"/>
            <a:endParaRPr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0EE517-5836-65DF-5EAF-9150BF994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365" y="1379759"/>
            <a:ext cx="609600" cy="723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CCF2CE-663F-1C1C-B56D-606B14611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565" y="3022600"/>
            <a:ext cx="660400" cy="812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1AB6873-034C-05AF-707C-5177958F2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3835400"/>
            <a:ext cx="3175000" cy="787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6C0BC16-DFFF-C43C-2B6E-05E0A01BE32F}"/>
              </a:ext>
            </a:extLst>
          </p:cNvPr>
          <p:cNvSpPr txBox="1"/>
          <p:nvPr/>
        </p:nvSpPr>
        <p:spPr>
          <a:xfrm>
            <a:off x="388719" y="5589240"/>
            <a:ext cx="316936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示例 </a:t>
            </a:r>
          </a:p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输入：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5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x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7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6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8</a:t>
            </a:r>
            <a:endParaRPr lang="en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输出：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19</a:t>
            </a:r>
          </a:p>
          <a:p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D61D8171-2225-D62A-F3D5-C41857005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86986"/>
              </p:ext>
            </p:extLst>
          </p:nvPr>
        </p:nvGraphicFramePr>
        <p:xfrm>
          <a:off x="4288765" y="5640404"/>
          <a:ext cx="1098000" cy="109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000">
                  <a:extLst>
                    <a:ext uri="{9D8B030D-6E8A-4147-A177-3AD203B41FA5}">
                      <a16:colId xmlns:a16="http://schemas.microsoft.com/office/drawing/2014/main" val="3682864224"/>
                    </a:ext>
                  </a:extLst>
                </a:gridCol>
                <a:gridCol w="366000">
                  <a:extLst>
                    <a:ext uri="{9D8B030D-6E8A-4147-A177-3AD203B41FA5}">
                      <a16:colId xmlns:a16="http://schemas.microsoft.com/office/drawing/2014/main" val="2233443006"/>
                    </a:ext>
                  </a:extLst>
                </a:gridCol>
                <a:gridCol w="366000">
                  <a:extLst>
                    <a:ext uri="{9D8B030D-6E8A-4147-A177-3AD203B41FA5}">
                      <a16:colId xmlns:a16="http://schemas.microsoft.com/office/drawing/2014/main" val="534674089"/>
                    </a:ext>
                  </a:extLst>
                </a:gridCol>
              </a:tblGrid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667131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838979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40860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898B2AB-E06C-B929-F331-BECAB8B9B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041770"/>
              </p:ext>
            </p:extLst>
          </p:nvPr>
        </p:nvGraphicFramePr>
        <p:xfrm>
          <a:off x="6372200" y="5626173"/>
          <a:ext cx="1098000" cy="109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000">
                  <a:extLst>
                    <a:ext uri="{9D8B030D-6E8A-4147-A177-3AD203B41FA5}">
                      <a16:colId xmlns:a16="http://schemas.microsoft.com/office/drawing/2014/main" val="3682864224"/>
                    </a:ext>
                  </a:extLst>
                </a:gridCol>
                <a:gridCol w="366000">
                  <a:extLst>
                    <a:ext uri="{9D8B030D-6E8A-4147-A177-3AD203B41FA5}">
                      <a16:colId xmlns:a16="http://schemas.microsoft.com/office/drawing/2014/main" val="2233443006"/>
                    </a:ext>
                  </a:extLst>
                </a:gridCol>
                <a:gridCol w="366000">
                  <a:extLst>
                    <a:ext uri="{9D8B030D-6E8A-4147-A177-3AD203B41FA5}">
                      <a16:colId xmlns:a16="http://schemas.microsoft.com/office/drawing/2014/main" val="534674089"/>
                    </a:ext>
                  </a:extLst>
                </a:gridCol>
              </a:tblGrid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667131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838979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408609"/>
                  </a:ext>
                </a:extLst>
              </a:tr>
            </a:tbl>
          </a:graphicData>
        </a:graphic>
      </p:graphicFrame>
      <p:sp>
        <p:nvSpPr>
          <p:cNvPr id="13" name="右箭头 12">
            <a:extLst>
              <a:ext uri="{FF2B5EF4-FFF2-40B4-BE49-F238E27FC236}">
                <a16:creationId xmlns:a16="http://schemas.microsoft.com/office/drawing/2014/main" id="{79F3842B-081E-CCB6-1F75-0948CC5EDC0B}"/>
              </a:ext>
            </a:extLst>
          </p:cNvPr>
          <p:cNvSpPr/>
          <p:nvPr/>
        </p:nvSpPr>
        <p:spPr>
          <a:xfrm>
            <a:off x="5585921" y="6093296"/>
            <a:ext cx="642263" cy="2576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941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930" y="259558"/>
            <a:ext cx="6204302" cy="649162"/>
          </a:xfrm>
        </p:spPr>
        <p:txBody>
          <a:bodyPr/>
          <a:lstStyle/>
          <a:p>
            <a:pPr algn="l"/>
            <a:r>
              <a:rPr kumimoji="1" lang="zh-CN" altLang="en-US" sz="2400" dirty="0"/>
              <a:t>第二题：八数码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5930" y="1026442"/>
            <a:ext cx="8227060" cy="5324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提示：矩阵与字符串的转换方式</a:t>
            </a: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由于不保证一定存在解决方案，你可以使用 </a:t>
            </a:r>
            <a:r>
              <a:rPr lang="en" altLang="zh-CN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unordered_map</a:t>
            </a:r>
            <a:r>
              <a:rPr lang="en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&lt;string, int&gt;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或其他方案来存储每种方案的状态。</a:t>
            </a: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l"/>
            <a:endParaRPr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DC3B24-2040-93BF-B10A-1B2E39EC2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1534273"/>
            <a:ext cx="7772400" cy="298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0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评分标准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 lnSpcReduction="10000"/>
          </a:bodyPr>
          <a:lstStyle/>
          <a:p>
            <a:r>
              <a:rPr kumimoji="1" lang="zh-CN" altLang="en-US" dirty="0"/>
              <a:t>每道题均为 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分</a:t>
            </a:r>
          </a:p>
          <a:p>
            <a:r>
              <a:rPr kumimoji="1" lang="zh-CN" altLang="en-US" dirty="0"/>
              <a:t>课堂助教检查（</a:t>
            </a:r>
            <a:r>
              <a:rPr kumimoji="1" lang="en-US" altLang="zh-CN" dirty="0"/>
              <a:t>5 </a:t>
            </a:r>
            <a:r>
              <a:rPr kumimoji="1" lang="zh-CN" altLang="en-US" dirty="0"/>
              <a:t>分）</a:t>
            </a:r>
          </a:p>
          <a:p>
            <a:pPr lvl="1"/>
            <a:r>
              <a:rPr kumimoji="1" lang="zh-CN" altLang="en-US" dirty="0"/>
              <a:t>编译运行正常</a:t>
            </a:r>
          </a:p>
          <a:p>
            <a:pPr lvl="1"/>
            <a:r>
              <a:rPr kumimoji="1" lang="zh-CN" altLang="en-US" dirty="0"/>
              <a:t>至少 </a:t>
            </a:r>
            <a:r>
              <a:rPr kumimoji="1" lang="en-US" altLang="zh-CN" dirty="0"/>
              <a:t>3 </a:t>
            </a:r>
            <a:r>
              <a:rPr kumimoji="1" lang="zh-CN" altLang="en-US" dirty="0"/>
              <a:t>个测试用例</a:t>
            </a:r>
          </a:p>
          <a:p>
            <a:pPr lvl="1"/>
            <a:r>
              <a:rPr kumimoji="1" lang="zh-CN" altLang="en-US" dirty="0"/>
              <a:t>可以描述清楚算法逻辑</a:t>
            </a:r>
          </a:p>
          <a:p>
            <a:r>
              <a:rPr kumimoji="1" lang="zh-CN" altLang="en-US" dirty="0"/>
              <a:t>提交代码文件（</a:t>
            </a:r>
            <a:r>
              <a:rPr kumimoji="1" lang="en-US" altLang="zh-CN" dirty="0"/>
              <a:t>3 </a:t>
            </a:r>
            <a:r>
              <a:rPr kumimoji="1" lang="zh-CN" altLang="en-US" dirty="0"/>
              <a:t>分）</a:t>
            </a:r>
          </a:p>
          <a:p>
            <a:pPr lvl="1"/>
            <a:r>
              <a:rPr kumimoji="1" lang="zh-CN" altLang="en-US" dirty="0"/>
              <a:t>提交到 </a:t>
            </a:r>
            <a:r>
              <a:rPr kumimoji="1" lang="en-GB" altLang="zh-CN" dirty="0" err="1"/>
              <a:t>elearning</a:t>
            </a:r>
            <a:r>
              <a:rPr kumimoji="1" lang="en-GB" altLang="zh-CN" dirty="0"/>
              <a:t> </a:t>
            </a:r>
            <a:r>
              <a:rPr kumimoji="1" lang="zh-CN" altLang="en-US" dirty="0"/>
              <a:t>平台</a:t>
            </a:r>
          </a:p>
          <a:p>
            <a:pPr lvl="1"/>
            <a:r>
              <a:rPr kumimoji="1" lang="zh-CN" altLang="en-US" dirty="0"/>
              <a:t>编译运行正常</a:t>
            </a:r>
          </a:p>
          <a:p>
            <a:pPr lvl="1"/>
            <a:r>
              <a:rPr kumimoji="1" lang="zh-CN" altLang="en-US" dirty="0"/>
              <a:t>有详细注释</a:t>
            </a:r>
          </a:p>
          <a:p>
            <a:pPr lvl="1"/>
            <a:r>
              <a:rPr kumimoji="1" lang="zh-CN" altLang="en-US" dirty="0"/>
              <a:t>至少 </a:t>
            </a:r>
            <a:r>
              <a:rPr kumimoji="1" lang="en-US" altLang="zh-CN" dirty="0"/>
              <a:t>3 </a:t>
            </a:r>
            <a:r>
              <a:rPr kumimoji="1" lang="zh-CN" altLang="en-US" dirty="0"/>
              <a:t>个测试用例</a:t>
            </a:r>
          </a:p>
          <a:p>
            <a:r>
              <a:rPr kumimoji="1" lang="zh-CN" altLang="en-US" dirty="0"/>
              <a:t>有优化或亮点（ </a:t>
            </a:r>
            <a:r>
              <a:rPr kumimoji="1" lang="en-US" altLang="zh-CN" dirty="0"/>
              <a:t>2 </a:t>
            </a:r>
            <a:r>
              <a:rPr kumimoji="1" lang="zh-CN" altLang="en-US" dirty="0"/>
              <a:t>分）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请以</a:t>
            </a:r>
            <a:r>
              <a:rPr kumimoji="1" lang="en-US" altLang="zh-CN" dirty="0"/>
              <a:t>lab6-01.cpp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lab6-02.cpp</a:t>
            </a:r>
            <a:r>
              <a:rPr kumimoji="1" lang="zh-CN" altLang="en-US" dirty="0"/>
              <a:t>命名文件。</a:t>
            </a:r>
            <a:endParaRPr kumimoji="1" lang="en-US" altLang="zh-CN" dirty="0"/>
          </a:p>
          <a:p>
            <a:r>
              <a:rPr kumimoji="1" lang="zh-CN" altLang="en-US" dirty="0"/>
              <a:t>以学号</a:t>
            </a:r>
            <a:r>
              <a:rPr kumimoji="1" lang="en-US" altLang="zh-CN" dirty="0"/>
              <a:t>-</a:t>
            </a:r>
            <a:r>
              <a:rPr kumimoji="1" lang="zh-CN" altLang="en-US" dirty="0"/>
              <a:t>姓名为格式命名文件夹，压缩为</a:t>
            </a:r>
            <a:r>
              <a:rPr kumimoji="1" lang="en-US" altLang="zh-CN" dirty="0"/>
              <a:t>zip</a:t>
            </a:r>
            <a:r>
              <a:rPr kumimoji="1" lang="zh-CN" altLang="en-US" dirty="0"/>
              <a:t>文件，其中包含两个</a:t>
            </a:r>
            <a:r>
              <a:rPr kumimoji="1" lang="en-US" altLang="zh-CN" dirty="0" err="1"/>
              <a:t>cpp</a:t>
            </a:r>
            <a:r>
              <a:rPr kumimoji="1" lang="zh-CN" altLang="en-US" dirty="0"/>
              <a:t>题解文件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mJmOTM3ZGZiZWUxOTRmZDJkMmYxMzEzZDg5YjQwNjk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529</Words>
  <Application>Microsoft Macintosh PowerPoint</Application>
  <PresentationFormat>全屏显示(4:3)</PresentationFormat>
  <Paragraphs>80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SimHei</vt:lpstr>
      <vt:lpstr>Arial</vt:lpstr>
      <vt:lpstr>默认设计模板</vt:lpstr>
      <vt:lpstr>数据结构 Lab6</vt:lpstr>
      <vt:lpstr>第一题：广义表的加权和</vt:lpstr>
      <vt:lpstr>第一题：广义表的加权和</vt:lpstr>
      <vt:lpstr>第二题：八数码</vt:lpstr>
      <vt:lpstr>第二题：八数码</vt:lpstr>
      <vt:lpstr>评分标准</vt:lpstr>
      <vt:lpstr>提交格式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 Lab6</dc:title>
  <dc:creator>leason</dc:creator>
  <cp:lastModifiedBy>定基 王</cp:lastModifiedBy>
  <cp:revision>9</cp:revision>
  <dcterms:created xsi:type="dcterms:W3CDTF">2023-10-16T06:34:15Z</dcterms:created>
  <dcterms:modified xsi:type="dcterms:W3CDTF">2024-10-12T01:46:44Z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A711B7CDB98247F197E5E112CE36F40A_12</vt:lpwstr>
  </property>
</Properties>
</file>