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7"/>
  </p:notesMasterIdLst>
  <p:sldIdLst>
    <p:sldId id="850" r:id="rId2"/>
    <p:sldId id="858" r:id="rId3"/>
    <p:sldId id="859" r:id="rId4"/>
    <p:sldId id="862" r:id="rId5"/>
    <p:sldId id="863" r:id="rId6"/>
    <p:sldId id="864" r:id="rId7"/>
    <p:sldId id="865" r:id="rId8"/>
    <p:sldId id="866" r:id="rId9"/>
    <p:sldId id="867" r:id="rId10"/>
    <p:sldId id="868" r:id="rId11"/>
    <p:sldId id="869" r:id="rId12"/>
    <p:sldId id="870" r:id="rId13"/>
    <p:sldId id="871" r:id="rId14"/>
    <p:sldId id="872" r:id="rId15"/>
    <p:sldId id="873" r:id="rId16"/>
    <p:sldId id="877" r:id="rId17"/>
    <p:sldId id="874" r:id="rId18"/>
    <p:sldId id="875" r:id="rId19"/>
    <p:sldId id="876" r:id="rId20"/>
    <p:sldId id="878" r:id="rId21"/>
    <p:sldId id="879" r:id="rId22"/>
    <p:sldId id="860" r:id="rId23"/>
    <p:sldId id="880" r:id="rId24"/>
    <p:sldId id="881" r:id="rId25"/>
    <p:sldId id="882" r:id="rId26"/>
    <p:sldId id="883" r:id="rId27"/>
    <p:sldId id="884" r:id="rId28"/>
    <p:sldId id="885" r:id="rId29"/>
    <p:sldId id="886" r:id="rId30"/>
    <p:sldId id="887" r:id="rId31"/>
    <p:sldId id="888" r:id="rId32"/>
    <p:sldId id="889" r:id="rId33"/>
    <p:sldId id="890" r:id="rId34"/>
    <p:sldId id="891" r:id="rId35"/>
    <p:sldId id="892" r:id="rId36"/>
    <p:sldId id="893" r:id="rId37"/>
    <p:sldId id="894" r:id="rId38"/>
    <p:sldId id="895" r:id="rId39"/>
    <p:sldId id="896" r:id="rId40"/>
    <p:sldId id="897" r:id="rId41"/>
    <p:sldId id="898" r:id="rId42"/>
    <p:sldId id="899" r:id="rId43"/>
    <p:sldId id="900" r:id="rId44"/>
    <p:sldId id="901" r:id="rId45"/>
    <p:sldId id="902" r:id="rId46"/>
    <p:sldId id="903" r:id="rId47"/>
    <p:sldId id="904" r:id="rId48"/>
    <p:sldId id="905" r:id="rId49"/>
    <p:sldId id="906" r:id="rId50"/>
    <p:sldId id="907" r:id="rId51"/>
    <p:sldId id="908" r:id="rId52"/>
    <p:sldId id="909" r:id="rId53"/>
    <p:sldId id="910" r:id="rId54"/>
    <p:sldId id="911" r:id="rId55"/>
    <p:sldId id="912" r:id="rId56"/>
    <p:sldId id="913" r:id="rId57"/>
    <p:sldId id="914" r:id="rId58"/>
    <p:sldId id="915" r:id="rId59"/>
    <p:sldId id="916" r:id="rId60"/>
    <p:sldId id="917" r:id="rId61"/>
    <p:sldId id="918" r:id="rId62"/>
    <p:sldId id="919" r:id="rId63"/>
    <p:sldId id="861" r:id="rId64"/>
    <p:sldId id="920" r:id="rId65"/>
    <p:sldId id="704" r:id="rId66"/>
  </p:sldIdLst>
  <p:sldSz cx="9144000" cy="6858000" type="screen4x3"/>
  <p:notesSz cx="7099300" cy="10234613"/>
  <p:defaultTextStyle>
    <a:defPPr>
      <a:defRPr lang="zh-CN"/>
    </a:defPPr>
    <a:lvl1pPr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1pPr>
    <a:lvl2pPr marL="4572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2pPr>
    <a:lvl3pPr marL="9144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3pPr>
    <a:lvl4pPr marL="13716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4pPr>
    <a:lvl5pPr marL="18288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5pPr>
    <a:lvl6pPr marL="22860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6pPr>
    <a:lvl7pPr marL="27432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7pPr>
    <a:lvl8pPr marL="32004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8pPr>
    <a:lvl9pPr marL="36576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00FF"/>
    <a:srgbClr val="990099"/>
    <a:srgbClr val="0000CC"/>
    <a:srgbClr val="008000"/>
    <a:srgbClr val="CC3300"/>
    <a:srgbClr val="0000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1" autoAdjust="0"/>
    <p:restoredTop sz="84724" autoAdjust="0"/>
  </p:normalViewPr>
  <p:slideViewPr>
    <p:cSldViewPr>
      <p:cViewPr varScale="1">
        <p:scale>
          <a:sx n="103" d="100"/>
          <a:sy n="103" d="100"/>
        </p:scale>
        <p:origin x="216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0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27341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34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fld id="{560E6BD8-910F-4459-BEB3-45946A596297}" type="slidenum">
              <a:rPr lang="en-US" altLang="zh-CN"/>
              <a:pPr/>
              <a:t>‹#›</a:t>
            </a:fld>
            <a:endParaRPr lang="en-US" altLang="zh-CN"/>
          </a:p>
        </p:txBody>
      </p:sp>
    </p:spTree>
    <p:extLst>
      <p:ext uri="{BB962C8B-B14F-4D97-AF65-F5344CB8AC3E}">
        <p14:creationId xmlns:p14="http://schemas.microsoft.com/office/powerpoint/2010/main" val="28627900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1</a:t>
            </a:fld>
            <a:endParaRPr lang="en-US" altLang="zh-CN"/>
          </a:p>
        </p:txBody>
      </p:sp>
    </p:spTree>
    <p:extLst>
      <p:ext uri="{BB962C8B-B14F-4D97-AF65-F5344CB8AC3E}">
        <p14:creationId xmlns:p14="http://schemas.microsoft.com/office/powerpoint/2010/main" val="2440395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41</a:t>
            </a:fld>
            <a:endParaRPr lang="en-US" altLang="zh-CN"/>
          </a:p>
        </p:txBody>
      </p:sp>
    </p:spTree>
    <p:extLst>
      <p:ext uri="{BB962C8B-B14F-4D97-AF65-F5344CB8AC3E}">
        <p14:creationId xmlns:p14="http://schemas.microsoft.com/office/powerpoint/2010/main" val="850778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a:t>
            </a:r>
            <a:r>
              <a:rPr lang="en-US" dirty="0" err="1"/>
              <a:t>www.cnblogs.com</a:t>
            </a:r>
            <a:r>
              <a:rPr lang="en-US" dirty="0"/>
              <a:t>/</a:t>
            </a:r>
            <a:r>
              <a:rPr lang="en-US" dirty="0" err="1"/>
              <a:t>dusf</a:t>
            </a:r>
            <a:r>
              <a:rPr lang="en-US" dirty="0"/>
              <a:t>/p/</a:t>
            </a:r>
            <a:r>
              <a:rPr lang="en-US" dirty="0" err="1"/>
              <a:t>kmp.html</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47</a:t>
            </a:fld>
            <a:endParaRPr lang="en-US" altLang="zh-CN"/>
          </a:p>
        </p:txBody>
      </p:sp>
    </p:spTree>
    <p:extLst>
      <p:ext uri="{BB962C8B-B14F-4D97-AF65-F5344CB8AC3E}">
        <p14:creationId xmlns:p14="http://schemas.microsoft.com/office/powerpoint/2010/main" val="220019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zh-CN" altLang="en-US" sz="1200" b="0" u="none" kern="0" dirty="0">
                <a:solidFill>
                  <a:srgbClr val="0000FF"/>
                </a:solidFill>
                <a:effectLst/>
                <a:latin typeface="Times New Roman" panose="02020603050405020304" pitchFamily="18" charset="0"/>
                <a:cs typeface="Times New Roman" panose="02020603050405020304" pitchFamily="18" charset="0"/>
              </a:rPr>
              <a:t> 两个规则的移动位数，只与模式串有关，与目标串无关。因此，可预先计算生成</a:t>
            </a:r>
            <a:r>
              <a:rPr lang="en-US" altLang="zh-CN" sz="1200" b="0" u="none" kern="0" dirty="0">
                <a:solidFill>
                  <a:srgbClr val="0000FF"/>
                </a:solidFill>
                <a:effectLst/>
                <a:latin typeface="Times New Roman" panose="02020603050405020304" pitchFamily="18" charset="0"/>
                <a:cs typeface="Times New Roman" panose="02020603050405020304" pitchFamily="18" charset="0"/>
              </a:rPr>
              <a:t>《</a:t>
            </a:r>
            <a:r>
              <a:rPr lang="zh-CN" altLang="en-US" sz="1200" b="0" u="none" kern="0" dirty="0">
                <a:solidFill>
                  <a:srgbClr val="0000FF"/>
                </a:solidFill>
                <a:effectLst/>
                <a:latin typeface="Times New Roman" panose="02020603050405020304" pitchFamily="18" charset="0"/>
                <a:cs typeface="Times New Roman" panose="02020603050405020304" pitchFamily="18" charset="0"/>
              </a:rPr>
              <a:t>坏字符规则表</a:t>
            </a:r>
            <a:r>
              <a:rPr lang="en-US" altLang="zh-CN" sz="1200" b="0" u="none" kern="0" dirty="0">
                <a:solidFill>
                  <a:srgbClr val="0000FF"/>
                </a:solidFill>
                <a:effectLst/>
                <a:latin typeface="Times New Roman" panose="02020603050405020304" pitchFamily="18" charset="0"/>
                <a:cs typeface="Times New Roman" panose="02020603050405020304" pitchFamily="18" charset="0"/>
              </a:rPr>
              <a:t>》</a:t>
            </a:r>
            <a:r>
              <a:rPr lang="zh-CN" altLang="en-US" sz="1200" b="0" u="none" kern="0" dirty="0">
                <a:solidFill>
                  <a:srgbClr val="0000FF"/>
                </a:solidFill>
                <a:effectLst/>
                <a:latin typeface="Times New Roman" panose="02020603050405020304" pitchFamily="18" charset="0"/>
                <a:cs typeface="Times New Roman" panose="02020603050405020304" pitchFamily="18" charset="0"/>
              </a:rPr>
              <a:t>和</a:t>
            </a:r>
            <a:r>
              <a:rPr lang="en-US" altLang="zh-CN" sz="1200" b="0" u="none" kern="0" dirty="0">
                <a:solidFill>
                  <a:srgbClr val="0000FF"/>
                </a:solidFill>
                <a:effectLst/>
                <a:latin typeface="Times New Roman" panose="02020603050405020304" pitchFamily="18" charset="0"/>
                <a:cs typeface="Times New Roman" panose="02020603050405020304" pitchFamily="18" charset="0"/>
              </a:rPr>
              <a:t>《</a:t>
            </a:r>
            <a:r>
              <a:rPr lang="zh-CN" altLang="en-US" sz="1200" b="0" u="none" kern="0" dirty="0">
                <a:solidFill>
                  <a:srgbClr val="0000FF"/>
                </a:solidFill>
                <a:effectLst/>
                <a:latin typeface="Times New Roman" panose="02020603050405020304" pitchFamily="18" charset="0"/>
                <a:cs typeface="Times New Roman" panose="02020603050405020304" pitchFamily="18" charset="0"/>
              </a:rPr>
              <a:t>好后缀规则表</a:t>
            </a:r>
            <a:r>
              <a:rPr lang="en-US" altLang="zh-CN" sz="1200" b="0" u="none" kern="0" dirty="0">
                <a:solidFill>
                  <a:srgbClr val="0000FF"/>
                </a:solidFill>
                <a:effectLst/>
                <a:latin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61</a:t>
            </a:fld>
            <a:endParaRPr lang="en-US" altLang="zh-CN"/>
          </a:p>
        </p:txBody>
      </p:sp>
    </p:spTree>
    <p:extLst>
      <p:ext uri="{BB962C8B-B14F-4D97-AF65-F5344CB8AC3E}">
        <p14:creationId xmlns:p14="http://schemas.microsoft.com/office/powerpoint/2010/main" val="389824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zh-CN" altLang="en-US" dirty="0"/>
              <a:t>字符串结束符</a:t>
            </a:r>
            <a:r>
              <a:rPr lang="en-US" altLang="zh-CN" dirty="0"/>
              <a:t>\0</a:t>
            </a:r>
            <a:r>
              <a:rPr lang="zh-CN" altLang="en-US" dirty="0"/>
              <a:t>，</a:t>
            </a:r>
            <a:r>
              <a:rPr lang="en-US" altLang="zh-CN" dirty="0" err="1"/>
              <a:t>strlen</a:t>
            </a:r>
            <a:r>
              <a:rPr lang="zh-CN" altLang="en-US" dirty="0"/>
              <a:t> </a:t>
            </a:r>
            <a:r>
              <a:rPr lang="en-US" altLang="zh-CN" dirty="0"/>
              <a:t>vs. </a:t>
            </a:r>
            <a:r>
              <a:rPr lang="en-US" altLang="zh-CN" dirty="0" err="1"/>
              <a:t>sizeof</a:t>
            </a:r>
            <a:r>
              <a:rPr lang="en-US" altLang="zh-CN" dirty="0"/>
              <a:t>?</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8</a:t>
            </a:fld>
            <a:endParaRPr lang="en-US" altLang="zh-CN"/>
          </a:p>
        </p:txBody>
      </p:sp>
    </p:spTree>
    <p:extLst>
      <p:ext uri="{BB962C8B-B14F-4D97-AF65-F5344CB8AC3E}">
        <p14:creationId xmlns:p14="http://schemas.microsoft.com/office/powerpoint/2010/main" val="150236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对于字符串的连接等操作的实现比较方便</a:t>
            </a:r>
            <a:r>
              <a:rPr lang="zh-CN" altLang="en-US" dirty="0"/>
              <a:t>，但总体来说不太灵活</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10</a:t>
            </a:fld>
            <a:endParaRPr lang="en-US" altLang="zh-CN"/>
          </a:p>
        </p:txBody>
      </p:sp>
    </p:spTree>
    <p:extLst>
      <p:ext uri="{BB962C8B-B14F-4D97-AF65-F5344CB8AC3E}">
        <p14:creationId xmlns:p14="http://schemas.microsoft.com/office/powerpoint/2010/main" val="49440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sz="1200" b="0" u="none" dirty="0">
                <a:solidFill>
                  <a:srgbClr val="C00000"/>
                </a:solidFill>
                <a:effectLst/>
                <a:latin typeface="Times New Roman" pitchFamily="18" charset="0"/>
                <a:cs typeface="Times New Roman" pitchFamily="18" charset="0"/>
              </a:rPr>
              <a:t>nPos+nCount-1</a:t>
            </a:r>
            <a:r>
              <a:rPr lang="zh-CN" altLang="en-US" sz="1200" b="0" u="none" dirty="0">
                <a:solidFill>
                  <a:srgbClr val="C00000"/>
                </a:solidFill>
                <a:effectLst/>
                <a:latin typeface="Times New Roman" pitchFamily="18" charset="0"/>
                <a:cs typeface="Times New Roman" pitchFamily="18" charset="0"/>
              </a:rPr>
              <a:t>表示待提取</a:t>
            </a:r>
            <a:r>
              <a:rPr lang="zh-CN" altLang="en-CN" sz="1200" b="0" u="none" dirty="0">
                <a:solidFill>
                  <a:srgbClr val="C00000"/>
                </a:solidFill>
                <a:effectLst/>
                <a:latin typeface="Times New Roman" pitchFamily="18" charset="0"/>
                <a:cs typeface="Times New Roman" pitchFamily="18" charset="0"/>
              </a:rPr>
              <a:t>子串</a:t>
            </a:r>
            <a:r>
              <a:rPr lang="zh-CN" altLang="en-US" sz="1200" b="0" u="none" dirty="0">
                <a:solidFill>
                  <a:srgbClr val="C00000"/>
                </a:solidFill>
                <a:effectLst/>
                <a:latin typeface="Times New Roman" pitchFamily="18" charset="0"/>
                <a:cs typeface="Times New Roman" pitchFamily="18" charset="0"/>
              </a:rPr>
              <a:t>最后一个字符在串中的位置，不能超过串的最大允许位置</a:t>
            </a:r>
            <a:r>
              <a:rPr lang="en-US" altLang="zh-CN" sz="1200" b="0" u="none" dirty="0">
                <a:solidFill>
                  <a:srgbClr val="C00000"/>
                </a:solidFill>
                <a:effectLst/>
                <a:latin typeface="Times New Roman" pitchFamily="18" charset="0"/>
                <a:cs typeface="Times New Roman" pitchFamily="18" charset="0"/>
              </a:rPr>
              <a:t>nLen-1</a:t>
            </a:r>
            <a:endParaRPr lang="en-CN" b="0"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14</a:t>
            </a:fld>
            <a:endParaRPr lang="en-US" altLang="zh-CN"/>
          </a:p>
        </p:txBody>
      </p:sp>
    </p:spTree>
    <p:extLst>
      <p:ext uri="{BB962C8B-B14F-4D97-AF65-F5344CB8AC3E}">
        <p14:creationId xmlns:p14="http://schemas.microsoft.com/office/powerpoint/2010/main" val="1158869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一般</a:t>
            </a:r>
            <a:r>
              <a:rPr lang="zh-CN" altLang="en-US" dirty="0"/>
              <a:t>，</a:t>
            </a:r>
            <a:r>
              <a:rPr lang="en-US" altLang="zh-CN" dirty="0"/>
              <a:t>m</a:t>
            </a:r>
            <a:r>
              <a:rPr lang="zh-CN" altLang="en-US" dirty="0"/>
              <a:t>远远小于</a:t>
            </a:r>
            <a:r>
              <a:rPr lang="en-US" altLang="zh-CN" dirty="0"/>
              <a:t>n</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26</a:t>
            </a:fld>
            <a:endParaRPr lang="en-US" altLang="zh-CN"/>
          </a:p>
        </p:txBody>
      </p:sp>
    </p:spTree>
    <p:extLst>
      <p:ext uri="{BB962C8B-B14F-4D97-AF65-F5344CB8AC3E}">
        <p14:creationId xmlns:p14="http://schemas.microsoft.com/office/powerpoint/2010/main" val="226663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cs typeface="Times New Roman" panose="02020603050405020304" pitchFamily="18" charset="0"/>
              </a:rPr>
              <a:t>算法速度慢的原因在于回溯：每趟重新比较时，</a:t>
            </a:r>
            <a:r>
              <a:rPr lang="en-US" altLang="zh-CN"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串的扫描指针都要回退</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28</a:t>
            </a:fld>
            <a:endParaRPr lang="en-US" altLang="zh-CN"/>
          </a:p>
        </p:txBody>
      </p:sp>
    </p:spTree>
    <p:extLst>
      <p:ext uri="{BB962C8B-B14F-4D97-AF65-F5344CB8AC3E}">
        <p14:creationId xmlns:p14="http://schemas.microsoft.com/office/powerpoint/2010/main" val="16724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a:t>q</a:t>
            </a:r>
            <a:r>
              <a:rPr lang="zh-CN" altLang="en-US" dirty="0"/>
              <a:t> </a:t>
            </a:r>
            <a:r>
              <a:rPr lang="en-US" altLang="zh-CN" dirty="0"/>
              <a:t>=</a:t>
            </a:r>
            <a:r>
              <a:rPr lang="zh-CN" altLang="en-US" dirty="0"/>
              <a:t> </a:t>
            </a:r>
            <a:r>
              <a:rPr lang="en-US" altLang="zh-CN" dirty="0"/>
              <a:t>2^(m-1)</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31</a:t>
            </a:fld>
            <a:endParaRPr lang="en-US" altLang="zh-CN"/>
          </a:p>
        </p:txBody>
      </p:sp>
    </p:spTree>
    <p:extLst>
      <p:ext uri="{BB962C8B-B14F-4D97-AF65-F5344CB8AC3E}">
        <p14:creationId xmlns:p14="http://schemas.microsoft.com/office/powerpoint/2010/main" val="314481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t</a:t>
            </a:r>
            <a:r>
              <a:rPr lang="en-CN" dirty="0"/>
              <a:t>扫描指针的回溯</a:t>
            </a:r>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36</a:t>
            </a:fld>
            <a:endParaRPr lang="en-US" altLang="zh-CN"/>
          </a:p>
        </p:txBody>
      </p:sp>
    </p:spTree>
    <p:extLst>
      <p:ext uri="{BB962C8B-B14F-4D97-AF65-F5344CB8AC3E}">
        <p14:creationId xmlns:p14="http://schemas.microsoft.com/office/powerpoint/2010/main" val="552379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zh-CN" altLang="en-US" dirty="0"/>
              <a:t>更一般的情形</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37</a:t>
            </a:fld>
            <a:endParaRPr lang="en-US" altLang="zh-CN"/>
          </a:p>
        </p:txBody>
      </p:sp>
    </p:spTree>
    <p:extLst>
      <p:ext uri="{BB962C8B-B14F-4D97-AF65-F5344CB8AC3E}">
        <p14:creationId xmlns:p14="http://schemas.microsoft.com/office/powerpoint/2010/main" val="4021289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E703-88AB-B448-8656-91C0AB65583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0F282A9-BFA4-1649-A50E-3F7F189E70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FDC9B48-2654-9947-887D-7921C8D1AA90}"/>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4DB1A2F6-1F16-9F4D-99C6-FEB400587113}"/>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17F005BA-93BE-CD42-9AB9-558E26289E12}"/>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06748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7603-9AE7-EE4A-AB8C-1EB8522A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C625C3-1688-9145-BA36-A36C15F749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83CFA-B873-B045-9906-44CB235AA758}"/>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BDA76D6E-6505-914D-88F7-6D8A26EADD10}"/>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6E1D6BCA-DA3B-B549-A197-2E4457FD1F08}"/>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66611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5D9DE-0CF8-E947-BE6A-380787EA326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B35451-3A61-644A-B6AB-E3B8D5E9806F}"/>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33FA7-5553-4943-84A5-710B61A14D20}"/>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AF583EFE-3F71-1548-9E1C-DA197DF9406A}"/>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DABEC1D9-1A5A-974B-88C9-3C6435479F6D}"/>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04858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5941-B68D-B84F-96CD-867900D39886}"/>
              </a:ext>
            </a:extLst>
          </p:cNvPr>
          <p:cNvSpPr>
            <a:spLocks noGrp="1"/>
          </p:cNvSpPr>
          <p:nvPr>
            <p:ph type="title"/>
          </p:nvPr>
        </p:nvSpPr>
        <p:spPr/>
        <p:txBody>
          <a:bodyPr>
            <a:normAutofit/>
          </a:bodyPr>
          <a:lstStyle>
            <a:lvl1pPr algn="ctr">
              <a:defRPr sz="3600" b="1" i="0">
                <a:latin typeface="DengXian" panose="02010600030101010101" pitchFamily="2" charset="-122"/>
                <a:ea typeface="DengXian" panose="02010600030101010101" pitchFamily="2" charset="-122"/>
              </a:defRPr>
            </a:lvl1pPr>
          </a:lstStyle>
          <a:p>
            <a:r>
              <a:rPr lang="en-US" dirty="0"/>
              <a:t>Click to edit Master title style</a:t>
            </a:r>
          </a:p>
        </p:txBody>
      </p:sp>
      <p:sp>
        <p:nvSpPr>
          <p:cNvPr id="3" name="Content Placeholder 2">
            <a:extLst>
              <a:ext uri="{FF2B5EF4-FFF2-40B4-BE49-F238E27FC236}">
                <a16:creationId xmlns:a16="http://schemas.microsoft.com/office/drawing/2014/main" id="{A75D3120-36F6-3E4D-8042-165E5DCC3147}"/>
              </a:ext>
            </a:extLst>
          </p:cNvPr>
          <p:cNvSpPr>
            <a:spLocks noGrp="1"/>
          </p:cNvSpPr>
          <p:nvPr>
            <p:ph idx="1"/>
          </p:nvPr>
        </p:nvSpPr>
        <p:spPr/>
        <p:txBody>
          <a:bodyPr/>
          <a:lstStyle>
            <a:lvl1pPr>
              <a:defRPr sz="2400" b="1" i="0">
                <a:latin typeface="DengXian" panose="02010600030101010101" pitchFamily="2" charset="-122"/>
                <a:ea typeface="DengXian" panose="02010600030101010101" pitchFamily="2" charset="-122"/>
              </a:defRPr>
            </a:lvl1pPr>
            <a:lvl2pPr>
              <a:defRPr sz="2000" b="1" i="0">
                <a:latin typeface="DengXian" panose="02010600030101010101" pitchFamily="2" charset="-122"/>
                <a:ea typeface="DengXian" panose="02010600030101010101" pitchFamily="2" charset="-122"/>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605FBE-BCBB-1548-9E8E-1AA00F261B03}"/>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70949F9F-1EC8-964D-AAEF-DA41C16D99B2}"/>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F0EA8109-83C2-234E-B976-547347CAD040}"/>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415489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00DA-F701-8F40-BD6C-487F279055C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F4886EA-8B7A-7243-B546-0E045A4A4FE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C372CF-6B16-9B46-BB22-4DFBDCC9F509}"/>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87464F91-C4EC-A649-A735-57F7D288157A}"/>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FFE9FF50-BE38-6249-8CAE-AFAC331FE6A6}"/>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45106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2A47-ED96-C946-A7B6-E7D6248EC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61104-0C5C-9641-A39D-5909FCE185BF}"/>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5BCC11-52E0-E340-9311-A9C3946885B4}"/>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69B086-05CA-3F44-921C-57BB6479DE4E}"/>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2374A19F-C9DE-8549-B7D8-EEDAC11BF2F1}"/>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F7F30927-26B0-2E43-9416-49C824597B2E}"/>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73210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1D1-A431-2F45-9CBA-094E391F2C2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80AE94-5294-B448-8D4A-76D530ED71C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9FB541A8-A588-2640-86C2-98F04F38A34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5085B2-EDAF-9848-BDF7-6ED9FD46C0F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6684560-66BC-4745-B8BE-CAC3DE3E0584}"/>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EAD95B-E34D-954C-A9FF-456624B234FB}"/>
              </a:ext>
            </a:extLst>
          </p:cNvPr>
          <p:cNvSpPr>
            <a:spLocks noGrp="1"/>
          </p:cNvSpPr>
          <p:nvPr>
            <p:ph type="dt" sz="half" idx="10"/>
          </p:nvPr>
        </p:nvSpPr>
        <p:spPr/>
        <p:txBody>
          <a:bodyPr/>
          <a:lstStyle/>
          <a:p>
            <a:endParaRPr lang="en-US" altLang="zh-CN"/>
          </a:p>
        </p:txBody>
      </p:sp>
      <p:sp>
        <p:nvSpPr>
          <p:cNvPr id="8" name="Footer Placeholder 7">
            <a:extLst>
              <a:ext uri="{FF2B5EF4-FFF2-40B4-BE49-F238E27FC236}">
                <a16:creationId xmlns:a16="http://schemas.microsoft.com/office/drawing/2014/main" id="{2C080E4B-90E4-FC49-B1FF-18AF6C0F6A3F}"/>
              </a:ext>
            </a:extLst>
          </p:cNvPr>
          <p:cNvSpPr>
            <a:spLocks noGrp="1"/>
          </p:cNvSpPr>
          <p:nvPr>
            <p:ph type="ftr" sz="quarter" idx="11"/>
          </p:nvPr>
        </p:nvSpPr>
        <p:spPr/>
        <p:txBody>
          <a:bodyPr/>
          <a:lstStyle/>
          <a:p>
            <a:endParaRPr lang="en-US" altLang="zh-CN"/>
          </a:p>
        </p:txBody>
      </p:sp>
      <p:sp>
        <p:nvSpPr>
          <p:cNvPr id="9" name="Slide Number Placeholder 8">
            <a:extLst>
              <a:ext uri="{FF2B5EF4-FFF2-40B4-BE49-F238E27FC236}">
                <a16:creationId xmlns:a16="http://schemas.microsoft.com/office/drawing/2014/main" id="{DADA99DF-5416-FD4E-839C-7A4EA4198EC9}"/>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236391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D317-B6D3-4A49-9202-0E557C8315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9FA781-395B-B341-A5D6-A5A1B2130F5B}"/>
              </a:ext>
            </a:extLst>
          </p:cNvPr>
          <p:cNvSpPr>
            <a:spLocks noGrp="1"/>
          </p:cNvSpPr>
          <p:nvPr>
            <p:ph type="dt" sz="half" idx="10"/>
          </p:nvPr>
        </p:nvSpPr>
        <p:spPr/>
        <p:txBody>
          <a:bodyPr/>
          <a:lstStyle/>
          <a:p>
            <a:endParaRPr lang="en-US" altLang="zh-CN"/>
          </a:p>
        </p:txBody>
      </p:sp>
      <p:sp>
        <p:nvSpPr>
          <p:cNvPr id="4" name="Footer Placeholder 3">
            <a:extLst>
              <a:ext uri="{FF2B5EF4-FFF2-40B4-BE49-F238E27FC236}">
                <a16:creationId xmlns:a16="http://schemas.microsoft.com/office/drawing/2014/main" id="{B7240E22-AB33-704E-B73E-9995F08B61E2}"/>
              </a:ext>
            </a:extLst>
          </p:cNvPr>
          <p:cNvSpPr>
            <a:spLocks noGrp="1"/>
          </p:cNvSpPr>
          <p:nvPr>
            <p:ph type="ftr" sz="quarter" idx="11"/>
          </p:nvPr>
        </p:nvSpPr>
        <p:spPr/>
        <p:txBody>
          <a:bodyPr/>
          <a:lstStyle/>
          <a:p>
            <a:endParaRPr lang="en-US" altLang="zh-CN"/>
          </a:p>
        </p:txBody>
      </p:sp>
      <p:sp>
        <p:nvSpPr>
          <p:cNvPr id="5" name="Slide Number Placeholder 4">
            <a:extLst>
              <a:ext uri="{FF2B5EF4-FFF2-40B4-BE49-F238E27FC236}">
                <a16:creationId xmlns:a16="http://schemas.microsoft.com/office/drawing/2014/main" id="{21109ABC-2612-7B4A-AD1E-425CBCF0195F}"/>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21664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2A9075-BD85-3241-A757-C84BF7A77549}"/>
              </a:ext>
            </a:extLst>
          </p:cNvPr>
          <p:cNvSpPr>
            <a:spLocks noGrp="1"/>
          </p:cNvSpPr>
          <p:nvPr>
            <p:ph type="dt" sz="half" idx="10"/>
          </p:nvPr>
        </p:nvSpPr>
        <p:spPr/>
        <p:txBody>
          <a:bodyPr/>
          <a:lstStyle/>
          <a:p>
            <a:endParaRPr lang="en-US" altLang="zh-CN"/>
          </a:p>
        </p:txBody>
      </p:sp>
      <p:sp>
        <p:nvSpPr>
          <p:cNvPr id="3" name="Footer Placeholder 2">
            <a:extLst>
              <a:ext uri="{FF2B5EF4-FFF2-40B4-BE49-F238E27FC236}">
                <a16:creationId xmlns:a16="http://schemas.microsoft.com/office/drawing/2014/main" id="{617364E5-6248-2F48-A492-E42EB4960907}"/>
              </a:ext>
            </a:extLst>
          </p:cNvPr>
          <p:cNvSpPr>
            <a:spLocks noGrp="1"/>
          </p:cNvSpPr>
          <p:nvPr>
            <p:ph type="ftr" sz="quarter" idx="11"/>
          </p:nvPr>
        </p:nvSpPr>
        <p:spPr/>
        <p:txBody>
          <a:bodyPr/>
          <a:lstStyle/>
          <a:p>
            <a:endParaRPr lang="en-US" altLang="zh-CN"/>
          </a:p>
        </p:txBody>
      </p:sp>
      <p:sp>
        <p:nvSpPr>
          <p:cNvPr id="4" name="Slide Number Placeholder 3">
            <a:extLst>
              <a:ext uri="{FF2B5EF4-FFF2-40B4-BE49-F238E27FC236}">
                <a16:creationId xmlns:a16="http://schemas.microsoft.com/office/drawing/2014/main" id="{4361BAC9-5450-8944-AD74-8CB832F91A64}"/>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423479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55F4-AF0F-C54E-B8CA-D1157044A00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D58AE1F-407C-A443-BB3B-21907100A51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DFC662-4E76-B64D-AD22-B31CA9AF461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CAD8255-9A06-CD45-8EF0-9EA031D096F4}"/>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11635D7B-F893-8E42-9279-1296281AD3AF}"/>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95A1BEC7-430C-834C-AF20-7785ABA187B5}"/>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15953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18A3-45A2-294E-AAF1-2B1B8FCA716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39E7E7-79DC-2A4A-9FC1-C8C8273583F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8600A68-1DD3-6148-B2A4-751D08D358F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4F55F40-216B-BF4D-A973-E3E80BB7530E}"/>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FE7FAC9E-3CF2-374C-8297-EC8AB4B4419D}"/>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581499ED-1EE7-B74F-98ED-83573E85B8CB}"/>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24216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77EFD-A768-3E46-A605-BFDBFCFAB35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38DCE-325F-1A48-BA2A-CE927667EA1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19A37-4AD9-4546-8FC0-C11918221E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5" name="Footer Placeholder 4">
            <a:extLst>
              <a:ext uri="{FF2B5EF4-FFF2-40B4-BE49-F238E27FC236}">
                <a16:creationId xmlns:a16="http://schemas.microsoft.com/office/drawing/2014/main" id="{E662D947-3A23-1E4D-91F4-25CA45D31E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CN"/>
          </a:p>
        </p:txBody>
      </p:sp>
      <p:sp>
        <p:nvSpPr>
          <p:cNvPr id="6" name="Slide Number Placeholder 5">
            <a:extLst>
              <a:ext uri="{FF2B5EF4-FFF2-40B4-BE49-F238E27FC236}">
                <a16:creationId xmlns:a16="http://schemas.microsoft.com/office/drawing/2014/main" id="{B358238D-5806-9B4A-AF9F-C07F84A6DF3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01109363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89E0-68AF-3E4A-B4F3-C883A350961E}"/>
              </a:ext>
            </a:extLst>
          </p:cNvPr>
          <p:cNvSpPr>
            <a:spLocks noGrp="1"/>
          </p:cNvSpPr>
          <p:nvPr>
            <p:ph type="ctrTitle"/>
          </p:nvPr>
        </p:nvSpPr>
        <p:spPr/>
        <p:txBody>
          <a:bodyPr anchor="ctr">
            <a:normAutofit/>
          </a:bodyPr>
          <a:lstStyle/>
          <a:p>
            <a:r>
              <a:rPr lang="zh-CN" altLang="en-US" sz="6000" b="1" dirty="0">
                <a:latin typeface="DengXian" panose="02010600030101010101" pitchFamily="2" charset="-122"/>
                <a:ea typeface="DengXian" panose="02010600030101010101" pitchFamily="2" charset="-122"/>
                <a:cs typeface="Microsoft Himalaya" pitchFamily="2" charset="0"/>
              </a:rPr>
              <a:t>数据结构 </a:t>
            </a:r>
            <a:endParaRPr lang="en-US" sz="6000" b="1" dirty="0">
              <a:latin typeface="DengXian" panose="02010600030101010101" pitchFamily="2" charset="-122"/>
              <a:ea typeface="DengXian" panose="02010600030101010101" pitchFamily="2" charset="-122"/>
              <a:cs typeface="Microsoft Himalaya" pitchFamily="2" charset="0"/>
            </a:endParaRPr>
          </a:p>
        </p:txBody>
      </p:sp>
      <p:sp>
        <p:nvSpPr>
          <p:cNvPr id="3" name="Subtitle 2">
            <a:extLst>
              <a:ext uri="{FF2B5EF4-FFF2-40B4-BE49-F238E27FC236}">
                <a16:creationId xmlns:a16="http://schemas.microsoft.com/office/drawing/2014/main" id="{70907D45-D7B5-184E-8C1E-65DB3E467B77}"/>
              </a:ext>
            </a:extLst>
          </p:cNvPr>
          <p:cNvSpPr>
            <a:spLocks noGrp="1"/>
          </p:cNvSpPr>
          <p:nvPr>
            <p:ph type="subTitle" idx="1"/>
          </p:nvPr>
        </p:nvSpPr>
        <p:spPr>
          <a:xfrm>
            <a:off x="1143000" y="3602038"/>
            <a:ext cx="6858000" cy="2203226"/>
          </a:xfrm>
        </p:spPr>
        <p:txBody>
          <a:bodyPr>
            <a:normAutofit/>
          </a:bodyPr>
          <a:lstStyle/>
          <a:p>
            <a:r>
              <a:rPr lang="zh-CN" altLang="en-US" sz="3200" b="1" dirty="0">
                <a:latin typeface="DengXian" panose="02010600030101010101" pitchFamily="2" charset="-122"/>
                <a:ea typeface="DengXian" panose="02010600030101010101" pitchFamily="2" charset="-122"/>
                <a:cs typeface="Microsoft Himalaya" pitchFamily="2" charset="0"/>
              </a:rPr>
              <a:t>陈碧欢</a:t>
            </a:r>
            <a:endParaRPr lang="en-US" altLang="zh-CN" sz="3200" b="1" dirty="0">
              <a:latin typeface="DengXian" panose="02010600030101010101" pitchFamily="2" charset="-122"/>
              <a:ea typeface="DengXian" panose="02010600030101010101" pitchFamily="2" charset="-122"/>
              <a:cs typeface="Microsoft Himalaya" pitchFamily="2" charset="0"/>
            </a:endParaRPr>
          </a:p>
          <a:p>
            <a:r>
              <a:rPr lang="en-US" altLang="zh-CN" sz="2800" dirty="0">
                <a:latin typeface="Times New Roman" panose="02020603050405020304" pitchFamily="18" charset="0"/>
                <a:cs typeface="Times New Roman" panose="02020603050405020304" pitchFamily="18" charset="0"/>
              </a:rPr>
              <a:t>bhchen@fudan.edu.cn</a:t>
            </a:r>
          </a:p>
          <a:p>
            <a:r>
              <a:rPr lang="en-US" altLang="zh-CN" sz="2800" dirty="0">
                <a:latin typeface="Times New Roman" panose="02020603050405020304" pitchFamily="18" charset="0"/>
                <a:cs typeface="Times New Roman" panose="02020603050405020304" pitchFamily="18" charset="0"/>
              </a:rPr>
              <a:t>https://</a:t>
            </a:r>
            <a:r>
              <a:rPr lang="en-US" altLang="zh-CN" sz="2800" dirty="0" err="1">
                <a:latin typeface="Times New Roman" panose="02020603050405020304" pitchFamily="18" charset="0"/>
                <a:cs typeface="Times New Roman" panose="02020603050405020304" pitchFamily="18" charset="0"/>
              </a:rPr>
              <a:t>chenbihuan.github.io</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6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8ACF-3C77-B643-8127-B8F6A5B47204}"/>
              </a:ext>
            </a:extLst>
          </p:cNvPr>
          <p:cNvSpPr>
            <a:spLocks noGrp="1"/>
          </p:cNvSpPr>
          <p:nvPr>
            <p:ph type="title"/>
          </p:nvPr>
        </p:nvSpPr>
        <p:spPr/>
        <p:txBody>
          <a:bodyPr/>
          <a:lstStyle/>
          <a:p>
            <a:r>
              <a:rPr lang="zh-CN" altLang="en-US" dirty="0"/>
              <a:t>串的存储结构</a:t>
            </a:r>
            <a:endParaRPr lang="en-US" dirty="0"/>
          </a:p>
        </p:txBody>
      </p:sp>
      <p:sp>
        <p:nvSpPr>
          <p:cNvPr id="3" name="Content Placeholder 2">
            <a:extLst>
              <a:ext uri="{FF2B5EF4-FFF2-40B4-BE49-F238E27FC236}">
                <a16:creationId xmlns:a16="http://schemas.microsoft.com/office/drawing/2014/main" id="{4634B5E0-1B93-9548-AC0E-45D2DA018D97}"/>
              </a:ext>
            </a:extLst>
          </p:cNvPr>
          <p:cNvSpPr>
            <a:spLocks noGrp="1"/>
          </p:cNvSpPr>
          <p:nvPr>
            <p:ph idx="1"/>
          </p:nvPr>
        </p:nvSpPr>
        <p:spPr/>
        <p:txBody>
          <a:bodyPr/>
          <a:lstStyle/>
          <a:p>
            <a:r>
              <a:rPr lang="zh-CN" altLang="en-US" dirty="0">
                <a:solidFill>
                  <a:srgbClr val="C00000"/>
                </a:solidFill>
                <a:latin typeface="Times New Roman" panose="02020603050405020304" pitchFamily="18" charset="0"/>
                <a:cs typeface="Times New Roman" panose="02020603050405020304" pitchFamily="18" charset="0"/>
              </a:rPr>
              <a:t>块链存储方法</a:t>
            </a:r>
            <a:r>
              <a:rPr lang="zh-CN" altLang="en-US" dirty="0">
                <a:latin typeface="Times New Roman" panose="02020603050405020304" pitchFamily="18" charset="0"/>
                <a:cs typeface="Times New Roman" panose="02020603050405020304" pitchFamily="18" charset="0"/>
              </a:rPr>
              <a:t>：用链表存储字符串，链表的每个结点存储长度为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的子串，即</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为链表结点的大小</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结点大小的选择和子串存储方式是影响效率的重要因素</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串的存储开销也是另一个重要因素</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存储密度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串值所占的存储位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实际分配的存储位</a:t>
            </a:r>
          </a:p>
        </p:txBody>
      </p:sp>
      <p:graphicFrame>
        <p:nvGraphicFramePr>
          <p:cNvPr id="4" name="对象 21">
            <a:extLst>
              <a:ext uri="{FF2B5EF4-FFF2-40B4-BE49-F238E27FC236}">
                <a16:creationId xmlns:a16="http://schemas.microsoft.com/office/drawing/2014/main" id="{D21FF4EB-585E-2A49-800C-CA8381E6F2BA}"/>
              </a:ext>
            </a:extLst>
          </p:cNvPr>
          <p:cNvGraphicFramePr>
            <a:graphicFrameLocks noChangeAspect="1"/>
          </p:cNvGraphicFramePr>
          <p:nvPr>
            <p:extLst>
              <p:ext uri="{D42A27DB-BD31-4B8C-83A1-F6EECF244321}">
                <p14:modId xmlns:p14="http://schemas.microsoft.com/office/powerpoint/2010/main" val="3338177920"/>
              </p:ext>
            </p:extLst>
          </p:nvPr>
        </p:nvGraphicFramePr>
        <p:xfrm>
          <a:off x="-108520" y="2492896"/>
          <a:ext cx="9127414" cy="2232248"/>
        </p:xfrm>
        <a:graphic>
          <a:graphicData uri="http://schemas.openxmlformats.org/presentationml/2006/ole">
            <mc:AlternateContent xmlns:mc="http://schemas.openxmlformats.org/markup-compatibility/2006">
              <mc:Choice xmlns:v="urn:schemas-microsoft-com:vml" Requires="v">
                <p:oleObj name="Picture" r:id="rId3" imgW="5254581" imgH="1281799" progId="Word.Picture.8">
                  <p:embed/>
                </p:oleObj>
              </mc:Choice>
              <mc:Fallback>
                <p:oleObj name="Picture" r:id="rId3" imgW="5254581" imgH="1281799" progId="Word.Picture.8">
                  <p:embed/>
                  <p:pic>
                    <p:nvPicPr>
                      <p:cNvPr id="22" name="对象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2492896"/>
                        <a:ext cx="9127414"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23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049C-D0B6-634E-958D-84223A6E308D}"/>
              </a:ext>
            </a:extLst>
          </p:cNvPr>
          <p:cNvSpPr>
            <a:spLocks noGrp="1"/>
          </p:cNvSpPr>
          <p:nvPr>
            <p:ph type="title"/>
          </p:nvPr>
        </p:nvSpPr>
        <p:spPr/>
        <p:txBody>
          <a:bodyPr/>
          <a:lstStyle/>
          <a:p>
            <a:r>
              <a:rPr lang="zh-CN" altLang="en-US" dirty="0"/>
              <a:t>串的实现</a:t>
            </a:r>
            <a:endParaRPr lang="en-US" dirty="0"/>
          </a:p>
        </p:txBody>
      </p:sp>
      <p:sp>
        <p:nvSpPr>
          <p:cNvPr id="4" name="内容占位符 2">
            <a:extLst>
              <a:ext uri="{FF2B5EF4-FFF2-40B4-BE49-F238E27FC236}">
                <a16:creationId xmlns:a16="http://schemas.microsoft.com/office/drawing/2014/main" id="{8237BEF5-CAB9-B143-B07C-832D382A07C8}"/>
              </a:ext>
            </a:extLst>
          </p:cNvPr>
          <p:cNvSpPr txBox="1">
            <a:spLocks/>
          </p:cNvSpPr>
          <p:nvPr/>
        </p:nvSpPr>
        <p:spPr>
          <a:xfrm>
            <a:off x="390364" y="1690689"/>
            <a:ext cx="8363272" cy="4978671"/>
          </a:xfrm>
          <a:prstGeom prst="rect">
            <a:avLst/>
          </a:prstGeom>
        </p:spPr>
        <p:txBody>
          <a:bodyPr>
            <a:noAutofit/>
          </a:bodyPr>
          <a:lstStyle/>
          <a:p>
            <a:pPr marR="0" lvl="0" algn="l" defTabSz="914400" rtl="0" eaLnBrk="1" fontAlgn="base" latinLnBrk="0" hangingPunct="1">
              <a:spcBef>
                <a:spcPts val="0"/>
              </a:spcBef>
              <a:spcAft>
                <a:spcPct val="0"/>
              </a:spcAft>
              <a:buClr>
                <a:schemeClr val="folHlink"/>
              </a:buClr>
              <a:buSzPct val="60000"/>
              <a:tabLst/>
              <a:defRPr/>
            </a:pP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 int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=1024</a:t>
            </a:r>
            <a:r>
              <a:rPr kumimoji="0" lang="en-US" altLang="zh-CN" sz="16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a:t>
            </a:r>
            <a:r>
              <a:rPr kumimoji="0" lang="zh-CN" altLang="en-US" sz="16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a:t>
            </a:r>
            <a:r>
              <a:rPr kumimoji="0" lang="zh-CN" altLang="zh-CN" sz="16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初始最大长度</a:t>
            </a:r>
          </a:p>
          <a:p>
            <a:pPr marR="0" lvl="0" algn="l" defTabSz="914400" rtl="0" eaLnBrk="1" fontAlgn="base" latinLnBrk="0" hangingPunct="1">
              <a:spcBef>
                <a:spcPts val="0"/>
              </a:spcBef>
              <a:spcAft>
                <a:spcPct val="0"/>
              </a:spcAft>
              <a:buClr>
                <a:schemeClr val="folHlink"/>
              </a:buClr>
              <a:buSzPct val="60000"/>
              <a:tabLst/>
              <a:defRPr/>
            </a:pP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class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endParaRPr kumimoji="0" lang="zh-CN"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zh-CN" altLang="en-US" sz="1600" u="none" kern="0" dirty="0">
                <a:solidFill>
                  <a:schemeClr val="tx1"/>
                </a:solidFill>
                <a:effectLst/>
                <a:latin typeface="Times New Roman" pitchFamily="18" charset="0"/>
                <a:cs typeface="Times New Roman" pitchFamily="18" charset="0"/>
              </a:rPr>
              <a:t>    </a:t>
            </a:r>
            <a:r>
              <a:rPr lang="en-US" altLang="zh-CN" sz="1600" u="none" kern="0" dirty="0">
                <a:solidFill>
                  <a:schemeClr val="tx1"/>
                </a:solidFill>
                <a:effectLst/>
                <a:latin typeface="Times New Roman" pitchFamily="18" charset="0"/>
                <a:cs typeface="Times New Roman" pitchFamily="18" charset="0"/>
              </a:rPr>
              <a:t>p</a:t>
            </a:r>
            <a:r>
              <a:rPr kumimoji="0" lang="en-US" altLang="zh-CN" sz="1600" b="1"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ublic</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lvl="0">
              <a:spcBef>
                <a:spcPts val="0"/>
              </a:spcBef>
              <a:defRPr/>
            </a:pPr>
            <a:r>
              <a:rPr lang="zh-CN" altLang="en-US" sz="160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构造函数</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为数组分配</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nInitLen+1</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大的空间</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初始为空串</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析构函数</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释放字符串所占的内存</a:t>
            </a:r>
          </a:p>
          <a:p>
            <a:pPr lvl="0">
              <a:spcBef>
                <a:spcPts val="0"/>
              </a:spcBef>
              <a:defRPr/>
            </a:pPr>
            <a:r>
              <a:rPr lang="zh-CN" altLang="en-US" sz="160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strSrc</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重载构造函数</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用已知字符串初始化当前字符串</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chSrc</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1600" b="0" u="none" kern="0" dirty="0">
                <a:solidFill>
                  <a:schemeClr val="tx1"/>
                </a:solidFill>
                <a:effectLst/>
                <a:latin typeface="Times New Roman" pitchFamily="18" charset="0"/>
                <a:cs typeface="Times New Roman" pitchFamily="18" charset="0"/>
              </a:rPr>
              <a:t> </a:t>
            </a:r>
            <a:r>
              <a:rPr lang="zh-CN" altLang="en-US" sz="1600" b="0" u="none" kern="0" dirty="0">
                <a:solidFill>
                  <a:schemeClr val="tx1"/>
                </a:solidFill>
                <a:effectLst/>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重载构造函数</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用</a:t>
            </a:r>
            <a:r>
              <a:rPr lang="en-US" altLang="zh-CN" sz="16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chSrc</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初始化当前字符串</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GetLen</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获得</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字符串的长度</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IsEmpty</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判断当前字符串是否为空串</a:t>
            </a:r>
          </a:p>
          <a:p>
            <a:pPr>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void</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Empty</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lang="en-US" altLang="zh-CN" sz="1600" u="none" kern="0" dirty="0">
                <a:solidFill>
                  <a:schemeClr val="tx1"/>
                </a:solidFill>
                <a:effectLst/>
                <a:latin typeface="Times New Roman" pitchFamily="18" charset="0"/>
                <a:cs typeface="Times New Roman" pitchFamily="18" charset="0"/>
              </a:rPr>
              <a:t>]</a:t>
            </a:r>
            <a:r>
              <a:rPr lang="zh-CN" altLang="en-US" sz="1600" u="none" kern="0" dirty="0">
                <a:solidFill>
                  <a:schemeClr val="tx1"/>
                </a:solidFill>
                <a:effectLst/>
                <a:latin typeface="Times New Roman" pitchFamily="18" charset="0"/>
                <a:cs typeface="Times New Roman" pitchFamily="18" charset="0"/>
              </a:rPr>
              <a:t> </a:t>
            </a:r>
            <a:r>
              <a:rPr lang="en-US" altLang="zh-CN" sz="1600" u="none" kern="0" dirty="0">
                <a:solidFill>
                  <a:schemeClr val="tx1"/>
                </a:solidFill>
                <a:effectLst/>
                <a:latin typeface="Times New Roman" pitchFamily="18" charset="0"/>
                <a:cs typeface="Times New Roman" pitchFamily="18" charset="0"/>
              </a:rPr>
              <a:t>=</a:t>
            </a:r>
            <a:r>
              <a:rPr lang="zh-CN" altLang="en-US" sz="1600" u="none" kern="0" dirty="0">
                <a:solidFill>
                  <a:schemeClr val="tx1"/>
                </a:solidFill>
                <a:effectLst/>
                <a:latin typeface="Times New Roman" pitchFamily="18" charset="0"/>
                <a:cs typeface="Times New Roman" pitchFamily="18" charset="0"/>
              </a:rPr>
              <a:t> </a:t>
            </a:r>
            <a:r>
              <a:rPr lang="en-US" altLang="zh-CN" sz="1600" u="none" kern="0" dirty="0">
                <a:solidFill>
                  <a:schemeClr val="tx1"/>
                </a:solidFill>
                <a:effectLst/>
                <a:latin typeface="Times New Roman" pitchFamily="18" charset="0"/>
                <a:cs typeface="Times New Roman" pitchFamily="18" charset="0"/>
              </a:rPr>
              <a:t>‘\0’;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清空当前字符串</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GetSub</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1600" b="0" u="none" kern="0" dirty="0">
                <a:solidFill>
                  <a:schemeClr val="tx1"/>
                </a:solidFill>
                <a:effectLst/>
                <a:latin typeface="Times New Roman" pitchFamily="18" charset="0"/>
                <a:cs typeface="Times New Roman" pitchFamily="18" charset="0"/>
              </a:rPr>
              <a:t> </a:t>
            </a:r>
            <a:r>
              <a:rPr lang="zh-CN" altLang="en-US" sz="1600" b="0" u="none" kern="0" dirty="0">
                <a:solidFill>
                  <a:schemeClr val="tx1"/>
                </a:solidFill>
                <a:effectLst/>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获得位置</a:t>
            </a:r>
            <a:r>
              <a:rPr lang="en-US" altLang="zh-CN" sz="16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nPos</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开始</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长度为</a:t>
            </a:r>
            <a:r>
              <a:rPr lang="en-US" altLang="zh-CN" sz="16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nCount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的子串</a:t>
            </a:r>
          </a:p>
          <a:p>
            <a:pPr lvl="0">
              <a:spcBef>
                <a:spcPts val="0"/>
              </a:spcBef>
              <a:defRPr/>
            </a:pPr>
            <a:r>
              <a:rPr kumimoji="0" lang="zh-CN" altLang="en-US"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noProof="0" dirty="0">
                <a:ln>
                  <a:noFill/>
                </a:ln>
                <a:solidFill>
                  <a:schemeClr val="tx1"/>
                </a:solidFill>
                <a:effectLst/>
                <a:uLnTx/>
                <a:uFillTx/>
                <a:latin typeface="Times New Roman" pitchFamily="18" charset="0"/>
                <a:cs typeface="Times New Roman" pitchFamily="18" charset="0"/>
              </a:rPr>
              <a:t> </a:t>
            </a:r>
            <a:r>
              <a:rPr kumimoji="0" lang="zh-CN" altLang="en-US" sz="1600" b="0" i="0" u="none" strike="noStrike" kern="0" cap="none" spc="0" normalizeH="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操作符重载</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获得指定下标的字符</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1600" b="0" u="none" kern="0" dirty="0">
                <a:solidFill>
                  <a:schemeClr val="tx1"/>
                </a:solidFill>
                <a:effectLst/>
                <a:latin typeface="Times New Roman" pitchFamily="18" charset="0"/>
                <a:cs typeface="Times New Roman" pitchFamily="18" charset="0"/>
              </a:rPr>
              <a:t> </a:t>
            </a:r>
            <a:r>
              <a:rPr lang="zh-CN" altLang="en-US" sz="1600" b="0" u="none" kern="0" dirty="0">
                <a:solidFill>
                  <a:schemeClr val="tx1"/>
                </a:solidFill>
                <a:effectLst/>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操作符重载</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字符串赋值</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操作符重载</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拼接</a:t>
            </a:r>
            <a:endPar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操作符重载</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字符串等值判断</a:t>
            </a:r>
            <a:endPar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lvl="0">
              <a:spcBef>
                <a:spcPts val="0"/>
              </a:spcBef>
              <a:defRPr/>
            </a:pPr>
            <a:r>
              <a:rPr lang="en-US" altLang="zh-CN" sz="1600" u="none" kern="0" dirty="0">
                <a:solidFill>
                  <a:schemeClr val="tx1"/>
                </a:solidFill>
                <a:effectLst/>
                <a:latin typeface="Times New Roman" pitchFamily="18" charset="0"/>
                <a:cs typeface="Times New Roman" pitchFamily="18" charset="0"/>
              </a:rPr>
              <a:t> </a:t>
            </a:r>
            <a:r>
              <a:rPr lang="zh-CN" altLang="en-US" sz="1600" u="none" kern="0" dirty="0">
                <a:solidFill>
                  <a:schemeClr val="tx1"/>
                </a:solidFill>
                <a:effectLst/>
                <a:latin typeface="Times New Roman" pitchFamily="18" charset="0"/>
                <a:cs typeface="Times New Roman" pitchFamily="18" charset="0"/>
              </a:rPr>
              <a:t>       </a:t>
            </a:r>
            <a:r>
              <a:rPr lang="en-US" altLang="zh-CN" sz="1600" u="none" kern="0" dirty="0">
                <a:solidFill>
                  <a:schemeClr val="tx1"/>
                </a:solidFill>
                <a:effectLst/>
                <a:latin typeface="Times New Roman" pitchFamily="18" charset="0"/>
                <a:cs typeface="Times New Roman" pitchFamily="18" charset="0"/>
              </a:rPr>
              <a:t>int</a:t>
            </a:r>
            <a:r>
              <a:rPr lang="en-US" altLang="zh-CN" sz="1600" b="0" u="none" kern="0" dirty="0">
                <a:solidFill>
                  <a:schemeClr val="tx1"/>
                </a:solidFill>
                <a:effectLst/>
                <a:latin typeface="Times New Roman" pitchFamily="18" charset="0"/>
                <a:cs typeface="Times New Roman" pitchFamily="18" charset="0"/>
              </a:rPr>
              <a:t> Find</a:t>
            </a:r>
            <a:r>
              <a:rPr lang="en-US" altLang="zh-CN" sz="1600" u="none" kern="0" dirty="0">
                <a:solidFill>
                  <a:schemeClr val="tx1"/>
                </a:solidFill>
                <a:effectLst/>
                <a:latin typeface="Times New Roman" pitchFamily="18" charset="0"/>
                <a:cs typeface="Times New Roman" pitchFamily="18" charset="0"/>
              </a:rPr>
              <a:t>(</a:t>
            </a:r>
            <a:r>
              <a:rPr lang="en-US" altLang="zh-CN" sz="1600" b="0" u="none" kern="0" dirty="0">
                <a:solidFill>
                  <a:schemeClr val="tx1"/>
                </a:solidFill>
                <a:effectLst/>
                <a:latin typeface="Times New Roman" pitchFamily="18" charset="0"/>
                <a:cs typeface="Times New Roman" pitchFamily="18" charset="0"/>
              </a:rPr>
              <a:t>DString </a:t>
            </a:r>
            <a:r>
              <a:rPr lang="en-US" altLang="zh-CN" sz="1600" u="none" kern="0" dirty="0">
                <a:solidFill>
                  <a:schemeClr val="tx1"/>
                </a:solidFill>
                <a:effectLst/>
                <a:latin typeface="Times New Roman" pitchFamily="18" charset="0"/>
                <a:cs typeface="Times New Roman" pitchFamily="18" charset="0"/>
              </a:rPr>
              <a:t>&amp;</a:t>
            </a:r>
            <a:r>
              <a:rPr lang="en-US" altLang="zh-CN" sz="1600" b="0" u="none" kern="0" dirty="0" err="1">
                <a:solidFill>
                  <a:schemeClr val="tx1"/>
                </a:solidFill>
                <a:effectLst/>
                <a:latin typeface="Times New Roman" pitchFamily="18" charset="0"/>
                <a:cs typeface="Times New Roman" pitchFamily="18" charset="0"/>
              </a:rPr>
              <a:t>strSub</a:t>
            </a:r>
            <a:r>
              <a:rPr lang="en-US" altLang="zh-CN" sz="1600" u="none" kern="0" dirty="0">
                <a:solidFill>
                  <a:schemeClr val="tx1"/>
                </a:solidFill>
                <a:effectLst/>
                <a:latin typeface="Times New Roman" pitchFamily="18" charset="0"/>
                <a:cs typeface="Times New Roman" pitchFamily="18" charset="0"/>
              </a:rPr>
              <a:t>)</a:t>
            </a:r>
            <a:r>
              <a:rPr lang="en-US" altLang="zh-CN" sz="1600" b="0" u="none" kern="0" dirty="0">
                <a:solidFill>
                  <a:schemeClr val="tx1"/>
                </a:solidFill>
                <a:effectLst/>
                <a:latin typeface="Times New Roman" pitchFamily="18" charset="0"/>
                <a:cs typeface="Times New Roman" pitchFamily="18" charset="0"/>
              </a:rPr>
              <a:t> </a:t>
            </a:r>
            <a:r>
              <a:rPr lang="en-US" altLang="zh-CN" sz="1600" u="none" kern="0" dirty="0">
                <a:solidFill>
                  <a:schemeClr val="tx1"/>
                </a:solidFill>
                <a:effectLst/>
                <a:latin typeface="Times New Roman" pitchFamily="18" charset="0"/>
                <a:cs typeface="Times New Roman" pitchFamily="18" charset="0"/>
              </a:rPr>
              <a:t>const;</a:t>
            </a:r>
            <a:r>
              <a:rPr lang="en-US" altLang="zh-CN" sz="1600" b="0" u="none" kern="0" dirty="0">
                <a:solidFill>
                  <a:schemeClr val="tx1"/>
                </a:solidFill>
                <a:effectLst/>
                <a:latin typeface="Times New Roman" pitchFamily="18" charset="0"/>
                <a:cs typeface="Times New Roman" pitchFamily="18" charset="0"/>
              </a:rPr>
              <a:t> </a:t>
            </a:r>
            <a:r>
              <a:rPr lang="zh-CN" altLang="en-US" sz="1600" b="0" u="none" kern="0" dirty="0">
                <a:solidFill>
                  <a:schemeClr val="tx1"/>
                </a:solidFill>
                <a:effectLst/>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字符串的模式匹配</a:t>
            </a:r>
          </a:p>
          <a:p>
            <a:pPr marR="0" lvl="0" algn="l" defTabSz="914400" rtl="0" eaLnBrk="1" fontAlgn="base" latinLnBrk="0" hangingPunct="1">
              <a:spcBef>
                <a:spcPts val="0"/>
              </a:spcBef>
              <a:spcAft>
                <a:spcPct val="0"/>
              </a:spcAft>
              <a:buClr>
                <a:schemeClr val="folHlink"/>
              </a:buClr>
              <a:buSzPct val="60000"/>
              <a:tabLst/>
              <a:defRPr/>
            </a:pPr>
            <a:r>
              <a:rPr kumimoji="0" lang="zh-CN" altLang="en-US"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private:</a:t>
            </a:r>
            <a:endParaRPr kumimoji="0" lang="zh-CN"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zh-CN" altLang="en-US" sz="160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字符串实际长度</a:t>
            </a:r>
          </a:p>
          <a:p>
            <a:pPr marR="0" lvl="0" algn="l" defTabSz="914400" rtl="0" eaLnBrk="1" fontAlgn="base" latinLnBrk="0" hangingPunct="1">
              <a:spcBef>
                <a:spcPts val="0"/>
              </a:spcBef>
              <a:spcAft>
                <a:spcPct val="0"/>
              </a:spcAft>
              <a:buClr>
                <a:schemeClr val="folHlink"/>
              </a:buClr>
              <a:buSzPct val="60000"/>
              <a:tabLst/>
              <a:defRPr/>
            </a:pPr>
            <a:r>
              <a:rPr lang="zh-CN" altLang="en-US" sz="160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字符串存储所在的数组</a:t>
            </a:r>
          </a:p>
          <a:p>
            <a:pPr marR="0" lvl="0" algn="l" defTabSz="914400" rtl="0" eaLnBrk="1" fontAlgn="base" latinLnBrk="0" hangingPunct="1">
              <a:spcBef>
                <a:spcPts val="0"/>
              </a:spcBef>
              <a:spcAft>
                <a:spcPct val="0"/>
              </a:spcAft>
              <a:buClr>
                <a:schemeClr val="folHlink"/>
              </a:buClr>
              <a:buSzPct val="60000"/>
              <a:tabLst/>
              <a:defRPr/>
            </a:pP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558862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3131-2806-C741-B12D-14EEFC88E505}"/>
              </a:ext>
            </a:extLst>
          </p:cNvPr>
          <p:cNvSpPr>
            <a:spLocks noGrp="1"/>
          </p:cNvSpPr>
          <p:nvPr>
            <p:ph type="title"/>
          </p:nvPr>
        </p:nvSpPr>
        <p:spPr/>
        <p:txBody>
          <a:bodyPr/>
          <a:lstStyle/>
          <a:p>
            <a:r>
              <a:rPr lang="zh-CN" altLang="en-US" dirty="0"/>
              <a:t>构造与析构函数</a:t>
            </a:r>
            <a:endParaRPr lang="en-US" dirty="0"/>
          </a:p>
        </p:txBody>
      </p:sp>
      <p:sp>
        <p:nvSpPr>
          <p:cNvPr id="4" name="内容占位符 2">
            <a:extLst>
              <a:ext uri="{FF2B5EF4-FFF2-40B4-BE49-F238E27FC236}">
                <a16:creationId xmlns:a16="http://schemas.microsoft.com/office/drawing/2014/main" id="{F35558B0-187A-1643-A13E-DCDCE13254D5}"/>
              </a:ext>
            </a:extLst>
          </p:cNvPr>
          <p:cNvSpPr txBox="1">
            <a:spLocks/>
          </p:cNvSpPr>
          <p:nvPr/>
        </p:nvSpPr>
        <p:spPr bwMode="auto">
          <a:xfrm>
            <a:off x="1690471" y="1690689"/>
            <a:ext cx="5763058" cy="42585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a:spcBef>
                <a:spcPts val="0"/>
              </a:spcBef>
              <a:defRPr/>
            </a:pP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为动态数组</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ch</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开辟</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nInitLen+1</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的存储空间</a:t>
            </a: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nInitLen+1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cerr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lang="en-US" altLang="zh-CN" sz="2000" b="0" u="none" kern="0" dirty="0">
                <a:solidFill>
                  <a:schemeClr val="tx1"/>
                </a:solidFill>
                <a:effectLst/>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Allocation Error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lang="en-US" altLang="zh-CN" sz="2000" b="0" u="none" kern="0" dirty="0">
                <a:solidFill>
                  <a:schemeClr val="tx1"/>
                </a:solidFill>
                <a:effectLst/>
                <a:latin typeface="Times New Roman" pitchFamily="18" charset="0"/>
                <a:cs typeface="Times New Roman" pitchFamily="18" charset="0"/>
              </a:rPr>
              <a:t>"</a:t>
            </a:r>
            <a:r>
              <a:rPr lang="en-US" altLang="zh-CN" sz="2000" u="none" kern="0" dirty="0">
                <a:solidFill>
                  <a:schemeClr val="tx1"/>
                </a:solidFill>
                <a:effectLst/>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初始化当前字符串</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长度为</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空串</a:t>
            </a: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lang="en-US" altLang="zh-CN" sz="2000" b="0" u="none" kern="0" dirty="0">
                <a:solidFill>
                  <a:schemeClr val="tx1"/>
                </a:solidFill>
                <a:effectLst/>
                <a:latin typeface="Times New Roman" pitchFamily="18" charset="0"/>
                <a:cs typeface="Times New Roman" pitchFamily="18" charset="0"/>
              </a:rPr>
              <a: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lvl="0">
              <a:spcBef>
                <a:spcPts val="0"/>
              </a:spcBef>
              <a:defRPr/>
            </a:pP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释放动态数组的存储空间</a:t>
            </a: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delete</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98510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67A2-55D8-B84D-9FF2-D39A95DEAA25}"/>
              </a:ext>
            </a:extLst>
          </p:cNvPr>
          <p:cNvSpPr>
            <a:spLocks noGrp="1"/>
          </p:cNvSpPr>
          <p:nvPr>
            <p:ph type="title"/>
          </p:nvPr>
        </p:nvSpPr>
        <p:spPr/>
        <p:txBody>
          <a:bodyPr/>
          <a:lstStyle/>
          <a:p>
            <a:r>
              <a:rPr lang="zh-CN" altLang="en-US" dirty="0"/>
              <a:t>构造函数重载</a:t>
            </a:r>
            <a:endParaRPr lang="en-US" dirty="0"/>
          </a:p>
        </p:txBody>
      </p:sp>
      <p:sp>
        <p:nvSpPr>
          <p:cNvPr id="4" name="内容占位符 2">
            <a:extLst>
              <a:ext uri="{FF2B5EF4-FFF2-40B4-BE49-F238E27FC236}">
                <a16:creationId xmlns:a16="http://schemas.microsoft.com/office/drawing/2014/main" id="{A8A174FE-6F24-4E4A-BB23-600049255958}"/>
              </a:ext>
            </a:extLst>
          </p:cNvPr>
          <p:cNvSpPr txBox="1">
            <a:spLocks/>
          </p:cNvSpPr>
          <p:nvPr/>
        </p:nvSpPr>
        <p:spPr>
          <a:xfrm>
            <a:off x="933010" y="1690689"/>
            <a:ext cx="7277980" cy="4978671"/>
          </a:xfrm>
          <a:prstGeom prst="rect">
            <a:avLst/>
          </a:prstGeom>
        </p:spPr>
        <p:txBody>
          <a:bodyPr>
            <a:noAutofit/>
          </a:bodyPr>
          <a:lstStyle/>
          <a:p>
            <a:pPr marR="0" lvl="0" algn="l" defTabSz="914400" rtl="0" eaLnBrk="1" fontAlgn="base" latinLnBrk="0" hangingPunct="1">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strSrc</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strSrc</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GetLen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设置字符串长度</a:t>
            </a:r>
          </a:p>
          <a:p>
            <a:pPr marR="0" lvl="0" algn="l" defTabSz="914400" rtl="0" eaLnBrk="1" fontAlgn="base" latinLnBrk="0" hangingPunct="1">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为动态数组开辟</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max(</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strSrc.nLen</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nInitLen</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的存储空间</a:t>
            </a:r>
          </a:p>
          <a:p>
            <a:pPr marR="0" lvl="0" algn="l" defTabSz="914400" rtl="0" eaLnBrk="1" fontAlgn="base" latinLnBrk="0" hangingPunct="1">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&gt;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zh-CN" altLang="en-US" sz="200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else</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nInitLen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cerr</a:t>
            </a:r>
            <a:r>
              <a:rPr lang="en-US" altLang="zh-CN" sz="2000" u="none" kern="0" dirty="0">
                <a:solidFill>
                  <a:schemeClr val="tx1"/>
                </a:solidFill>
                <a:effectLst/>
                <a:latin typeface="Times New Roman" pitchFamily="18" charset="0"/>
                <a:cs typeface="Times New Roman" pitchFamily="18" charset="0"/>
              </a:rPr>
              <a:t>&lt;&lt;"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Allocation Error</a:t>
            </a:r>
            <a:r>
              <a:rPr lang="en-US" altLang="zh-CN" sz="2000" u="none" kern="0" dirty="0">
                <a:solidFill>
                  <a:schemeClr val="tx1"/>
                </a:solidFill>
                <a:effectLst/>
                <a:latin typeface="Times New Roman" pitchFamily="18" charset="0"/>
                <a:cs typeface="Times New Roman" pitchFamily="18" charset="0"/>
              </a:rPr>
              <a:t>!\n"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strcpy</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strSrc</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复制字符串</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序列</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chSrc</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chSrc</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设置字符串长度</a:t>
            </a:r>
          </a:p>
          <a:p>
            <a:pPr marR="0" lvl="0" algn="l" defTabSz="914400" rtl="0" eaLnBrk="1" fontAlgn="base" latinLnBrk="0" hangingPunct="1">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为动态数组开辟</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max(</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strlen</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chSrc</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nInitLen</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的存储空间</a:t>
            </a:r>
          </a:p>
          <a:p>
            <a:pPr marR="0" lvl="0" algn="l" defTabSz="914400" rtl="0" eaLnBrk="1" fontAlgn="base" latinLnBrk="0" hangingPunct="1">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&gt;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 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else</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 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nInitLen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cerr</a:t>
            </a:r>
            <a:r>
              <a:rPr lang="en-US" altLang="zh-CN" sz="2000" u="none" kern="0" dirty="0">
                <a:solidFill>
                  <a:schemeClr val="tx1"/>
                </a:solidFill>
                <a:effectLst/>
                <a:latin typeface="Times New Roman" pitchFamily="18" charset="0"/>
                <a:cs typeface="Times New Roman" pitchFamily="18" charset="0"/>
              </a:rPr>
              <a:t>&lt;&lt;"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Allocation Error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lang="en-US" altLang="zh-CN" sz="2000" u="none" kern="0" dirty="0">
                <a:solidFill>
                  <a:schemeClr val="tx1"/>
                </a:solidFill>
                <a:effectLst/>
                <a:latin typeface="Times New Roman" pitchFamily="18" charset="0"/>
                <a:cs typeface="Times New Roman" pitchFamily="18" charset="0"/>
              </a:rPr>
              <a: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i="0" u="none" strike="noStrike" kern="0" cap="none" spc="0" normalizeH="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strcpy</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chSrc</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复制字符串序列</a:t>
            </a:r>
          </a:p>
          <a:p>
            <a:pPr marR="0" lvl="0" algn="l" defTabSz="914400" rtl="0" eaLnBrk="1" fontAlgn="base" latinLnBrk="0" hangingPunct="1">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69547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F4A3-07AB-9941-A8CE-FF4E3C43ADEB}"/>
              </a:ext>
            </a:extLst>
          </p:cNvPr>
          <p:cNvSpPr>
            <a:spLocks noGrp="1"/>
          </p:cNvSpPr>
          <p:nvPr>
            <p:ph type="title"/>
          </p:nvPr>
        </p:nvSpPr>
        <p:spPr/>
        <p:txBody>
          <a:bodyPr/>
          <a:lstStyle/>
          <a:p>
            <a:r>
              <a:rPr lang="zh-CN" altLang="en-US" dirty="0"/>
              <a:t>提取子串函数</a:t>
            </a:r>
            <a:endParaRPr lang="en-US" dirty="0"/>
          </a:p>
        </p:txBody>
      </p:sp>
      <p:sp>
        <p:nvSpPr>
          <p:cNvPr id="4" name="Text Box 4">
            <a:extLst>
              <a:ext uri="{FF2B5EF4-FFF2-40B4-BE49-F238E27FC236}">
                <a16:creationId xmlns:a16="http://schemas.microsoft.com/office/drawing/2014/main" id="{69483D44-65FB-BE43-AC4E-33815F417616}"/>
              </a:ext>
            </a:extLst>
          </p:cNvPr>
          <p:cNvSpPr txBox="1">
            <a:spLocks noChangeArrowheads="1"/>
          </p:cNvSpPr>
          <p:nvPr/>
        </p:nvSpPr>
        <p:spPr bwMode="auto">
          <a:xfrm>
            <a:off x="197768" y="4960440"/>
            <a:ext cx="4176464" cy="523220"/>
          </a:xfrm>
          <a:prstGeom prst="rect">
            <a:avLst/>
          </a:prstGeom>
          <a:noFill/>
          <a:ln w="9525">
            <a:noFill/>
            <a:miter lim="800000"/>
            <a:headEnd/>
            <a:tailEnd/>
          </a:ln>
        </p:spPr>
        <p:txBody>
          <a:bodyPr wrap="square">
            <a:spAutoFit/>
          </a:bodyPr>
          <a:lstStyle/>
          <a:p>
            <a:r>
              <a:rPr lang="en-US" altLang="zh-CN" sz="2800" b="1" u="none" dirty="0">
                <a:solidFill>
                  <a:srgbClr val="C00000"/>
                </a:solidFill>
                <a:effectLst/>
                <a:latin typeface="Times New Roman" pitchFamily="18" charset="0"/>
                <a:cs typeface="Times New Roman" pitchFamily="18" charset="0"/>
              </a:rPr>
              <a:t>nPos+nCount-1</a:t>
            </a:r>
            <a:r>
              <a:rPr lang="zh-CN" altLang="en-US" sz="2800" b="1" u="none" dirty="0">
                <a:solidFill>
                  <a:srgbClr val="C00000"/>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sym typeface="Symbol" pitchFamily="18" charset="2"/>
              </a:rPr>
              <a:t></a:t>
            </a:r>
            <a:r>
              <a:rPr lang="zh-CN" altLang="en-US" sz="2800" b="1" u="none" dirty="0">
                <a:solidFill>
                  <a:srgbClr val="C00000"/>
                </a:solidFill>
                <a:effectLst/>
                <a:latin typeface="Times New Roman" pitchFamily="18" charset="0"/>
                <a:cs typeface="Times New Roman" pitchFamily="18" charset="0"/>
                <a:sym typeface="Symbol" pitchFamily="18" charset="2"/>
              </a:rPr>
              <a:t> </a:t>
            </a:r>
            <a:r>
              <a:rPr lang="en-US" altLang="zh-CN" sz="2800" b="1" u="none" dirty="0">
                <a:solidFill>
                  <a:srgbClr val="C00000"/>
                </a:solidFill>
                <a:effectLst/>
                <a:latin typeface="Times New Roman" pitchFamily="18" charset="0"/>
                <a:cs typeface="Times New Roman" pitchFamily="18" charset="0"/>
              </a:rPr>
              <a:t>nLen-1            </a:t>
            </a:r>
            <a:endParaRPr lang="en-US" altLang="zh-CN" sz="2800" u="none" dirty="0">
              <a:solidFill>
                <a:srgbClr val="C00000"/>
              </a:solidFill>
              <a:effectLst/>
              <a:latin typeface="Times New Roman" pitchFamily="18" charset="0"/>
              <a:cs typeface="Times New Roman" pitchFamily="18" charset="0"/>
            </a:endParaRPr>
          </a:p>
        </p:txBody>
      </p:sp>
      <p:sp>
        <p:nvSpPr>
          <p:cNvPr id="5" name="Rectangle 5" descr="新闻纸">
            <a:extLst>
              <a:ext uri="{FF2B5EF4-FFF2-40B4-BE49-F238E27FC236}">
                <a16:creationId xmlns:a16="http://schemas.microsoft.com/office/drawing/2014/main" id="{112E7CEF-9D06-9740-AC5D-D364469E7393}"/>
              </a:ext>
            </a:extLst>
          </p:cNvPr>
          <p:cNvSpPr>
            <a:spLocks noChangeArrowheads="1"/>
          </p:cNvSpPr>
          <p:nvPr/>
        </p:nvSpPr>
        <p:spPr bwMode="auto">
          <a:xfrm>
            <a:off x="838200" y="2382416"/>
            <a:ext cx="3124200" cy="533400"/>
          </a:xfrm>
          <a:prstGeom prst="rect">
            <a:avLst/>
          </a:prstGeom>
          <a:noFill/>
          <a:ln w="9525">
            <a:solidFill>
              <a:schemeClr val="tx1"/>
            </a:solidFill>
            <a:miter lim="800000"/>
            <a:headEnd/>
            <a:tailEnd/>
          </a:ln>
          <a:effectLst/>
        </p:spPr>
        <p:txBody>
          <a:bodyPr wrap="none" anchor="ctr"/>
          <a:lstStyle/>
          <a:p>
            <a:pPr>
              <a:defRPr/>
            </a:pPr>
            <a:endParaRPr lang="zh-CN" altLang="en-US" u="none">
              <a:effectLst/>
              <a:latin typeface="Times New Roman" pitchFamily="18" charset="0"/>
              <a:cs typeface="Times New Roman" pitchFamily="18" charset="0"/>
            </a:endParaRPr>
          </a:p>
        </p:txBody>
      </p:sp>
      <p:sp>
        <p:nvSpPr>
          <p:cNvPr id="6" name="Text Box 7">
            <a:extLst>
              <a:ext uri="{FF2B5EF4-FFF2-40B4-BE49-F238E27FC236}">
                <a16:creationId xmlns:a16="http://schemas.microsoft.com/office/drawing/2014/main" id="{68391578-26B5-6D45-BB34-B5A79AE6D85A}"/>
              </a:ext>
            </a:extLst>
          </p:cNvPr>
          <p:cNvSpPr txBox="1">
            <a:spLocks noChangeArrowheads="1"/>
          </p:cNvSpPr>
          <p:nvPr/>
        </p:nvSpPr>
        <p:spPr bwMode="auto">
          <a:xfrm>
            <a:off x="887412" y="2345507"/>
            <a:ext cx="3100529" cy="584775"/>
          </a:xfrm>
          <a:prstGeom prst="rect">
            <a:avLst/>
          </a:prstGeom>
          <a:noFill/>
          <a:ln w="9525">
            <a:noFill/>
            <a:miter lim="800000"/>
            <a:headEnd/>
            <a:tailEnd/>
          </a:ln>
          <a:effectLst/>
        </p:spPr>
        <p:txBody>
          <a:bodyPr wrap="none">
            <a:spAutoFit/>
          </a:bodyPr>
          <a:lstStyle/>
          <a:p>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n  f  </a:t>
            </a:r>
            <a:r>
              <a:rPr lang="zh-CN" altLang="en-US" sz="3200" u="none" dirty="0">
                <a:solidFill>
                  <a:schemeClr val="tx1"/>
                </a:solidFill>
                <a:effectLst/>
                <a:latin typeface="Times New Roman" pitchFamily="18" charset="0"/>
                <a:cs typeface="Times New Roman" pitchFamily="18" charset="0"/>
              </a:rPr>
              <a:t> </a:t>
            </a:r>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n  </a:t>
            </a:r>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t  </a:t>
            </a:r>
            <a:r>
              <a:rPr lang="zh-CN" altLang="en-US" sz="3200" u="none" dirty="0">
                <a:solidFill>
                  <a:schemeClr val="tx1"/>
                </a:solidFill>
                <a:effectLst/>
                <a:latin typeface="Times New Roman" pitchFamily="18" charset="0"/>
                <a:cs typeface="Times New Roman" pitchFamily="18" charset="0"/>
              </a:rPr>
              <a:t> </a:t>
            </a:r>
            <a:r>
              <a:rPr lang="en-US" altLang="zh-CN" sz="3200" u="none" dirty="0">
                <a:solidFill>
                  <a:schemeClr val="tx1"/>
                </a:solidFill>
                <a:effectLst/>
                <a:latin typeface="Times New Roman" pitchFamily="18" charset="0"/>
                <a:cs typeface="Times New Roman" pitchFamily="18" charset="0"/>
              </a:rPr>
              <a:t>y</a:t>
            </a:r>
            <a:endParaRPr lang="en-US" altLang="zh-CN" u="none" dirty="0">
              <a:solidFill>
                <a:schemeClr val="tx1"/>
              </a:solidFill>
              <a:effectLst/>
              <a:latin typeface="Times New Roman" pitchFamily="18" charset="0"/>
              <a:cs typeface="Times New Roman" pitchFamily="18" charset="0"/>
            </a:endParaRPr>
          </a:p>
        </p:txBody>
      </p:sp>
      <p:sp>
        <p:nvSpPr>
          <p:cNvPr id="7" name="Line 8">
            <a:extLst>
              <a:ext uri="{FF2B5EF4-FFF2-40B4-BE49-F238E27FC236}">
                <a16:creationId xmlns:a16="http://schemas.microsoft.com/office/drawing/2014/main" id="{54BCBA46-A195-3346-AA3F-ABF77B12C870}"/>
              </a:ext>
            </a:extLst>
          </p:cNvPr>
          <p:cNvSpPr>
            <a:spLocks noChangeShapeType="1"/>
          </p:cNvSpPr>
          <p:nvPr/>
        </p:nvSpPr>
        <p:spPr bwMode="auto">
          <a:xfrm>
            <a:off x="1219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 name="Line 9">
            <a:extLst>
              <a:ext uri="{FF2B5EF4-FFF2-40B4-BE49-F238E27FC236}">
                <a16:creationId xmlns:a16="http://schemas.microsoft.com/office/drawing/2014/main" id="{4D19C6C8-31A6-5A41-BFAC-73E5412D85C5}"/>
              </a:ext>
            </a:extLst>
          </p:cNvPr>
          <p:cNvSpPr>
            <a:spLocks noChangeShapeType="1"/>
          </p:cNvSpPr>
          <p:nvPr/>
        </p:nvSpPr>
        <p:spPr bwMode="auto">
          <a:xfrm>
            <a:off x="1600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9" name="Line 10">
            <a:extLst>
              <a:ext uri="{FF2B5EF4-FFF2-40B4-BE49-F238E27FC236}">
                <a16:creationId xmlns:a16="http://schemas.microsoft.com/office/drawing/2014/main" id="{677D886B-6B3D-5141-BDAD-8209B71CE048}"/>
              </a:ext>
            </a:extLst>
          </p:cNvPr>
          <p:cNvSpPr>
            <a:spLocks noChangeShapeType="1"/>
          </p:cNvSpPr>
          <p:nvPr/>
        </p:nvSpPr>
        <p:spPr bwMode="auto">
          <a:xfrm>
            <a:off x="1981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0" name="Line 11">
            <a:extLst>
              <a:ext uri="{FF2B5EF4-FFF2-40B4-BE49-F238E27FC236}">
                <a16:creationId xmlns:a16="http://schemas.microsoft.com/office/drawing/2014/main" id="{6EBE6E29-845E-454B-A7EB-D461FFB4443A}"/>
              </a:ext>
            </a:extLst>
          </p:cNvPr>
          <p:cNvSpPr>
            <a:spLocks noChangeShapeType="1"/>
          </p:cNvSpPr>
          <p:nvPr/>
        </p:nvSpPr>
        <p:spPr bwMode="auto">
          <a:xfrm>
            <a:off x="2362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1" name="Line 13">
            <a:extLst>
              <a:ext uri="{FF2B5EF4-FFF2-40B4-BE49-F238E27FC236}">
                <a16:creationId xmlns:a16="http://schemas.microsoft.com/office/drawing/2014/main" id="{92169761-8901-074D-AAF3-8867BD67CAA7}"/>
              </a:ext>
            </a:extLst>
          </p:cNvPr>
          <p:cNvSpPr>
            <a:spLocks noChangeShapeType="1"/>
          </p:cNvSpPr>
          <p:nvPr/>
        </p:nvSpPr>
        <p:spPr bwMode="auto">
          <a:xfrm>
            <a:off x="3124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2" name="Line 14">
            <a:extLst>
              <a:ext uri="{FF2B5EF4-FFF2-40B4-BE49-F238E27FC236}">
                <a16:creationId xmlns:a16="http://schemas.microsoft.com/office/drawing/2014/main" id="{85E5D8DC-A255-5540-9F35-CAA3D288CD22}"/>
              </a:ext>
            </a:extLst>
          </p:cNvPr>
          <p:cNvSpPr>
            <a:spLocks noChangeShapeType="1"/>
          </p:cNvSpPr>
          <p:nvPr/>
        </p:nvSpPr>
        <p:spPr bwMode="auto">
          <a:xfrm>
            <a:off x="3505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3" name="Rectangle 15" descr="新闻纸">
            <a:extLst>
              <a:ext uri="{FF2B5EF4-FFF2-40B4-BE49-F238E27FC236}">
                <a16:creationId xmlns:a16="http://schemas.microsoft.com/office/drawing/2014/main" id="{8408361D-990B-2847-99E7-D110F4465CE8}"/>
              </a:ext>
            </a:extLst>
          </p:cNvPr>
          <p:cNvSpPr>
            <a:spLocks noChangeArrowheads="1"/>
          </p:cNvSpPr>
          <p:nvPr/>
        </p:nvSpPr>
        <p:spPr bwMode="auto">
          <a:xfrm>
            <a:off x="4724400" y="2382416"/>
            <a:ext cx="3124200" cy="533400"/>
          </a:xfrm>
          <a:prstGeom prst="rect">
            <a:avLst/>
          </a:prstGeom>
          <a:noFill/>
          <a:ln w="9525">
            <a:solidFill>
              <a:schemeClr val="tx1"/>
            </a:solidFill>
            <a:miter lim="800000"/>
            <a:headEnd/>
            <a:tailEnd/>
          </a:ln>
          <a:effectLst/>
        </p:spPr>
        <p:txBody>
          <a:bodyPr wrap="none" anchor="ctr"/>
          <a:lstStyle/>
          <a:p>
            <a:pPr>
              <a:defRPr/>
            </a:pPr>
            <a:endParaRPr lang="zh-CN" altLang="en-US" u="none">
              <a:solidFill>
                <a:schemeClr val="tx1"/>
              </a:solidFill>
              <a:effectLst/>
              <a:latin typeface="Times New Roman" pitchFamily="18" charset="0"/>
              <a:cs typeface="Times New Roman" pitchFamily="18" charset="0"/>
            </a:endParaRPr>
          </a:p>
        </p:txBody>
      </p:sp>
      <p:sp>
        <p:nvSpPr>
          <p:cNvPr id="14" name="Text Box 16">
            <a:extLst>
              <a:ext uri="{FF2B5EF4-FFF2-40B4-BE49-F238E27FC236}">
                <a16:creationId xmlns:a16="http://schemas.microsoft.com/office/drawing/2014/main" id="{3813E3D6-ADAC-EE4A-88AF-99A8270D1A9E}"/>
              </a:ext>
            </a:extLst>
          </p:cNvPr>
          <p:cNvSpPr txBox="1">
            <a:spLocks noChangeArrowheads="1"/>
          </p:cNvSpPr>
          <p:nvPr/>
        </p:nvSpPr>
        <p:spPr bwMode="auto">
          <a:xfrm>
            <a:off x="4810125" y="2336379"/>
            <a:ext cx="3025775" cy="579437"/>
          </a:xfrm>
          <a:prstGeom prst="rect">
            <a:avLst/>
          </a:prstGeom>
          <a:noFill/>
          <a:ln w="9525">
            <a:noFill/>
            <a:miter lim="800000"/>
            <a:headEnd/>
            <a:tailEnd/>
          </a:ln>
          <a:effectLst/>
        </p:spPr>
        <p:txBody>
          <a:bodyPr wrap="none">
            <a:spAutoFit/>
          </a:bodyPr>
          <a:lstStyle/>
          <a:p>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n  f  </a:t>
            </a:r>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n  </a:t>
            </a:r>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t  y</a:t>
            </a:r>
            <a:endParaRPr lang="en-US" altLang="zh-CN" u="none" dirty="0">
              <a:solidFill>
                <a:schemeClr val="tx1"/>
              </a:solidFill>
              <a:effectLst/>
              <a:latin typeface="Times New Roman" pitchFamily="18" charset="0"/>
              <a:cs typeface="Times New Roman" pitchFamily="18" charset="0"/>
            </a:endParaRPr>
          </a:p>
        </p:txBody>
      </p:sp>
      <p:sp>
        <p:nvSpPr>
          <p:cNvPr id="15" name="Line 17">
            <a:extLst>
              <a:ext uri="{FF2B5EF4-FFF2-40B4-BE49-F238E27FC236}">
                <a16:creationId xmlns:a16="http://schemas.microsoft.com/office/drawing/2014/main" id="{54F6457A-8A58-5C48-99E4-2D178D359BA2}"/>
              </a:ext>
            </a:extLst>
          </p:cNvPr>
          <p:cNvSpPr>
            <a:spLocks noChangeShapeType="1"/>
          </p:cNvSpPr>
          <p:nvPr/>
        </p:nvSpPr>
        <p:spPr bwMode="auto">
          <a:xfrm>
            <a:off x="5105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6" name="Line 18">
            <a:extLst>
              <a:ext uri="{FF2B5EF4-FFF2-40B4-BE49-F238E27FC236}">
                <a16:creationId xmlns:a16="http://schemas.microsoft.com/office/drawing/2014/main" id="{3E925DBA-72C2-0F48-84F3-B3D2B43983C0}"/>
              </a:ext>
            </a:extLst>
          </p:cNvPr>
          <p:cNvSpPr>
            <a:spLocks noChangeShapeType="1"/>
          </p:cNvSpPr>
          <p:nvPr/>
        </p:nvSpPr>
        <p:spPr bwMode="auto">
          <a:xfrm>
            <a:off x="5486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7" name="Line 19">
            <a:extLst>
              <a:ext uri="{FF2B5EF4-FFF2-40B4-BE49-F238E27FC236}">
                <a16:creationId xmlns:a16="http://schemas.microsoft.com/office/drawing/2014/main" id="{573B859C-9B37-C345-A961-562FAA522396}"/>
              </a:ext>
            </a:extLst>
          </p:cNvPr>
          <p:cNvSpPr>
            <a:spLocks noChangeShapeType="1"/>
          </p:cNvSpPr>
          <p:nvPr/>
        </p:nvSpPr>
        <p:spPr bwMode="auto">
          <a:xfrm>
            <a:off x="5867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8" name="Line 20">
            <a:extLst>
              <a:ext uri="{FF2B5EF4-FFF2-40B4-BE49-F238E27FC236}">
                <a16:creationId xmlns:a16="http://schemas.microsoft.com/office/drawing/2014/main" id="{5D75B4CC-0327-234E-8525-20F0A39F16A8}"/>
              </a:ext>
            </a:extLst>
          </p:cNvPr>
          <p:cNvSpPr>
            <a:spLocks noChangeShapeType="1"/>
          </p:cNvSpPr>
          <p:nvPr/>
        </p:nvSpPr>
        <p:spPr bwMode="auto">
          <a:xfrm>
            <a:off x="6248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9" name="Line 21">
            <a:extLst>
              <a:ext uri="{FF2B5EF4-FFF2-40B4-BE49-F238E27FC236}">
                <a16:creationId xmlns:a16="http://schemas.microsoft.com/office/drawing/2014/main" id="{DB031B79-F23A-6342-8577-4C3C1E6DE525}"/>
              </a:ext>
            </a:extLst>
          </p:cNvPr>
          <p:cNvSpPr>
            <a:spLocks noChangeShapeType="1"/>
          </p:cNvSpPr>
          <p:nvPr/>
        </p:nvSpPr>
        <p:spPr bwMode="auto">
          <a:xfrm>
            <a:off x="6629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0" name="Line 22">
            <a:extLst>
              <a:ext uri="{FF2B5EF4-FFF2-40B4-BE49-F238E27FC236}">
                <a16:creationId xmlns:a16="http://schemas.microsoft.com/office/drawing/2014/main" id="{B0716462-1496-3C4A-80E5-AF0A826D0F21}"/>
              </a:ext>
            </a:extLst>
          </p:cNvPr>
          <p:cNvSpPr>
            <a:spLocks noChangeShapeType="1"/>
          </p:cNvSpPr>
          <p:nvPr/>
        </p:nvSpPr>
        <p:spPr bwMode="auto">
          <a:xfrm>
            <a:off x="7010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1" name="Line 23">
            <a:extLst>
              <a:ext uri="{FF2B5EF4-FFF2-40B4-BE49-F238E27FC236}">
                <a16:creationId xmlns:a16="http://schemas.microsoft.com/office/drawing/2014/main" id="{C681B6EE-F9B7-B34E-8DE6-746820C0E1EB}"/>
              </a:ext>
            </a:extLst>
          </p:cNvPr>
          <p:cNvSpPr>
            <a:spLocks noChangeShapeType="1"/>
          </p:cNvSpPr>
          <p:nvPr/>
        </p:nvSpPr>
        <p:spPr bwMode="auto">
          <a:xfrm>
            <a:off x="7391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2" name="Line 24">
            <a:extLst>
              <a:ext uri="{FF2B5EF4-FFF2-40B4-BE49-F238E27FC236}">
                <a16:creationId xmlns:a16="http://schemas.microsoft.com/office/drawing/2014/main" id="{28C1FA19-C1F4-A64B-90D9-4B0E278FB3A0}"/>
              </a:ext>
            </a:extLst>
          </p:cNvPr>
          <p:cNvSpPr>
            <a:spLocks noChangeShapeType="1"/>
          </p:cNvSpPr>
          <p:nvPr/>
        </p:nvSpPr>
        <p:spPr bwMode="auto">
          <a:xfrm>
            <a:off x="2743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3" name="Text Box 25">
            <a:extLst>
              <a:ext uri="{FF2B5EF4-FFF2-40B4-BE49-F238E27FC236}">
                <a16:creationId xmlns:a16="http://schemas.microsoft.com/office/drawing/2014/main" id="{E10E5EA7-7489-C04A-8EC5-289C812DCBE3}"/>
              </a:ext>
            </a:extLst>
          </p:cNvPr>
          <p:cNvSpPr txBox="1">
            <a:spLocks noChangeArrowheads="1"/>
          </p:cNvSpPr>
          <p:nvPr/>
        </p:nvSpPr>
        <p:spPr bwMode="auto">
          <a:xfrm>
            <a:off x="890725" y="1828329"/>
            <a:ext cx="3033203" cy="523220"/>
          </a:xfrm>
          <a:prstGeom prst="rect">
            <a:avLst/>
          </a:prstGeom>
          <a:noFill/>
          <a:ln w="9525">
            <a:noFill/>
            <a:miter lim="800000"/>
            <a:headEnd/>
            <a:tailEnd/>
          </a:ln>
        </p:spPr>
        <p:txBody>
          <a:bodyPr wrap="none">
            <a:spAutoFit/>
          </a:bodyPr>
          <a:lstStyle/>
          <a:p>
            <a:pPr algn="ctr"/>
            <a:r>
              <a:rPr lang="en-US" altLang="zh-CN" sz="2800" b="1" u="none" dirty="0" err="1">
                <a:solidFill>
                  <a:srgbClr val="C00000"/>
                </a:solidFill>
                <a:effectLst/>
                <a:latin typeface="Times New Roman" pitchFamily="18" charset="0"/>
                <a:cs typeface="Times New Roman" pitchFamily="18" charset="0"/>
              </a:rPr>
              <a:t>nPos</a:t>
            </a:r>
            <a:r>
              <a:rPr lang="en-US" altLang="zh-CN" sz="2800" b="1" u="none" dirty="0">
                <a:solidFill>
                  <a:srgbClr val="C00000"/>
                </a:solidFill>
                <a:effectLst/>
                <a:latin typeface="Times New Roman" pitchFamily="18" charset="0"/>
                <a:cs typeface="Times New Roman" pitchFamily="18" charset="0"/>
              </a:rPr>
              <a:t>=2, </a:t>
            </a:r>
            <a:r>
              <a:rPr lang="en-US" altLang="zh-CN" sz="2800" b="1" u="none" dirty="0" err="1">
                <a:solidFill>
                  <a:srgbClr val="C00000"/>
                </a:solidFill>
                <a:effectLst/>
                <a:latin typeface="Times New Roman" pitchFamily="18" charset="0"/>
                <a:cs typeface="Times New Roman" pitchFamily="18" charset="0"/>
              </a:rPr>
              <a:t>nCount</a:t>
            </a:r>
            <a:r>
              <a:rPr lang="en-US" altLang="zh-CN" sz="2800" b="1" u="none" dirty="0">
                <a:solidFill>
                  <a:srgbClr val="C00000"/>
                </a:solidFill>
                <a:effectLst/>
                <a:latin typeface="Times New Roman" pitchFamily="18" charset="0"/>
                <a:cs typeface="Times New Roman" pitchFamily="18" charset="0"/>
              </a:rPr>
              <a:t>=3</a:t>
            </a:r>
            <a:endParaRPr lang="en-US" altLang="zh-CN" sz="2800" u="none" dirty="0">
              <a:solidFill>
                <a:srgbClr val="C00000"/>
              </a:solidFill>
              <a:effectLst/>
              <a:latin typeface="Times New Roman" pitchFamily="18" charset="0"/>
              <a:cs typeface="Times New Roman" pitchFamily="18" charset="0"/>
            </a:endParaRPr>
          </a:p>
        </p:txBody>
      </p:sp>
      <p:sp>
        <p:nvSpPr>
          <p:cNvPr id="24" name="Text Box 26">
            <a:extLst>
              <a:ext uri="{FF2B5EF4-FFF2-40B4-BE49-F238E27FC236}">
                <a16:creationId xmlns:a16="http://schemas.microsoft.com/office/drawing/2014/main" id="{D0F696C8-A633-FF43-874B-F9B14B1B7608}"/>
              </a:ext>
            </a:extLst>
          </p:cNvPr>
          <p:cNvSpPr txBox="1">
            <a:spLocks noChangeArrowheads="1"/>
          </p:cNvSpPr>
          <p:nvPr/>
        </p:nvSpPr>
        <p:spPr bwMode="auto">
          <a:xfrm>
            <a:off x="4779158" y="1829034"/>
            <a:ext cx="3033202" cy="523220"/>
          </a:xfrm>
          <a:prstGeom prst="rect">
            <a:avLst/>
          </a:prstGeom>
          <a:noFill/>
          <a:ln w="9525">
            <a:noFill/>
            <a:miter lim="800000"/>
            <a:headEnd/>
            <a:tailEnd/>
          </a:ln>
        </p:spPr>
        <p:txBody>
          <a:bodyPr wrap="none">
            <a:spAutoFit/>
          </a:bodyPr>
          <a:lstStyle/>
          <a:p>
            <a:pPr algn="ctr"/>
            <a:r>
              <a:rPr lang="en-US" altLang="zh-CN" sz="2800" b="1" u="none" dirty="0" err="1">
                <a:solidFill>
                  <a:srgbClr val="C00000"/>
                </a:solidFill>
                <a:effectLst/>
                <a:latin typeface="Times New Roman" pitchFamily="18" charset="0"/>
                <a:cs typeface="Times New Roman" pitchFamily="18" charset="0"/>
              </a:rPr>
              <a:t>nPos</a:t>
            </a:r>
            <a:r>
              <a:rPr lang="en-US" altLang="zh-CN" sz="2800" b="1" u="none" dirty="0">
                <a:solidFill>
                  <a:srgbClr val="C00000"/>
                </a:solidFill>
                <a:effectLst/>
                <a:latin typeface="Times New Roman" pitchFamily="18" charset="0"/>
                <a:cs typeface="Times New Roman" pitchFamily="18" charset="0"/>
              </a:rPr>
              <a:t>=5, </a:t>
            </a:r>
            <a:r>
              <a:rPr lang="en-US" altLang="zh-CN" sz="2800" b="1" u="none" dirty="0" err="1">
                <a:solidFill>
                  <a:srgbClr val="C00000"/>
                </a:solidFill>
                <a:effectLst/>
                <a:latin typeface="Times New Roman" pitchFamily="18" charset="0"/>
                <a:cs typeface="Times New Roman" pitchFamily="18" charset="0"/>
              </a:rPr>
              <a:t>nCount</a:t>
            </a:r>
            <a:r>
              <a:rPr lang="en-US" altLang="zh-CN" sz="2800" b="1" u="none" dirty="0">
                <a:solidFill>
                  <a:srgbClr val="C00000"/>
                </a:solidFill>
                <a:effectLst/>
                <a:latin typeface="Times New Roman" pitchFamily="18" charset="0"/>
                <a:cs typeface="Times New Roman" pitchFamily="18" charset="0"/>
              </a:rPr>
              <a:t>=4</a:t>
            </a:r>
            <a:endParaRPr lang="en-US" altLang="zh-CN" sz="2800" u="none" dirty="0">
              <a:solidFill>
                <a:srgbClr val="C00000"/>
              </a:solidFill>
              <a:effectLst/>
              <a:latin typeface="Times New Roman" pitchFamily="18" charset="0"/>
              <a:cs typeface="Times New Roman" pitchFamily="18" charset="0"/>
            </a:endParaRPr>
          </a:p>
        </p:txBody>
      </p:sp>
      <p:sp>
        <p:nvSpPr>
          <p:cNvPr id="25" name="Line 27">
            <a:extLst>
              <a:ext uri="{FF2B5EF4-FFF2-40B4-BE49-F238E27FC236}">
                <a16:creationId xmlns:a16="http://schemas.microsoft.com/office/drawing/2014/main" id="{ED0F0E75-A1EC-EE47-A73C-14A657C7D4A6}"/>
              </a:ext>
            </a:extLst>
          </p:cNvPr>
          <p:cNvSpPr>
            <a:spLocks noChangeShapeType="1"/>
          </p:cNvSpPr>
          <p:nvPr/>
        </p:nvSpPr>
        <p:spPr bwMode="auto">
          <a:xfrm flipV="1">
            <a:off x="1828800" y="2992016"/>
            <a:ext cx="0" cy="457200"/>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
        <p:nvSpPr>
          <p:cNvPr id="26" name="Line 28">
            <a:extLst>
              <a:ext uri="{FF2B5EF4-FFF2-40B4-BE49-F238E27FC236}">
                <a16:creationId xmlns:a16="http://schemas.microsoft.com/office/drawing/2014/main" id="{747B63FA-8D50-9041-A158-C185B0DBB67C}"/>
              </a:ext>
            </a:extLst>
          </p:cNvPr>
          <p:cNvSpPr>
            <a:spLocks noChangeShapeType="1"/>
          </p:cNvSpPr>
          <p:nvPr/>
        </p:nvSpPr>
        <p:spPr bwMode="auto">
          <a:xfrm>
            <a:off x="1905000" y="3296816"/>
            <a:ext cx="762000" cy="0"/>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
        <p:nvSpPr>
          <p:cNvPr id="27" name="Line 29">
            <a:extLst>
              <a:ext uri="{FF2B5EF4-FFF2-40B4-BE49-F238E27FC236}">
                <a16:creationId xmlns:a16="http://schemas.microsoft.com/office/drawing/2014/main" id="{7BD1CC68-0F3D-564D-9DEC-025080DFEEDC}"/>
              </a:ext>
            </a:extLst>
          </p:cNvPr>
          <p:cNvSpPr>
            <a:spLocks noChangeShapeType="1"/>
          </p:cNvSpPr>
          <p:nvPr/>
        </p:nvSpPr>
        <p:spPr bwMode="auto">
          <a:xfrm>
            <a:off x="2667000" y="3144416"/>
            <a:ext cx="0" cy="304800"/>
          </a:xfrm>
          <a:prstGeom prst="line">
            <a:avLst/>
          </a:prstGeom>
          <a:noFill/>
          <a:ln w="28575">
            <a:solidFill>
              <a:srgbClr val="C00000"/>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8" name="Line 30">
            <a:extLst>
              <a:ext uri="{FF2B5EF4-FFF2-40B4-BE49-F238E27FC236}">
                <a16:creationId xmlns:a16="http://schemas.microsoft.com/office/drawing/2014/main" id="{593FBF34-748F-0D41-B4FD-C92C9D8F2F0D}"/>
              </a:ext>
            </a:extLst>
          </p:cNvPr>
          <p:cNvSpPr>
            <a:spLocks noChangeShapeType="1"/>
          </p:cNvSpPr>
          <p:nvPr/>
        </p:nvSpPr>
        <p:spPr bwMode="auto">
          <a:xfrm flipV="1">
            <a:off x="6858000" y="2992016"/>
            <a:ext cx="0" cy="457200"/>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
        <p:nvSpPr>
          <p:cNvPr id="29" name="Line 31">
            <a:extLst>
              <a:ext uri="{FF2B5EF4-FFF2-40B4-BE49-F238E27FC236}">
                <a16:creationId xmlns:a16="http://schemas.microsoft.com/office/drawing/2014/main" id="{D980D44D-94E0-4042-9C23-6C7A2CA30B70}"/>
              </a:ext>
            </a:extLst>
          </p:cNvPr>
          <p:cNvSpPr>
            <a:spLocks noChangeShapeType="1"/>
          </p:cNvSpPr>
          <p:nvPr/>
        </p:nvSpPr>
        <p:spPr bwMode="auto">
          <a:xfrm>
            <a:off x="6934200" y="3296816"/>
            <a:ext cx="1143000" cy="0"/>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
        <p:nvSpPr>
          <p:cNvPr id="30" name="Rectangle 33" descr="新闻纸">
            <a:extLst>
              <a:ext uri="{FF2B5EF4-FFF2-40B4-BE49-F238E27FC236}">
                <a16:creationId xmlns:a16="http://schemas.microsoft.com/office/drawing/2014/main" id="{51BBA8EB-7A52-AE47-B2C3-33FEE30BAAD2}"/>
              </a:ext>
            </a:extLst>
          </p:cNvPr>
          <p:cNvSpPr>
            <a:spLocks noChangeArrowheads="1"/>
          </p:cNvSpPr>
          <p:nvPr/>
        </p:nvSpPr>
        <p:spPr bwMode="auto">
          <a:xfrm>
            <a:off x="1667470" y="4211216"/>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u="none">
              <a:solidFill>
                <a:srgbClr val="0000FF"/>
              </a:solidFill>
              <a:effectLst/>
              <a:latin typeface="Times New Roman" pitchFamily="18" charset="0"/>
              <a:cs typeface="Times New Roman" pitchFamily="18" charset="0"/>
            </a:endParaRPr>
          </a:p>
        </p:txBody>
      </p:sp>
      <p:sp>
        <p:nvSpPr>
          <p:cNvPr id="31" name="Line 34">
            <a:extLst>
              <a:ext uri="{FF2B5EF4-FFF2-40B4-BE49-F238E27FC236}">
                <a16:creationId xmlns:a16="http://schemas.microsoft.com/office/drawing/2014/main" id="{4BD6369B-105A-7443-AA1E-5AB276F8B4BC}"/>
              </a:ext>
            </a:extLst>
          </p:cNvPr>
          <p:cNvSpPr>
            <a:spLocks noChangeShapeType="1"/>
          </p:cNvSpPr>
          <p:nvPr/>
        </p:nvSpPr>
        <p:spPr bwMode="auto">
          <a:xfrm>
            <a:off x="2048470" y="4211216"/>
            <a:ext cx="0" cy="533400"/>
          </a:xfrm>
          <a:prstGeom prst="line">
            <a:avLst/>
          </a:prstGeom>
          <a:noFill/>
          <a:ln w="9525">
            <a:solidFill>
              <a:schemeClr val="tx1"/>
            </a:solidFill>
            <a:round/>
            <a:headEnd/>
            <a:tailEnd/>
          </a:ln>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2" name="Line 35">
            <a:extLst>
              <a:ext uri="{FF2B5EF4-FFF2-40B4-BE49-F238E27FC236}">
                <a16:creationId xmlns:a16="http://schemas.microsoft.com/office/drawing/2014/main" id="{8D640258-026C-394D-B60A-17A475AD9C95}"/>
              </a:ext>
            </a:extLst>
          </p:cNvPr>
          <p:cNvSpPr>
            <a:spLocks noChangeShapeType="1"/>
          </p:cNvSpPr>
          <p:nvPr/>
        </p:nvSpPr>
        <p:spPr bwMode="auto">
          <a:xfrm>
            <a:off x="2429470" y="4211216"/>
            <a:ext cx="0" cy="533400"/>
          </a:xfrm>
          <a:prstGeom prst="line">
            <a:avLst/>
          </a:prstGeom>
          <a:noFill/>
          <a:ln w="9525">
            <a:solidFill>
              <a:schemeClr val="tx1"/>
            </a:solidFill>
            <a:round/>
            <a:headEnd/>
            <a:tailEnd/>
          </a:ln>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3" name="Text Box 36">
            <a:extLst>
              <a:ext uri="{FF2B5EF4-FFF2-40B4-BE49-F238E27FC236}">
                <a16:creationId xmlns:a16="http://schemas.microsoft.com/office/drawing/2014/main" id="{C97655C4-E0A6-794A-8CA6-5BB93C1991F8}"/>
              </a:ext>
            </a:extLst>
          </p:cNvPr>
          <p:cNvSpPr txBox="1">
            <a:spLocks noChangeArrowheads="1"/>
          </p:cNvSpPr>
          <p:nvPr/>
        </p:nvSpPr>
        <p:spPr bwMode="auto">
          <a:xfrm>
            <a:off x="1691680" y="4211216"/>
            <a:ext cx="1175322" cy="584775"/>
          </a:xfrm>
          <a:prstGeom prst="rect">
            <a:avLst/>
          </a:prstGeom>
          <a:noFill/>
          <a:ln w="9525">
            <a:noFill/>
            <a:miter lim="800000"/>
            <a:headEnd/>
            <a:tailEnd/>
          </a:ln>
        </p:spPr>
        <p:txBody>
          <a:bodyPr wrap="none">
            <a:spAutoFit/>
          </a:bodyPr>
          <a:lstStyle/>
          <a:p>
            <a:r>
              <a:rPr lang="en-US" altLang="zh-CN" sz="3200" u="none" dirty="0">
                <a:solidFill>
                  <a:srgbClr val="C00000"/>
                </a:solidFill>
                <a:effectLst/>
                <a:latin typeface="Times New Roman" pitchFamily="18" charset="0"/>
                <a:cs typeface="Times New Roman" pitchFamily="18" charset="0"/>
              </a:rPr>
              <a:t>f  </a:t>
            </a:r>
            <a:r>
              <a:rPr lang="zh-CN" altLang="en-US" sz="3200" u="none" dirty="0">
                <a:solidFill>
                  <a:srgbClr val="C00000"/>
                </a:solidFill>
                <a:effectLst/>
                <a:latin typeface="Times New Roman" pitchFamily="18" charset="0"/>
                <a:cs typeface="Times New Roman" pitchFamily="18" charset="0"/>
              </a:rPr>
              <a:t> </a:t>
            </a:r>
            <a:r>
              <a:rPr lang="en-US" altLang="zh-CN" sz="3200" u="none" dirty="0" err="1">
                <a:solidFill>
                  <a:srgbClr val="C00000"/>
                </a:solidFill>
                <a:effectLst/>
                <a:latin typeface="Times New Roman" pitchFamily="18" charset="0"/>
                <a:cs typeface="Times New Roman" pitchFamily="18" charset="0"/>
              </a:rPr>
              <a:t>i</a:t>
            </a:r>
            <a:r>
              <a:rPr lang="en-US" altLang="zh-CN" sz="3200" u="none" dirty="0">
                <a:solidFill>
                  <a:srgbClr val="C00000"/>
                </a:solidFill>
                <a:effectLst/>
                <a:latin typeface="Times New Roman" pitchFamily="18" charset="0"/>
                <a:cs typeface="Times New Roman" pitchFamily="18" charset="0"/>
              </a:rPr>
              <a:t>  n</a:t>
            </a:r>
            <a:endParaRPr lang="en-US" altLang="zh-CN" u="none" dirty="0">
              <a:solidFill>
                <a:srgbClr val="C00000"/>
              </a:solidFill>
              <a:effectLst/>
              <a:latin typeface="Times New Roman" pitchFamily="18" charset="0"/>
              <a:cs typeface="Times New Roman" pitchFamily="18" charset="0"/>
            </a:endParaRPr>
          </a:p>
        </p:txBody>
      </p:sp>
      <p:sp>
        <p:nvSpPr>
          <p:cNvPr id="34" name="Rectangle 37" descr="新闻纸">
            <a:extLst>
              <a:ext uri="{FF2B5EF4-FFF2-40B4-BE49-F238E27FC236}">
                <a16:creationId xmlns:a16="http://schemas.microsoft.com/office/drawing/2014/main" id="{E1C35AA4-547A-7241-BA11-AD265742DFCA}"/>
              </a:ext>
            </a:extLst>
          </p:cNvPr>
          <p:cNvSpPr>
            <a:spLocks noChangeArrowheads="1"/>
          </p:cNvSpPr>
          <p:nvPr/>
        </p:nvSpPr>
        <p:spPr bwMode="auto">
          <a:xfrm>
            <a:off x="6629400" y="4211216"/>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u="none" dirty="0">
              <a:solidFill>
                <a:srgbClr val="0000FF"/>
              </a:solidFill>
              <a:effectLst/>
              <a:latin typeface="Times New Roman" pitchFamily="18" charset="0"/>
              <a:cs typeface="Times New Roman" pitchFamily="18" charset="0"/>
            </a:endParaRPr>
          </a:p>
        </p:txBody>
      </p:sp>
      <p:sp>
        <p:nvSpPr>
          <p:cNvPr id="35" name="Line 38">
            <a:extLst>
              <a:ext uri="{FF2B5EF4-FFF2-40B4-BE49-F238E27FC236}">
                <a16:creationId xmlns:a16="http://schemas.microsoft.com/office/drawing/2014/main" id="{775841E0-D863-E148-BFD8-A7EE93D504D6}"/>
              </a:ext>
            </a:extLst>
          </p:cNvPr>
          <p:cNvSpPr>
            <a:spLocks noChangeShapeType="1"/>
          </p:cNvSpPr>
          <p:nvPr/>
        </p:nvSpPr>
        <p:spPr bwMode="auto">
          <a:xfrm>
            <a:off x="7010400" y="4211216"/>
            <a:ext cx="0" cy="533400"/>
          </a:xfrm>
          <a:prstGeom prst="line">
            <a:avLst/>
          </a:prstGeom>
          <a:noFill/>
          <a:ln w="9525">
            <a:solidFill>
              <a:schemeClr val="tx1"/>
            </a:solidFill>
            <a:round/>
            <a:headEnd/>
            <a:tailEnd/>
          </a:ln>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6" name="Line 39">
            <a:extLst>
              <a:ext uri="{FF2B5EF4-FFF2-40B4-BE49-F238E27FC236}">
                <a16:creationId xmlns:a16="http://schemas.microsoft.com/office/drawing/2014/main" id="{EC43448A-BB37-DA48-BF92-EAB5F12CFFAD}"/>
              </a:ext>
            </a:extLst>
          </p:cNvPr>
          <p:cNvSpPr>
            <a:spLocks noChangeShapeType="1"/>
          </p:cNvSpPr>
          <p:nvPr/>
        </p:nvSpPr>
        <p:spPr bwMode="auto">
          <a:xfrm>
            <a:off x="7391400" y="4211216"/>
            <a:ext cx="0" cy="533400"/>
          </a:xfrm>
          <a:prstGeom prst="line">
            <a:avLst/>
          </a:prstGeom>
          <a:noFill/>
          <a:ln w="9525">
            <a:solidFill>
              <a:schemeClr val="tx1"/>
            </a:solidFill>
            <a:round/>
            <a:headEnd/>
            <a:tailEnd/>
          </a:ln>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7" name="Text Box 40">
            <a:extLst>
              <a:ext uri="{FF2B5EF4-FFF2-40B4-BE49-F238E27FC236}">
                <a16:creationId xmlns:a16="http://schemas.microsoft.com/office/drawing/2014/main" id="{4877375D-5085-4747-B735-8C21588AB8CD}"/>
              </a:ext>
            </a:extLst>
          </p:cNvPr>
          <p:cNvSpPr txBox="1">
            <a:spLocks noChangeArrowheads="1"/>
          </p:cNvSpPr>
          <p:nvPr/>
        </p:nvSpPr>
        <p:spPr bwMode="auto">
          <a:xfrm>
            <a:off x="6680200" y="4193208"/>
            <a:ext cx="1152880" cy="584775"/>
          </a:xfrm>
          <a:prstGeom prst="rect">
            <a:avLst/>
          </a:prstGeom>
          <a:noFill/>
          <a:ln w="9525">
            <a:noFill/>
            <a:miter lim="800000"/>
            <a:headEnd/>
            <a:tailEnd/>
          </a:ln>
        </p:spPr>
        <p:txBody>
          <a:bodyPr wrap="none">
            <a:spAutoFit/>
          </a:bodyPr>
          <a:lstStyle/>
          <a:p>
            <a:r>
              <a:rPr lang="en-US" altLang="zh-CN" sz="3200" u="none" dirty="0" err="1">
                <a:solidFill>
                  <a:srgbClr val="C00000"/>
                </a:solidFill>
                <a:effectLst/>
                <a:latin typeface="Times New Roman" pitchFamily="18" charset="0"/>
                <a:cs typeface="Times New Roman" pitchFamily="18" charset="0"/>
              </a:rPr>
              <a:t>i</a:t>
            </a:r>
            <a:r>
              <a:rPr lang="en-US" altLang="zh-CN" sz="3200" u="none" dirty="0">
                <a:solidFill>
                  <a:srgbClr val="C00000"/>
                </a:solidFill>
                <a:effectLst/>
                <a:latin typeface="Times New Roman" pitchFamily="18" charset="0"/>
                <a:cs typeface="Times New Roman" pitchFamily="18" charset="0"/>
              </a:rPr>
              <a:t>  t  </a:t>
            </a:r>
            <a:r>
              <a:rPr lang="zh-CN" altLang="en-US" sz="3200" u="none" dirty="0">
                <a:solidFill>
                  <a:srgbClr val="C00000"/>
                </a:solidFill>
                <a:effectLst/>
                <a:latin typeface="Times New Roman" pitchFamily="18" charset="0"/>
                <a:cs typeface="Times New Roman" pitchFamily="18" charset="0"/>
              </a:rPr>
              <a:t> </a:t>
            </a:r>
            <a:r>
              <a:rPr lang="en-US" altLang="zh-CN" sz="3200" u="none" dirty="0">
                <a:solidFill>
                  <a:srgbClr val="C00000"/>
                </a:solidFill>
                <a:effectLst/>
                <a:latin typeface="Times New Roman" pitchFamily="18" charset="0"/>
                <a:cs typeface="Times New Roman" pitchFamily="18" charset="0"/>
              </a:rPr>
              <a:t>y</a:t>
            </a:r>
            <a:endParaRPr lang="en-US" altLang="zh-CN" u="none" dirty="0">
              <a:solidFill>
                <a:srgbClr val="C00000"/>
              </a:solidFill>
              <a:effectLst/>
              <a:latin typeface="Times New Roman" pitchFamily="18" charset="0"/>
              <a:cs typeface="Times New Roman" pitchFamily="18" charset="0"/>
            </a:endParaRPr>
          </a:p>
        </p:txBody>
      </p:sp>
      <p:sp>
        <p:nvSpPr>
          <p:cNvPr id="38" name="AutoShape 43" descr="粉色砂纸">
            <a:extLst>
              <a:ext uri="{FF2B5EF4-FFF2-40B4-BE49-F238E27FC236}">
                <a16:creationId xmlns:a16="http://schemas.microsoft.com/office/drawing/2014/main" id="{97F0D290-9A23-9C41-9235-6D527EB65EA3}"/>
              </a:ext>
            </a:extLst>
          </p:cNvPr>
          <p:cNvSpPr>
            <a:spLocks noChangeArrowheads="1"/>
          </p:cNvSpPr>
          <p:nvPr/>
        </p:nvSpPr>
        <p:spPr bwMode="auto">
          <a:xfrm>
            <a:off x="1966846" y="3525416"/>
            <a:ext cx="515144" cy="609600"/>
          </a:xfrm>
          <a:prstGeom prst="downArrow">
            <a:avLst>
              <a:gd name="adj1" fmla="val 50000"/>
              <a:gd name="adj2" fmla="val 25000"/>
            </a:avLst>
          </a:prstGeom>
          <a:noFill/>
          <a:ln w="9525">
            <a:solidFill>
              <a:schemeClr val="tx1"/>
            </a:solidFill>
            <a:miter lim="800000"/>
            <a:headEnd/>
            <a:tailEnd/>
          </a:ln>
          <a:effectLst/>
        </p:spPr>
        <p:txBody>
          <a:bodyPr vert="eaVert" wrap="none" anchor="ctr"/>
          <a:lstStyle/>
          <a:p>
            <a:pPr>
              <a:defRPr/>
            </a:pPr>
            <a:endParaRPr lang="zh-CN" altLang="en-US" u="none">
              <a:effectLst/>
              <a:latin typeface="Times New Roman" pitchFamily="18" charset="0"/>
              <a:cs typeface="Times New Roman" pitchFamily="18" charset="0"/>
            </a:endParaRPr>
          </a:p>
        </p:txBody>
      </p:sp>
      <p:sp>
        <p:nvSpPr>
          <p:cNvPr id="40" name="Text Box 45">
            <a:extLst>
              <a:ext uri="{FF2B5EF4-FFF2-40B4-BE49-F238E27FC236}">
                <a16:creationId xmlns:a16="http://schemas.microsoft.com/office/drawing/2014/main" id="{46AB86B8-458F-414A-8A3D-C7851DD7AB56}"/>
              </a:ext>
            </a:extLst>
          </p:cNvPr>
          <p:cNvSpPr txBox="1">
            <a:spLocks noChangeArrowheads="1"/>
          </p:cNvSpPr>
          <p:nvPr/>
        </p:nvSpPr>
        <p:spPr bwMode="auto">
          <a:xfrm>
            <a:off x="7315993" y="3594860"/>
            <a:ext cx="1065213" cy="461665"/>
          </a:xfrm>
          <a:prstGeom prst="rect">
            <a:avLst/>
          </a:prstGeom>
          <a:solidFill>
            <a:schemeClr val="bg1"/>
          </a:solidFill>
          <a:ln w="9525">
            <a:noFill/>
            <a:miter lim="800000"/>
            <a:headEnd/>
            <a:tailEnd/>
          </a:ln>
          <a:effectLst/>
        </p:spPr>
        <p:txBody>
          <a:bodyPr>
            <a:spAutoFit/>
          </a:bodyPr>
          <a:lstStyle/>
          <a:p>
            <a:pPr>
              <a:defRPr/>
            </a:pPr>
            <a:r>
              <a:rPr lang="zh-CN" altLang="en-US" sz="2400" u="none" dirty="0">
                <a:solidFill>
                  <a:srgbClr val="C00000"/>
                </a:solidFill>
                <a:effectLst/>
                <a:latin typeface="DengXian" panose="02010600030101010101" pitchFamily="2" charset="-122"/>
                <a:ea typeface="DengXian" panose="02010600030101010101" pitchFamily="2" charset="-122"/>
                <a:cs typeface="Times New Roman" pitchFamily="18" charset="0"/>
              </a:rPr>
              <a:t>超出</a:t>
            </a:r>
          </a:p>
        </p:txBody>
      </p:sp>
      <p:sp>
        <p:nvSpPr>
          <p:cNvPr id="41" name="Line 32">
            <a:extLst>
              <a:ext uri="{FF2B5EF4-FFF2-40B4-BE49-F238E27FC236}">
                <a16:creationId xmlns:a16="http://schemas.microsoft.com/office/drawing/2014/main" id="{614A8912-0BCA-A346-95C3-2CE3A81319F7}"/>
              </a:ext>
            </a:extLst>
          </p:cNvPr>
          <p:cNvSpPr>
            <a:spLocks noChangeShapeType="1"/>
          </p:cNvSpPr>
          <p:nvPr/>
        </p:nvSpPr>
        <p:spPr bwMode="auto">
          <a:xfrm>
            <a:off x="8077200" y="3144416"/>
            <a:ext cx="0" cy="304800"/>
          </a:xfrm>
          <a:prstGeom prst="line">
            <a:avLst/>
          </a:prstGeom>
          <a:noFill/>
          <a:ln w="28575">
            <a:solidFill>
              <a:srgbClr val="C00000"/>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2" name="Text Box 46">
            <a:extLst>
              <a:ext uri="{FF2B5EF4-FFF2-40B4-BE49-F238E27FC236}">
                <a16:creationId xmlns:a16="http://schemas.microsoft.com/office/drawing/2014/main" id="{C9F39DE6-B596-7642-9726-1602268CC3CF}"/>
              </a:ext>
            </a:extLst>
          </p:cNvPr>
          <p:cNvSpPr txBox="1">
            <a:spLocks noChangeArrowheads="1"/>
          </p:cNvSpPr>
          <p:nvPr/>
        </p:nvSpPr>
        <p:spPr bwMode="auto">
          <a:xfrm>
            <a:off x="4355976" y="4960440"/>
            <a:ext cx="4032448" cy="523220"/>
          </a:xfrm>
          <a:prstGeom prst="rect">
            <a:avLst/>
          </a:prstGeom>
          <a:noFill/>
          <a:ln w="9525">
            <a:noFill/>
            <a:miter lim="800000"/>
            <a:headEnd/>
            <a:tailEnd/>
          </a:ln>
        </p:spPr>
        <p:txBody>
          <a:bodyPr wrap="square">
            <a:spAutoFit/>
          </a:bodyPr>
          <a:lstStyle/>
          <a:p>
            <a:pPr algn="ctr"/>
            <a:r>
              <a:rPr lang="en-US" altLang="zh-CN" sz="2800" b="1" u="none" dirty="0">
                <a:solidFill>
                  <a:srgbClr val="C00000"/>
                </a:solidFill>
                <a:effectLst/>
                <a:latin typeface="Times New Roman" pitchFamily="18" charset="0"/>
                <a:cs typeface="Times New Roman" pitchFamily="18" charset="0"/>
              </a:rPr>
              <a:t>nPos+nCount-1 </a:t>
            </a:r>
            <a:r>
              <a:rPr lang="en-US" altLang="zh-CN" sz="2800" b="1" u="none" dirty="0">
                <a:solidFill>
                  <a:srgbClr val="C00000"/>
                </a:solidFill>
                <a:effectLst/>
                <a:latin typeface="Times New Roman" pitchFamily="18" charset="0"/>
                <a:cs typeface="Times New Roman" pitchFamily="18" charset="0"/>
                <a:sym typeface="Symbol" pitchFamily="18" charset="2"/>
              </a:rPr>
              <a:t></a:t>
            </a:r>
            <a:r>
              <a:rPr lang="zh-CN" altLang="en-US" sz="2800" b="1" u="none" dirty="0">
                <a:solidFill>
                  <a:srgbClr val="C00000"/>
                </a:solidFill>
                <a:effectLst/>
                <a:latin typeface="Times New Roman" pitchFamily="18" charset="0"/>
                <a:cs typeface="Times New Roman" pitchFamily="18" charset="0"/>
                <a:sym typeface="Symbol" pitchFamily="18" charset="2"/>
              </a:rPr>
              <a:t> </a:t>
            </a:r>
            <a:r>
              <a:rPr lang="en-US" altLang="zh-CN" sz="2800" b="1" u="none" dirty="0" err="1">
                <a:solidFill>
                  <a:srgbClr val="C00000"/>
                </a:solidFill>
                <a:effectLst/>
                <a:latin typeface="Times New Roman" pitchFamily="18" charset="0"/>
                <a:cs typeface="Times New Roman" pitchFamily="18" charset="0"/>
              </a:rPr>
              <a:t>nLen</a:t>
            </a:r>
            <a:endParaRPr lang="en-US" altLang="zh-CN" sz="2800" u="none" dirty="0">
              <a:solidFill>
                <a:srgbClr val="C00000"/>
              </a:solidFill>
              <a:effectLst/>
              <a:latin typeface="Times New Roman" pitchFamily="18" charset="0"/>
              <a:cs typeface="Times New Roman" pitchFamily="18" charset="0"/>
            </a:endParaRPr>
          </a:p>
        </p:txBody>
      </p:sp>
      <p:sp>
        <p:nvSpPr>
          <p:cNvPr id="43" name="AutoShape 43" descr="粉色砂纸">
            <a:extLst>
              <a:ext uri="{FF2B5EF4-FFF2-40B4-BE49-F238E27FC236}">
                <a16:creationId xmlns:a16="http://schemas.microsoft.com/office/drawing/2014/main" id="{466EF4F4-6B35-BC46-AB76-56261B47FC86}"/>
              </a:ext>
            </a:extLst>
          </p:cNvPr>
          <p:cNvSpPr>
            <a:spLocks noChangeArrowheads="1"/>
          </p:cNvSpPr>
          <p:nvPr/>
        </p:nvSpPr>
        <p:spPr bwMode="auto">
          <a:xfrm>
            <a:off x="6934200" y="3543761"/>
            <a:ext cx="515144" cy="609600"/>
          </a:xfrm>
          <a:prstGeom prst="downArrow">
            <a:avLst>
              <a:gd name="adj1" fmla="val 50000"/>
              <a:gd name="adj2" fmla="val 25000"/>
            </a:avLst>
          </a:prstGeom>
          <a:noFill/>
          <a:ln w="9525">
            <a:solidFill>
              <a:schemeClr val="tx1"/>
            </a:solidFill>
            <a:miter lim="800000"/>
            <a:headEnd/>
            <a:tailEnd/>
          </a:ln>
          <a:effectLst/>
        </p:spPr>
        <p:txBody>
          <a:bodyPr vert="eaVert" wrap="none" anchor="ctr"/>
          <a:lstStyle/>
          <a:p>
            <a:pPr>
              <a:defRPr/>
            </a:pPr>
            <a:endParaRPr lang="zh-CN" altLang="en-US" u="none">
              <a:effectLst/>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0C764C2C-C823-333A-DDD1-133BC0D7907A}"/>
              </a:ext>
            </a:extLst>
          </p:cNvPr>
          <p:cNvSpPr txBox="1"/>
          <p:nvPr/>
        </p:nvSpPr>
        <p:spPr>
          <a:xfrm>
            <a:off x="171458" y="5745450"/>
            <a:ext cx="2481990" cy="707886"/>
          </a:xfrm>
          <a:prstGeom prst="rect">
            <a:avLst/>
          </a:prstGeom>
          <a:noFill/>
          <a:effectLst/>
        </p:spPr>
        <p:txBody>
          <a:bodyPr wrap="square" rtlCol="0">
            <a:spAutoFit/>
          </a:bodyPr>
          <a:lstStyle/>
          <a:p>
            <a:pPr algn="ctr"/>
            <a:r>
              <a:rPr lang="zh-CN" alt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待提取</a:t>
            </a:r>
            <a:r>
              <a:rPr lang="zh-CN" altLang="en-CN"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子串</a:t>
            </a:r>
            <a:r>
              <a:rPr lang="zh-CN" alt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最后一个字符在串中的位置</a:t>
            </a:r>
            <a:endParaRPr lang="en-CN"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4" name="TextBox 43">
            <a:extLst>
              <a:ext uri="{FF2B5EF4-FFF2-40B4-BE49-F238E27FC236}">
                <a16:creationId xmlns:a16="http://schemas.microsoft.com/office/drawing/2014/main" id="{D694479F-9C14-BAF0-984D-D78B408038C2}"/>
              </a:ext>
            </a:extLst>
          </p:cNvPr>
          <p:cNvSpPr txBox="1"/>
          <p:nvPr/>
        </p:nvSpPr>
        <p:spPr>
          <a:xfrm>
            <a:off x="2834366" y="5745450"/>
            <a:ext cx="1402631" cy="707886"/>
          </a:xfrm>
          <a:prstGeom prst="rect">
            <a:avLst/>
          </a:prstGeom>
          <a:noFill/>
          <a:effectLst/>
        </p:spPr>
        <p:txBody>
          <a:bodyPr wrap="square" rtlCol="0">
            <a:spAutoFit/>
          </a:bodyPr>
          <a:lstStyle>
            <a:defPPr>
              <a:defRPr lang="zh-CN"/>
            </a:defPPr>
            <a:lvl1pPr algn="ctr">
              <a:defRPr sz="2000" u="none">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defRPr>
            </a:lvl1pPr>
          </a:lstStyle>
          <a:p>
            <a:r>
              <a:rPr lang="zh-CN" altLang="en-US" dirty="0"/>
              <a:t>串的最大允许位置</a:t>
            </a:r>
            <a:endParaRPr lang="en-CN" dirty="0"/>
          </a:p>
        </p:txBody>
      </p:sp>
      <p:sp>
        <p:nvSpPr>
          <p:cNvPr id="45" name="Line 27">
            <a:extLst>
              <a:ext uri="{FF2B5EF4-FFF2-40B4-BE49-F238E27FC236}">
                <a16:creationId xmlns:a16="http://schemas.microsoft.com/office/drawing/2014/main" id="{0929CDC4-8F71-B88E-3DF3-5B8255D5ACFC}"/>
              </a:ext>
            </a:extLst>
          </p:cNvPr>
          <p:cNvSpPr>
            <a:spLocks noChangeShapeType="1"/>
          </p:cNvSpPr>
          <p:nvPr/>
        </p:nvSpPr>
        <p:spPr bwMode="auto">
          <a:xfrm flipH="1">
            <a:off x="1403648" y="5483660"/>
            <a:ext cx="0" cy="321604"/>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
        <p:nvSpPr>
          <p:cNvPr id="46" name="Line 27">
            <a:extLst>
              <a:ext uri="{FF2B5EF4-FFF2-40B4-BE49-F238E27FC236}">
                <a16:creationId xmlns:a16="http://schemas.microsoft.com/office/drawing/2014/main" id="{ADAE0C25-3A35-60E3-5349-8094A75DA0B7}"/>
              </a:ext>
            </a:extLst>
          </p:cNvPr>
          <p:cNvSpPr>
            <a:spLocks noChangeShapeType="1"/>
          </p:cNvSpPr>
          <p:nvPr/>
        </p:nvSpPr>
        <p:spPr bwMode="auto">
          <a:xfrm flipH="1">
            <a:off x="3505200" y="5483660"/>
            <a:ext cx="0" cy="321604"/>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Tree>
    <p:extLst>
      <p:ext uri="{BB962C8B-B14F-4D97-AF65-F5344CB8AC3E}">
        <p14:creationId xmlns:p14="http://schemas.microsoft.com/office/powerpoint/2010/main" val="227583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1" nodeType="click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animBg="1"/>
      <p:bldP spid="26" grpId="0" animBg="1"/>
      <p:bldP spid="27" grpId="0" animBg="1"/>
      <p:bldP spid="28" grpId="0" animBg="1"/>
      <p:bldP spid="29" grpId="0" animBg="1"/>
      <p:bldP spid="29" grpId="1" animBg="1"/>
      <p:bldP spid="30" grpId="0" animBg="1"/>
      <p:bldP spid="31" grpId="0" animBg="1"/>
      <p:bldP spid="32" grpId="0" animBg="1"/>
      <p:bldP spid="33" grpId="0"/>
      <p:bldP spid="34" grpId="0" animBg="1"/>
      <p:bldP spid="35" grpId="0" animBg="1"/>
      <p:bldP spid="36" grpId="0" animBg="1"/>
      <p:bldP spid="37" grpId="0"/>
      <p:bldP spid="38" grpId="0" animBg="1"/>
      <p:bldP spid="40" grpId="0" animBg="1"/>
      <p:bldP spid="41" grpId="0" animBg="1"/>
      <p:bldP spid="42" grpId="0"/>
      <p:bldP spid="43" grpId="0" animBg="1"/>
      <p:bldP spid="3" grpId="0"/>
      <p:bldP spid="44" grpId="0"/>
      <p:bldP spid="45" grpId="0" animBg="1"/>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BAD5-98AA-6747-A2FA-D000C959FE33}"/>
              </a:ext>
            </a:extLst>
          </p:cNvPr>
          <p:cNvSpPr>
            <a:spLocks noGrp="1"/>
          </p:cNvSpPr>
          <p:nvPr>
            <p:ph type="title"/>
          </p:nvPr>
        </p:nvSpPr>
        <p:spPr/>
        <p:txBody>
          <a:bodyPr/>
          <a:lstStyle/>
          <a:p>
            <a:r>
              <a:rPr lang="zh-CN" altLang="en-US" dirty="0"/>
              <a:t>提取子串函数</a:t>
            </a:r>
            <a:endParaRPr lang="en-US" dirty="0"/>
          </a:p>
        </p:txBody>
      </p:sp>
      <p:sp>
        <p:nvSpPr>
          <p:cNvPr id="4" name="内容占位符 2">
            <a:extLst>
              <a:ext uri="{FF2B5EF4-FFF2-40B4-BE49-F238E27FC236}">
                <a16:creationId xmlns:a16="http://schemas.microsoft.com/office/drawing/2014/main" id="{9020519B-E4A5-8947-8221-04460483196F}"/>
              </a:ext>
            </a:extLst>
          </p:cNvPr>
          <p:cNvSpPr txBox="1">
            <a:spLocks/>
          </p:cNvSpPr>
          <p:nvPr/>
        </p:nvSpPr>
        <p:spPr>
          <a:xfrm>
            <a:off x="728117" y="1687622"/>
            <a:ext cx="7687766" cy="4621698"/>
          </a:xfrm>
          <a:prstGeom prst="rect">
            <a:avLst/>
          </a:prstGeom>
        </p:spPr>
        <p:txBody>
          <a:bodyPr>
            <a:noAutofit/>
          </a:bodyPr>
          <a:lstStyle/>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 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GetSub</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ts val="22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定义临时字符串，作为保存子串的临时对象</a:t>
            </a:r>
          </a:p>
          <a:p>
            <a:pPr marR="0" lvl="0" algn="l" defTabSz="914400" rtl="0" eaLnBrk="1" fontAlgn="base" latinLnBrk="0" hangingPunct="1">
              <a:lnSpc>
                <a:spcPts val="22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pch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字符串指针，指向要获取的子串</a:t>
            </a:r>
          </a:p>
          <a:p>
            <a:pPr lvl="0">
              <a:lnSpc>
                <a:spcPts val="2200"/>
              </a:lnSpc>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判断输入参数是否合</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理</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a:lnSpc>
                <a:spcPts val="2200"/>
              </a:lnSpc>
              <a:spcBef>
                <a:spcPts val="0"/>
              </a:spcBef>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p>
          <a:p>
            <a:pPr>
              <a:lnSpc>
                <a:spcPts val="2200"/>
              </a:lnSpc>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else</a:t>
            </a:r>
            <a:r>
              <a:rPr kumimoji="0" lang="zh-CN" altLang="en-US"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将子串拷贝到</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tmpString</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对象中</a:t>
            </a:r>
          </a:p>
          <a:p>
            <a:pPr lvl="0">
              <a:lnSpc>
                <a:spcPts val="2200"/>
              </a:lnSpc>
              <a:spcBef>
                <a:spcPts val="0"/>
              </a:spcBef>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if (</a:t>
            </a:r>
            <a:r>
              <a:rPr lang="zh-CN" altLang="en-US" sz="200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nPos</a:t>
            </a:r>
            <a:r>
              <a:rPr lang="zh-CN" altLang="en-US" sz="2000" b="0" u="none" dirty="0">
                <a:solidFill>
                  <a:schemeClr val="tx1"/>
                </a:solidFill>
                <a:effectLst/>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a:t>
            </a:r>
            <a:r>
              <a:rPr lang="zh-CN" altLang="en-US" sz="200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nCount</a:t>
            </a:r>
            <a:r>
              <a:rPr lang="zh-CN" altLang="en-US" sz="2000" b="0" u="none" dirty="0">
                <a:solidFill>
                  <a:schemeClr val="tx1"/>
                </a:solidFill>
                <a:effectLst/>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a:t>
            </a:r>
            <a:r>
              <a:rPr lang="zh-CN" altLang="en-US" sz="2000" u="none" dirty="0">
                <a:solidFill>
                  <a:schemeClr val="tx1"/>
                </a:solidFill>
                <a:effectLst/>
                <a:latin typeface="Times New Roman" pitchFamily="18" charset="0"/>
                <a:cs typeface="Times New Roman" pitchFamily="18" charset="0"/>
              </a:rPr>
              <a:t> </a:t>
            </a:r>
            <a:r>
              <a:rPr lang="en-US" altLang="zh-CN" sz="2000" b="0" u="none" dirty="0">
                <a:solidFill>
                  <a:schemeClr val="tx1"/>
                </a:solidFill>
                <a:effectLst/>
                <a:latin typeface="Times New Roman" pitchFamily="18" charset="0"/>
                <a:cs typeface="Times New Roman" pitchFamily="18" charset="0"/>
              </a:rPr>
              <a:t>1</a:t>
            </a:r>
            <a:r>
              <a:rPr lang="zh-CN" altLang="en-US" sz="2000" b="0" u="none" dirty="0">
                <a:solidFill>
                  <a:schemeClr val="tx1"/>
                </a:solidFill>
                <a:effectLst/>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&gt;=</a:t>
            </a:r>
            <a:r>
              <a:rPr lang="zh-CN" altLang="en-US" sz="200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nLen</a:t>
            </a:r>
            <a:r>
              <a:rPr lang="en-US" altLang="zh-CN" sz="2000" u="none" dirty="0">
                <a:solidFill>
                  <a:schemeClr val="tx1"/>
                </a:solidFill>
                <a:effectLst/>
                <a:latin typeface="Times New Roman" pitchFamily="18" charset="0"/>
                <a:cs typeface="Times New Roman" pitchFamily="18" charset="0"/>
              </a:rPr>
              <a:t>)</a:t>
            </a:r>
            <a:r>
              <a:rPr lang="en-US" altLang="zh-CN" sz="2000" b="0" u="none" dirty="0">
                <a:solidFill>
                  <a:schemeClr val="tx1"/>
                </a:solidFill>
                <a:effectLst/>
                <a:latin typeface="Times New Roman" pitchFamily="18" charset="0"/>
                <a:cs typeface="Times New Roman" pitchFamily="18" charset="0"/>
              </a:rPr>
              <a:t>  </a:t>
            </a:r>
          </a:p>
          <a:p>
            <a:pPr lvl="0">
              <a:lnSpc>
                <a:spcPts val="2200"/>
              </a:lnSpc>
              <a:spcBef>
                <a:spcPts val="0"/>
              </a:spcBef>
              <a:defRPr/>
            </a:pPr>
            <a:r>
              <a:rPr lang="zh-CN" altLang="en-US" sz="2000" b="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nCount</a:t>
            </a:r>
            <a:r>
              <a:rPr lang="zh-CN" altLang="en-US" sz="2000" b="0" u="none" dirty="0">
                <a:solidFill>
                  <a:schemeClr val="tx1"/>
                </a:solidFill>
                <a:effectLst/>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a:t>
            </a:r>
            <a:r>
              <a:rPr lang="zh-CN" altLang="en-US" sz="200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nLen</a:t>
            </a:r>
            <a:r>
              <a:rPr lang="zh-CN" altLang="en-US" sz="2000" b="0" u="none" dirty="0">
                <a:solidFill>
                  <a:schemeClr val="tx1"/>
                </a:solidFill>
                <a:effectLst/>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a:t>
            </a:r>
            <a:r>
              <a:rPr lang="zh-CN" altLang="en-US" sz="200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nPos</a:t>
            </a:r>
            <a:r>
              <a:rPr lang="en-US" altLang="zh-CN" sz="2000" u="none" kern="0" dirty="0">
                <a:solidFill>
                  <a:schemeClr val="tx1"/>
                </a:solidFill>
                <a:effectLst/>
                <a:latin typeface="Times New Roman" pitchFamily="18" charset="0"/>
                <a:cs typeface="Times New Roman" pitchFamily="18" charset="0"/>
              </a:rPr>
              <a:t>;</a:t>
            </a:r>
            <a:endParaRPr lang="en-US" altLang="zh-CN" sz="2000" b="0" u="none" dirty="0">
              <a:solidFill>
                <a:schemeClr val="tx1"/>
              </a:solidFill>
              <a:effectLst/>
              <a:latin typeface="Times New Roman" pitchFamily="18" charset="0"/>
              <a:cs typeface="Times New Roman" pitchFamily="18" charset="0"/>
            </a:endParaRPr>
          </a:p>
          <a:p>
            <a:pPr lvl="0">
              <a:lnSpc>
                <a:spcPts val="2200"/>
              </a:lnSpc>
              <a:spcBef>
                <a:spcPts val="0"/>
              </a:spcBef>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pch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memcpy</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pch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lnSpc>
                <a:spcPts val="2200"/>
              </a:lnSpc>
              <a:spcBef>
                <a:spcPts val="0"/>
              </a:spcBef>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lnSpc>
                <a:spcPts val="2200"/>
              </a:lnSpc>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返回获取到的子串</a:t>
            </a:r>
          </a:p>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98276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B3D9-8E68-EF43-BE47-0F3FCEC2C062}"/>
              </a:ext>
            </a:extLst>
          </p:cNvPr>
          <p:cNvSpPr>
            <a:spLocks noGrp="1"/>
          </p:cNvSpPr>
          <p:nvPr>
            <p:ph type="title"/>
          </p:nvPr>
        </p:nvSpPr>
        <p:spPr/>
        <p:txBody>
          <a:bodyPr/>
          <a:lstStyle/>
          <a:p>
            <a:r>
              <a:rPr lang="zh-CN" altLang="en-US" dirty="0"/>
              <a:t>获取字符函数</a:t>
            </a:r>
            <a:endParaRPr lang="en-US" dirty="0"/>
          </a:p>
        </p:txBody>
      </p:sp>
      <p:sp>
        <p:nvSpPr>
          <p:cNvPr id="4" name="内容占位符 2">
            <a:extLst>
              <a:ext uri="{FF2B5EF4-FFF2-40B4-BE49-F238E27FC236}">
                <a16:creationId xmlns:a16="http://schemas.microsoft.com/office/drawing/2014/main" id="{8D4EBE48-4536-ED46-8211-67AF4654C101}"/>
              </a:ext>
            </a:extLst>
          </p:cNvPr>
          <p:cNvSpPr txBox="1">
            <a:spLocks/>
          </p:cNvSpPr>
          <p:nvPr/>
        </p:nvSpPr>
        <p:spPr>
          <a:xfrm>
            <a:off x="2015716" y="1684592"/>
            <a:ext cx="5112568" cy="2664296"/>
          </a:xfrm>
          <a:prstGeom prst="rect">
            <a:avLst/>
          </a:prstGeom>
        </p:spPr>
        <p:txBody>
          <a:bodyPr>
            <a:normAutofit/>
          </a:bodyPr>
          <a:lstStyle/>
          <a:p>
            <a:pPr>
              <a:spcBef>
                <a:spcPts val="0"/>
              </a:spcBef>
              <a:defRPr/>
            </a:pP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获取当前串的第</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i</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个字符</a:t>
            </a:r>
          </a:p>
          <a:p>
            <a:pPr>
              <a:spcBef>
                <a:spcPts val="0"/>
              </a:spcBef>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&amp;&amp;</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&gt;=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zh-CN" altLang="en-US" sz="200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cerr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lang="en-US" altLang="zh-CN" sz="2000" u="none" kern="0" dirty="0">
                <a:solidFill>
                  <a:schemeClr val="tx1"/>
                </a:solidFill>
                <a:effectLst/>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Out Of Bounds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2000" u="none" kern="0" dirty="0">
                <a:solidFill>
                  <a:schemeClr val="tx1"/>
                </a:solidFill>
                <a:effectLst/>
                <a:latin typeface="Times New Roman" pitchFamily="18" charset="0"/>
                <a:cs typeface="Times New Roman" pitchFamily="18" charset="0"/>
              </a:rPr>
              <a:t>\n"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a:spcBef>
                <a:spcPts val="0"/>
              </a:spcBef>
              <a:defRPr/>
            </a:pP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a:spcBef>
                <a:spcPts val="0"/>
              </a:spcBef>
              <a:defRPr/>
            </a:pP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30822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AE3E-7B50-4246-8B1A-211C935B3F67}"/>
              </a:ext>
            </a:extLst>
          </p:cNvPr>
          <p:cNvSpPr>
            <a:spLocks noGrp="1"/>
          </p:cNvSpPr>
          <p:nvPr>
            <p:ph type="title"/>
          </p:nvPr>
        </p:nvSpPr>
        <p:spPr/>
        <p:txBody>
          <a:bodyPr/>
          <a:lstStyle/>
          <a:p>
            <a:r>
              <a:rPr lang="zh-CN" altLang="en-US" dirty="0"/>
              <a:t>串赋值函数 </a:t>
            </a:r>
            <a:endParaRPr lang="en-US" dirty="0"/>
          </a:p>
        </p:txBody>
      </p:sp>
      <p:sp>
        <p:nvSpPr>
          <p:cNvPr id="4" name="内容占位符 2">
            <a:extLst>
              <a:ext uri="{FF2B5EF4-FFF2-40B4-BE49-F238E27FC236}">
                <a16:creationId xmlns:a16="http://schemas.microsoft.com/office/drawing/2014/main" id="{B755215E-D21E-BF4C-8120-7A319AFDA69D}"/>
              </a:ext>
            </a:extLst>
          </p:cNvPr>
          <p:cNvSpPr txBox="1">
            <a:spLocks/>
          </p:cNvSpPr>
          <p:nvPr/>
        </p:nvSpPr>
        <p:spPr>
          <a:xfrm>
            <a:off x="590972" y="1690689"/>
            <a:ext cx="7962056" cy="3826543"/>
          </a:xfrm>
          <a:prstGeom prst="rect">
            <a:avLst/>
          </a:prstGeom>
        </p:spPr>
        <p:txBody>
          <a:bodyPr>
            <a:noAutofit/>
          </a:bodyPr>
          <a:lstStyle/>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this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zh-CN" altLang="en-US"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delete</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释放原有的字符串存储空间</a:t>
            </a: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复制字符串的长度</a:t>
            </a:r>
          </a:p>
          <a:p>
            <a:pPr lvl="0">
              <a:spcBef>
                <a:spcPts val="0"/>
              </a:spcBef>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若</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新的长度大于默认的初始化长度</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，则</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按新长度申请存储空间</a:t>
            </a:r>
            <a:endPar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&gt;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 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lvl="0">
              <a:spcBef>
                <a:spcPts val="0"/>
              </a:spcBef>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else</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 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nInitLen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否则按默认长度申请存储空间</a:t>
            </a: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if</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err="1">
                <a:solidFill>
                  <a:schemeClr val="tx1"/>
                </a:solidFill>
                <a:effectLst/>
                <a:latin typeface="Times New Roman" pitchFamily="18" charset="0"/>
                <a:cs typeface="Times New Roman" pitchFamily="18" charset="0"/>
              </a:rPr>
              <a:t>ch</a:t>
            </a:r>
            <a:r>
              <a:rPr lang="zh-CN" altLang="en-US"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 </a:t>
            </a:r>
            <a:r>
              <a:rPr lang="en-US" altLang="zh-CN" sz="2000" u="none" kern="0" dirty="0" err="1">
                <a:solidFill>
                  <a:schemeClr val="tx1"/>
                </a:solidFill>
                <a:effectLst/>
                <a:latin typeface="Times New Roman" pitchFamily="18" charset="0"/>
                <a:cs typeface="Times New Roman" pitchFamily="18" charset="0"/>
              </a:rPr>
              <a:t>cerr</a:t>
            </a:r>
            <a:r>
              <a:rPr lang="en-US" altLang="zh-CN" sz="2000" u="none" kern="0" dirty="0">
                <a:solidFill>
                  <a:schemeClr val="tx1"/>
                </a:solidFill>
                <a:effectLst/>
                <a:latin typeface="Times New Roman" pitchFamily="18" charset="0"/>
                <a:cs typeface="Times New Roman" pitchFamily="18" charset="0"/>
              </a:rPr>
              <a:t>&lt;&lt;"</a:t>
            </a:r>
            <a:r>
              <a:rPr lang="en-US" altLang="zh-CN" sz="2000" b="0" u="none" kern="0" dirty="0">
                <a:solidFill>
                  <a:schemeClr val="tx1"/>
                </a:solidFill>
                <a:effectLst/>
                <a:latin typeface="Times New Roman" pitchFamily="18" charset="0"/>
                <a:cs typeface="Times New Roman" pitchFamily="18" charset="0"/>
              </a:rPr>
              <a:t>Allocation Error</a:t>
            </a:r>
            <a:r>
              <a:rPr lang="en-US" altLang="zh-CN" sz="2000" u="none" kern="0" dirty="0">
                <a:solidFill>
                  <a:schemeClr val="tx1"/>
                </a:solidFill>
                <a:effectLst/>
                <a:latin typeface="Times New Roman" pitchFamily="18" charset="0"/>
                <a:cs typeface="Times New Roman" pitchFamily="18" charset="0"/>
              </a:rPr>
              <a:t>!\n</a:t>
            </a:r>
            <a:r>
              <a:rPr lang="en-US" altLang="zh-CN" sz="2000" b="0" u="none" kern="0" dirty="0">
                <a:solidFill>
                  <a:schemeClr val="tx1"/>
                </a:solidFill>
                <a:effectLst/>
                <a:latin typeface="Times New Roman" pitchFamily="18" charset="0"/>
                <a:cs typeface="Times New Roman" pitchFamily="18" charset="0"/>
              </a:rPr>
              <a:t>"</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exit</a:t>
            </a:r>
            <a:r>
              <a:rPr lang="en-US" altLang="zh-CN" sz="2000" b="0" u="none" kern="0" dirty="0">
                <a:solidFill>
                  <a:schemeClr val="tx1"/>
                </a:solidFill>
                <a:effectLst/>
                <a:latin typeface="Times New Roman" pitchFamily="18" charset="0"/>
                <a:cs typeface="Times New Roman" pitchFamily="18" charset="0"/>
              </a:rPr>
              <a:t>(-1)</a:t>
            </a:r>
            <a:r>
              <a:rPr lang="en-US" altLang="zh-CN" sz="2000" u="none" kern="0" dirty="0">
                <a:solidFill>
                  <a:schemeClr val="tx1"/>
                </a:solidFill>
                <a:effectLst/>
                <a:latin typeface="Times New Roman" pitchFamily="18" charset="0"/>
                <a:cs typeface="Times New Roman" pitchFamily="18" charset="0"/>
              </a:rPr>
              <a:t>; }</a:t>
            </a:r>
            <a:endParaRPr lang="zh-CN" altLang="zh-CN" sz="2000" u="none" kern="0" dirty="0">
              <a:solidFill>
                <a:schemeClr val="tx1"/>
              </a:solidFill>
              <a:effectLst/>
              <a:latin typeface="Times New Roman" pitchFamily="18" charset="0"/>
              <a:cs typeface="Times New Roman" pitchFamily="18" charset="0"/>
            </a:endParaRPr>
          </a:p>
          <a:p>
            <a:pPr lvl="0">
              <a:spcBef>
                <a:spcPts val="0"/>
              </a:spcBef>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strcpy</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复制字符串序列</a:t>
            </a: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this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lang="en-US" altLang="zh-CN" sz="2000" u="none" kern="0" dirty="0">
              <a:solidFill>
                <a:schemeClr val="tx1"/>
              </a:solidFill>
              <a:effectLst/>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802197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F295-144D-CA40-8534-BC2A2FE3F8F5}"/>
              </a:ext>
            </a:extLst>
          </p:cNvPr>
          <p:cNvSpPr>
            <a:spLocks noGrp="1"/>
          </p:cNvSpPr>
          <p:nvPr>
            <p:ph type="title"/>
          </p:nvPr>
        </p:nvSpPr>
        <p:spPr/>
        <p:txBody>
          <a:bodyPr/>
          <a:lstStyle/>
          <a:p>
            <a:r>
              <a:rPr lang="zh-CN" altLang="en-US" dirty="0"/>
              <a:t>串拼接函数</a:t>
            </a:r>
            <a:endParaRPr lang="en-US" dirty="0"/>
          </a:p>
        </p:txBody>
      </p:sp>
      <p:sp>
        <p:nvSpPr>
          <p:cNvPr id="4" name="内容占位符 2">
            <a:extLst>
              <a:ext uri="{FF2B5EF4-FFF2-40B4-BE49-F238E27FC236}">
                <a16:creationId xmlns:a16="http://schemas.microsoft.com/office/drawing/2014/main" id="{BADD6466-7E59-C846-B5B7-68E297A2E3D0}"/>
              </a:ext>
            </a:extLst>
          </p:cNvPr>
          <p:cNvSpPr txBox="1">
            <a:spLocks/>
          </p:cNvSpPr>
          <p:nvPr/>
        </p:nvSpPr>
        <p:spPr>
          <a:xfrm>
            <a:off x="1259632" y="1696714"/>
            <a:ext cx="6624736" cy="3892526"/>
          </a:xfrm>
          <a:prstGeom prst="rect">
            <a:avLst/>
          </a:prstGeom>
        </p:spPr>
        <p:txBody>
          <a:bodyPr>
            <a:noAutofit/>
          </a:bodyPr>
          <a:lstStyle/>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temp</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暂存</a:t>
            </a:r>
            <a:r>
              <a:rPr lang="zh-CN" altLang="en-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原串</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数组</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m</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&gt;=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lang="en-US" altLang="zh-CN" sz="2000" b="0" u="none" kern="0" dirty="0">
              <a:solidFill>
                <a:schemeClr val="tx1"/>
              </a:solidFill>
              <a:effectLst/>
              <a:latin typeface="Times New Roman" pitchFamily="18" charset="0"/>
              <a:cs typeface="Times New Roman" pitchFamily="18" charset="0"/>
            </a:endParaRPr>
          </a:p>
          <a:p>
            <a:pPr>
              <a:spcBef>
                <a:spcPts val="0"/>
              </a:spcBef>
              <a:defRPr/>
            </a:pPr>
            <a:r>
              <a:rPr lang="en-US" altLang="zh-CN" sz="2000" b="0" u="none" kern="0" dirty="0">
                <a:solidFill>
                  <a:schemeClr val="tx1"/>
                </a:solidFill>
                <a:effectLst/>
                <a:latin typeface="Times New Roman" pitchFamily="18" charset="0"/>
                <a:cs typeface="Times New Roman" pitchFamily="18" charset="0"/>
              </a:rPr>
              <a:t>    </a:t>
            </a:r>
            <a:r>
              <a:rPr lang="en-US" altLang="zh-CN" sz="2000" b="0" u="none" kern="0" dirty="0" err="1">
                <a:solidFill>
                  <a:schemeClr val="tx1"/>
                </a:solidFill>
                <a:effectLst/>
                <a:latin typeface="Times New Roman" pitchFamily="18" charset="0"/>
                <a:cs typeface="Times New Roman" pitchFamily="18" charset="0"/>
              </a:rPr>
              <a:t>ch</a:t>
            </a:r>
            <a:r>
              <a:rPr lang="zh-CN" altLang="en-US"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new char[</a:t>
            </a:r>
            <a:r>
              <a:rPr lang="en-US" altLang="zh-CN" sz="2000" b="0" u="none" kern="0" dirty="0">
                <a:solidFill>
                  <a:schemeClr val="tx1"/>
                </a:solidFill>
                <a:effectLst/>
                <a:latin typeface="Times New Roman" pitchFamily="18" charset="0"/>
                <a:cs typeface="Times New Roman" pitchFamily="18" charset="0"/>
              </a:rPr>
              <a:t>m</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1</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申请新的存储空间</a:t>
            </a:r>
            <a:endPar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a:spcBef>
                <a:spcPts val="0"/>
              </a:spcBef>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cerr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lang="en-US" altLang="zh-CN" sz="2000" u="none" kern="0" dirty="0">
                <a:solidFill>
                  <a:schemeClr val="tx1"/>
                </a:solidFill>
                <a:effectLst/>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Allocation Error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lang="en-US" altLang="zh-CN" sz="2000" b="0" u="none" kern="0" dirty="0">
                <a:solidFill>
                  <a:schemeClr val="tx1"/>
                </a:solidFill>
                <a:effectLst/>
                <a:latin typeface="Times New Roman" pitchFamily="18" charset="0"/>
                <a:cs typeface="Times New Roman" pitchFamily="18" charset="0"/>
              </a:rPr>
              <a:t>"</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exit</a:t>
            </a:r>
            <a:r>
              <a:rPr lang="en-US" altLang="zh-CN" sz="2000" b="0" u="none" kern="0" dirty="0">
                <a:solidFill>
                  <a:schemeClr val="tx1"/>
                </a:solidFill>
                <a:effectLst/>
                <a:latin typeface="Times New Roman" pitchFamily="18" charset="0"/>
                <a:cs typeface="Times New Roman" pitchFamily="18" charset="0"/>
              </a:rPr>
              <a:t>(-1)</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endParaRPr lang="zh-CN" altLang="zh-CN" sz="2000" u="none" kern="0" dirty="0">
              <a:solidFill>
                <a:schemeClr val="tx1"/>
              </a:solidFill>
              <a:effectLst/>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strcpy</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temp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复制原串数组</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a:spcBef>
                <a:spcPts val="0"/>
              </a:spcBef>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strcat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b="0" u="none" kern="0" dirty="0" err="1">
                <a:solidFill>
                  <a:schemeClr val="tx1"/>
                </a:solidFill>
                <a:effectLst/>
                <a:latin typeface="Times New Roman" pitchFamily="18" charset="0"/>
                <a:cs typeface="Times New Roman" pitchFamily="18" charset="0"/>
              </a:rPr>
              <a:t>str.ch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连接</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str</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串数组</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delete</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temp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this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995490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AF93-40BA-8C48-A1CB-A943745D9C35}"/>
              </a:ext>
            </a:extLst>
          </p:cNvPr>
          <p:cNvSpPr>
            <a:spLocks noGrp="1"/>
          </p:cNvSpPr>
          <p:nvPr>
            <p:ph type="title"/>
          </p:nvPr>
        </p:nvSpPr>
        <p:spPr/>
        <p:txBody>
          <a:bodyPr/>
          <a:lstStyle/>
          <a:p>
            <a:r>
              <a:rPr lang="zh-CN" altLang="en-US" dirty="0"/>
              <a:t>串等值判断函数</a:t>
            </a:r>
            <a:endParaRPr lang="en-US" dirty="0"/>
          </a:p>
        </p:txBody>
      </p:sp>
      <p:sp>
        <p:nvSpPr>
          <p:cNvPr id="4" name="内容占位符 2">
            <a:extLst>
              <a:ext uri="{FF2B5EF4-FFF2-40B4-BE49-F238E27FC236}">
                <a16:creationId xmlns:a16="http://schemas.microsoft.com/office/drawing/2014/main" id="{D6D948F7-B43B-BC4C-BC57-44B918EE7EBE}"/>
              </a:ext>
            </a:extLst>
          </p:cNvPr>
          <p:cNvSpPr txBox="1">
            <a:spLocks/>
          </p:cNvSpPr>
          <p:nvPr/>
        </p:nvSpPr>
        <p:spPr>
          <a:xfrm>
            <a:off x="1614500" y="1690689"/>
            <a:ext cx="5915000" cy="2088232"/>
          </a:xfrm>
          <a:prstGeom prst="rect">
            <a:avLst/>
          </a:prstGeom>
        </p:spPr>
        <p:txBody>
          <a:bodyPr>
            <a:noAutofit/>
          </a:bodyPr>
          <a:lstStyle/>
          <a:p>
            <a:pPr>
              <a:spcBef>
                <a:spcPts val="0"/>
              </a:spcBef>
              <a:defRPr/>
            </a:pP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字符串等值判断</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相等则返回</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strcmp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26356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03</a:t>
            </a:r>
            <a:r>
              <a:rPr lang="zh-CN" altLang="en-US"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串</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t>串</a:t>
            </a:r>
            <a:endParaRPr lang="en-US" altLang="zh-CN" dirty="0"/>
          </a:p>
          <a:p>
            <a:endParaRPr lang="en-US" altLang="zh-CN" dirty="0"/>
          </a:p>
          <a:p>
            <a:r>
              <a:rPr lang="zh-CN" altLang="en-US" dirty="0"/>
              <a:t>串的模式匹配</a:t>
            </a:r>
            <a:endParaRPr lang="en-US" altLang="zh-CN" dirty="0"/>
          </a:p>
        </p:txBody>
      </p:sp>
    </p:spTree>
    <p:extLst>
      <p:ext uri="{BB962C8B-B14F-4D97-AF65-F5344CB8AC3E}">
        <p14:creationId xmlns:p14="http://schemas.microsoft.com/office/powerpoint/2010/main" val="188095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AA74-1DD3-884E-952E-C41467E801A8}"/>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CA96A7-8AB4-D94E-AEF8-F36152A8D2E7}"/>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设</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为一个长度为</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的字符串，其中的字符各不相同，求解</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中互异的非平凡子串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非空且不同于</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本身</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的个数</a:t>
            </a:r>
          </a:p>
          <a:p>
            <a:r>
              <a:rPr lang="zh-CN" altLang="en-US" dirty="0">
                <a:solidFill>
                  <a:srgbClr val="C00000"/>
                </a:solidFill>
                <a:latin typeface="Times New Roman" panose="02020603050405020304" pitchFamily="18" charset="0"/>
                <a:cs typeface="Times New Roman" panose="02020603050405020304" pitchFamily="18" charset="0"/>
              </a:rPr>
              <a:t>除长度为</a:t>
            </a:r>
            <a:r>
              <a:rPr lang="en-US" dirty="0">
                <a:solidFill>
                  <a:srgbClr val="C00000"/>
                </a:solidFill>
                <a:latin typeface="Times New Roman" panose="02020603050405020304" pitchFamily="18" charset="0"/>
                <a:cs typeface="Times New Roman" panose="02020603050405020304" pitchFamily="18" charset="0"/>
              </a:rPr>
              <a:t>n</a:t>
            </a:r>
            <a:r>
              <a:rPr lang="zh-CN" altLang="en-US" dirty="0">
                <a:solidFill>
                  <a:srgbClr val="C00000"/>
                </a:solidFill>
                <a:latin typeface="Times New Roman" panose="02020603050405020304" pitchFamily="18" charset="0"/>
                <a:cs typeface="Times New Roman" panose="02020603050405020304" pitchFamily="18" charset="0"/>
              </a:rPr>
              <a:t>的子串外，长度为</a:t>
            </a:r>
            <a:r>
              <a:rPr lang="en-US" dirty="0">
                <a:solidFill>
                  <a:srgbClr val="C00000"/>
                </a:solidFill>
                <a:latin typeface="Times New Roman" panose="02020603050405020304" pitchFamily="18" charset="0"/>
                <a:cs typeface="Times New Roman" panose="02020603050405020304" pitchFamily="18" charset="0"/>
              </a:rPr>
              <a:t>n-1</a:t>
            </a:r>
            <a:r>
              <a:rPr lang="zh-CN" altLang="en-US" dirty="0">
                <a:solidFill>
                  <a:srgbClr val="C00000"/>
                </a:solidFill>
                <a:latin typeface="Times New Roman" panose="02020603050405020304" pitchFamily="18" charset="0"/>
                <a:cs typeface="Times New Roman" panose="02020603050405020304" pitchFamily="18" charset="0"/>
              </a:rPr>
              <a:t>的不同子串个数为</a:t>
            </a:r>
            <a:r>
              <a:rPr lang="en-US" altLang="zh-CN" dirty="0">
                <a:solidFill>
                  <a:srgbClr val="C00000"/>
                </a:solidFill>
                <a:latin typeface="Times New Roman" panose="02020603050405020304" pitchFamily="18" charset="0"/>
                <a:cs typeface="Times New Roman" panose="02020603050405020304" pitchFamily="18" charset="0"/>
              </a:rPr>
              <a:t>2</a:t>
            </a:r>
            <a:r>
              <a:rPr lang="zh-CN" altLang="en-US" dirty="0">
                <a:solidFill>
                  <a:srgbClr val="C00000"/>
                </a:solidFill>
                <a:latin typeface="Times New Roman" panose="02020603050405020304" pitchFamily="18" charset="0"/>
                <a:cs typeface="Times New Roman" panose="02020603050405020304" pitchFamily="18" charset="0"/>
              </a:rPr>
              <a:t>，长度为</a:t>
            </a:r>
            <a:r>
              <a:rPr lang="en-US" dirty="0">
                <a:solidFill>
                  <a:srgbClr val="C00000"/>
                </a:solidFill>
                <a:latin typeface="Times New Roman" panose="02020603050405020304" pitchFamily="18" charset="0"/>
                <a:cs typeface="Times New Roman" panose="02020603050405020304" pitchFamily="18" charset="0"/>
              </a:rPr>
              <a:t>n-2</a:t>
            </a:r>
            <a:r>
              <a:rPr lang="zh-CN" altLang="en-US" dirty="0">
                <a:solidFill>
                  <a:srgbClr val="C00000"/>
                </a:solidFill>
                <a:latin typeface="Times New Roman" panose="02020603050405020304" pitchFamily="18" charset="0"/>
                <a:cs typeface="Times New Roman" panose="02020603050405020304" pitchFamily="18" charset="0"/>
              </a:rPr>
              <a:t>的不同子串个数为</a:t>
            </a:r>
            <a:r>
              <a:rPr lang="en-US" altLang="zh-CN" dirty="0">
                <a:solidFill>
                  <a:srgbClr val="C00000"/>
                </a:solidFill>
                <a:latin typeface="Times New Roman" panose="02020603050405020304" pitchFamily="18" charset="0"/>
                <a:cs typeface="Times New Roman" panose="02020603050405020304" pitchFamily="18" charset="0"/>
              </a:rPr>
              <a:t>3</a:t>
            </a:r>
            <a:r>
              <a:rPr lang="zh-CN" altLang="en-US" dirty="0">
                <a:solidFill>
                  <a:srgbClr val="C00000"/>
                </a:solidFill>
                <a:latin typeface="Times New Roman" panose="02020603050405020304" pitchFamily="18" charset="0"/>
                <a:cs typeface="Times New Roman" panose="02020603050405020304" pitchFamily="18" charset="0"/>
              </a:rPr>
              <a:t>，依此类推，长度为</a:t>
            </a:r>
            <a:r>
              <a:rPr lang="en-US" altLang="zh-CN" dirty="0">
                <a:solidFill>
                  <a:srgbClr val="C00000"/>
                </a:solidFill>
                <a:latin typeface="Times New Roman" panose="02020603050405020304" pitchFamily="18" charset="0"/>
                <a:cs typeface="Times New Roman" panose="02020603050405020304" pitchFamily="18" charset="0"/>
              </a:rPr>
              <a:t>1</a:t>
            </a:r>
            <a:r>
              <a:rPr lang="zh-CN" altLang="en-US" dirty="0">
                <a:solidFill>
                  <a:srgbClr val="C00000"/>
                </a:solidFill>
                <a:latin typeface="Times New Roman" panose="02020603050405020304" pitchFamily="18" charset="0"/>
                <a:cs typeface="Times New Roman" panose="02020603050405020304" pitchFamily="18" charset="0"/>
              </a:rPr>
              <a:t>的不同子串个数为</a:t>
            </a:r>
            <a:r>
              <a:rPr lang="en-US" dirty="0">
                <a:solidFill>
                  <a:srgbClr val="C00000"/>
                </a:solidFill>
                <a:latin typeface="Times New Roman" panose="02020603050405020304" pitchFamily="18" charset="0"/>
                <a:cs typeface="Times New Roman" panose="02020603050405020304" pitchFamily="18" charset="0"/>
              </a:rPr>
              <a:t>n，</a:t>
            </a:r>
            <a:r>
              <a:rPr lang="zh-CN" altLang="en-US" dirty="0">
                <a:solidFill>
                  <a:srgbClr val="C00000"/>
                </a:solidFill>
                <a:latin typeface="Times New Roman" panose="02020603050405020304" pitchFamily="18" charset="0"/>
                <a:cs typeface="Times New Roman" panose="02020603050405020304" pitchFamily="18" charset="0"/>
              </a:rPr>
              <a:t>即</a:t>
            </a:r>
            <a:r>
              <a:rPr lang="en-US" dirty="0">
                <a:solidFill>
                  <a:srgbClr val="C00000"/>
                </a:solidFill>
                <a:latin typeface="Times New Roman" panose="02020603050405020304" pitchFamily="18" charset="0"/>
                <a:cs typeface="Times New Roman" panose="02020603050405020304" pitchFamily="18" charset="0"/>
              </a:rPr>
              <a:t>S</a:t>
            </a:r>
            <a:r>
              <a:rPr lang="zh-CN" altLang="en-US" dirty="0">
                <a:solidFill>
                  <a:srgbClr val="C00000"/>
                </a:solidFill>
                <a:latin typeface="Times New Roman" panose="02020603050405020304" pitchFamily="18" charset="0"/>
                <a:cs typeface="Times New Roman" panose="02020603050405020304" pitchFamily="18" charset="0"/>
              </a:rPr>
              <a:t>的非平凡子串个数为</a:t>
            </a:r>
            <a:r>
              <a:rPr lang="en-US" altLang="zh-CN" dirty="0">
                <a:solidFill>
                  <a:srgbClr val="C00000"/>
                </a:solidFill>
                <a:latin typeface="Times New Roman" panose="02020603050405020304" pitchFamily="18" charset="0"/>
                <a:cs typeface="Times New Roman" panose="02020603050405020304" pitchFamily="18" charset="0"/>
              </a:rPr>
              <a:t>2</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3</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n</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n(n+1)/2-1</a:t>
            </a:r>
          </a:p>
        </p:txBody>
      </p:sp>
    </p:spTree>
    <p:extLst>
      <p:ext uri="{BB962C8B-B14F-4D97-AF65-F5344CB8AC3E}">
        <p14:creationId xmlns:p14="http://schemas.microsoft.com/office/powerpoint/2010/main" val="180066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C934-4C19-7947-9C04-0005D0E0D949}"/>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1</a:t>
            </a:r>
            <a:endParaRPr lang="en-US" dirty="0"/>
          </a:p>
        </p:txBody>
      </p:sp>
      <p:sp>
        <p:nvSpPr>
          <p:cNvPr id="3" name="Content Placeholder 2">
            <a:extLst>
              <a:ext uri="{FF2B5EF4-FFF2-40B4-BE49-F238E27FC236}">
                <a16:creationId xmlns:a16="http://schemas.microsoft.com/office/drawing/2014/main" id="{345D6EE8-4085-DF43-B095-ADFDD30393A0}"/>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如果字符串的一个子串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其长度大于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的各个字符均相同，则称之为等值子串。试设计一个算法，输入字符串</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作为结束标志，如果</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中不存在等值子串，则输出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无等值子串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，否则输出一个长度最大的等值子串</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C00000"/>
                </a:solidFill>
                <a:latin typeface="Times New Roman" panose="02020603050405020304" pitchFamily="18" charset="0"/>
                <a:cs typeface="Times New Roman" panose="02020603050405020304" pitchFamily="18" charset="0"/>
              </a:rPr>
              <a:t>设</a:t>
            </a:r>
            <a:r>
              <a:rPr lang="en-US" altLang="zh-CN" dirty="0">
                <a:solidFill>
                  <a:srgbClr val="C00000"/>
                </a:solidFill>
                <a:latin typeface="Times New Roman" panose="02020603050405020304" pitchFamily="18" charset="0"/>
                <a:cs typeface="Times New Roman" panose="02020603050405020304" pitchFamily="18" charset="0"/>
              </a:rPr>
              <a:t>head</a:t>
            </a:r>
            <a:r>
              <a:rPr lang="zh-CN" altLang="en-US" dirty="0">
                <a:solidFill>
                  <a:srgbClr val="C00000"/>
                </a:solidFill>
                <a:latin typeface="Times New Roman" panose="02020603050405020304" pitchFamily="18" charset="0"/>
                <a:cs typeface="Times New Roman" panose="02020603050405020304" pitchFamily="18" charset="0"/>
              </a:rPr>
              <a:t>指向当前发现的最长等值子串的串头，</a:t>
            </a:r>
            <a:r>
              <a:rPr lang="en-US" altLang="zh-CN" dirty="0">
                <a:solidFill>
                  <a:srgbClr val="C00000"/>
                </a:solidFill>
                <a:latin typeface="Times New Roman" panose="02020603050405020304" pitchFamily="18" charset="0"/>
                <a:cs typeface="Times New Roman" panose="02020603050405020304" pitchFamily="18" charset="0"/>
              </a:rPr>
              <a:t>max</a:t>
            </a:r>
            <a:r>
              <a:rPr lang="zh-CN" altLang="en-US" dirty="0">
                <a:solidFill>
                  <a:srgbClr val="C00000"/>
                </a:solidFill>
                <a:latin typeface="Times New Roman" panose="02020603050405020304" pitchFamily="18" charset="0"/>
                <a:cs typeface="Times New Roman" panose="02020603050405020304" pitchFamily="18" charset="0"/>
              </a:rPr>
              <a:t>纪录此子串的长度。遍历串</a:t>
            </a:r>
            <a:r>
              <a:rPr lang="en-US" altLang="zh-CN" dirty="0">
                <a:solidFill>
                  <a:srgbClr val="C00000"/>
                </a:solidFill>
                <a:latin typeface="Times New Roman" panose="02020603050405020304" pitchFamily="18" charset="0"/>
                <a:cs typeface="Times New Roman" panose="02020603050405020304" pitchFamily="18" charset="0"/>
              </a:rPr>
              <a:t>S</a:t>
            </a:r>
            <a:r>
              <a:rPr lang="zh-CN" altLang="en-US" dirty="0">
                <a:solidFill>
                  <a:srgbClr val="C00000"/>
                </a:solidFill>
                <a:latin typeface="Times New Roman" panose="02020603050405020304" pitchFamily="18" charset="0"/>
                <a:cs typeface="Times New Roman" panose="02020603050405020304" pitchFamily="18" charset="0"/>
              </a:rPr>
              <a:t>，若发现等值子串则用</a:t>
            </a:r>
            <a:r>
              <a:rPr lang="en-US" altLang="zh-CN" dirty="0">
                <a:solidFill>
                  <a:srgbClr val="C00000"/>
                </a:solidFill>
                <a:latin typeface="Times New Roman" panose="02020603050405020304" pitchFamily="18" charset="0"/>
                <a:cs typeface="Times New Roman" panose="02020603050405020304" pitchFamily="18" charset="0"/>
              </a:rPr>
              <a:t>length</a:t>
            </a:r>
            <a:r>
              <a:rPr lang="zh-CN" altLang="en-US" dirty="0">
                <a:solidFill>
                  <a:srgbClr val="C00000"/>
                </a:solidFill>
                <a:latin typeface="Times New Roman" panose="02020603050405020304" pitchFamily="18" charset="0"/>
                <a:cs typeface="Times New Roman" panose="02020603050405020304" pitchFamily="18" charset="0"/>
              </a:rPr>
              <a:t>记录其长度，如果</a:t>
            </a:r>
            <a:r>
              <a:rPr lang="en-US" altLang="zh-CN" dirty="0">
                <a:solidFill>
                  <a:srgbClr val="C00000"/>
                </a:solidFill>
                <a:latin typeface="Times New Roman" panose="02020603050405020304" pitchFamily="18" charset="0"/>
                <a:cs typeface="Times New Roman" panose="02020603050405020304" pitchFamily="18" charset="0"/>
              </a:rPr>
              <a:t>length</a:t>
            </a:r>
            <a:r>
              <a:rPr lang="zh-CN" altLang="en-US" dirty="0">
                <a:solidFill>
                  <a:srgbClr val="C00000"/>
                </a:solidFill>
                <a:latin typeface="Times New Roman" panose="02020603050405020304" pitchFamily="18" charset="0"/>
                <a:cs typeface="Times New Roman" panose="02020603050405020304" pitchFamily="18" charset="0"/>
              </a:rPr>
              <a:t>大于</a:t>
            </a:r>
            <a:r>
              <a:rPr lang="en-US" altLang="zh-CN" dirty="0">
                <a:solidFill>
                  <a:srgbClr val="C00000"/>
                </a:solidFill>
                <a:latin typeface="Times New Roman" panose="02020603050405020304" pitchFamily="18" charset="0"/>
                <a:cs typeface="Times New Roman" panose="02020603050405020304" pitchFamily="18" charset="0"/>
              </a:rPr>
              <a:t>max</a:t>
            </a:r>
            <a:r>
              <a:rPr lang="zh-CN" altLang="en-US" dirty="0">
                <a:solidFill>
                  <a:srgbClr val="C00000"/>
                </a:solidFill>
                <a:latin typeface="Times New Roman" panose="02020603050405020304" pitchFamily="18" charset="0"/>
                <a:cs typeface="Times New Roman" panose="02020603050405020304" pitchFamily="18" charset="0"/>
              </a:rPr>
              <a:t>，则对</a:t>
            </a:r>
            <a:r>
              <a:rPr lang="en-US" altLang="zh-CN" dirty="0">
                <a:solidFill>
                  <a:srgbClr val="C00000"/>
                </a:solidFill>
                <a:latin typeface="Times New Roman" panose="02020603050405020304" pitchFamily="18" charset="0"/>
                <a:cs typeface="Times New Roman" panose="02020603050405020304" pitchFamily="18" charset="0"/>
              </a:rPr>
              <a:t>head</a:t>
            </a:r>
            <a:r>
              <a:rPr lang="zh-CN" altLang="en-US" dirty="0">
                <a:solidFill>
                  <a:srgbClr val="C00000"/>
                </a:solidFill>
                <a:latin typeface="Times New Roman" panose="02020603050405020304" pitchFamily="18" charset="0"/>
                <a:cs typeface="Times New Roman" panose="02020603050405020304" pitchFamily="18" charset="0"/>
              </a:rPr>
              <a:t>和</a:t>
            </a:r>
            <a:r>
              <a:rPr lang="en-US" altLang="zh-CN" dirty="0">
                <a:solidFill>
                  <a:srgbClr val="C00000"/>
                </a:solidFill>
                <a:latin typeface="Times New Roman" panose="02020603050405020304" pitchFamily="18" charset="0"/>
                <a:cs typeface="Times New Roman" panose="02020603050405020304" pitchFamily="18" charset="0"/>
              </a:rPr>
              <a:t>max</a:t>
            </a:r>
            <a:r>
              <a:rPr lang="zh-CN" altLang="en-US" dirty="0">
                <a:solidFill>
                  <a:srgbClr val="C00000"/>
                </a:solidFill>
                <a:latin typeface="Times New Roman" panose="02020603050405020304" pitchFamily="18" charset="0"/>
                <a:cs typeface="Times New Roman" panose="02020603050405020304" pitchFamily="18" charset="0"/>
              </a:rPr>
              <a:t>进行更新。最后根据</a:t>
            </a:r>
            <a:r>
              <a:rPr lang="en-US" altLang="zh-CN" dirty="0">
                <a:solidFill>
                  <a:srgbClr val="C00000"/>
                </a:solidFill>
                <a:latin typeface="Times New Roman" panose="02020603050405020304" pitchFamily="18" charset="0"/>
                <a:cs typeface="Times New Roman" panose="02020603050405020304" pitchFamily="18" charset="0"/>
              </a:rPr>
              <a:t>head</a:t>
            </a:r>
            <a:r>
              <a:rPr lang="zh-CN" altLang="en-US" dirty="0">
                <a:solidFill>
                  <a:srgbClr val="C00000"/>
                </a:solidFill>
                <a:latin typeface="Times New Roman" panose="02020603050405020304" pitchFamily="18" charset="0"/>
                <a:cs typeface="Times New Roman" panose="02020603050405020304" pitchFamily="18" charset="0"/>
              </a:rPr>
              <a:t>和</a:t>
            </a:r>
            <a:r>
              <a:rPr lang="en-US" altLang="zh-CN" dirty="0">
                <a:solidFill>
                  <a:srgbClr val="C00000"/>
                </a:solidFill>
                <a:latin typeface="Times New Roman" panose="02020603050405020304" pitchFamily="18" charset="0"/>
                <a:cs typeface="Times New Roman" panose="02020603050405020304" pitchFamily="18" charset="0"/>
              </a:rPr>
              <a:t>max</a:t>
            </a:r>
            <a:r>
              <a:rPr lang="zh-CN" altLang="en-US" dirty="0">
                <a:solidFill>
                  <a:srgbClr val="C00000"/>
                </a:solidFill>
                <a:latin typeface="Times New Roman" panose="02020603050405020304" pitchFamily="18" charset="0"/>
                <a:cs typeface="Times New Roman" panose="02020603050405020304" pitchFamily="18" charset="0"/>
              </a:rPr>
              <a:t>输出结果</a:t>
            </a:r>
            <a:endParaRPr lang="en-US" altLang="zh-C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20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03</a:t>
            </a:r>
            <a:r>
              <a:rPr lang="zh-CN" altLang="en-US" dirty="0">
                <a:latin typeface="Times New Roman" panose="02020603050405020304" pitchFamily="18" charset="0"/>
                <a:cs typeface="Times New Roman" panose="02020603050405020304" pitchFamily="18" charset="0"/>
              </a:rPr>
              <a:t> 串</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solidFill>
                  <a:schemeClr val="bg1">
                    <a:lumMod val="65000"/>
                  </a:schemeClr>
                </a:solidFill>
              </a:rPr>
              <a:t>串</a:t>
            </a:r>
            <a:endParaRPr lang="en-US" altLang="zh-CN" dirty="0">
              <a:solidFill>
                <a:schemeClr val="bg1">
                  <a:lumMod val="65000"/>
                </a:schemeClr>
              </a:solidFill>
            </a:endParaRPr>
          </a:p>
          <a:p>
            <a:endParaRPr lang="en-US" altLang="zh-CN" dirty="0"/>
          </a:p>
          <a:p>
            <a:r>
              <a:rPr lang="zh-CN" altLang="en-US" dirty="0"/>
              <a:t>串的模式匹配</a:t>
            </a:r>
            <a:endParaRPr lang="en-US" altLang="zh-CN" dirty="0"/>
          </a:p>
        </p:txBody>
      </p:sp>
    </p:spTree>
    <p:extLst>
      <p:ext uri="{BB962C8B-B14F-4D97-AF65-F5344CB8AC3E}">
        <p14:creationId xmlns:p14="http://schemas.microsoft.com/office/powerpoint/2010/main" val="4082162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0DFF-64DE-C743-9991-E28B19E1CCEA}"/>
              </a:ext>
            </a:extLst>
          </p:cNvPr>
          <p:cNvSpPr>
            <a:spLocks noGrp="1"/>
          </p:cNvSpPr>
          <p:nvPr>
            <p:ph type="title"/>
          </p:nvPr>
        </p:nvSpPr>
        <p:spPr/>
        <p:txBody>
          <a:bodyPr/>
          <a:lstStyle/>
          <a:p>
            <a:r>
              <a:rPr lang="zh-CN" altLang="en-US" dirty="0"/>
              <a:t>串的模式匹配</a:t>
            </a:r>
            <a:endParaRPr lang="en-US" dirty="0"/>
          </a:p>
        </p:txBody>
      </p:sp>
      <p:sp>
        <p:nvSpPr>
          <p:cNvPr id="3" name="Content Placeholder 2">
            <a:extLst>
              <a:ext uri="{FF2B5EF4-FFF2-40B4-BE49-F238E27FC236}">
                <a16:creationId xmlns:a16="http://schemas.microsoft.com/office/drawing/2014/main" id="{EAF370B1-686F-6940-A1B8-2BCD95B8B929}"/>
              </a:ext>
            </a:extLst>
          </p:cNvPr>
          <p:cNvSpPr>
            <a:spLocks noGrp="1"/>
          </p:cNvSpPr>
          <p:nvPr>
            <p:ph idx="1"/>
          </p:nvPr>
        </p:nvSpPr>
        <p:spPr/>
        <p:txBody>
          <a:bodyPr>
            <a:normAutofit/>
          </a:bodyPr>
          <a:lstStyle/>
          <a:p>
            <a:r>
              <a:rPr lang="zh-CN" altLang="en-US" dirty="0">
                <a:solidFill>
                  <a:srgbClr val="C00000"/>
                </a:solidFill>
                <a:latin typeface="Times New Roman" panose="02020603050405020304" pitchFamily="18" charset="0"/>
                <a:cs typeface="Times New Roman" panose="02020603050405020304" pitchFamily="18" charset="0"/>
              </a:rPr>
              <a:t>串的模式匹配</a:t>
            </a:r>
            <a:r>
              <a:rPr lang="zh-CN" altLang="en-US" dirty="0">
                <a:latin typeface="Times New Roman" panose="02020603050405020304" pitchFamily="18" charset="0"/>
                <a:cs typeface="Times New Roman" panose="02020603050405020304" pitchFamily="18" charset="0"/>
              </a:rPr>
              <a:t>解决的是在长串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称为</a:t>
            </a:r>
            <a:r>
              <a:rPr lang="en-US" altLang="zh-CN" dirty="0">
                <a:solidFill>
                  <a:srgbClr val="C00000"/>
                </a:solidFill>
                <a:latin typeface="Times New Roman" panose="02020603050405020304" pitchFamily="18" charset="0"/>
                <a:cs typeface="Times New Roman" panose="02020603050405020304" pitchFamily="18" charset="0"/>
              </a:rPr>
              <a:t>text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中查找短串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称为</a:t>
            </a:r>
            <a:r>
              <a:rPr lang="en-US" altLang="zh-CN" dirty="0">
                <a:solidFill>
                  <a:srgbClr val="C00000"/>
                </a:solidFill>
                <a:latin typeface="Times New Roman" panose="02020603050405020304" pitchFamily="18" charset="0"/>
                <a:cs typeface="Times New Roman" panose="02020603050405020304" pitchFamily="18" charset="0"/>
              </a:rPr>
              <a:t>pattern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的一个、多个或所有出现的问题</a:t>
            </a: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一个长度为</a:t>
            </a:r>
            <a:r>
              <a:rPr lang="en-US" dirty="0">
                <a:solidFill>
                  <a:srgbClr val="C00000"/>
                </a:solidFill>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的</a:t>
            </a:r>
            <a:r>
              <a:rPr lang="en-US" dirty="0">
                <a:solidFill>
                  <a:srgbClr val="C00000"/>
                </a:solidFill>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可被表示为</a:t>
            </a:r>
            <a:r>
              <a:rPr lang="en-US" altLang="zh-CN" dirty="0">
                <a:solidFill>
                  <a:srgbClr val="C00000"/>
                </a:solidFill>
                <a:latin typeface="Times New Roman" panose="02020603050405020304" pitchFamily="18" charset="0"/>
                <a:cs typeface="Times New Roman" panose="02020603050405020304" pitchFamily="18" charset="0"/>
              </a:rPr>
              <a:t>p</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p[0..m-1]</a:t>
            </a:r>
            <a:r>
              <a:rPr lang="zh-CN" altLang="en-US" dirty="0">
                <a:latin typeface="Times New Roman" panose="02020603050405020304" pitchFamily="18" charset="0"/>
                <a:cs typeface="Times New Roman" panose="02020603050405020304" pitchFamily="18" charset="0"/>
              </a:rPr>
              <a:t>，长度为</a:t>
            </a:r>
            <a:r>
              <a:rPr lang="en-US" dirty="0">
                <a:solidFill>
                  <a:srgbClr val="C00000"/>
                </a:solidFill>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a:t>
            </a:r>
            <a:r>
              <a:rPr lang="en-US" dirty="0">
                <a:solidFill>
                  <a:srgbClr val="C00000"/>
                </a:solidFill>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可被表示为</a:t>
            </a:r>
            <a:r>
              <a:rPr lang="en-US" dirty="0">
                <a:solidFill>
                  <a:srgbClr val="C00000"/>
                </a:solidFill>
                <a:latin typeface="Times New Roman" panose="02020603050405020304" pitchFamily="18" charset="0"/>
                <a:cs typeface="Times New Roman" panose="02020603050405020304" pitchFamily="18" charset="0"/>
              </a:rPr>
              <a:t>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t[0..n-1]</a:t>
            </a:r>
            <a:r>
              <a:rPr lang="zh-CN" altLang="en-US" dirty="0">
                <a:latin typeface="Times New Roman" panose="02020603050405020304" pitchFamily="18" charset="0"/>
                <a:cs typeface="Times New Roman" panose="02020603050405020304" pitchFamily="18" charset="0"/>
              </a:rPr>
              <a:t>，而串的模式匹配任务就是在</a:t>
            </a:r>
            <a:r>
              <a:rPr lang="en-US" dirty="0">
                <a:solidFill>
                  <a:srgbClr val="C00000"/>
                </a:solidFill>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中找到</a:t>
            </a:r>
            <a:r>
              <a:rPr lang="en-US" dirty="0">
                <a:solidFill>
                  <a:srgbClr val="C00000"/>
                </a:solidFill>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出现的位置</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即</a:t>
            </a:r>
            <a:r>
              <a:rPr lang="en-US" dirty="0" err="1">
                <a:solidFill>
                  <a:srgbClr val="C00000"/>
                </a:solidFill>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的第一个字符出现的位置</a:t>
            </a:r>
            <a:r>
              <a:rPr 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模式匹配过程中，查看</a:t>
            </a:r>
            <a:r>
              <a:rPr lang="en-US"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中长度为</a:t>
            </a:r>
            <a:r>
              <a:rPr lang="en-US"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的窗口，用</a:t>
            </a:r>
            <a:r>
              <a:rPr lang="en-US"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串和</a:t>
            </a:r>
            <a:r>
              <a:rPr lang="en-US"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的窗口中的子串进行比对。比对完成后，将窗口向右滑动，并不断重复这一过程，直到根据需要找到所需匹配为止。这种机制被称为</a:t>
            </a:r>
            <a:r>
              <a:rPr lang="zh-CN" altLang="en-US" dirty="0">
                <a:solidFill>
                  <a:srgbClr val="C00000"/>
                </a:solidFill>
                <a:latin typeface="Times New Roman" panose="02020603050405020304" pitchFamily="18" charset="0"/>
                <a:cs typeface="Times New Roman" panose="02020603050405020304" pitchFamily="18" charset="0"/>
              </a:rPr>
              <a:t>滑动窗口机制</a:t>
            </a:r>
          </a:p>
        </p:txBody>
      </p:sp>
    </p:spTree>
    <p:extLst>
      <p:ext uri="{BB962C8B-B14F-4D97-AF65-F5344CB8AC3E}">
        <p14:creationId xmlns:p14="http://schemas.microsoft.com/office/powerpoint/2010/main" val="132677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752F-2D96-DB45-B758-E5A136EA6E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BF(Brute-Force)</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C92C38-53B8-E34C-95B0-9EE49584E176}"/>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依次比对</a:t>
            </a:r>
            <a:r>
              <a:rPr lang="en-US" altLang="zh-CN"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和滑动窗口中对应位置上的字符，比对完成后将滑动窗口</a:t>
            </a:r>
            <a:r>
              <a:rPr lang="zh-CN" altLang="en-US" dirty="0">
                <a:solidFill>
                  <a:srgbClr val="C00000"/>
                </a:solidFill>
                <a:latin typeface="Times New Roman" panose="02020603050405020304" pitchFamily="18" charset="0"/>
                <a:cs typeface="Times New Roman" panose="02020603050405020304" pitchFamily="18" charset="0"/>
              </a:rPr>
              <a:t>向右移动</a:t>
            </a:r>
            <a:r>
              <a:rPr lang="en-US" altLang="zh-CN" dirty="0">
                <a:solidFill>
                  <a:srgbClr val="C00000"/>
                </a:solidFill>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，直到找到所需的匹配为止</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3D098D3-B4DC-C045-8556-FA30CB44F087}"/>
              </a:ext>
            </a:extLst>
          </p:cNvPr>
          <p:cNvSpPr txBox="1"/>
          <p:nvPr/>
        </p:nvSpPr>
        <p:spPr>
          <a:xfrm>
            <a:off x="1287705" y="2636910"/>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rgbClr val="C00000"/>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630F27-E3A7-1F42-8218-51EDCDDCFB3C}"/>
              </a:ext>
            </a:extLst>
          </p:cNvPr>
          <p:cNvSpPr txBox="1"/>
          <p:nvPr/>
        </p:nvSpPr>
        <p:spPr>
          <a:xfrm>
            <a:off x="1287705" y="3152865"/>
            <a:ext cx="243547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rgbClr val="C00000"/>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DA2835E-2167-0145-9DC2-8FCFA886DC9C}"/>
              </a:ext>
            </a:extLst>
          </p:cNvPr>
          <p:cNvSpPr/>
          <p:nvPr/>
        </p:nvSpPr>
        <p:spPr>
          <a:xfrm>
            <a:off x="1348148" y="2691200"/>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D9262D1E-E2D3-CA46-8221-726C4922A7E7}"/>
              </a:ext>
            </a:extLst>
          </p:cNvPr>
          <p:cNvSpPr txBox="1"/>
          <p:nvPr/>
        </p:nvSpPr>
        <p:spPr>
          <a:xfrm>
            <a:off x="767826" y="2606132"/>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8" name="TextBox 7">
            <a:extLst>
              <a:ext uri="{FF2B5EF4-FFF2-40B4-BE49-F238E27FC236}">
                <a16:creationId xmlns:a16="http://schemas.microsoft.com/office/drawing/2014/main" id="{C8CBE482-3CC8-8D41-8332-AF87DEF2A380}"/>
              </a:ext>
            </a:extLst>
          </p:cNvPr>
          <p:cNvSpPr txBox="1"/>
          <p:nvPr/>
        </p:nvSpPr>
        <p:spPr>
          <a:xfrm>
            <a:off x="771399" y="3091310"/>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9" name="TextBox 8">
            <a:extLst>
              <a:ext uri="{FF2B5EF4-FFF2-40B4-BE49-F238E27FC236}">
                <a16:creationId xmlns:a16="http://schemas.microsoft.com/office/drawing/2014/main" id="{BF9B1C92-4C22-984F-B24A-83C4C1B04C7E}"/>
              </a:ext>
            </a:extLst>
          </p:cNvPr>
          <p:cNvSpPr txBox="1"/>
          <p:nvPr/>
        </p:nvSpPr>
        <p:spPr>
          <a:xfrm>
            <a:off x="1275455" y="3645022"/>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rgbClr val="C00000"/>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D3503F4-226D-D741-8690-6E0F06D591F3}"/>
              </a:ext>
            </a:extLst>
          </p:cNvPr>
          <p:cNvSpPr txBox="1"/>
          <p:nvPr/>
        </p:nvSpPr>
        <p:spPr>
          <a:xfrm>
            <a:off x="1564332" y="4145668"/>
            <a:ext cx="2435475" cy="461665"/>
          </a:xfrm>
          <a:prstGeom prst="rect">
            <a:avLst/>
          </a:prstGeom>
          <a:noFill/>
        </p:spPr>
        <p:txBody>
          <a:bodyPr wrap="none" rtlCol="0">
            <a:spAutoFit/>
          </a:bodyPr>
          <a:lstStyle/>
          <a:p>
            <a:r>
              <a:rPr lang="en-US" sz="2400" u="none" dirty="0">
                <a:solidFill>
                  <a:srgbClr val="C00000"/>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C6D23F2-6814-AB4F-BBE0-2C38431BE1C2}"/>
              </a:ext>
            </a:extLst>
          </p:cNvPr>
          <p:cNvSpPr txBox="1"/>
          <p:nvPr/>
        </p:nvSpPr>
        <p:spPr>
          <a:xfrm>
            <a:off x="755576" y="3614244"/>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13" name="TextBox 12">
            <a:extLst>
              <a:ext uri="{FF2B5EF4-FFF2-40B4-BE49-F238E27FC236}">
                <a16:creationId xmlns:a16="http://schemas.microsoft.com/office/drawing/2014/main" id="{769EF121-81B4-EF41-BC73-EE29F2D9EBC3}"/>
              </a:ext>
            </a:extLst>
          </p:cNvPr>
          <p:cNvSpPr txBox="1"/>
          <p:nvPr/>
        </p:nvSpPr>
        <p:spPr>
          <a:xfrm>
            <a:off x="759149" y="4099422"/>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14" name="TextBox 13">
            <a:extLst>
              <a:ext uri="{FF2B5EF4-FFF2-40B4-BE49-F238E27FC236}">
                <a16:creationId xmlns:a16="http://schemas.microsoft.com/office/drawing/2014/main" id="{D4E3FFF3-78EF-FA4B-8C13-E4B768BCF6B6}"/>
              </a:ext>
            </a:extLst>
          </p:cNvPr>
          <p:cNvSpPr txBox="1"/>
          <p:nvPr/>
        </p:nvSpPr>
        <p:spPr>
          <a:xfrm>
            <a:off x="1275455" y="4635132"/>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rgbClr val="C00000"/>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C64E5CF-3B02-D44C-8388-A86BF52ADB9D}"/>
              </a:ext>
            </a:extLst>
          </p:cNvPr>
          <p:cNvSpPr txBox="1"/>
          <p:nvPr/>
        </p:nvSpPr>
        <p:spPr>
          <a:xfrm>
            <a:off x="1869806" y="5096795"/>
            <a:ext cx="2435475" cy="461665"/>
          </a:xfrm>
          <a:prstGeom prst="rect">
            <a:avLst/>
          </a:prstGeom>
          <a:noFill/>
        </p:spPr>
        <p:txBody>
          <a:bodyPr wrap="none" rtlCol="0">
            <a:spAutoFit/>
          </a:bodyPr>
          <a:lstStyle/>
          <a:p>
            <a:r>
              <a:rPr lang="en-US" sz="2400" u="none" dirty="0">
                <a:solidFill>
                  <a:srgbClr val="C00000"/>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BB65F89-DB2F-AF4A-AA7B-604106240ECA}"/>
              </a:ext>
            </a:extLst>
          </p:cNvPr>
          <p:cNvSpPr txBox="1"/>
          <p:nvPr/>
        </p:nvSpPr>
        <p:spPr>
          <a:xfrm>
            <a:off x="755576" y="4604354"/>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18" name="TextBox 17">
            <a:extLst>
              <a:ext uri="{FF2B5EF4-FFF2-40B4-BE49-F238E27FC236}">
                <a16:creationId xmlns:a16="http://schemas.microsoft.com/office/drawing/2014/main" id="{10B26DBD-0A25-7640-9E07-50D9C646C71F}"/>
              </a:ext>
            </a:extLst>
          </p:cNvPr>
          <p:cNvSpPr txBox="1"/>
          <p:nvPr/>
        </p:nvSpPr>
        <p:spPr>
          <a:xfrm>
            <a:off x="759149" y="5089532"/>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23" name="TextBox 22">
            <a:extLst>
              <a:ext uri="{FF2B5EF4-FFF2-40B4-BE49-F238E27FC236}">
                <a16:creationId xmlns:a16="http://schemas.microsoft.com/office/drawing/2014/main" id="{0EA65ABF-63B6-B843-8ED6-B5257FECD100}"/>
              </a:ext>
            </a:extLst>
          </p:cNvPr>
          <p:cNvSpPr txBox="1"/>
          <p:nvPr/>
        </p:nvSpPr>
        <p:spPr>
          <a:xfrm>
            <a:off x="1275455" y="5908050"/>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7531A6A-9F1C-EE43-B370-897FBED065E4}"/>
              </a:ext>
            </a:extLst>
          </p:cNvPr>
          <p:cNvSpPr txBox="1"/>
          <p:nvPr/>
        </p:nvSpPr>
        <p:spPr>
          <a:xfrm>
            <a:off x="2722643" y="6382491"/>
            <a:ext cx="243547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58178092-EAB5-1444-B444-53B34CB27E08}"/>
              </a:ext>
            </a:extLst>
          </p:cNvPr>
          <p:cNvSpPr txBox="1"/>
          <p:nvPr/>
        </p:nvSpPr>
        <p:spPr>
          <a:xfrm>
            <a:off x="755576" y="5877272"/>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27" name="TextBox 26">
            <a:extLst>
              <a:ext uri="{FF2B5EF4-FFF2-40B4-BE49-F238E27FC236}">
                <a16:creationId xmlns:a16="http://schemas.microsoft.com/office/drawing/2014/main" id="{5CB7DB45-F203-CE4E-909E-C1AE889BE38D}"/>
              </a:ext>
            </a:extLst>
          </p:cNvPr>
          <p:cNvSpPr txBox="1"/>
          <p:nvPr/>
        </p:nvSpPr>
        <p:spPr>
          <a:xfrm>
            <a:off x="759149" y="6362450"/>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28" name="Rectangle 27">
            <a:extLst>
              <a:ext uri="{FF2B5EF4-FFF2-40B4-BE49-F238E27FC236}">
                <a16:creationId xmlns:a16="http://schemas.microsoft.com/office/drawing/2014/main" id="{21B5DC9E-F8BC-0240-AFE0-0F6AF8757183}"/>
              </a:ext>
            </a:extLst>
          </p:cNvPr>
          <p:cNvSpPr/>
          <p:nvPr/>
        </p:nvSpPr>
        <p:spPr>
          <a:xfrm>
            <a:off x="1623758" y="3687555"/>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Rectangle 28">
            <a:extLst>
              <a:ext uri="{FF2B5EF4-FFF2-40B4-BE49-F238E27FC236}">
                <a16:creationId xmlns:a16="http://schemas.microsoft.com/office/drawing/2014/main" id="{F7D0C6F3-E807-F043-9256-0F209C8DA9F2}"/>
              </a:ext>
            </a:extLst>
          </p:cNvPr>
          <p:cNvSpPr/>
          <p:nvPr/>
        </p:nvSpPr>
        <p:spPr>
          <a:xfrm>
            <a:off x="1929232" y="4677665"/>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9FE4E88B-F6BA-2747-B14B-EDB4832CB3C6}"/>
              </a:ext>
            </a:extLst>
          </p:cNvPr>
          <p:cNvSpPr/>
          <p:nvPr/>
        </p:nvSpPr>
        <p:spPr>
          <a:xfrm>
            <a:off x="2782069" y="5943399"/>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TextBox 30">
            <a:extLst>
              <a:ext uri="{FF2B5EF4-FFF2-40B4-BE49-F238E27FC236}">
                <a16:creationId xmlns:a16="http://schemas.microsoft.com/office/drawing/2014/main" id="{E4B1F705-903B-9240-AF99-8ECEA5882E23}"/>
              </a:ext>
            </a:extLst>
          </p:cNvPr>
          <p:cNvSpPr txBox="1"/>
          <p:nvPr/>
        </p:nvSpPr>
        <p:spPr>
          <a:xfrm>
            <a:off x="721178" y="5415607"/>
            <a:ext cx="800219"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399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p:bldP spid="9" grpId="0"/>
      <p:bldP spid="10" grpId="0"/>
      <p:bldP spid="12" grpId="0"/>
      <p:bldP spid="13" grpId="0"/>
      <p:bldP spid="14" grpId="0"/>
      <p:bldP spid="15" grpId="0"/>
      <p:bldP spid="17" grpId="0"/>
      <p:bldP spid="18" grpId="0"/>
      <p:bldP spid="23" grpId="0"/>
      <p:bldP spid="24" grpId="0"/>
      <p:bldP spid="26" grpId="0"/>
      <p:bldP spid="27" grpId="0"/>
      <p:bldP spid="28" grpId="0" animBg="1"/>
      <p:bldP spid="29" grpId="0" animBg="1"/>
      <p:bldP spid="30" grpId="0" animBg="1"/>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2CE8-38E5-7C4E-8D24-994F27C35BC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算法实现</a:t>
            </a:r>
            <a:endParaRPr lang="en-US" dirty="0"/>
          </a:p>
        </p:txBody>
      </p:sp>
      <p:sp>
        <p:nvSpPr>
          <p:cNvPr id="4" name="Text Box 2">
            <a:extLst>
              <a:ext uri="{FF2B5EF4-FFF2-40B4-BE49-F238E27FC236}">
                <a16:creationId xmlns:a16="http://schemas.microsoft.com/office/drawing/2014/main" id="{71CA40E5-D6A0-7040-88AD-BF3893FA218D}"/>
              </a:ext>
            </a:extLst>
          </p:cNvPr>
          <p:cNvSpPr txBox="1">
            <a:spLocks noChangeArrowheads="1"/>
          </p:cNvSpPr>
          <p:nvPr/>
        </p:nvSpPr>
        <p:spPr bwMode="auto">
          <a:xfrm>
            <a:off x="1409539" y="1690689"/>
            <a:ext cx="6324922" cy="4154984"/>
          </a:xfrm>
          <a:prstGeom prst="rect">
            <a:avLst/>
          </a:prstGeom>
          <a:noFill/>
          <a:ln w="9525">
            <a:noFill/>
            <a:miter lim="800000"/>
            <a:headEnd/>
            <a:tailEnd/>
          </a:ln>
        </p:spPr>
        <p:txBody>
          <a:bodyPr wrap="square">
            <a:spAutoFit/>
          </a:bodyPr>
          <a:lstStyle/>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DString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Find</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DString </a:t>
            </a:r>
            <a:r>
              <a:rPr lang="en-US" altLang="zh-CN" sz="2400" u="none" dirty="0">
                <a:solidFill>
                  <a:schemeClr val="tx1"/>
                </a:solidFill>
                <a:effectLst/>
                <a:latin typeface="Times New Roman" pitchFamily="18" charset="0"/>
                <a:ea typeface="仿宋_GB2312" pitchFamily="49" charset="-122"/>
                <a:cs typeface="Times New Roman" pitchFamily="18" charset="0"/>
              </a:rPr>
              <a:t>&amp;</a:t>
            </a:r>
            <a:r>
              <a:rPr lang="en-US" altLang="zh-CN" sz="2400" b="0" u="none" dirty="0">
                <a:solidFill>
                  <a:schemeClr val="tx1"/>
                </a:solidFill>
                <a:effectLst/>
                <a:latin typeface="Times New Roman" pitchFamily="18" charset="0"/>
                <a:ea typeface="仿宋_GB2312" pitchFamily="49" charset="-122"/>
                <a:cs typeface="Times New Roman" pitchFamily="18" charset="0"/>
              </a:rPr>
              <a:t>pat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const {</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char *</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i</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while</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p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kern="0" dirty="0">
                <a:solidFill>
                  <a:schemeClr val="tx1"/>
                </a:solidFill>
                <a:effectLst/>
                <a:latin typeface="Times New Roman" pitchFamily="18" charset="0"/>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b="0" u="none" kern="0" dirty="0">
                <a:solidFill>
                  <a:schemeClr val="tx1"/>
                </a:solidFill>
                <a:effectLst/>
                <a:latin typeface="Times New Roman" pitchFamily="18" charset="0"/>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&amp;&amp;</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kern="0" dirty="0">
                <a:solidFill>
                  <a:schemeClr val="tx1"/>
                </a:solidFill>
                <a:effectLst/>
                <a:latin typeface="Times New Roman" pitchFamily="18" charset="0"/>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b="0" u="none" kern="0" dirty="0">
                <a:solidFill>
                  <a:schemeClr val="tx1"/>
                </a:solidFill>
                <a:effectLst/>
                <a:latin typeface="Times New Roman" pitchFamily="18" charset="0"/>
                <a:cs typeface="Times New Roman" pitchFamily="18" charset="0"/>
              </a:rPr>
              <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        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比较串字符，不等</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对齐目标的下一位置，继续比较</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i</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i</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p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p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kern="0" dirty="0">
                <a:solidFill>
                  <a:schemeClr val="tx1"/>
                </a:solidFill>
                <a:effectLst/>
                <a:latin typeface="Times New Roman" pitchFamily="18" charset="0"/>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b="0" u="none" kern="0" dirty="0">
                <a:solidFill>
                  <a:schemeClr val="tx1"/>
                </a:solidFill>
                <a:effectLst/>
                <a:latin typeface="Times New Roman" pitchFamily="18" charset="0"/>
                <a:cs typeface="Times New Roman" pitchFamily="18" charset="0"/>
              </a:rPr>
              <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return</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i</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相等</a:t>
            </a:r>
          </a:p>
          <a:p>
            <a:pPr>
              <a:spcBef>
                <a:spcPts val="0"/>
              </a:spcBef>
            </a:pPr>
            <a:r>
              <a:rPr lang="zh-CN" altLang="en-US" sz="2400" b="0" u="none" dirty="0">
                <a:solidFill>
                  <a:schemeClr val="tx1"/>
                </a:solidFill>
                <a:effectLst/>
                <a:latin typeface="Times New Roman" pitchFamily="18" charset="0"/>
                <a:cs typeface="Times New Roman" pitchFamily="18" charset="0"/>
              </a:rPr>
              <a:t>    </a:t>
            </a:r>
            <a:r>
              <a:rPr lang="en-US" altLang="zh-CN" sz="2400" u="none" dirty="0">
                <a:solidFill>
                  <a:schemeClr val="tx1"/>
                </a:solidFill>
                <a:effectLst/>
                <a:latin typeface="Times New Roman" pitchFamily="18" charset="0"/>
                <a:cs typeface="Times New Roman" pitchFamily="18" charset="0"/>
              </a:rPr>
              <a:t>else </a:t>
            </a:r>
            <a:r>
              <a:rPr lang="en-US" altLang="zh-CN" sz="2400" u="none" dirty="0">
                <a:solidFill>
                  <a:schemeClr val="tx1"/>
                </a:solidFill>
                <a:effectLst/>
                <a:latin typeface="Times New Roman" pitchFamily="18" charset="0"/>
                <a:ea typeface="仿宋_GB2312" pitchFamily="49" charset="-122"/>
                <a:cs typeface="Times New Roman" pitchFamily="18" charset="0"/>
              </a:rPr>
              <a:t>return -</a:t>
            </a:r>
            <a:r>
              <a:rPr lang="en-US" altLang="zh-CN" sz="2400" b="0" u="none" dirty="0">
                <a:solidFill>
                  <a:schemeClr val="tx1"/>
                </a:solidFill>
                <a:effectLst/>
                <a:latin typeface="Times New Roman" pitchFamily="18" charset="0"/>
                <a:ea typeface="仿宋_GB2312" pitchFamily="49" charset="-122"/>
                <a:cs typeface="Times New Roman" pitchFamily="18" charset="0"/>
              </a:rPr>
              <a:t>1</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p>
        </p:txBody>
      </p:sp>
    </p:spTree>
    <p:extLst>
      <p:ext uri="{BB962C8B-B14F-4D97-AF65-F5344CB8AC3E}">
        <p14:creationId xmlns:p14="http://schemas.microsoft.com/office/powerpoint/2010/main" val="1210110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047D-981B-CA4C-A411-557A693B1A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算法时间复杂度分析</a:t>
            </a:r>
            <a:endParaRPr lang="en-US" dirty="0"/>
          </a:p>
        </p:txBody>
      </p:sp>
      <p:sp>
        <p:nvSpPr>
          <p:cNvPr id="3" name="Content Placeholder 2">
            <a:extLst>
              <a:ext uri="{FF2B5EF4-FFF2-40B4-BE49-F238E27FC236}">
                <a16:creationId xmlns:a16="http://schemas.microsoft.com/office/drawing/2014/main" id="{4CE9DC58-FEB7-3C41-9AA9-8EE562316191}"/>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串</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有</a:t>
            </a:r>
            <a:r>
              <a:rPr lang="en-US"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个字符，而</a:t>
            </a:r>
            <a:r>
              <a:rPr lang="en-US" altLang="zh-CN"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串</a:t>
            </a:r>
            <a:r>
              <a:rPr lang="en-US"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有</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个字符</a:t>
            </a:r>
          </a:p>
          <a:p>
            <a:pPr lvl="1"/>
            <a:endParaRPr lang="en-US" altLang="zh-CN" dirty="0">
              <a:solidFill>
                <a:srgbClr val="C00000"/>
              </a:solidFill>
              <a:latin typeface="Times New Roman" panose="02020603050405020304" pitchFamily="18" charset="0"/>
              <a:cs typeface="Times New Roman" panose="02020603050405020304" pitchFamily="18" charset="0"/>
            </a:endParaRPr>
          </a:p>
          <a:p>
            <a:r>
              <a:rPr lang="zh-CN" altLang="en-US" dirty="0">
                <a:solidFill>
                  <a:srgbClr val="C00000"/>
                </a:solidFill>
                <a:latin typeface="Times New Roman" panose="02020603050405020304" pitchFamily="18" charset="0"/>
                <a:cs typeface="Times New Roman" panose="02020603050405020304" pitchFamily="18" charset="0"/>
              </a:rPr>
              <a:t>最好情况</a:t>
            </a:r>
            <a:r>
              <a:rPr lang="zh-C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的前</a:t>
            </a:r>
            <a:r>
              <a:rPr lang="en-US"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个字符与</a:t>
            </a:r>
            <a:r>
              <a:rPr lang="en-US"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匹配，可在</a:t>
            </a:r>
            <a:r>
              <a:rPr lang="en-US"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次比较后找到匹配结果，算法复杂度为</a:t>
            </a:r>
            <a:r>
              <a:rPr lang="en-US" dirty="0">
                <a:latin typeface="Times New Roman" panose="02020603050405020304" pitchFamily="18" charset="0"/>
                <a:cs typeface="Times New Roman" panose="02020603050405020304" pitchFamily="18" charset="0"/>
              </a:rPr>
              <a:t>O(m)</a:t>
            </a:r>
          </a:p>
          <a:p>
            <a:pPr lvl="1"/>
            <a:endParaRPr lang="en-US" altLang="zh-CN" dirty="0">
              <a:solidFill>
                <a:srgbClr val="C00000"/>
              </a:solidFill>
              <a:latin typeface="Times New Roman" panose="02020603050405020304" pitchFamily="18" charset="0"/>
              <a:cs typeface="Times New Roman" panose="02020603050405020304" pitchFamily="18" charset="0"/>
            </a:endParaRPr>
          </a:p>
          <a:p>
            <a:r>
              <a:rPr lang="zh-CN" altLang="en-US" dirty="0">
                <a:solidFill>
                  <a:srgbClr val="C00000"/>
                </a:solidFill>
                <a:latin typeface="Times New Roman" panose="02020603050405020304" pitchFamily="18" charset="0"/>
                <a:cs typeface="Times New Roman" panose="02020603050405020304" pitchFamily="18" charset="0"/>
              </a:rPr>
              <a:t>最坏情况</a:t>
            </a:r>
            <a:r>
              <a:rPr lang="zh-CN" altLang="en-US" dirty="0">
                <a:latin typeface="Times New Roman" panose="02020603050405020304" pitchFamily="18" charset="0"/>
                <a:cs typeface="Times New Roman" panose="02020603050405020304" pitchFamily="18" charset="0"/>
              </a:rPr>
              <a:t>：每次前面的字符总能匹配上，但最后的字符总匹配不上</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a:t>
            </a:r>
            <a:r>
              <a:rPr lang="en-US" dirty="0">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aac</a:t>
            </a:r>
            <a:r>
              <a:rPr lang="en-US" dirty="0">
                <a:latin typeface="Times New Roman" panose="02020603050405020304" pitchFamily="18" charset="0"/>
                <a:cs typeface="Times New Roman" panose="02020603050405020304" pitchFamily="18" charset="0"/>
              </a:rPr>
              <a:t>”, t=“</a:t>
            </a:r>
            <a:r>
              <a:rPr lang="en-US" dirty="0" err="1">
                <a:latin typeface="Times New Roman" panose="02020603050405020304" pitchFamily="18" charset="0"/>
                <a:cs typeface="Times New Roman" panose="02020603050405020304" pitchFamily="18" charset="0"/>
              </a:rPr>
              <a:t>aaaaaaaa</a:t>
            </a:r>
            <a:r>
              <a:rPr lang="en-US" dirty="0">
                <a:latin typeface="Times New Roman" panose="02020603050405020304" pitchFamily="18" charset="0"/>
                <a:cs typeface="Times New Roman" panose="02020603050405020304" pitchFamily="18" charset="0"/>
              </a:rPr>
              <a:t>” (m=3, n=8))，</a:t>
            </a:r>
            <a:r>
              <a:rPr lang="zh-CN" altLang="en-US" dirty="0">
                <a:latin typeface="Times New Roman" panose="02020603050405020304" pitchFamily="18" charset="0"/>
                <a:cs typeface="Times New Roman" panose="02020603050405020304" pitchFamily="18" charset="0"/>
              </a:rPr>
              <a:t>则必须比较</a:t>
            </a:r>
            <a:r>
              <a:rPr lang="en-US"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个字符共</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n-m+1)</a:t>
            </a:r>
            <a:r>
              <a:rPr lang="zh-CN" altLang="en-US" dirty="0">
                <a:latin typeface="Times New Roman" panose="02020603050405020304" pitchFamily="18" charset="0"/>
                <a:cs typeface="Times New Roman" panose="02020603050405020304" pitchFamily="18" charset="0"/>
              </a:rPr>
              <a:t>次，即共进行</a:t>
            </a:r>
            <a:r>
              <a:rPr lang="en-US" dirty="0">
                <a:latin typeface="Times New Roman" panose="02020603050405020304" pitchFamily="18" charset="0"/>
                <a:cs typeface="Times New Roman" panose="02020603050405020304" pitchFamily="18" charset="0"/>
              </a:rPr>
              <a:t>m(n-m+1)</a:t>
            </a:r>
            <a:r>
              <a:rPr lang="zh-CN" altLang="en-US" dirty="0">
                <a:latin typeface="Times New Roman" panose="02020603050405020304" pitchFamily="18" charset="0"/>
                <a:cs typeface="Times New Roman" panose="02020603050405020304" pitchFamily="18" charset="0"/>
              </a:rPr>
              <a:t>次，而</a:t>
            </a:r>
            <a:r>
              <a:rPr lang="en-US" dirty="0">
                <a:latin typeface="Times New Roman" panose="02020603050405020304" pitchFamily="18" charset="0"/>
                <a:cs typeface="Times New Roman" panose="02020603050405020304" pitchFamily="18" charset="0"/>
              </a:rPr>
              <a:t>m(n-m+1) &lt;= m(</a:t>
            </a:r>
            <a:r>
              <a:rPr lang="en-US" dirty="0" err="1">
                <a:latin typeface="Times New Roman" panose="02020603050405020304" pitchFamily="18" charset="0"/>
                <a:cs typeface="Times New Roman" panose="02020603050405020304" pitchFamily="18" charset="0"/>
              </a:rPr>
              <a:t>n-m+m</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mn</a:t>
            </a:r>
            <a:r>
              <a:rPr lang="zh-CN" altLang="en-US" dirty="0">
                <a:latin typeface="Times New Roman" panose="02020603050405020304" pitchFamily="18" charset="0"/>
                <a:cs typeface="Times New Roman" panose="02020603050405020304" pitchFamily="18" charset="0"/>
              </a:rPr>
              <a:t>，故算法复杂度为</a:t>
            </a:r>
            <a:r>
              <a:rPr lang="en-US" dirty="0">
                <a:latin typeface="Times New Roman" panose="02020603050405020304" pitchFamily="18" charset="0"/>
                <a:cs typeface="Times New Roman" panose="02020603050405020304" pitchFamily="18" charset="0"/>
              </a:rPr>
              <a:t>O(</a:t>
            </a:r>
            <a:r>
              <a:rPr lang="en-US" dirty="0" err="1">
                <a:latin typeface="Times New Roman" panose="02020603050405020304" pitchFamily="18" charset="0"/>
                <a:cs typeface="Times New Roman" panose="02020603050405020304" pitchFamily="18" charset="0"/>
              </a:rPr>
              <a:t>mn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6329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05C5-8F63-1640-80A9-498AD102D58E}"/>
              </a:ext>
            </a:extLst>
          </p:cNvPr>
          <p:cNvSpPr>
            <a:spLocks noGrp="1"/>
          </p:cNvSpPr>
          <p:nvPr>
            <p:ph type="title"/>
          </p:nvPr>
        </p:nvSpPr>
        <p:spPr/>
        <p:txBody>
          <a:bodyPr/>
          <a:lstStyle/>
          <a:p>
            <a:r>
              <a:rPr lang="fr-FR" altLang="zh-CN" kern="0" dirty="0">
                <a:latin typeface="Times New Roman" pitchFamily="18" charset="0"/>
                <a:cs typeface="Times New Roman" pitchFamily="18" charset="0"/>
              </a:rPr>
              <a:t>BF</a:t>
            </a:r>
            <a:r>
              <a:rPr lang="zh-CN" altLang="en-US" kern="0" dirty="0">
                <a:latin typeface="Times New Roman" pitchFamily="18" charset="0"/>
                <a:cs typeface="Times New Roman" pitchFamily="18" charset="0"/>
              </a:rPr>
              <a:t>算法的特点</a:t>
            </a:r>
          </a:p>
        </p:txBody>
      </p:sp>
      <p:sp>
        <p:nvSpPr>
          <p:cNvPr id="3" name="Content Placeholder 2">
            <a:extLst>
              <a:ext uri="{FF2B5EF4-FFF2-40B4-BE49-F238E27FC236}">
                <a16:creationId xmlns:a16="http://schemas.microsoft.com/office/drawing/2014/main" id="{D5E32856-A41E-554F-A561-B8D823C23D2F}"/>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不需要预处理过程</a:t>
            </a:r>
          </a:p>
          <a:p>
            <a:r>
              <a:rPr lang="zh-CN" altLang="en-US" dirty="0">
                <a:latin typeface="Times New Roman" panose="02020603050405020304" pitchFamily="18" charset="0"/>
                <a:cs typeface="Times New Roman" panose="02020603050405020304" pitchFamily="18" charset="0"/>
              </a:rPr>
              <a:t>只需固定的存储空间</a:t>
            </a:r>
          </a:p>
          <a:p>
            <a:r>
              <a:rPr lang="zh-CN" altLang="en-US" dirty="0">
                <a:latin typeface="Times New Roman" panose="02020603050405020304" pitchFamily="18" charset="0"/>
                <a:cs typeface="Times New Roman" panose="02020603050405020304" pitchFamily="18" charset="0"/>
              </a:rPr>
              <a:t>滑动窗口的移动每次都为</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字符串的比对可按任意顺序进行</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从左到右、从右到左、或特定顺序均可</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最大比较次数为</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n-m+1)m</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算法的时间复杂性为</a:t>
            </a:r>
            <a:r>
              <a:rPr lang="en-US" dirty="0">
                <a:latin typeface="Times New Roman" panose="02020603050405020304" pitchFamily="18" charset="0"/>
                <a:cs typeface="Times New Roman" panose="02020603050405020304" pitchFamily="18" charset="0"/>
              </a:rPr>
              <a:t>O(</a:t>
            </a:r>
            <a:r>
              <a:rPr lang="en-US" dirty="0" err="1">
                <a:latin typeface="Times New Roman" panose="02020603050405020304" pitchFamily="18" charset="0"/>
                <a:cs typeface="Times New Roman" panose="02020603050405020304" pitchFamily="18" charset="0"/>
              </a:rPr>
              <a:t>mn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9652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2F14-76FA-F842-8F51-A0BD888FBF80}"/>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KR(Karp-Rabin)</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264BAB-BB52-7B43-A76B-9ADB6E497DFF}"/>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作为最朴素的字符串匹配算法，</a:t>
            </a:r>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算法的效率并不理想</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一是子串与滑动窗口内的子串逐个字符匹配所引发的效率问题</a:t>
            </a:r>
          </a:p>
          <a:p>
            <a:pPr lvl="1"/>
            <a:r>
              <a:rPr lang="zh-CN" altLang="en-US" dirty="0">
                <a:latin typeface="Times New Roman" panose="02020603050405020304" pitchFamily="18" charset="0"/>
                <a:cs typeface="Times New Roman" panose="02020603050405020304" pitchFamily="18" charset="0"/>
              </a:rPr>
              <a:t>二是该算法太健忘，前一次匹配的信息其实可以有部分应用到后一次匹配中，而</a:t>
            </a:r>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算法只是简单的把这个信息扔掉，重头再来</a:t>
            </a: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en-US" altLang="zh-CN" dirty="0">
                <a:solidFill>
                  <a:srgbClr val="C00000"/>
                </a:solidFill>
                <a:latin typeface="Times New Roman" panose="02020603050405020304" pitchFamily="18" charset="0"/>
                <a:cs typeface="Times New Roman" panose="02020603050405020304" pitchFamily="18" charset="0"/>
              </a:rPr>
              <a:t>KR</a:t>
            </a:r>
            <a:r>
              <a:rPr lang="zh-CN" altLang="en-US" dirty="0">
                <a:solidFill>
                  <a:srgbClr val="C00000"/>
                </a:solidFill>
                <a:latin typeface="Times New Roman" panose="02020603050405020304" pitchFamily="18" charset="0"/>
                <a:cs typeface="Times New Roman" panose="02020603050405020304" pitchFamily="18" charset="0"/>
              </a:rPr>
              <a:t>算法</a:t>
            </a:r>
            <a:r>
              <a:rPr lang="zh-CN" altLang="en-US" dirty="0">
                <a:latin typeface="Times New Roman" panose="02020603050405020304" pitchFamily="18" charset="0"/>
                <a:cs typeface="Times New Roman" panose="02020603050405020304" pitchFamily="18" charset="0"/>
              </a:rPr>
              <a:t>针对“滑动窗口内容逐一匹配”的问题，将滑动窗口内</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个字符的比较变为一个哈希值的比较</a:t>
            </a:r>
          </a:p>
          <a:p>
            <a:pPr lvl="1"/>
            <a:r>
              <a:rPr lang="zh-CN" altLang="en-US" dirty="0">
                <a:latin typeface="Times New Roman" panose="02020603050405020304" pitchFamily="18" charset="0"/>
                <a:cs typeface="Times New Roman" panose="02020603050405020304" pitchFamily="18" charset="0"/>
              </a:rPr>
              <a:t>比较子串的哈希值与滑动窗口内子串的哈希值，仅当这两个哈希值相等时，再比较子串与滑动窗口内的子串是否相等</a:t>
            </a:r>
          </a:p>
        </p:txBody>
      </p:sp>
    </p:spTree>
    <p:extLst>
      <p:ext uri="{BB962C8B-B14F-4D97-AF65-F5344CB8AC3E}">
        <p14:creationId xmlns:p14="http://schemas.microsoft.com/office/powerpoint/2010/main" val="253367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766F-8A81-8A44-A61F-3F8AF22BBD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算法框架</a:t>
            </a:r>
            <a:endParaRPr lang="en-US" dirty="0"/>
          </a:p>
        </p:txBody>
      </p:sp>
      <p:sp>
        <p:nvSpPr>
          <p:cNvPr id="4" name="内容占位符 2">
            <a:extLst>
              <a:ext uri="{FF2B5EF4-FFF2-40B4-BE49-F238E27FC236}">
                <a16:creationId xmlns:a16="http://schemas.microsoft.com/office/drawing/2014/main" id="{00C44B3E-23C1-6A4A-BCD6-4D28225D6364}"/>
              </a:ext>
            </a:extLst>
          </p:cNvPr>
          <p:cNvSpPr txBox="1">
            <a:spLocks/>
          </p:cNvSpPr>
          <p:nvPr/>
        </p:nvSpPr>
        <p:spPr>
          <a:xfrm>
            <a:off x="203102" y="1690689"/>
            <a:ext cx="8737796" cy="3250479"/>
          </a:xfrm>
          <a:prstGeom prst="rect">
            <a:avLst/>
          </a:prstGeom>
        </p:spPr>
        <p:txBody>
          <a:bodyPr>
            <a:noAutofit/>
          </a:bodyPr>
          <a:lstStyle/>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function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RabinKarp</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string s</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string sub</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hsub</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hash</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sub</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计算子串的哈希值</a:t>
            </a:r>
          </a:p>
          <a:p>
            <a:pPr lvl="0">
              <a:spcBef>
                <a:spcPts val="0"/>
              </a:spcBef>
              <a:defRPr/>
            </a:pP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for</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from 0 to n</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zh-CN" alt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依次比较窗口内子串与给定子串是否相同</a:t>
            </a:r>
          </a:p>
          <a:p>
            <a:pPr>
              <a:spcBef>
                <a:spcPts val="0"/>
              </a:spcBef>
              <a:defRPr/>
            </a:pPr>
            <a:r>
              <a:rPr lang="zh-CN" altLang="en-US" sz="2400" b="0" u="none" kern="0" dirty="0">
                <a:solidFill>
                  <a:schemeClr val="tx1"/>
                </a:solidFill>
                <a:effectLst/>
                <a:latin typeface="Times New Roman" pitchFamily="18" charset="0"/>
                <a:cs typeface="Times New Roman" pitchFamily="18" charset="0"/>
              </a:rPr>
              <a:t>        </a:t>
            </a:r>
            <a:r>
              <a:rPr lang="en-US" altLang="zh-CN" sz="2400" b="0" u="none" kern="0" dirty="0" err="1">
                <a:solidFill>
                  <a:schemeClr val="tx1"/>
                </a:solidFill>
                <a:effectLst/>
                <a:latin typeface="Times New Roman" pitchFamily="18" charset="0"/>
                <a:cs typeface="Times New Roman" pitchFamily="18" charset="0"/>
              </a:rPr>
              <a:t>hs</a:t>
            </a:r>
            <a:r>
              <a:rPr lang="zh-CN" altLang="en-US" sz="2400" b="0" u="none" kern="0" dirty="0">
                <a:solidFill>
                  <a:schemeClr val="tx1"/>
                </a:solidFill>
                <a:effectLst/>
                <a:latin typeface="Times New Roman" pitchFamily="18" charset="0"/>
                <a:cs typeface="Times New Roman" pitchFamily="18" charset="0"/>
              </a:rPr>
              <a:t> </a:t>
            </a:r>
            <a:r>
              <a:rPr lang="en-US" altLang="zh-CN" sz="2400" u="none" kern="0" dirty="0">
                <a:solidFill>
                  <a:schemeClr val="tx1"/>
                </a:solidFill>
                <a:effectLst/>
                <a:latin typeface="Times New Roman" pitchFamily="18" charset="0"/>
                <a:cs typeface="Times New Roman" pitchFamily="18" charset="0"/>
              </a:rPr>
              <a:t>=</a:t>
            </a:r>
            <a:r>
              <a:rPr lang="zh-CN" altLang="en-US" sz="2400" u="none" kern="0" dirty="0">
                <a:solidFill>
                  <a:schemeClr val="tx1"/>
                </a:solidFill>
                <a:effectLst/>
                <a:latin typeface="Times New Roman" pitchFamily="18" charset="0"/>
                <a:cs typeface="Times New Roman" pitchFamily="18" charset="0"/>
              </a:rPr>
              <a:t> </a:t>
            </a:r>
            <a:r>
              <a:rPr lang="en-US" altLang="zh-CN" sz="2400" b="0" u="none" kern="0" dirty="0">
                <a:solidFill>
                  <a:schemeClr val="tx1"/>
                </a:solidFill>
                <a:effectLst/>
                <a:latin typeface="Times New Roman" pitchFamily="18" charset="0"/>
                <a:cs typeface="Times New Roman" pitchFamily="18" charset="0"/>
              </a:rPr>
              <a:t>hash</a:t>
            </a:r>
            <a:r>
              <a:rPr lang="en-US" altLang="zh-CN" sz="2400" u="none" kern="0" dirty="0">
                <a:solidFill>
                  <a:schemeClr val="tx1"/>
                </a:solidFill>
                <a:effectLst/>
                <a:latin typeface="Times New Roman" pitchFamily="18" charset="0"/>
                <a:cs typeface="Times New Roman" pitchFamily="18" charset="0"/>
              </a:rPr>
              <a:t>(</a:t>
            </a:r>
            <a:r>
              <a:rPr lang="en-US" altLang="zh-CN" sz="2400" b="0" u="none" kern="0" dirty="0">
                <a:solidFill>
                  <a:schemeClr val="tx1"/>
                </a:solidFill>
                <a:effectLst/>
                <a:latin typeface="Times New Roman" pitchFamily="18" charset="0"/>
                <a:cs typeface="Times New Roman" pitchFamily="18" charset="0"/>
              </a:rPr>
              <a:t>sub</a:t>
            </a:r>
            <a:r>
              <a:rPr lang="en-US" altLang="zh-CN" sz="2400" u="none" kern="0" dirty="0">
                <a:solidFill>
                  <a:schemeClr val="tx1"/>
                </a:solidFill>
                <a:effectLst/>
                <a:latin typeface="Times New Roman" pitchFamily="18" charset="0"/>
                <a:cs typeface="Times New Roman" pitchFamily="18" charset="0"/>
              </a:rPr>
              <a:t>[</a:t>
            </a:r>
            <a:r>
              <a:rPr lang="en-US" altLang="zh-CN" sz="2400" b="0" u="none" kern="0" dirty="0">
                <a:solidFill>
                  <a:schemeClr val="tx1"/>
                </a:solidFill>
                <a:effectLst/>
                <a:latin typeface="Times New Roman" pitchFamily="18" charset="0"/>
                <a:cs typeface="Times New Roman" pitchFamily="18" charset="0"/>
              </a:rPr>
              <a:t>i</a:t>
            </a:r>
            <a:r>
              <a:rPr lang="en-US" altLang="zh-CN" sz="2400" u="none" kern="0" dirty="0">
                <a:solidFill>
                  <a:schemeClr val="tx1"/>
                </a:solidFill>
                <a:effectLst/>
                <a:latin typeface="Times New Roman" pitchFamily="18" charset="0"/>
                <a:cs typeface="Times New Roman" pitchFamily="18" charset="0"/>
              </a:rPr>
              <a:t>..</a:t>
            </a:r>
            <a:r>
              <a:rPr lang="en-US" altLang="zh-CN" sz="2400" b="0" u="none" kern="0" dirty="0">
                <a:solidFill>
                  <a:schemeClr val="tx1"/>
                </a:solidFill>
                <a:effectLst/>
                <a:latin typeface="Times New Roman" pitchFamily="18" charset="0"/>
                <a:cs typeface="Times New Roman" pitchFamily="18" charset="0"/>
              </a:rPr>
              <a:t>i</a:t>
            </a:r>
            <a:r>
              <a:rPr lang="en-US" altLang="zh-CN" sz="2400" u="none" kern="0" dirty="0">
                <a:solidFill>
                  <a:schemeClr val="tx1"/>
                </a:solidFill>
                <a:effectLst/>
                <a:latin typeface="Times New Roman" pitchFamily="18" charset="0"/>
                <a:cs typeface="Times New Roman" pitchFamily="18" charset="0"/>
              </a:rPr>
              <a:t>+</a:t>
            </a:r>
            <a:r>
              <a:rPr lang="en-US" altLang="zh-CN" sz="2400" b="0" u="none" kern="0" dirty="0">
                <a:solidFill>
                  <a:schemeClr val="tx1"/>
                </a:solidFill>
                <a:effectLst/>
                <a:latin typeface="Times New Roman" pitchFamily="18" charset="0"/>
                <a:cs typeface="Times New Roman" pitchFamily="18" charset="0"/>
              </a:rPr>
              <a:t>m-1</a:t>
            </a:r>
            <a:r>
              <a:rPr lang="en-US" altLang="zh-CN" sz="2400" u="none" kern="0" dirty="0">
                <a:solidFill>
                  <a:schemeClr val="tx1"/>
                </a:solidFill>
                <a:effectLst/>
                <a:latin typeface="Times New Roman" pitchFamily="18" charset="0"/>
                <a:cs typeface="Times New Roman" pitchFamily="18" charset="0"/>
              </a:rPr>
              <a:t>]);</a:t>
            </a:r>
            <a:r>
              <a:rPr lang="zh-CN" altLang="en-US" sz="2400" u="none" kern="0" dirty="0">
                <a:solidFill>
                  <a:schemeClr val="tx1"/>
                </a:solidFill>
                <a:effectLst/>
                <a:latin typeface="Times New Roman" pitchFamily="18" charset="0"/>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计算窗口内子串的哈希值</a:t>
            </a:r>
            <a:endPar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hs</a:t>
            </a:r>
            <a:r>
              <a:rPr kumimoji="0" lang="zh-CN" alt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hsub</a:t>
            </a:r>
            <a:endParaRPr kumimoji="0" lang="zh-CN"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zh-CN" altLang="en-US" sz="2400" b="0" i="0" u="none" strike="noStrike" kern="0" cap="none" spc="0" normalizeH="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s</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i</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i</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sub	</a:t>
            </a: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如果相同则记录位置并退出函数</a:t>
            </a: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not found</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没有发现，记录没有发现给定子串</a:t>
            </a:r>
            <a:endPar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5755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03</a:t>
            </a:r>
            <a:r>
              <a:rPr lang="zh-CN" altLang="en-US" dirty="0">
                <a:latin typeface="Times New Roman" panose="02020603050405020304" pitchFamily="18" charset="0"/>
                <a:cs typeface="Times New Roman" panose="02020603050405020304" pitchFamily="18" charset="0"/>
              </a:rPr>
              <a:t> 串</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t>串</a:t>
            </a:r>
            <a:endParaRPr lang="en-US" altLang="zh-CN" dirty="0"/>
          </a:p>
          <a:p>
            <a:endParaRPr lang="en-US" altLang="zh-CN" dirty="0"/>
          </a:p>
          <a:p>
            <a:r>
              <a:rPr lang="zh-CN" altLang="en-US" dirty="0">
                <a:solidFill>
                  <a:schemeClr val="bg1">
                    <a:lumMod val="65000"/>
                  </a:schemeClr>
                </a:solidFill>
              </a:rPr>
              <a:t>串的模式匹配</a:t>
            </a:r>
            <a:endParaRPr lang="en-US" altLang="zh-CN" dirty="0">
              <a:solidFill>
                <a:schemeClr val="bg1">
                  <a:lumMod val="65000"/>
                </a:schemeClr>
              </a:solidFill>
            </a:endParaRPr>
          </a:p>
        </p:txBody>
      </p:sp>
    </p:spTree>
    <p:extLst>
      <p:ext uri="{BB962C8B-B14F-4D97-AF65-F5344CB8AC3E}">
        <p14:creationId xmlns:p14="http://schemas.microsoft.com/office/powerpoint/2010/main" val="147773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FB84-02B1-9345-848D-76925A02426B}"/>
              </a:ext>
            </a:extLst>
          </p:cNvPr>
          <p:cNvSpPr>
            <a:spLocks noGrp="1"/>
          </p:cNvSpPr>
          <p:nvPr>
            <p:ph type="title"/>
          </p:nvPr>
        </p:nvSpPr>
        <p:spPr/>
        <p:txBody>
          <a:bodyPr>
            <a:normAutofit/>
          </a:bodyPr>
          <a:lstStyle/>
          <a:p>
            <a:r>
              <a:rPr lang="zh-CN" altLang="en-US" dirty="0"/>
              <a:t>哈希算法</a:t>
            </a:r>
            <a:endParaRPr lang="en-US" dirty="0"/>
          </a:p>
        </p:txBody>
      </p:sp>
      <p:sp>
        <p:nvSpPr>
          <p:cNvPr id="3" name="Content Placeholder 2">
            <a:extLst>
              <a:ext uri="{FF2B5EF4-FFF2-40B4-BE49-F238E27FC236}">
                <a16:creationId xmlns:a16="http://schemas.microsoft.com/office/drawing/2014/main" id="{29ABBAAD-F677-8649-80CB-462008F670D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算法的效率取决于哈希函数的的选取，通常，</a:t>
            </a:r>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算法使用</a:t>
            </a:r>
            <a:r>
              <a:rPr lang="en-US" dirty="0">
                <a:solidFill>
                  <a:srgbClr val="C00000"/>
                </a:solidFill>
                <a:latin typeface="Times New Roman" panose="02020603050405020304" pitchFamily="18" charset="0"/>
                <a:cs typeface="Times New Roman" panose="02020603050405020304" pitchFamily="18" charset="0"/>
              </a:rPr>
              <a:t>h(x)</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x mod q</a:t>
            </a:r>
            <a:r>
              <a:rPr lang="zh-CN" altLang="en-US" dirty="0">
                <a:latin typeface="Times New Roman" panose="02020603050405020304" pitchFamily="18" charset="0"/>
                <a:cs typeface="Times New Roman" panose="02020603050405020304" pitchFamily="18" charset="0"/>
              </a:rPr>
              <a:t>作为哈希函数</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滑动窗口内子串的哈希值计算公式：</a:t>
            </a:r>
            <a:r>
              <a:rPr lang="en-US" dirty="0">
                <a:solidFill>
                  <a:srgbClr val="C00000"/>
                </a:solidFill>
                <a:latin typeface="Times New Roman" panose="02020603050405020304" pitchFamily="18" charset="0"/>
                <a:cs typeface="Times New Roman" panose="02020603050405020304" pitchFamily="18" charset="0"/>
              </a:rPr>
              <a:t>hash(w[0..m-1])</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(w[0]×2</a:t>
            </a:r>
            <a:r>
              <a:rPr lang="en-US" baseline="30000" dirty="0">
                <a:solidFill>
                  <a:srgbClr val="C00000"/>
                </a:solidFill>
                <a:latin typeface="Times New Roman" panose="02020603050405020304" pitchFamily="18" charset="0"/>
                <a:cs typeface="Times New Roman" panose="02020603050405020304" pitchFamily="18" charset="0"/>
              </a:rPr>
              <a:t>m-1</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 w[1]×2</a:t>
            </a:r>
            <a:r>
              <a:rPr lang="en-US" baseline="30000" dirty="0">
                <a:solidFill>
                  <a:srgbClr val="C00000"/>
                </a:solidFill>
                <a:latin typeface="Times New Roman" panose="02020603050405020304" pitchFamily="18" charset="0"/>
                <a:cs typeface="Times New Roman" panose="02020603050405020304" pitchFamily="18" charset="0"/>
              </a:rPr>
              <a:t>m-2</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 w[m-1]×2</a:t>
            </a:r>
            <a:r>
              <a:rPr lang="en-US" baseline="30000" dirty="0">
                <a:solidFill>
                  <a:srgbClr val="C00000"/>
                </a:solidFill>
                <a:latin typeface="Times New Roman" panose="02020603050405020304" pitchFamily="18" charset="0"/>
                <a:cs typeface="Times New Roman" panose="02020603050405020304" pitchFamily="18" charset="0"/>
              </a:rPr>
              <a:t>0</a:t>
            </a:r>
            <a:r>
              <a:rPr lang="en-US" dirty="0">
                <a:solidFill>
                  <a:srgbClr val="C00000"/>
                </a:solidFill>
                <a:latin typeface="Times New Roman" panose="02020603050405020304" pitchFamily="18" charset="0"/>
                <a:cs typeface="Times New Roman" panose="02020603050405020304" pitchFamily="18" charset="0"/>
              </a:rPr>
              <a:t>) mod q</a:t>
            </a:r>
            <a:r>
              <a:rPr lang="zh-CN" altLang="en-US" dirty="0">
                <a:latin typeface="Times New Roman" panose="02020603050405020304" pitchFamily="18" charset="0"/>
                <a:cs typeface="Times New Roman" panose="02020603050405020304" pitchFamily="18" charset="0"/>
              </a:rPr>
              <a:t>，其中，</a:t>
            </a:r>
            <a:r>
              <a:rPr lang="en-US" dirty="0">
                <a:latin typeface="Times New Roman" panose="02020603050405020304" pitchFamily="18" charset="0"/>
                <a:cs typeface="Times New Roman" panose="02020603050405020304" pitchFamily="18" charset="0"/>
              </a:rPr>
              <a:t>q</a:t>
            </a:r>
            <a:r>
              <a:rPr lang="zh-CN" altLang="en-US" dirty="0">
                <a:latin typeface="Times New Roman" panose="02020603050405020304" pitchFamily="18" charset="0"/>
                <a:cs typeface="Times New Roman" panose="02020603050405020304" pitchFamily="18" charset="0"/>
              </a:rPr>
              <a:t>为一个大整数</a:t>
            </a:r>
            <a:endParaRPr lang="en-US" dirty="0">
              <a:solidFill>
                <a:srgbClr val="C00000"/>
              </a:solidFill>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当滑动窗口右移时，需要对当前窗口内的子串重新利用哈希函数计算，其计算公式为：</a:t>
            </a:r>
            <a:r>
              <a:rPr lang="en-US" dirty="0">
                <a:solidFill>
                  <a:srgbClr val="C00000"/>
                </a:solidFill>
                <a:latin typeface="Times New Roman" panose="02020603050405020304" pitchFamily="18" charset="0"/>
                <a:cs typeface="Times New Roman" panose="02020603050405020304" pitchFamily="18" charset="0"/>
              </a:rPr>
              <a:t>rehash(a,</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b,</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h)</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((h-a×2</a:t>
            </a:r>
            <a:r>
              <a:rPr lang="en-US" baseline="30000" dirty="0">
                <a:solidFill>
                  <a:srgbClr val="C00000"/>
                </a:solidFill>
                <a:latin typeface="Times New Roman" panose="02020603050405020304" pitchFamily="18" charset="0"/>
                <a:cs typeface="Times New Roman" panose="02020603050405020304" pitchFamily="18" charset="0"/>
              </a:rPr>
              <a:t>m-1</a:t>
            </a:r>
            <a:r>
              <a:rPr lang="en-US" dirty="0">
                <a:solidFill>
                  <a:srgbClr val="C00000"/>
                </a:solidFill>
                <a:latin typeface="Times New Roman" panose="02020603050405020304" pitchFamily="18" charset="0"/>
                <a:cs typeface="Times New Roman" panose="02020603050405020304" pitchFamily="18" charset="0"/>
              </a:rPr>
              <a:t>)×2＋b)</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mod q</a:t>
            </a:r>
            <a:r>
              <a:rPr lang="zh-CN" altLang="en-US" dirty="0">
                <a:latin typeface="Times New Roman" panose="02020603050405020304" pitchFamily="18" charset="0"/>
                <a:cs typeface="Times New Roman" panose="02020603050405020304" pitchFamily="18" charset="0"/>
              </a:rPr>
              <a:t>，其中，</a:t>
            </a:r>
            <a:r>
              <a:rPr lang="en-US"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为上一滑动窗口内子串的哈希值，</a:t>
            </a:r>
            <a:r>
              <a:rPr lang="en-US"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为即将移出滑动窗口的字符，</a:t>
            </a:r>
            <a:r>
              <a:rPr lang="en-US"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是即将移入滑动窗口的字符</a:t>
            </a:r>
          </a:p>
        </p:txBody>
      </p:sp>
    </p:spTree>
    <p:extLst>
      <p:ext uri="{BB962C8B-B14F-4D97-AF65-F5344CB8AC3E}">
        <p14:creationId xmlns:p14="http://schemas.microsoft.com/office/powerpoint/2010/main" val="423219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5D28-9166-664A-926C-ACE379339C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算法实现</a:t>
            </a:r>
            <a:endParaRPr lang="en-US" dirty="0"/>
          </a:p>
        </p:txBody>
      </p:sp>
      <p:sp>
        <p:nvSpPr>
          <p:cNvPr id="4" name="内容占位符 2">
            <a:extLst>
              <a:ext uri="{FF2B5EF4-FFF2-40B4-BE49-F238E27FC236}">
                <a16:creationId xmlns:a16="http://schemas.microsoft.com/office/drawing/2014/main" id="{F6F77097-3D31-434A-92A0-652945114BB0}"/>
              </a:ext>
            </a:extLst>
          </p:cNvPr>
          <p:cNvSpPr txBox="1">
            <a:spLocks/>
          </p:cNvSpPr>
          <p:nvPr/>
        </p:nvSpPr>
        <p:spPr>
          <a:xfrm>
            <a:off x="377125" y="1690689"/>
            <a:ext cx="8389750" cy="5050679"/>
          </a:xfrm>
          <a:prstGeom prst="rect">
            <a:avLst/>
          </a:prstGeom>
        </p:spPr>
        <p:txBody>
          <a:bodyPr>
            <a:noAutofit/>
          </a:bodyPr>
          <a:lstStyle/>
          <a:p>
            <a:pPr marR="0" lvl="0" algn="l" defTabSz="914400" rtl="0" eaLnBrk="1" fontAlgn="base" latinLnBrk="0" hangingPunct="1">
              <a:spcBef>
                <a:spcPts val="0"/>
              </a:spcBef>
              <a:spcAft>
                <a:spcPct val="0"/>
              </a:spcAft>
              <a:buClr>
                <a:schemeClr val="folHlink"/>
              </a:buClr>
              <a:buSzPct val="60000"/>
              <a:tabLst/>
              <a:defRPr/>
            </a:pP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#define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Rehash</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b</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h</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h</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b</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fr-FR"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KR</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m</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n</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zh-CN" altLang="en-US"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hp</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j</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lang="en-US" altLang="zh-CN" sz="2200" u="none" kern="0" dirty="0">
              <a:solidFill>
                <a:schemeClr val="tx1"/>
              </a:solidFill>
              <a:effectLst/>
              <a:latin typeface="Times New Roman" pitchFamily="18" charset="0"/>
              <a:cs typeface="Times New Roman" pitchFamily="18" charset="0"/>
            </a:endParaRPr>
          </a:p>
          <a:p>
            <a:pPr lvl="0">
              <a:spcBef>
                <a:spcPts val="0"/>
              </a:spcBef>
              <a:defRPr/>
            </a:pPr>
            <a:r>
              <a:rPr kumimoji="0" lang="zh-CN" altLang="en-US"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for</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a:t>
            </a:r>
            <a:r>
              <a:rPr kumimoji="0" lang="zh-CN" altLang="en-US"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zh-CN" altLang="en-US"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预处理，计算</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d=2^(m-1)</a:t>
            </a:r>
            <a:endPar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spcBef>
                <a:spcPts val="0"/>
              </a:spcBef>
              <a:spcAft>
                <a:spcPct val="0"/>
              </a:spcAft>
              <a:buClr>
                <a:schemeClr val="folHlink"/>
              </a:buClr>
              <a:buSzPct val="60000"/>
              <a:tabLst/>
              <a:defRPr/>
            </a:pPr>
            <a:r>
              <a:rPr lang="en-US" altLang="zh-CN" sz="2200" b="0" u="none" kern="0" dirty="0">
                <a:solidFill>
                  <a:schemeClr val="tx1"/>
                </a:solidFill>
                <a:effectLst/>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lvl="0">
              <a:spcBef>
                <a:spcPts val="0"/>
              </a:spcBef>
              <a:defRPr/>
            </a:pPr>
            <a:r>
              <a:rPr lang="en-US" altLang="zh-CN" sz="2200" b="0" u="none" kern="0" dirty="0">
                <a:solidFill>
                  <a:schemeClr val="tx1"/>
                </a:solidFill>
                <a:effectLst/>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for</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hp</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  </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计算</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t</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a:t>
            </a:r>
            <a:r>
              <a:rPr lang="zh-CN" altLang="en-US"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初始窗口</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和</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zh-CN" altLang="en-US"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哈希值</a:t>
            </a:r>
          </a:p>
          <a:p>
            <a:pPr marR="0" lvl="0" algn="l" defTabSz="914400" rtl="0" eaLnBrk="1" fontAlgn="base" latinLnBrk="0" hangingPunct="1">
              <a:spcBef>
                <a:spcPts val="0"/>
              </a:spcBef>
              <a:spcAft>
                <a:spcPct val="0"/>
              </a:spcAft>
              <a:buClr>
                <a:schemeClr val="folHlink"/>
              </a:buClr>
              <a:buSzPct val="60000"/>
              <a:tabLst/>
              <a:defRPr/>
            </a:pPr>
            <a:r>
              <a:rPr lang="en-US" altLang="zh-CN" sz="2200" b="0" u="none" kern="0" dirty="0">
                <a:solidFill>
                  <a:schemeClr val="tx1"/>
                </a:solidFill>
                <a:effectLst/>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hp</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hp</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en-US" altLang="zh-CN" sz="2200" b="0" u="none" kern="0" dirty="0">
                <a:solidFill>
                  <a:schemeClr val="tx1"/>
                </a:solidFill>
                <a:effectLst/>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for</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j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a:t>
            </a:r>
            <a:r>
              <a:rPr kumimoji="0" lang="en-US" altLang="zh-CN" sz="22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if</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hp</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&amp;&amp;</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memcmp</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a:t>
            </a:r>
            <a:r>
              <a:rPr kumimoji="0" lang="en-US" altLang="zh-CN" sz="22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m</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j</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2200" b="0" u="none" kern="0" dirty="0">
                <a:solidFill>
                  <a:schemeClr val="tx1"/>
                </a:solidFill>
                <a:effectLst/>
                <a:latin typeface="Times New Roman" pitchFamily="18" charset="0"/>
                <a:cs typeface="Times New Roman" pitchFamily="18" charset="0"/>
              </a:rPr>
              <a:t>  </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如字符串相等，返回位置</a:t>
            </a:r>
          </a:p>
          <a:p>
            <a:pPr marR="0" lvl="0" algn="l" defTabSz="914400" rtl="0" eaLnBrk="1" fontAlgn="base" latinLnBrk="0" hangingPunct="1">
              <a:spcBef>
                <a:spcPts val="0"/>
              </a:spcBef>
              <a:spcAft>
                <a:spcPct val="0"/>
              </a:spcAft>
              <a:buClr>
                <a:schemeClr val="folHlink"/>
              </a:buClr>
              <a:buSzPct val="60000"/>
              <a:tabLst/>
              <a:defRPr/>
            </a:pP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200" b="0" u="none" kern="0" dirty="0">
                <a:solidFill>
                  <a:schemeClr val="tx1"/>
                </a:solidFill>
                <a:effectLst/>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Rehash</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a:t>
            </a:r>
            <a:r>
              <a:rPr kumimoji="0" lang="en-US" altLang="zh-CN" sz="22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m</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否则对</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t</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上的子串重新进行哈希</a:t>
            </a:r>
            <a:endPar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lvl="0">
              <a:spcBef>
                <a:spcPts val="0"/>
              </a:spcBef>
              <a:defRPr/>
            </a:pPr>
            <a:r>
              <a:rPr lang="en-US" altLang="zh-CN" sz="2200" b="0" u="none" kern="0" dirty="0">
                <a:solidFill>
                  <a:schemeClr val="tx1"/>
                </a:solidFill>
                <a:effectLst/>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142639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05A7-F6EC-CC4A-BF84-318B51F4E4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4" name="TextBox 3">
            <a:extLst>
              <a:ext uri="{FF2B5EF4-FFF2-40B4-BE49-F238E27FC236}">
                <a16:creationId xmlns:a16="http://schemas.microsoft.com/office/drawing/2014/main" id="{F4BD7061-0C6A-4346-8F34-869034F4FA85}"/>
              </a:ext>
            </a:extLst>
          </p:cNvPr>
          <p:cNvSpPr txBox="1"/>
          <p:nvPr/>
        </p:nvSpPr>
        <p:spPr>
          <a:xfrm>
            <a:off x="1287705" y="1772814"/>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9663A3-5DB1-3949-8835-329952EB4958}"/>
              </a:ext>
            </a:extLst>
          </p:cNvPr>
          <p:cNvSpPr txBox="1"/>
          <p:nvPr/>
        </p:nvSpPr>
        <p:spPr>
          <a:xfrm>
            <a:off x="1287705" y="2288769"/>
            <a:ext cx="243547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045758D-0D9E-9144-9999-466CD0D24525}"/>
              </a:ext>
            </a:extLst>
          </p:cNvPr>
          <p:cNvSpPr/>
          <p:nvPr/>
        </p:nvSpPr>
        <p:spPr>
          <a:xfrm>
            <a:off x="1348148" y="1827104"/>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62168995-BF06-5F44-BEDE-1846F01936F4}"/>
              </a:ext>
            </a:extLst>
          </p:cNvPr>
          <p:cNvSpPr txBox="1"/>
          <p:nvPr/>
        </p:nvSpPr>
        <p:spPr>
          <a:xfrm>
            <a:off x="767826" y="1742036"/>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8" name="TextBox 7">
            <a:extLst>
              <a:ext uri="{FF2B5EF4-FFF2-40B4-BE49-F238E27FC236}">
                <a16:creationId xmlns:a16="http://schemas.microsoft.com/office/drawing/2014/main" id="{F9737C15-4E20-7241-8507-7D26C8767834}"/>
              </a:ext>
            </a:extLst>
          </p:cNvPr>
          <p:cNvSpPr txBox="1"/>
          <p:nvPr/>
        </p:nvSpPr>
        <p:spPr>
          <a:xfrm>
            <a:off x="771399" y="2227214"/>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9" name="TextBox 8">
            <a:extLst>
              <a:ext uri="{FF2B5EF4-FFF2-40B4-BE49-F238E27FC236}">
                <a16:creationId xmlns:a16="http://schemas.microsoft.com/office/drawing/2014/main" id="{0CA27A37-AC68-6A4C-BE25-AB1C01101B9E}"/>
              </a:ext>
            </a:extLst>
          </p:cNvPr>
          <p:cNvSpPr txBox="1"/>
          <p:nvPr/>
        </p:nvSpPr>
        <p:spPr>
          <a:xfrm>
            <a:off x="1275455" y="3387770"/>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B7CFA15-1055-F34A-8387-A500680BE659}"/>
              </a:ext>
            </a:extLst>
          </p:cNvPr>
          <p:cNvSpPr txBox="1"/>
          <p:nvPr/>
        </p:nvSpPr>
        <p:spPr>
          <a:xfrm>
            <a:off x="1564332" y="3888416"/>
            <a:ext cx="243547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8A550DA-A00E-1B42-9FDA-03807A614195}"/>
              </a:ext>
            </a:extLst>
          </p:cNvPr>
          <p:cNvSpPr txBox="1"/>
          <p:nvPr/>
        </p:nvSpPr>
        <p:spPr>
          <a:xfrm>
            <a:off x="755576" y="3356992"/>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12" name="TextBox 11">
            <a:extLst>
              <a:ext uri="{FF2B5EF4-FFF2-40B4-BE49-F238E27FC236}">
                <a16:creationId xmlns:a16="http://schemas.microsoft.com/office/drawing/2014/main" id="{2E07AA55-AE96-1042-A21F-911FB9B54E89}"/>
              </a:ext>
            </a:extLst>
          </p:cNvPr>
          <p:cNvSpPr txBox="1"/>
          <p:nvPr/>
        </p:nvSpPr>
        <p:spPr>
          <a:xfrm>
            <a:off x="759149" y="3842170"/>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17" name="TextBox 16">
            <a:extLst>
              <a:ext uri="{FF2B5EF4-FFF2-40B4-BE49-F238E27FC236}">
                <a16:creationId xmlns:a16="http://schemas.microsoft.com/office/drawing/2014/main" id="{ED8A3A65-49E5-FD49-98CA-F58263334BCB}"/>
              </a:ext>
            </a:extLst>
          </p:cNvPr>
          <p:cNvSpPr txBox="1"/>
          <p:nvPr/>
        </p:nvSpPr>
        <p:spPr>
          <a:xfrm>
            <a:off x="1275455" y="5259978"/>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CB49829-1AD8-CE4F-BE32-A292B4441F8B}"/>
              </a:ext>
            </a:extLst>
          </p:cNvPr>
          <p:cNvSpPr txBox="1"/>
          <p:nvPr/>
        </p:nvSpPr>
        <p:spPr>
          <a:xfrm>
            <a:off x="2722643" y="5734419"/>
            <a:ext cx="243547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705D802-E71A-5742-ACBB-52F981B887B7}"/>
              </a:ext>
            </a:extLst>
          </p:cNvPr>
          <p:cNvSpPr txBox="1"/>
          <p:nvPr/>
        </p:nvSpPr>
        <p:spPr>
          <a:xfrm>
            <a:off x="755576" y="5229200"/>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20" name="TextBox 19">
            <a:extLst>
              <a:ext uri="{FF2B5EF4-FFF2-40B4-BE49-F238E27FC236}">
                <a16:creationId xmlns:a16="http://schemas.microsoft.com/office/drawing/2014/main" id="{D0409A5C-5892-3F4F-816B-EC8822A421BA}"/>
              </a:ext>
            </a:extLst>
          </p:cNvPr>
          <p:cNvSpPr txBox="1"/>
          <p:nvPr/>
        </p:nvSpPr>
        <p:spPr>
          <a:xfrm>
            <a:off x="759149" y="5714378"/>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21" name="Rectangle 20">
            <a:extLst>
              <a:ext uri="{FF2B5EF4-FFF2-40B4-BE49-F238E27FC236}">
                <a16:creationId xmlns:a16="http://schemas.microsoft.com/office/drawing/2014/main" id="{33C36C57-374C-B640-8EC8-D46693699210}"/>
              </a:ext>
            </a:extLst>
          </p:cNvPr>
          <p:cNvSpPr/>
          <p:nvPr/>
        </p:nvSpPr>
        <p:spPr>
          <a:xfrm>
            <a:off x="1623758" y="3430303"/>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14651E36-AA66-E243-947A-9DBEEC1DC724}"/>
              </a:ext>
            </a:extLst>
          </p:cNvPr>
          <p:cNvSpPr/>
          <p:nvPr/>
        </p:nvSpPr>
        <p:spPr>
          <a:xfrm>
            <a:off x="2782069" y="5295327"/>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TextBox 23">
            <a:extLst>
              <a:ext uri="{FF2B5EF4-FFF2-40B4-BE49-F238E27FC236}">
                <a16:creationId xmlns:a16="http://schemas.microsoft.com/office/drawing/2014/main" id="{C833FA4C-D7AD-B742-B86F-981FDEDEC833}"/>
              </a:ext>
            </a:extLst>
          </p:cNvPr>
          <p:cNvSpPr txBox="1"/>
          <p:nvPr/>
        </p:nvSpPr>
        <p:spPr>
          <a:xfrm>
            <a:off x="745571" y="4705509"/>
            <a:ext cx="800219" cy="461665"/>
          </a:xfrm>
          <a:prstGeom prst="rect">
            <a:avLst/>
          </a:prstGeom>
          <a:noFill/>
        </p:spPr>
        <p:txBody>
          <a:bodyPr wrap="none" rtlCol="0" anchor="ctr">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a:t>
            </a:r>
          </a:p>
        </p:txBody>
      </p:sp>
      <p:sp>
        <p:nvSpPr>
          <p:cNvPr id="26" name="TextBox 25">
            <a:extLst>
              <a:ext uri="{FF2B5EF4-FFF2-40B4-BE49-F238E27FC236}">
                <a16:creationId xmlns:a16="http://schemas.microsoft.com/office/drawing/2014/main" id="{26EE7586-3138-9249-952E-60DA674528CE}"/>
              </a:ext>
            </a:extLst>
          </p:cNvPr>
          <p:cNvSpPr txBox="1"/>
          <p:nvPr/>
        </p:nvSpPr>
        <p:spPr>
          <a:xfrm>
            <a:off x="767826" y="2744048"/>
            <a:ext cx="4570482"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Hash(t[0..7]) = 17910 != Hash(p)</a:t>
            </a:r>
          </a:p>
        </p:txBody>
      </p:sp>
      <p:sp>
        <p:nvSpPr>
          <p:cNvPr id="27" name="TextBox 26">
            <a:extLst>
              <a:ext uri="{FF2B5EF4-FFF2-40B4-BE49-F238E27FC236}">
                <a16:creationId xmlns:a16="http://schemas.microsoft.com/office/drawing/2014/main" id="{DEFEA380-218A-DB49-AAA0-274EBB1D0530}"/>
              </a:ext>
            </a:extLst>
          </p:cNvPr>
          <p:cNvSpPr txBox="1"/>
          <p:nvPr/>
        </p:nvSpPr>
        <p:spPr>
          <a:xfrm>
            <a:off x="767826" y="4363574"/>
            <a:ext cx="4434227"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Hash(t[1..8]) = 18735 != Hash(p)</a:t>
            </a:r>
          </a:p>
        </p:txBody>
      </p:sp>
      <p:sp>
        <p:nvSpPr>
          <p:cNvPr id="28" name="TextBox 27">
            <a:extLst>
              <a:ext uri="{FF2B5EF4-FFF2-40B4-BE49-F238E27FC236}">
                <a16:creationId xmlns:a16="http://schemas.microsoft.com/office/drawing/2014/main" id="{9D3CFEF2-D34F-8A4C-B57F-2FE385CA6E3C}"/>
              </a:ext>
            </a:extLst>
          </p:cNvPr>
          <p:cNvSpPr txBox="1"/>
          <p:nvPr/>
        </p:nvSpPr>
        <p:spPr>
          <a:xfrm>
            <a:off x="775629" y="6196084"/>
            <a:ext cx="446789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Hash(t[5..12]) = 18055 = Hash(p)</a:t>
            </a:r>
          </a:p>
        </p:txBody>
      </p:sp>
    </p:spTree>
    <p:extLst>
      <p:ext uri="{BB962C8B-B14F-4D97-AF65-F5344CB8AC3E}">
        <p14:creationId xmlns:p14="http://schemas.microsoft.com/office/powerpoint/2010/main" val="338082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p:bldP spid="9" grpId="0"/>
      <p:bldP spid="10" grpId="0"/>
      <p:bldP spid="11" grpId="0"/>
      <p:bldP spid="12" grpId="0"/>
      <p:bldP spid="17" grpId="0"/>
      <p:bldP spid="18" grpId="0"/>
      <p:bldP spid="19" grpId="0"/>
      <p:bldP spid="20" grpId="0"/>
      <p:bldP spid="21" grpId="0" animBg="1"/>
      <p:bldP spid="23" grpId="0" animBg="1"/>
      <p:bldP spid="24" grpId="0"/>
      <p:bldP spid="26" grpId="0"/>
      <p:bldP spid="2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AAA3-F6F3-6D4A-AE7A-C82E27534637}"/>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A9B3A-3E80-354F-A66F-F1A5E2AAA735}"/>
              </a:ext>
            </a:extLst>
          </p:cNvPr>
          <p:cNvSpPr>
            <a:spLocks noGrp="1"/>
          </p:cNvSpPr>
          <p:nvPr>
            <p:ph idx="1"/>
          </p:nvPr>
        </p:nvSpPr>
        <p:spPr>
          <a:xfrm>
            <a:off x="628650" y="1825625"/>
            <a:ext cx="7886700" cy="4351338"/>
          </a:xfrm>
        </p:spPr>
        <p:txBody>
          <a:bodyPr/>
          <a:lstStyle/>
          <a:p>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算法时间复杂度分析</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C00000"/>
                </a:solidFill>
                <a:latin typeface="Times New Roman" panose="02020603050405020304" pitchFamily="18" charset="0"/>
                <a:cs typeface="Times New Roman" panose="02020603050405020304" pitchFamily="18" charset="0"/>
              </a:rPr>
              <a:t>预处理的时间复杂度为</a:t>
            </a:r>
            <a:r>
              <a:rPr lang="en-US" altLang="zh-CN" dirty="0">
                <a:solidFill>
                  <a:srgbClr val="C00000"/>
                </a:solidFill>
                <a:latin typeface="Times New Roman" panose="02020603050405020304" pitchFamily="18" charset="0"/>
                <a:cs typeface="Times New Roman" panose="02020603050405020304" pitchFamily="18" charset="0"/>
              </a:rPr>
              <a:t>O(m)</a:t>
            </a:r>
          </a:p>
          <a:p>
            <a:r>
              <a:rPr lang="en-US" altLang="zh-CN" dirty="0">
                <a:solidFill>
                  <a:srgbClr val="C00000"/>
                </a:solidFill>
                <a:latin typeface="Times New Roman" panose="02020603050405020304" pitchFamily="18" charset="0"/>
                <a:cs typeface="Times New Roman" panose="02020603050405020304" pitchFamily="18" charset="0"/>
              </a:rPr>
              <a:t>Rehash</a:t>
            </a:r>
            <a:r>
              <a:rPr lang="zh-CN" altLang="en-US" dirty="0">
                <a:solidFill>
                  <a:srgbClr val="C00000"/>
                </a:solidFill>
                <a:latin typeface="Times New Roman" panose="02020603050405020304" pitchFamily="18" charset="0"/>
                <a:cs typeface="Times New Roman" panose="02020603050405020304" pitchFamily="18" charset="0"/>
              </a:rPr>
              <a:t>的时间复杂度为</a:t>
            </a:r>
            <a:r>
              <a:rPr lang="en-US" altLang="zh-CN" dirty="0">
                <a:solidFill>
                  <a:srgbClr val="C00000"/>
                </a:solidFill>
                <a:latin typeface="Times New Roman" panose="02020603050405020304" pitchFamily="18" charset="0"/>
                <a:cs typeface="Times New Roman" panose="02020603050405020304" pitchFamily="18" charset="0"/>
              </a:rPr>
              <a:t>O(1)</a:t>
            </a:r>
          </a:p>
          <a:p>
            <a:r>
              <a:rPr lang="zh-CN" altLang="en-US" dirty="0">
                <a:solidFill>
                  <a:srgbClr val="C00000"/>
                </a:solidFill>
                <a:latin typeface="Times New Roman" panose="02020603050405020304" pitchFamily="18" charset="0"/>
                <a:cs typeface="Times New Roman" panose="02020603050405020304" pitchFamily="18" charset="0"/>
              </a:rPr>
              <a:t>最坏情况：每次匹配都出现哈希冲突，而且对每个冲突都进行了</a:t>
            </a:r>
            <a:r>
              <a:rPr lang="en-US" altLang="zh-CN" dirty="0">
                <a:solidFill>
                  <a:srgbClr val="C00000"/>
                </a:solidFill>
                <a:latin typeface="Times New Roman" panose="02020603050405020304" pitchFamily="18" charset="0"/>
                <a:cs typeface="Times New Roman" panose="02020603050405020304" pitchFamily="18" charset="0"/>
              </a:rPr>
              <a:t>m</a:t>
            </a:r>
            <a:r>
              <a:rPr lang="zh-CN" altLang="en-US" dirty="0">
                <a:solidFill>
                  <a:srgbClr val="C00000"/>
                </a:solidFill>
                <a:latin typeface="Times New Roman" panose="02020603050405020304" pitchFamily="18" charset="0"/>
                <a:cs typeface="Times New Roman" panose="02020603050405020304" pitchFamily="18" charset="0"/>
              </a:rPr>
              <a:t>次比较，故时间复杂度为</a:t>
            </a:r>
            <a:r>
              <a:rPr lang="en-US" altLang="zh-CN" dirty="0">
                <a:solidFill>
                  <a:srgbClr val="C00000"/>
                </a:solidFill>
                <a:latin typeface="Times New Roman" panose="02020603050405020304" pitchFamily="18" charset="0"/>
                <a:cs typeface="Times New Roman" panose="02020603050405020304" pitchFamily="18" charset="0"/>
              </a:rPr>
              <a:t>O(nm)</a:t>
            </a:r>
            <a:r>
              <a:rPr lang="zh-CN" altLang="en-US" dirty="0">
                <a:solidFill>
                  <a:srgbClr val="C00000"/>
                </a:solidFill>
                <a:latin typeface="Times New Roman" panose="02020603050405020304" pitchFamily="18" charset="0"/>
                <a:cs typeface="Times New Roman" panose="02020603050405020304" pitchFamily="18" charset="0"/>
              </a:rPr>
              <a:t>。算上哈希算法的时间开销，其时间复杂度比</a:t>
            </a:r>
            <a:r>
              <a:rPr lang="en-US" altLang="zh-CN" dirty="0">
                <a:solidFill>
                  <a:srgbClr val="C00000"/>
                </a:solidFill>
                <a:latin typeface="Times New Roman" panose="02020603050405020304" pitchFamily="18" charset="0"/>
                <a:cs typeface="Times New Roman" panose="02020603050405020304" pitchFamily="18" charset="0"/>
              </a:rPr>
              <a:t>BF</a:t>
            </a:r>
            <a:r>
              <a:rPr lang="zh-CN" altLang="en-US" dirty="0">
                <a:solidFill>
                  <a:srgbClr val="C00000"/>
                </a:solidFill>
                <a:latin typeface="Times New Roman" panose="02020603050405020304" pitchFamily="18" charset="0"/>
                <a:cs typeface="Times New Roman" panose="02020603050405020304" pitchFamily="18" charset="0"/>
              </a:rPr>
              <a:t>算法还高</a:t>
            </a:r>
            <a:endParaRPr lang="en-US" altLang="zh-CN" dirty="0">
              <a:solidFill>
                <a:srgbClr val="C00000"/>
              </a:solidFill>
              <a:latin typeface="Times New Roman" panose="02020603050405020304" pitchFamily="18" charset="0"/>
              <a:cs typeface="Times New Roman" panose="02020603050405020304" pitchFamily="18" charset="0"/>
            </a:endParaRPr>
          </a:p>
          <a:p>
            <a:r>
              <a:rPr lang="zh-CN" altLang="en-US" dirty="0">
                <a:solidFill>
                  <a:srgbClr val="C00000"/>
                </a:solidFill>
                <a:latin typeface="Times New Roman" panose="02020603050405020304" pitchFamily="18" charset="0"/>
                <a:cs typeface="Times New Roman" panose="02020603050405020304" pitchFamily="18" charset="0"/>
              </a:rPr>
              <a:t>当仔细地选择</a:t>
            </a:r>
            <a:r>
              <a:rPr lang="en-US" altLang="zh-CN" dirty="0">
                <a:solidFill>
                  <a:srgbClr val="C00000"/>
                </a:solidFill>
                <a:latin typeface="Times New Roman" panose="02020603050405020304" pitchFamily="18" charset="0"/>
                <a:cs typeface="Times New Roman" panose="02020603050405020304" pitchFamily="18" charset="0"/>
              </a:rPr>
              <a:t>q</a:t>
            </a:r>
            <a:r>
              <a:rPr lang="zh-CN" altLang="en-US" dirty="0">
                <a:solidFill>
                  <a:srgbClr val="C00000"/>
                </a:solidFill>
                <a:latin typeface="Times New Roman" panose="02020603050405020304" pitchFamily="18" charset="0"/>
                <a:cs typeface="Times New Roman" panose="02020603050405020304" pitchFamily="18" charset="0"/>
              </a:rPr>
              <a:t>时，最坏情况几乎不会出现，</a:t>
            </a:r>
            <a:r>
              <a:rPr lang="en-US" altLang="zh-CN" dirty="0">
                <a:solidFill>
                  <a:srgbClr val="C00000"/>
                </a:solidFill>
                <a:latin typeface="Times New Roman" panose="02020603050405020304" pitchFamily="18" charset="0"/>
                <a:cs typeface="Times New Roman" panose="02020603050405020304" pitchFamily="18" charset="0"/>
              </a:rPr>
              <a:t> </a:t>
            </a:r>
            <a:r>
              <a:rPr lang="zh-CN" altLang="en-US" dirty="0">
                <a:solidFill>
                  <a:srgbClr val="C00000"/>
                </a:solidFill>
                <a:latin typeface="Times New Roman" panose="02020603050405020304" pitchFamily="18" charset="0"/>
                <a:cs typeface="Times New Roman" panose="02020603050405020304" pitchFamily="18" charset="0"/>
              </a:rPr>
              <a:t>且</a:t>
            </a:r>
            <a:r>
              <a:rPr lang="en-US" altLang="zh-CN" dirty="0">
                <a:solidFill>
                  <a:srgbClr val="C00000"/>
                </a:solidFill>
                <a:latin typeface="Times New Roman" panose="02020603050405020304" pitchFamily="18" charset="0"/>
                <a:cs typeface="Times New Roman" panose="02020603050405020304" pitchFamily="18" charset="0"/>
              </a:rPr>
              <a:t>m</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&lt;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n</a:t>
            </a:r>
            <a:r>
              <a:rPr lang="zh-CN" altLang="en-US" dirty="0">
                <a:solidFill>
                  <a:srgbClr val="C00000"/>
                </a:solidFill>
                <a:latin typeface="Times New Roman" panose="02020603050405020304" pitchFamily="18" charset="0"/>
                <a:cs typeface="Times New Roman" panose="02020603050405020304" pitchFamily="18" charset="0"/>
              </a:rPr>
              <a:t>，故期望的时间复杂度为</a:t>
            </a:r>
            <a:r>
              <a:rPr lang="en-US" altLang="zh-CN" dirty="0">
                <a:solidFill>
                  <a:srgbClr val="C00000"/>
                </a:solidFill>
                <a:latin typeface="Times New Roman" panose="02020603050405020304" pitchFamily="18" charset="0"/>
                <a:cs typeface="Times New Roman" panose="02020603050405020304" pitchFamily="18" charset="0"/>
              </a:rPr>
              <a:t>O(n)</a:t>
            </a: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89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CFF6-BADA-8D46-8405-2B1BBC7E8C97}"/>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算法的特点</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93E99F-2EAE-0641-B517-D409DF03B9C7}"/>
              </a:ext>
            </a:extLst>
          </p:cNvPr>
          <p:cNvSpPr>
            <a:spLocks noGrp="1"/>
          </p:cNvSpPr>
          <p:nvPr>
            <p:ph idx="1"/>
          </p:nvPr>
        </p:nvSpPr>
        <p:spPr/>
        <p:txBody>
          <a:bodyPr/>
          <a:lstStyle/>
          <a:p>
            <a:r>
              <a:rPr lang="zh-CN" altLang="en-US" dirty="0"/>
              <a:t>利用哈希的方法</a:t>
            </a:r>
          </a:p>
          <a:p>
            <a:r>
              <a:rPr lang="zh-CN" altLang="en-US" dirty="0">
                <a:latin typeface="Times New Roman" panose="02020603050405020304" pitchFamily="18" charset="0"/>
                <a:cs typeface="Times New Roman" panose="02020603050405020304" pitchFamily="18" charset="0"/>
              </a:rPr>
              <a:t>预处理需要</a:t>
            </a:r>
            <a:r>
              <a:rPr lang="en-US" dirty="0">
                <a:latin typeface="Times New Roman" panose="02020603050405020304" pitchFamily="18" charset="0"/>
                <a:cs typeface="Times New Roman" panose="02020603050405020304" pitchFamily="18" charset="0"/>
              </a:rPr>
              <a:t>O(m)</a:t>
            </a:r>
            <a:r>
              <a:rPr lang="zh-CN" altLang="en-US" dirty="0">
                <a:latin typeface="Times New Roman" panose="02020603050405020304" pitchFamily="18" charset="0"/>
                <a:cs typeface="Times New Roman" panose="02020603050405020304" pitchFamily="18" charset="0"/>
              </a:rPr>
              <a:t>的时间和常数的存储空间</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滑动窗口的移动每次都为</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最坏情况下，算法时间复杂性为</a:t>
            </a:r>
            <a:r>
              <a:rPr lang="en-US" dirty="0">
                <a:latin typeface="Times New Roman" panose="02020603050405020304" pitchFamily="18" charset="0"/>
                <a:cs typeface="Times New Roman" panose="02020603050405020304" pitchFamily="18" charset="0"/>
              </a:rPr>
              <a:t>O(</a:t>
            </a:r>
            <a:r>
              <a:rPr lang="en-US" dirty="0" err="1">
                <a:latin typeface="Times New Roman" panose="02020603050405020304" pitchFamily="18" charset="0"/>
                <a:cs typeface="Times New Roman" panose="02020603050405020304" pitchFamily="18" charset="0"/>
              </a:rPr>
              <a:t>mn</a:t>
            </a:r>
            <a:r>
              <a:rPr 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算法时间复杂性的预期为</a:t>
            </a:r>
            <a:r>
              <a:rPr lang="en-US" dirty="0">
                <a:latin typeface="Times New Roman" panose="02020603050405020304" pitchFamily="18" charset="0"/>
                <a:cs typeface="Times New Roman" panose="02020603050405020304" pitchFamily="18" charset="0"/>
              </a:rPr>
              <a:t>O(n)</a:t>
            </a:r>
          </a:p>
        </p:txBody>
      </p:sp>
    </p:spTree>
    <p:extLst>
      <p:ext uri="{BB962C8B-B14F-4D97-AF65-F5344CB8AC3E}">
        <p14:creationId xmlns:p14="http://schemas.microsoft.com/office/powerpoint/2010/main" val="244852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CA30-4D96-4144-B7F1-6F5788DCEC5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KMP(Knuth-Morris-Pratt)</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043369-F093-BA41-A704-55DCDB55F99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和</a:t>
            </a:r>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算法的一个共同点是每次比较的窗口向右滑动的距离均为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，不够高效</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KMP</a:t>
            </a:r>
            <a:r>
              <a:rPr lang="zh-CN" altLang="en-US" dirty="0">
                <a:solidFill>
                  <a:srgbClr val="C00000"/>
                </a:solidFill>
                <a:latin typeface="Times New Roman" panose="02020603050405020304" pitchFamily="18" charset="0"/>
                <a:cs typeface="Times New Roman" panose="02020603050405020304" pitchFamily="18" charset="0"/>
              </a:rPr>
              <a:t>算法</a:t>
            </a:r>
            <a:r>
              <a:rPr lang="zh-CN" altLang="en-US" dirty="0">
                <a:latin typeface="Times New Roman" panose="02020603050405020304" pitchFamily="18" charset="0"/>
                <a:cs typeface="Times New Roman" panose="02020603050405020304" pitchFamily="18" charset="0"/>
              </a:rPr>
              <a:t>的核心思想：利用</a:t>
            </a:r>
            <a:r>
              <a:rPr lang="en-US"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的内容指导滑动窗口向右滑动的距离</a:t>
            </a:r>
          </a:p>
        </p:txBody>
      </p:sp>
    </p:spTree>
    <p:extLst>
      <p:ext uri="{BB962C8B-B14F-4D97-AF65-F5344CB8AC3E}">
        <p14:creationId xmlns:p14="http://schemas.microsoft.com/office/powerpoint/2010/main" val="118807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F129-E617-2941-8A89-84728938BDDB}"/>
              </a:ext>
            </a:extLst>
          </p:cNvPr>
          <p:cNvSpPr>
            <a:spLocks noGrp="1"/>
          </p:cNvSpPr>
          <p:nvPr>
            <p:ph type="title"/>
          </p:nvPr>
        </p:nvSpPr>
        <p:spPr/>
        <p:txBody>
          <a:bodyPr>
            <a:normAutofit/>
          </a:bodyPr>
          <a:lstStyle/>
          <a:p>
            <a:r>
              <a:rPr lang="zh-CN" altLang="en-US" dirty="0"/>
              <a:t>简单模式匹配的缺点：无谓比较</a:t>
            </a:r>
            <a:endParaRPr lang="en-US" dirty="0"/>
          </a:p>
        </p:txBody>
      </p:sp>
      <p:sp>
        <p:nvSpPr>
          <p:cNvPr id="4" name="Text Box 2">
            <a:extLst>
              <a:ext uri="{FF2B5EF4-FFF2-40B4-BE49-F238E27FC236}">
                <a16:creationId xmlns:a16="http://schemas.microsoft.com/office/drawing/2014/main" id="{512AEE63-12EB-C94B-9D09-B75B3D02F9EB}"/>
              </a:ext>
            </a:extLst>
          </p:cNvPr>
          <p:cNvSpPr txBox="1">
            <a:spLocks noChangeArrowheads="1"/>
          </p:cNvSpPr>
          <p:nvPr/>
        </p:nvSpPr>
        <p:spPr bwMode="auto">
          <a:xfrm>
            <a:off x="628651" y="1690689"/>
            <a:ext cx="3439294" cy="5041380"/>
          </a:xfrm>
          <a:prstGeom prst="rect">
            <a:avLst/>
          </a:prstGeom>
          <a:noFill/>
          <a:ln w="9525">
            <a:noFill/>
            <a:miter lim="800000"/>
            <a:headEnd/>
            <a:tailEnd/>
          </a:ln>
        </p:spPr>
        <p:txBody>
          <a:bodyPr wrap="square">
            <a:spAutoFit/>
          </a:bodyPr>
          <a:lstStyle/>
          <a:p>
            <a:pPr>
              <a:lnSpc>
                <a:spcPct val="95000"/>
              </a:lnSpc>
              <a:defRPr/>
            </a:pPr>
            <a:r>
              <a:rPr lang="zh-CN" altLang="en-US" sz="2400" b="1" u="none" dirty="0">
                <a:solidFill>
                  <a:schemeClr val="tx1"/>
                </a:solidFill>
                <a:effectLst/>
                <a:latin typeface="Times New Roman" pitchFamily="18" charset="0"/>
                <a:ea typeface="仿宋_GB2312" pitchFamily="49" charset="-122"/>
                <a:cs typeface="Times New Roman" pitchFamily="18" charset="0"/>
              </a:rPr>
              <a:t>第</a:t>
            </a:r>
            <a:r>
              <a:rPr lang="en-US" altLang="zh-CN" sz="2400" b="1" u="none" dirty="0">
                <a:solidFill>
                  <a:schemeClr val="tx1"/>
                </a:solidFill>
                <a:effectLst/>
                <a:latin typeface="Times New Roman" pitchFamily="18" charset="0"/>
                <a:ea typeface="仿宋_GB2312" pitchFamily="49" charset="-122"/>
                <a:cs typeface="Times New Roman" pitchFamily="18" charset="0"/>
              </a:rPr>
              <a:t>1</a:t>
            </a:r>
            <a:r>
              <a:rPr lang="zh-CN" altLang="en-US" sz="2400" b="1" u="none" dirty="0">
                <a:solidFill>
                  <a:schemeClr val="tx1"/>
                </a:solidFill>
                <a:effectLst/>
                <a:latin typeface="Times New Roman" pitchFamily="18" charset="0"/>
                <a:ea typeface="仿宋_GB2312" pitchFamily="49" charset="-122"/>
                <a:cs typeface="Times New Roman" pitchFamily="18" charset="0"/>
              </a:rPr>
              <a:t>趟	 </a:t>
            </a:r>
            <a:r>
              <a:rPr lang="en-US" altLang="zh-CN" sz="2400" b="1" u="none" dirty="0">
                <a:solidFill>
                  <a:schemeClr val="tx1"/>
                </a:solidFill>
                <a:effectLst/>
                <a:latin typeface="Times New Roman" pitchFamily="18" charset="0"/>
                <a:ea typeface="仿宋_GB2312" pitchFamily="49" charset="-122"/>
                <a:cs typeface="Times New Roman" pitchFamily="18" charset="0"/>
              </a:rPr>
              <a:t>t</a:t>
            </a:r>
            <a:r>
              <a:rPr lang="en-US" altLang="zh-CN" sz="2400" i="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a b </a:t>
            </a:r>
            <a:r>
              <a:rPr lang="en-US" altLang="zh-CN" sz="2400" b="1" u="none" dirty="0">
                <a:solidFill>
                  <a:srgbClr val="C00000"/>
                </a:solidFill>
                <a:effectLst/>
                <a:latin typeface="Times New Roman" pitchFamily="18" charset="0"/>
                <a:ea typeface="仿宋_GB2312" pitchFamily="49" charset="-122"/>
                <a:cs typeface="Times New Roman" pitchFamily="18" charset="0"/>
              </a:rPr>
              <a:t>b</a:t>
            </a:r>
            <a:r>
              <a:rPr lang="en-US" altLang="zh-CN" sz="2400" b="1" u="none" dirty="0">
                <a:solidFill>
                  <a:schemeClr val="tx1"/>
                </a:solidFill>
                <a:effectLst/>
                <a:latin typeface="Times New Roman" pitchFamily="18" charset="0"/>
                <a:ea typeface="仿宋_GB2312" pitchFamily="49" charset="-122"/>
                <a:cs typeface="Times New Roman" pitchFamily="18" charset="0"/>
              </a:rPr>
              <a:t> a b a</a:t>
            </a:r>
          </a:p>
          <a:p>
            <a:pPr>
              <a:lnSpc>
                <a:spcPct val="95000"/>
              </a:lnSpc>
              <a:defRPr/>
            </a:pPr>
            <a:r>
              <a:rPr lang="zh-CN" altLang="en-US" sz="2400" i="1" u="none" dirty="0">
                <a:solidFill>
                  <a:schemeClr val="tx1"/>
                </a:solidFill>
                <a:effectLst/>
                <a:latin typeface="Times New Roman" pitchFamily="18" charset="0"/>
                <a:ea typeface="仿宋_GB2312" pitchFamily="49" charset="-122"/>
                <a:cs typeface="Times New Roman" pitchFamily="18" charset="0"/>
              </a:rPr>
              <a:t>           </a:t>
            </a:r>
            <a:r>
              <a:rPr lang="en-US" altLang="zh-CN" sz="2400" b="1" i="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p     a b </a:t>
            </a:r>
            <a:r>
              <a:rPr lang="en-US" altLang="zh-CN" sz="2400" b="1" u="none" dirty="0">
                <a:solidFill>
                  <a:srgbClr val="C00000"/>
                </a:solidFill>
                <a:effectLst/>
                <a:latin typeface="Times New Roman" pitchFamily="18" charset="0"/>
                <a:ea typeface="仿宋_GB2312" pitchFamily="49" charset="-122"/>
                <a:cs typeface="Times New Roman" pitchFamily="18" charset="0"/>
              </a:rPr>
              <a:t>a</a:t>
            </a:r>
            <a:endParaRPr lang="en-US" altLang="zh-CN" sz="2400" u="none" dirty="0">
              <a:solidFill>
                <a:srgbClr val="C00000"/>
              </a:solidFill>
              <a:effectLst/>
              <a:latin typeface="Times New Roman" pitchFamily="18" charset="0"/>
              <a:ea typeface="仿宋_GB2312" pitchFamily="49" charset="-122"/>
              <a:cs typeface="Times New Roman" pitchFamily="18" charset="0"/>
            </a:endParaRPr>
          </a:p>
          <a:p>
            <a:pPr>
              <a:lnSpc>
                <a:spcPct val="95000"/>
              </a:lnSpc>
              <a:defRPr/>
            </a:pP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a:lnSpc>
                <a:spcPct val="95000"/>
              </a:lnSpc>
              <a:defRPr/>
            </a:pPr>
            <a:r>
              <a:rPr lang="zh-CN" altLang="en-US" sz="2400" b="1" u="none" dirty="0">
                <a:solidFill>
                  <a:schemeClr val="tx1"/>
                </a:solidFill>
                <a:effectLst/>
                <a:latin typeface="Times New Roman" pitchFamily="18" charset="0"/>
                <a:ea typeface="仿宋_GB2312" pitchFamily="49" charset="-122"/>
                <a:cs typeface="Times New Roman" pitchFamily="18" charset="0"/>
              </a:rPr>
              <a:t>第</a:t>
            </a:r>
            <a:r>
              <a:rPr lang="en-US" altLang="zh-CN" sz="2400" b="1" u="none" dirty="0">
                <a:solidFill>
                  <a:schemeClr val="tx1"/>
                </a:solidFill>
                <a:effectLst/>
                <a:latin typeface="Times New Roman" pitchFamily="18" charset="0"/>
                <a:ea typeface="仿宋_GB2312" pitchFamily="49" charset="-122"/>
                <a:cs typeface="Times New Roman" pitchFamily="18" charset="0"/>
              </a:rPr>
              <a:t>2</a:t>
            </a:r>
            <a:r>
              <a:rPr lang="zh-CN" altLang="en-US" sz="2400" b="1" u="none" dirty="0">
                <a:solidFill>
                  <a:schemeClr val="tx1"/>
                </a:solidFill>
                <a:effectLst/>
                <a:latin typeface="Times New Roman" pitchFamily="18" charset="0"/>
                <a:ea typeface="仿宋_GB2312" pitchFamily="49" charset="-122"/>
                <a:cs typeface="Times New Roman" pitchFamily="18" charset="0"/>
              </a:rPr>
              <a:t>趟	 </a:t>
            </a:r>
            <a:r>
              <a:rPr lang="en-US" altLang="zh-CN" sz="2400" b="1" u="none" dirty="0">
                <a:solidFill>
                  <a:schemeClr val="tx1"/>
                </a:solidFill>
                <a:effectLst/>
                <a:latin typeface="Times New Roman" pitchFamily="18" charset="0"/>
                <a:ea typeface="仿宋_GB2312" pitchFamily="49" charset="-122"/>
                <a:cs typeface="Times New Roman" pitchFamily="18" charset="0"/>
              </a:rPr>
              <a:t>t</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  a </a:t>
            </a:r>
            <a:r>
              <a:rPr lang="en-US" altLang="zh-CN" sz="2400" b="1" u="none" dirty="0">
                <a:solidFill>
                  <a:srgbClr val="C00000"/>
                </a:solidFill>
                <a:effectLst/>
                <a:latin typeface="Times New Roman" pitchFamily="18" charset="0"/>
                <a:ea typeface="仿宋_GB2312" pitchFamily="49" charset="-122"/>
                <a:cs typeface="Times New Roman" pitchFamily="18" charset="0"/>
              </a:rPr>
              <a:t>b</a:t>
            </a:r>
            <a:r>
              <a:rPr lang="en-US" altLang="zh-CN" sz="2400" b="1" u="none" dirty="0">
                <a:solidFill>
                  <a:schemeClr val="tx1"/>
                </a:solidFill>
                <a:effectLst/>
                <a:latin typeface="Times New Roman" pitchFamily="18" charset="0"/>
                <a:ea typeface="仿宋_GB2312" pitchFamily="49" charset="-122"/>
                <a:cs typeface="Times New Roman" pitchFamily="18" charset="0"/>
              </a:rPr>
              <a:t> b a b a</a:t>
            </a:r>
          </a:p>
          <a:p>
            <a:pPr>
              <a:lnSpc>
                <a:spcPct val="95000"/>
              </a:lnSpc>
              <a:defRPr/>
            </a:pPr>
            <a:r>
              <a:rPr lang="en-US" altLang="zh-CN" sz="2400" b="1" i="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p</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rgbClr val="C00000"/>
                </a:solidFill>
                <a:effectLst/>
                <a:latin typeface="Times New Roman" pitchFamily="18" charset="0"/>
                <a:ea typeface="仿宋_GB2312" pitchFamily="49" charset="-122"/>
                <a:cs typeface="Times New Roman" pitchFamily="18" charset="0"/>
              </a:rPr>
              <a:t>a</a:t>
            </a:r>
            <a:r>
              <a:rPr lang="en-US" altLang="zh-CN" sz="2400" b="1" u="none" dirty="0">
                <a:solidFill>
                  <a:schemeClr val="tx1"/>
                </a:solidFill>
                <a:effectLst/>
                <a:latin typeface="Times New Roman" pitchFamily="18" charset="0"/>
                <a:ea typeface="仿宋_GB2312" pitchFamily="49" charset="-122"/>
                <a:cs typeface="Times New Roman" pitchFamily="18" charset="0"/>
              </a:rPr>
              <a:t> b a</a:t>
            </a:r>
            <a:r>
              <a:rPr lang="en-US" altLang="zh-CN" sz="2400" b="1" i="1" u="none" dirty="0">
                <a:solidFill>
                  <a:schemeClr val="tx1"/>
                </a:solidFill>
                <a:effectLst/>
                <a:latin typeface="Times New Roman" pitchFamily="18" charset="0"/>
                <a:ea typeface="仿宋_GB2312" pitchFamily="49" charset="-122"/>
                <a:cs typeface="Times New Roman" pitchFamily="18" charset="0"/>
              </a:rPr>
              <a:t>	</a:t>
            </a: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a:lnSpc>
                <a:spcPct val="95000"/>
              </a:lnSpc>
              <a:defRPr/>
            </a:pP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a:lnSpc>
                <a:spcPct val="95000"/>
              </a:lnSpc>
              <a:defRPr/>
            </a:pPr>
            <a:r>
              <a:rPr lang="zh-CN" altLang="en-US" sz="2400" b="1" u="none" dirty="0">
                <a:solidFill>
                  <a:schemeClr val="tx1"/>
                </a:solidFill>
                <a:effectLst/>
                <a:latin typeface="Times New Roman" pitchFamily="18" charset="0"/>
                <a:ea typeface="仿宋_GB2312" pitchFamily="49" charset="-122"/>
                <a:cs typeface="Times New Roman" pitchFamily="18" charset="0"/>
              </a:rPr>
              <a:t>第</a:t>
            </a:r>
            <a:r>
              <a:rPr lang="en-US" altLang="zh-CN" sz="2400" b="1" u="none" dirty="0">
                <a:solidFill>
                  <a:schemeClr val="tx1"/>
                </a:solidFill>
                <a:effectLst/>
                <a:latin typeface="Times New Roman" pitchFamily="18" charset="0"/>
                <a:ea typeface="仿宋_GB2312" pitchFamily="49" charset="-122"/>
                <a:cs typeface="Times New Roman" pitchFamily="18" charset="0"/>
              </a:rPr>
              <a:t>3</a:t>
            </a:r>
            <a:r>
              <a:rPr lang="zh-CN" altLang="en-US" sz="2400" b="1" u="none" dirty="0">
                <a:solidFill>
                  <a:schemeClr val="tx1"/>
                </a:solidFill>
                <a:effectLst/>
                <a:latin typeface="Times New Roman" pitchFamily="18" charset="0"/>
                <a:ea typeface="仿宋_GB2312" pitchFamily="49" charset="-122"/>
                <a:cs typeface="Times New Roman" pitchFamily="18" charset="0"/>
              </a:rPr>
              <a:t>趟	 </a:t>
            </a:r>
            <a:r>
              <a:rPr lang="en-US" altLang="zh-CN" sz="2400" b="1" u="none" dirty="0">
                <a:solidFill>
                  <a:schemeClr val="tx1"/>
                </a:solidFill>
                <a:effectLst/>
                <a:latin typeface="Times New Roman" pitchFamily="18" charset="0"/>
                <a:ea typeface="仿宋_GB2312" pitchFamily="49" charset="-122"/>
                <a:cs typeface="Times New Roman" pitchFamily="18" charset="0"/>
              </a:rPr>
              <a:t>t</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 a b </a:t>
            </a:r>
            <a:r>
              <a:rPr lang="en-US" altLang="zh-CN" sz="2400" b="1" u="none" dirty="0">
                <a:solidFill>
                  <a:srgbClr val="C00000"/>
                </a:solidFill>
                <a:effectLst/>
                <a:latin typeface="Times New Roman" pitchFamily="18" charset="0"/>
                <a:ea typeface="仿宋_GB2312" pitchFamily="49" charset="-122"/>
                <a:cs typeface="Times New Roman" pitchFamily="18" charset="0"/>
              </a:rPr>
              <a:t>b</a:t>
            </a:r>
            <a:r>
              <a:rPr lang="en-US" altLang="zh-CN" sz="2400" b="1" u="none" dirty="0">
                <a:solidFill>
                  <a:schemeClr val="tx1"/>
                </a:solidFill>
                <a:effectLst/>
                <a:latin typeface="Times New Roman" pitchFamily="18" charset="0"/>
                <a:ea typeface="仿宋_GB2312" pitchFamily="49" charset="-122"/>
                <a:cs typeface="Times New Roman" pitchFamily="18" charset="0"/>
              </a:rPr>
              <a:t> a b a</a:t>
            </a:r>
          </a:p>
          <a:p>
            <a:pPr>
              <a:lnSpc>
                <a:spcPct val="95000"/>
              </a:lnSpc>
              <a:defRPr/>
            </a:pPr>
            <a:r>
              <a:rPr lang="en-US" altLang="zh-CN" sz="2400" b="1" i="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p           </a:t>
            </a:r>
            <a:r>
              <a:rPr lang="en-US" altLang="zh-CN" sz="2400" b="1" u="none" dirty="0">
                <a:solidFill>
                  <a:srgbClr val="C00000"/>
                </a:solidFill>
                <a:effectLst/>
                <a:latin typeface="Times New Roman" pitchFamily="18" charset="0"/>
                <a:ea typeface="仿宋_GB2312" pitchFamily="49" charset="-122"/>
                <a:cs typeface="Times New Roman" pitchFamily="18" charset="0"/>
              </a:rPr>
              <a:t>a</a:t>
            </a:r>
            <a:r>
              <a:rPr lang="en-US" altLang="zh-CN" sz="2400" b="1" u="none" dirty="0">
                <a:solidFill>
                  <a:schemeClr val="tx1"/>
                </a:solidFill>
                <a:effectLst/>
                <a:latin typeface="Times New Roman" pitchFamily="18" charset="0"/>
                <a:ea typeface="仿宋_GB2312" pitchFamily="49" charset="-122"/>
                <a:cs typeface="Times New Roman" pitchFamily="18" charset="0"/>
              </a:rPr>
              <a:t> b a</a:t>
            </a:r>
          </a:p>
          <a:p>
            <a:pPr>
              <a:lnSpc>
                <a:spcPct val="95000"/>
              </a:lnSpc>
              <a:defRPr/>
            </a:pPr>
            <a:endParaRPr lang="en-US" altLang="zh-CN" sz="2400" b="1" u="none" dirty="0">
              <a:solidFill>
                <a:schemeClr val="tx1"/>
              </a:solidFill>
              <a:effectLst/>
              <a:latin typeface="Times New Roman" pitchFamily="18" charset="0"/>
              <a:ea typeface="仿宋_GB2312" pitchFamily="49" charset="-122"/>
              <a:cs typeface="Times New Roman" pitchFamily="18" charset="0"/>
              <a:sym typeface="Symbol" pitchFamily="18" charset="2"/>
            </a:endParaRPr>
          </a:p>
          <a:p>
            <a:pPr>
              <a:lnSpc>
                <a:spcPct val="95000"/>
              </a:lnSpc>
              <a:defRPr/>
            </a:pPr>
            <a:r>
              <a:rPr lang="zh-CN" altLang="en-US" sz="2400" b="1" u="none" dirty="0">
                <a:solidFill>
                  <a:schemeClr val="tx1"/>
                </a:solidFill>
                <a:effectLst/>
                <a:latin typeface="Times New Roman" pitchFamily="18" charset="0"/>
                <a:ea typeface="仿宋_GB2312" pitchFamily="49" charset="-122"/>
                <a:cs typeface="Times New Roman" pitchFamily="18" charset="0"/>
              </a:rPr>
              <a:t>第</a:t>
            </a:r>
            <a:r>
              <a:rPr lang="en-US" altLang="zh-CN" sz="2400" b="1" u="none" dirty="0">
                <a:solidFill>
                  <a:schemeClr val="tx1"/>
                </a:solidFill>
                <a:effectLst/>
                <a:latin typeface="Times New Roman" pitchFamily="18" charset="0"/>
                <a:ea typeface="仿宋_GB2312" pitchFamily="49" charset="-122"/>
                <a:cs typeface="Times New Roman" pitchFamily="18" charset="0"/>
              </a:rPr>
              <a:t>4</a:t>
            </a:r>
            <a:r>
              <a:rPr lang="zh-CN" altLang="en-US" sz="2400" b="1" u="none" dirty="0">
                <a:solidFill>
                  <a:schemeClr val="tx1"/>
                </a:solidFill>
                <a:effectLst/>
                <a:latin typeface="Times New Roman" pitchFamily="18" charset="0"/>
                <a:ea typeface="仿宋_GB2312" pitchFamily="49" charset="-122"/>
                <a:cs typeface="Times New Roman" pitchFamily="18" charset="0"/>
              </a:rPr>
              <a:t>趟</a:t>
            </a:r>
            <a:r>
              <a:rPr lang="zh-CN" altLang="en-US" sz="2400" b="1" u="none" dirty="0">
                <a:solidFill>
                  <a:schemeClr val="tx1"/>
                </a:solidFill>
                <a:effectLst/>
                <a:latin typeface="Times New Roman" pitchFamily="18" charset="0"/>
                <a:ea typeface="楷体_GB2312" pitchFamily="49" charset="-122"/>
                <a:cs typeface="Times New Roman" pitchFamily="18" charset="0"/>
              </a:rPr>
              <a:t>	 </a:t>
            </a:r>
            <a:r>
              <a:rPr lang="en-US" altLang="zh-CN" sz="2400" b="1" u="none" dirty="0">
                <a:solidFill>
                  <a:schemeClr val="tx1"/>
                </a:solidFill>
                <a:effectLst/>
                <a:latin typeface="Times New Roman" pitchFamily="18" charset="0"/>
                <a:ea typeface="楷体_GB2312" pitchFamily="49" charset="-122"/>
                <a:cs typeface="Times New Roman" pitchFamily="18" charset="0"/>
              </a:rPr>
              <a:t>t</a:t>
            </a:r>
            <a:r>
              <a:rPr lang="en-US" altLang="zh-CN" sz="2400" i="1" u="none" dirty="0">
                <a:solidFill>
                  <a:schemeClr val="tx1"/>
                </a:solidFill>
                <a:effectLst/>
                <a:latin typeface="Times New Roman" pitchFamily="18" charset="0"/>
                <a:ea typeface="楷体_GB2312" pitchFamily="49" charset="-122"/>
                <a:cs typeface="Times New Roman" pitchFamily="18" charset="0"/>
              </a:rPr>
              <a:t>     </a:t>
            </a:r>
            <a:r>
              <a:rPr lang="en-US" altLang="zh-CN" sz="2400" b="1" i="1" u="none" dirty="0">
                <a:solidFill>
                  <a:schemeClr val="tx1"/>
                </a:solidFill>
                <a:effectLst/>
                <a:latin typeface="Times New Roman" pitchFamily="18" charset="0"/>
                <a:ea typeface="楷体_GB2312" pitchFamily="49" charset="-122"/>
                <a:cs typeface="Times New Roman" pitchFamily="18" charset="0"/>
              </a:rPr>
              <a:t> </a:t>
            </a:r>
            <a:r>
              <a:rPr lang="en-US" altLang="zh-CN" sz="2400" b="1" u="none" dirty="0">
                <a:solidFill>
                  <a:schemeClr val="tx1"/>
                </a:solidFill>
                <a:effectLst/>
                <a:latin typeface="Times New Roman" pitchFamily="18" charset="0"/>
                <a:ea typeface="楷体_GB2312" pitchFamily="49" charset="-122"/>
                <a:cs typeface="Times New Roman" pitchFamily="18" charset="0"/>
              </a:rPr>
              <a:t>a b b a b a</a:t>
            </a:r>
          </a:p>
          <a:p>
            <a:pPr>
              <a:lnSpc>
                <a:spcPct val="95000"/>
              </a:lnSpc>
              <a:defRPr/>
            </a:pPr>
            <a:r>
              <a:rPr lang="en-US" altLang="zh-CN" sz="2400" b="1" i="1" u="none" dirty="0">
                <a:solidFill>
                  <a:schemeClr val="tx1"/>
                </a:solidFill>
                <a:effectLst/>
                <a:latin typeface="Times New Roman" pitchFamily="18" charset="0"/>
                <a:ea typeface="楷体_GB2312" pitchFamily="49" charset="-122"/>
                <a:cs typeface="Times New Roman" pitchFamily="18" charset="0"/>
              </a:rPr>
              <a:t>	 </a:t>
            </a:r>
            <a:r>
              <a:rPr lang="en-US" altLang="zh-CN" sz="2400" b="1" u="none" dirty="0">
                <a:solidFill>
                  <a:schemeClr val="tx1"/>
                </a:solidFill>
                <a:effectLst/>
                <a:latin typeface="Times New Roman" pitchFamily="18" charset="0"/>
                <a:ea typeface="楷体_GB2312" pitchFamily="49" charset="-122"/>
                <a:cs typeface="Times New Roman" pitchFamily="18" charset="0"/>
              </a:rPr>
              <a:t>p</a:t>
            </a:r>
            <a:r>
              <a:rPr lang="en-US" altLang="zh-CN" sz="2400" b="1" i="1" u="none" dirty="0">
                <a:solidFill>
                  <a:schemeClr val="tx1"/>
                </a:solidFill>
                <a:effectLst/>
                <a:latin typeface="Times New Roman" pitchFamily="18" charset="0"/>
                <a:ea typeface="楷体_GB2312" pitchFamily="49" charset="-122"/>
                <a:cs typeface="Times New Roman" pitchFamily="18" charset="0"/>
              </a:rPr>
              <a:t>              </a:t>
            </a:r>
            <a:r>
              <a:rPr lang="en-US" altLang="zh-CN" sz="2400" i="1" u="none" dirty="0">
                <a:solidFill>
                  <a:schemeClr val="tx1"/>
                </a:solidFill>
                <a:effectLst/>
                <a:latin typeface="Times New Roman" pitchFamily="18" charset="0"/>
                <a:ea typeface="楷体_GB2312" pitchFamily="49" charset="-122"/>
                <a:cs typeface="Times New Roman" pitchFamily="18" charset="0"/>
              </a:rPr>
              <a:t> </a:t>
            </a:r>
            <a:r>
              <a:rPr lang="en-US" altLang="zh-CN" sz="2400" b="1" u="none" dirty="0">
                <a:solidFill>
                  <a:schemeClr val="tx1"/>
                </a:solidFill>
                <a:effectLst/>
                <a:latin typeface="Times New Roman" pitchFamily="18" charset="0"/>
                <a:ea typeface="楷体_GB2312" pitchFamily="49" charset="-122"/>
                <a:cs typeface="Times New Roman" pitchFamily="18" charset="0"/>
              </a:rPr>
              <a:t>a b a</a:t>
            </a:r>
            <a:r>
              <a:rPr lang="en-US" altLang="zh-CN" sz="2400" u="none" dirty="0">
                <a:solidFill>
                  <a:schemeClr val="tx1"/>
                </a:solidFill>
                <a:effectLst/>
                <a:latin typeface="Times New Roman" pitchFamily="18" charset="0"/>
                <a:cs typeface="Times New Roman" pitchFamily="18" charset="0"/>
              </a:rPr>
              <a:t>	</a:t>
            </a:r>
          </a:p>
        </p:txBody>
      </p:sp>
      <p:sp>
        <p:nvSpPr>
          <p:cNvPr id="6" name="TextBox 5">
            <a:extLst>
              <a:ext uri="{FF2B5EF4-FFF2-40B4-BE49-F238E27FC236}">
                <a16:creationId xmlns:a16="http://schemas.microsoft.com/office/drawing/2014/main" id="{FCC2D7BF-E5FA-3942-B502-8FFD2DECE6C7}"/>
              </a:ext>
            </a:extLst>
          </p:cNvPr>
          <p:cNvSpPr txBox="1"/>
          <p:nvPr/>
        </p:nvSpPr>
        <p:spPr>
          <a:xfrm>
            <a:off x="4572000" y="1915199"/>
            <a:ext cx="1672253" cy="461665"/>
          </a:xfrm>
          <a:prstGeom prst="rect">
            <a:avLst/>
          </a:prstGeom>
          <a:noFill/>
          <a:effectLst/>
        </p:spPr>
        <p:txBody>
          <a:bodyPr wrap="none" rtlCol="0" anchor="ctr">
            <a:spAutoFit/>
          </a:bodyPr>
          <a:lstStyle/>
          <a:p>
            <a:r>
              <a:rPr lang="en-US" sz="2400" u="none" dirty="0">
                <a:solidFill>
                  <a:srgbClr val="C00000"/>
                </a:solidFill>
                <a:effectLst/>
                <a:latin typeface="Times New Roman" panose="02020603050405020304" pitchFamily="18" charset="0"/>
                <a:cs typeface="Times New Roman" panose="02020603050405020304" pitchFamily="18" charset="0"/>
              </a:rPr>
              <a:t>p</a:t>
            </a:r>
            <a:r>
              <a:rPr lang="en-US" sz="2400" u="none" baseline="-25000" dirty="0">
                <a:solidFill>
                  <a:srgbClr val="C00000"/>
                </a:solidFill>
                <a:effectLst/>
                <a:latin typeface="Times New Roman" panose="02020603050405020304" pitchFamily="18" charset="0"/>
                <a:cs typeface="Times New Roman" panose="02020603050405020304" pitchFamily="18" charset="0"/>
              </a:rPr>
              <a:t>0</a:t>
            </a:r>
            <a:r>
              <a:rPr lang="en-US" sz="2400" u="none" dirty="0">
                <a:solidFill>
                  <a:srgbClr val="C00000"/>
                </a:solidFill>
                <a:effectLst/>
                <a:latin typeface="Times New Roman" panose="02020603050405020304" pitchFamily="18" charset="0"/>
                <a:cs typeface="Times New Roman" panose="02020603050405020304" pitchFamily="18" charset="0"/>
              </a:rPr>
              <a:t> != p</a:t>
            </a:r>
            <a:r>
              <a:rPr lang="en-US" sz="2400" u="none" baseline="-25000" dirty="0">
                <a:solidFill>
                  <a:srgbClr val="C00000"/>
                </a:solidFill>
                <a:effectLst/>
                <a:latin typeface="Times New Roman" panose="02020603050405020304" pitchFamily="18" charset="0"/>
                <a:cs typeface="Times New Roman" panose="02020603050405020304" pitchFamily="18" charset="0"/>
              </a:rPr>
              <a:t>1 </a:t>
            </a:r>
            <a:r>
              <a:rPr lang="en-US" sz="2400" u="none" dirty="0">
                <a:solidFill>
                  <a:srgbClr val="C00000"/>
                </a:solidFill>
                <a:effectLst/>
                <a:latin typeface="Times New Roman" panose="02020603050405020304" pitchFamily="18" charset="0"/>
                <a:cs typeface="Times New Roman" panose="02020603050405020304" pitchFamily="18" charset="0"/>
              </a:rPr>
              <a:t>= t</a:t>
            </a:r>
            <a:r>
              <a:rPr lang="en-US" sz="2400" u="none" baseline="-25000" dirty="0">
                <a:solidFill>
                  <a:srgbClr val="C00000"/>
                </a:solidFill>
                <a:effectLst/>
                <a:latin typeface="Times New Roman" panose="02020603050405020304" pitchFamily="18" charset="0"/>
                <a:cs typeface="Times New Roman" panose="02020603050405020304" pitchFamily="18" charset="0"/>
              </a:rPr>
              <a:t>1</a:t>
            </a:r>
            <a:endParaRPr lang="en-US" sz="2400" u="none" dirty="0">
              <a:solidFill>
                <a:srgbClr val="C00000"/>
              </a:solidFill>
              <a:effectLst/>
              <a:latin typeface="Times New Roman" panose="02020603050405020304" pitchFamily="18" charset="0"/>
              <a:cs typeface="Times New Roman" panose="02020603050405020304" pitchFamily="18" charset="0"/>
            </a:endParaRPr>
          </a:p>
        </p:txBody>
      </p:sp>
      <p:sp>
        <p:nvSpPr>
          <p:cNvPr id="7" name="Right Arrow 6">
            <a:extLst>
              <a:ext uri="{FF2B5EF4-FFF2-40B4-BE49-F238E27FC236}">
                <a16:creationId xmlns:a16="http://schemas.microsoft.com/office/drawing/2014/main" id="{FB8BA14B-7CB6-BB4A-83F2-2CFF8F88D67C}"/>
              </a:ext>
            </a:extLst>
          </p:cNvPr>
          <p:cNvSpPr/>
          <p:nvPr/>
        </p:nvSpPr>
        <p:spPr>
          <a:xfrm>
            <a:off x="3959932" y="2003648"/>
            <a:ext cx="360040" cy="288032"/>
          </a:xfrm>
          <a:prstGeom prst="rightArrow">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a:extLst>
              <a:ext uri="{FF2B5EF4-FFF2-40B4-BE49-F238E27FC236}">
                <a16:creationId xmlns:a16="http://schemas.microsoft.com/office/drawing/2014/main" id="{D19C2547-C891-2849-93DE-BF2C37A3F7C8}"/>
              </a:ext>
            </a:extLst>
          </p:cNvPr>
          <p:cNvSpPr/>
          <p:nvPr/>
        </p:nvSpPr>
        <p:spPr>
          <a:xfrm rot="5400000">
            <a:off x="5228106" y="2637378"/>
            <a:ext cx="360040" cy="288032"/>
          </a:xfrm>
          <a:prstGeom prst="rightArrow">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 name="Rectangle 8">
            <a:extLst>
              <a:ext uri="{FF2B5EF4-FFF2-40B4-BE49-F238E27FC236}">
                <a16:creationId xmlns:a16="http://schemas.microsoft.com/office/drawing/2014/main" id="{7A56DEA1-08C0-0C4F-B863-EE0699838B1F}"/>
              </a:ext>
            </a:extLst>
          </p:cNvPr>
          <p:cNvSpPr/>
          <p:nvPr/>
        </p:nvSpPr>
        <p:spPr>
          <a:xfrm>
            <a:off x="4554869" y="3171225"/>
            <a:ext cx="1706513" cy="830997"/>
          </a:xfrm>
          <a:prstGeom prst="rect">
            <a:avLst/>
          </a:prstGeom>
        </p:spPr>
        <p:txBody>
          <a:bodyPr wrap="square">
            <a:spAutoFit/>
          </a:bodyPr>
          <a:lstStyle/>
          <a:p>
            <a:pPr algn="ct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2</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趟可以不比较</a:t>
            </a:r>
            <a:endParaRPr lang="en-US" sz="2400"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 name="TextBox 9">
            <a:extLst>
              <a:ext uri="{FF2B5EF4-FFF2-40B4-BE49-F238E27FC236}">
                <a16:creationId xmlns:a16="http://schemas.microsoft.com/office/drawing/2014/main" id="{15F5C237-1AA3-F74A-AAAA-BAF0AEA2936F}"/>
              </a:ext>
            </a:extLst>
          </p:cNvPr>
          <p:cNvSpPr txBox="1"/>
          <p:nvPr/>
        </p:nvSpPr>
        <p:spPr>
          <a:xfrm>
            <a:off x="6843097" y="1915199"/>
            <a:ext cx="1672253" cy="461665"/>
          </a:xfrm>
          <a:prstGeom prst="rect">
            <a:avLst/>
          </a:prstGeom>
          <a:noFill/>
          <a:effectLst/>
        </p:spPr>
        <p:txBody>
          <a:bodyPr wrap="none" rtlCol="0" anchor="ctr">
            <a:spAutoFit/>
          </a:bodyPr>
          <a:lstStyle/>
          <a:p>
            <a:r>
              <a:rPr lang="en-US" sz="2400" u="none" dirty="0">
                <a:solidFill>
                  <a:srgbClr val="C00000"/>
                </a:solidFill>
                <a:effectLst/>
                <a:latin typeface="Times New Roman" panose="02020603050405020304" pitchFamily="18" charset="0"/>
                <a:cs typeface="Times New Roman" panose="02020603050405020304" pitchFamily="18" charset="0"/>
              </a:rPr>
              <a:t>p</a:t>
            </a:r>
            <a:r>
              <a:rPr lang="en-US" sz="2400" u="none" baseline="-25000" dirty="0">
                <a:solidFill>
                  <a:srgbClr val="C00000"/>
                </a:solidFill>
                <a:effectLst/>
                <a:latin typeface="Times New Roman" panose="02020603050405020304" pitchFamily="18" charset="0"/>
                <a:cs typeface="Times New Roman" panose="02020603050405020304" pitchFamily="18" charset="0"/>
              </a:rPr>
              <a:t>0</a:t>
            </a:r>
            <a:r>
              <a:rPr lang="en-US" sz="2400" u="none" dirty="0">
                <a:solidFill>
                  <a:srgbClr val="C00000"/>
                </a:solidFill>
                <a:effectLst/>
                <a:latin typeface="Times New Roman" panose="02020603050405020304" pitchFamily="18" charset="0"/>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cs typeface="Times New Roman" panose="02020603050405020304" pitchFamily="18" charset="0"/>
              </a:rPr>
              <a:t>2</a:t>
            </a:r>
            <a:r>
              <a:rPr lang="en-US" sz="2400" u="none" baseline="-25000" dirty="0">
                <a:solidFill>
                  <a:srgbClr val="C00000"/>
                </a:solidFill>
                <a:effectLst/>
                <a:latin typeface="Times New Roman" panose="02020603050405020304" pitchFamily="18" charset="0"/>
                <a:cs typeface="Times New Roman" panose="02020603050405020304" pitchFamily="18" charset="0"/>
              </a:rPr>
              <a:t> </a:t>
            </a:r>
            <a:r>
              <a:rPr lang="en-US" sz="2400" u="none" dirty="0">
                <a:solidFill>
                  <a:srgbClr val="C00000"/>
                </a:solidFill>
                <a:effectLst/>
                <a:latin typeface="Times New Roman" panose="02020603050405020304" pitchFamily="18" charset="0"/>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cs typeface="Times New Roman" panose="02020603050405020304" pitchFamily="18" charset="0"/>
              </a:rPr>
              <a:t>2</a:t>
            </a:r>
            <a:endParaRPr lang="en-US" sz="2400" u="none" dirty="0">
              <a:solidFill>
                <a:srgbClr val="C00000"/>
              </a:solidFill>
              <a:effectLst/>
              <a:latin typeface="Times New Roman" panose="02020603050405020304" pitchFamily="18" charset="0"/>
              <a:cs typeface="Times New Roman" panose="02020603050405020304" pitchFamily="18" charset="0"/>
            </a:endParaRPr>
          </a:p>
        </p:txBody>
      </p:sp>
      <p:sp>
        <p:nvSpPr>
          <p:cNvPr id="11" name="Right Arrow 10">
            <a:extLst>
              <a:ext uri="{FF2B5EF4-FFF2-40B4-BE49-F238E27FC236}">
                <a16:creationId xmlns:a16="http://schemas.microsoft.com/office/drawing/2014/main" id="{9F2DBB7F-3E1B-EF44-89B8-6D1DF5A9ABAC}"/>
              </a:ext>
            </a:extLst>
          </p:cNvPr>
          <p:cNvSpPr/>
          <p:nvPr/>
        </p:nvSpPr>
        <p:spPr>
          <a:xfrm rot="5400000">
            <a:off x="7499203" y="2637378"/>
            <a:ext cx="360040" cy="288032"/>
          </a:xfrm>
          <a:prstGeom prst="rightArrow">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A5777F99-C7E5-F549-A234-E38C01B29A38}"/>
              </a:ext>
            </a:extLst>
          </p:cNvPr>
          <p:cNvSpPr/>
          <p:nvPr/>
        </p:nvSpPr>
        <p:spPr>
          <a:xfrm>
            <a:off x="6779307" y="3171224"/>
            <a:ext cx="1799832" cy="830997"/>
          </a:xfrm>
          <a:prstGeom prst="rect">
            <a:avLst/>
          </a:prstGeom>
        </p:spPr>
        <p:txBody>
          <a:bodyPr wrap="square">
            <a:spAutoFit/>
          </a:bodyPr>
          <a:lstStyle/>
          <a:p>
            <a:pPr algn="ct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3</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趟可以不比较</a:t>
            </a:r>
            <a:endParaRPr lang="en-US" sz="2400"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3" name="Right Arrow 12">
            <a:extLst>
              <a:ext uri="{FF2B5EF4-FFF2-40B4-BE49-F238E27FC236}">
                <a16:creationId xmlns:a16="http://schemas.microsoft.com/office/drawing/2014/main" id="{16209029-16CF-914D-945E-4F2CE1BFE0B9}"/>
              </a:ext>
            </a:extLst>
          </p:cNvPr>
          <p:cNvSpPr/>
          <p:nvPr/>
        </p:nvSpPr>
        <p:spPr>
          <a:xfrm rot="5400000">
            <a:off x="6336196" y="4281821"/>
            <a:ext cx="360040" cy="288032"/>
          </a:xfrm>
          <a:prstGeom prst="rightArrow">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4" name="Rectangle 13">
            <a:extLst>
              <a:ext uri="{FF2B5EF4-FFF2-40B4-BE49-F238E27FC236}">
                <a16:creationId xmlns:a16="http://schemas.microsoft.com/office/drawing/2014/main" id="{E4A2C102-0D1F-264F-814B-879FC59F4A88}"/>
              </a:ext>
            </a:extLst>
          </p:cNvPr>
          <p:cNvSpPr/>
          <p:nvPr/>
        </p:nvSpPr>
        <p:spPr>
          <a:xfrm>
            <a:off x="4610713" y="4796581"/>
            <a:ext cx="3811005" cy="830997"/>
          </a:xfrm>
          <a:prstGeom prst="rect">
            <a:avLst/>
          </a:prstGeom>
        </p:spPr>
        <p:txBody>
          <a:bodyPr wrap="square">
            <a:spAutoFit/>
          </a:bodyPr>
          <a:lstStyle/>
          <a:p>
            <a:pPr algn="ct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可以跳过第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2</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和第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3</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趟，直接执行第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4</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趟，消除了回溯</a:t>
            </a:r>
            <a:endParaRPr lang="en-US" sz="2400"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84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P spid="10" grpId="0"/>
      <p:bldP spid="11" grpId="0" animBg="1"/>
      <p:bldP spid="12" grpId="0"/>
      <p:bldP spid="13"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A9B5-D4CB-AE43-83F0-1FF6A22B98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4" name="Text Box 3">
            <a:extLst>
              <a:ext uri="{FF2B5EF4-FFF2-40B4-BE49-F238E27FC236}">
                <a16:creationId xmlns:a16="http://schemas.microsoft.com/office/drawing/2014/main" id="{6C58284C-C7F1-F64D-8940-791A5471D4A6}"/>
              </a:ext>
            </a:extLst>
          </p:cNvPr>
          <p:cNvSpPr txBox="1">
            <a:spLocks noChangeArrowheads="1"/>
          </p:cNvSpPr>
          <p:nvPr/>
        </p:nvSpPr>
        <p:spPr bwMode="auto">
          <a:xfrm>
            <a:off x="1115715" y="1690689"/>
            <a:ext cx="6912570" cy="4154984"/>
          </a:xfrm>
          <a:prstGeom prst="rect">
            <a:avLst/>
          </a:prstGeom>
          <a:noFill/>
          <a:ln w="9525">
            <a:noFill/>
            <a:miter lim="800000"/>
            <a:headEnd/>
            <a:tailEnd/>
          </a:ln>
        </p:spPr>
        <p:txBody>
          <a:bodyPr wrap="square">
            <a:spAutoFit/>
          </a:bodyPr>
          <a:lstStyle/>
          <a:p>
            <a:pPr eaLnBrk="0" hangingPunct="0">
              <a:spcBef>
                <a:spcPts val="0"/>
              </a:spcBef>
              <a:defRPr/>
            </a:pPr>
            <a:r>
              <a:rPr lang="en-US" altLang="zh-CN" sz="2400" b="1" u="none" dirty="0">
                <a:solidFill>
                  <a:schemeClr val="tx1"/>
                </a:solidFill>
                <a:effectLst/>
                <a:latin typeface="Times New Roman" pitchFamily="18" charset="0"/>
                <a:ea typeface="仿宋_GB2312" pitchFamily="49" charset="-122"/>
                <a:cs typeface="Times New Roman" pitchFamily="18" charset="0"/>
              </a:rPr>
              <a:t>t</a:t>
            </a:r>
            <a:r>
              <a:rPr lang="zh-CN" altLang="en-US" sz="2400" b="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0</a:t>
            </a:r>
            <a:r>
              <a:rPr lang="en-US" altLang="zh-CN" sz="2400" b="1" u="none" dirty="0">
                <a:solidFill>
                  <a:schemeClr val="tx1"/>
                </a:solidFill>
                <a:effectLst/>
                <a:latin typeface="Times New Roman" pitchFamily="18" charset="0"/>
                <a:ea typeface="仿宋_GB2312" pitchFamily="49" charset="-122"/>
                <a:cs typeface="Times New Roman" pitchFamily="18" charset="0"/>
              </a:rPr>
              <a:t> …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s-1</a:t>
            </a:r>
            <a:r>
              <a:rPr lang="en-US" altLang="zh-CN" sz="2400" b="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err="1">
                <a:solidFill>
                  <a:schemeClr val="tx1"/>
                </a:solidFill>
                <a:effectLst/>
                <a:latin typeface="Times New Roman" pitchFamily="18" charset="0"/>
                <a:ea typeface="仿宋_GB2312" pitchFamily="49" charset="-122"/>
                <a:cs typeface="Times New Roman" pitchFamily="18" charset="0"/>
              </a:rPr>
              <a:t>t</a:t>
            </a:r>
            <a:r>
              <a:rPr lang="en-US" altLang="zh-CN" sz="2400" b="1" u="none" baseline="-25000" dirty="0" err="1">
                <a:solidFill>
                  <a:schemeClr val="tx1"/>
                </a:solidFill>
                <a:effectLst/>
                <a:latin typeface="Times New Roman" pitchFamily="18" charset="0"/>
                <a:ea typeface="仿宋_GB2312" pitchFamily="49" charset="-122"/>
                <a:cs typeface="Times New Roman" pitchFamily="18" charset="0"/>
              </a:rPr>
              <a:t>s</a:t>
            </a:r>
            <a:r>
              <a:rPr lang="en-US" altLang="zh-CN" sz="2400" b="1" u="none" dirty="0">
                <a:solidFill>
                  <a:schemeClr val="tx1"/>
                </a:solidFill>
                <a:effectLst/>
                <a:latin typeface="Times New Roman" pitchFamily="18" charset="0"/>
                <a:ea typeface="仿宋_GB2312" pitchFamily="49" charset="-122"/>
                <a:cs typeface="Times New Roman" pitchFamily="18" charset="0"/>
              </a:rPr>
              <a:t>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s+1</a:t>
            </a:r>
            <a:r>
              <a:rPr lang="en-US" altLang="zh-CN" sz="2400" b="1" u="none" dirty="0">
                <a:solidFill>
                  <a:schemeClr val="tx1"/>
                </a:solidFill>
                <a:effectLst/>
                <a:latin typeface="Times New Roman" pitchFamily="18" charset="0"/>
                <a:ea typeface="仿宋_GB2312" pitchFamily="49" charset="-122"/>
                <a:cs typeface="Times New Roman" pitchFamily="18" charset="0"/>
              </a:rPr>
              <a:t>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s+2</a:t>
            </a:r>
            <a:r>
              <a:rPr lang="en-US" altLang="zh-CN" sz="2400" b="1" u="none" dirty="0">
                <a:solidFill>
                  <a:schemeClr val="tx1"/>
                </a:solidFill>
                <a:effectLst/>
                <a:latin typeface="Times New Roman" pitchFamily="18" charset="0"/>
                <a:ea typeface="仿宋_GB2312" pitchFamily="49" charset="-122"/>
                <a:cs typeface="Times New Roman" pitchFamily="18" charset="0"/>
              </a:rPr>
              <a:t>  …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s+j-1</a:t>
            </a:r>
            <a:r>
              <a:rPr lang="en-US" altLang="zh-CN" sz="2400" b="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err="1">
                <a:solidFill>
                  <a:schemeClr val="tx1"/>
                </a:solidFill>
                <a:effectLst/>
                <a:latin typeface="Times New Roman" pitchFamily="18" charset="0"/>
                <a:ea typeface="仿宋_GB2312" pitchFamily="49" charset="-122"/>
                <a:cs typeface="Times New Roman" pitchFamily="18" charset="0"/>
              </a:rPr>
              <a:t>t</a:t>
            </a:r>
            <a:r>
              <a:rPr lang="en-US" altLang="zh-CN" sz="2400" b="1" u="none" baseline="-25000" dirty="0" err="1">
                <a:solidFill>
                  <a:schemeClr val="tx1"/>
                </a:solidFill>
                <a:effectLst/>
                <a:latin typeface="Times New Roman" pitchFamily="18" charset="0"/>
                <a:ea typeface="仿宋_GB2312" pitchFamily="49" charset="-122"/>
                <a:cs typeface="Times New Roman" pitchFamily="18" charset="0"/>
              </a:rPr>
              <a:t>s+j</a:t>
            </a:r>
            <a:r>
              <a:rPr lang="en-US" altLang="zh-CN" sz="2400" b="1" u="none" dirty="0">
                <a:solidFill>
                  <a:schemeClr val="tx1"/>
                </a:solidFill>
                <a:effectLst/>
                <a:latin typeface="Times New Roman" pitchFamily="18" charset="0"/>
                <a:ea typeface="仿宋_GB2312" pitchFamily="49" charset="-122"/>
                <a:cs typeface="Times New Roman" pitchFamily="18" charset="0"/>
              </a:rPr>
              <a:t>  …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n-1</a:t>
            </a:r>
          </a:p>
          <a:p>
            <a:pPr eaLnBrk="0" hangingPunct="0">
              <a:spcBef>
                <a:spcPts val="0"/>
              </a:spcBef>
              <a:defRPr/>
            </a:pPr>
            <a:r>
              <a:rPr lang="en-US" altLang="zh-CN" sz="2400" b="1" u="none" dirty="0">
                <a:solidFill>
                  <a:schemeClr val="tx1"/>
                </a:solidFill>
                <a:effectLst/>
                <a:latin typeface="Times New Roman" pitchFamily="18" charset="0"/>
                <a:ea typeface="仿宋_GB2312" pitchFamily="49" charset="-122"/>
                <a:cs typeface="Times New Roman" pitchFamily="18" charset="0"/>
              </a:rPr>
              <a:t>                      ‖     ‖      ‖            ‖       </a:t>
            </a:r>
            <a:r>
              <a:rPr lang="en-US" altLang="zh-CN" sz="2400" b="1" u="none" dirty="0">
                <a:solidFill>
                  <a:schemeClr val="tx1"/>
                </a:solidFill>
                <a:effectLst/>
                <a:latin typeface="Times New Roman" pitchFamily="18" charset="0"/>
                <a:ea typeface="仿宋_GB2312" pitchFamily="49" charset="-122"/>
                <a:cs typeface="Times New Roman" pitchFamily="18" charset="0"/>
                <a:sym typeface="Symbol" pitchFamily="18" charset="2"/>
              </a:rPr>
              <a:t></a:t>
            </a: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eaLnBrk="0" hangingPunct="0">
              <a:spcBef>
                <a:spcPts val="0"/>
              </a:spcBef>
              <a:defRPr/>
            </a:pPr>
            <a:r>
              <a:rPr lang="en-US" altLang="zh-CN" sz="2400" b="1" u="none" dirty="0">
                <a:solidFill>
                  <a:schemeClr val="tx1"/>
                </a:solidFill>
                <a:effectLst/>
                <a:latin typeface="Times New Roman" pitchFamily="18" charset="0"/>
                <a:ea typeface="仿宋_GB2312" pitchFamily="49" charset="-122"/>
                <a:cs typeface="Times New Roman" pitchFamily="18" charset="0"/>
              </a:rPr>
              <a:t>p	         p</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0    </a:t>
            </a:r>
            <a:r>
              <a:rPr lang="en-US" altLang="zh-CN" sz="2400" b="1" u="none" dirty="0">
                <a:solidFill>
                  <a:schemeClr val="tx1"/>
                </a:solidFill>
                <a:effectLst/>
                <a:latin typeface="Times New Roman" pitchFamily="18" charset="0"/>
                <a:ea typeface="仿宋_GB2312" pitchFamily="49" charset="-122"/>
                <a:cs typeface="Times New Roman" pitchFamily="18" charset="0"/>
              </a:rPr>
              <a:t>p</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1</a:t>
            </a:r>
            <a:r>
              <a:rPr lang="en-US" altLang="zh-CN" sz="2400" b="1" u="none" dirty="0">
                <a:solidFill>
                  <a:schemeClr val="tx1"/>
                </a:solidFill>
                <a:effectLst/>
                <a:latin typeface="Times New Roman" pitchFamily="18" charset="0"/>
                <a:ea typeface="仿宋_GB2312" pitchFamily="49" charset="-122"/>
                <a:cs typeface="Times New Roman" pitchFamily="18" charset="0"/>
              </a:rPr>
              <a:t>    p</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2   </a:t>
            </a:r>
            <a:r>
              <a:rPr lang="en-US" altLang="zh-CN" sz="2400" b="1" u="none" dirty="0">
                <a:solidFill>
                  <a:schemeClr val="tx1"/>
                </a:solidFill>
                <a:effectLst/>
                <a:latin typeface="Times New Roman" pitchFamily="18" charset="0"/>
                <a:ea typeface="仿宋_GB2312" pitchFamily="49" charset="-122"/>
                <a:cs typeface="Times New Roman" pitchFamily="18" charset="0"/>
              </a:rPr>
              <a:t>…   p</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j-1      </a:t>
            </a:r>
            <a:r>
              <a:rPr lang="en-US" altLang="zh-CN" sz="2400" b="1" u="none" dirty="0" err="1">
                <a:solidFill>
                  <a:schemeClr val="tx1"/>
                </a:solidFill>
                <a:effectLst/>
                <a:latin typeface="Times New Roman" pitchFamily="18" charset="0"/>
                <a:ea typeface="仿宋_GB2312" pitchFamily="49" charset="-122"/>
                <a:cs typeface="Times New Roman" pitchFamily="18" charset="0"/>
              </a:rPr>
              <a:t>p</a:t>
            </a:r>
            <a:r>
              <a:rPr lang="en-US" altLang="zh-CN" sz="2400" b="1" u="none" baseline="-25000" dirty="0" err="1">
                <a:solidFill>
                  <a:schemeClr val="tx1"/>
                </a:solidFill>
                <a:effectLst/>
                <a:latin typeface="Times New Roman" pitchFamily="18" charset="0"/>
                <a:ea typeface="仿宋_GB2312" pitchFamily="49" charset="-122"/>
                <a:cs typeface="Times New Roman" pitchFamily="18" charset="0"/>
              </a:rPr>
              <a:t>j</a:t>
            </a:r>
            <a:endParaRPr lang="en-US" altLang="zh-CN" sz="2400" b="1" u="none" baseline="-25000" dirty="0">
              <a:solidFill>
                <a:schemeClr val="tx1"/>
              </a:solidFill>
              <a:effectLst/>
              <a:latin typeface="Times New Roman" pitchFamily="18" charset="0"/>
              <a:ea typeface="仿宋_GB2312" pitchFamily="49" charset="-122"/>
              <a:cs typeface="Times New Roman" pitchFamily="18" charset="0"/>
            </a:endParaRPr>
          </a:p>
          <a:p>
            <a:pPr eaLnBrk="0" hangingPunct="0">
              <a:spcBef>
                <a:spcPts val="0"/>
              </a:spcBef>
              <a:defRPr/>
            </a:pP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eaLnBrk="0" hangingPunct="0">
              <a:spcBef>
                <a:spcPts val="0"/>
              </a:spcBef>
              <a:defRPr/>
            </a:pPr>
            <a:r>
              <a:rPr lang="zh-CN" altLang="en-US" sz="2400" u="none" dirty="0">
                <a:solidFill>
                  <a:schemeClr val="tx1"/>
                </a:solidFill>
                <a:effectLst/>
                <a:latin typeface="DengXian" panose="02010600030101010101" pitchFamily="2" charset="-122"/>
                <a:ea typeface="DengXian" panose="02010600030101010101" pitchFamily="2" charset="-122"/>
                <a:cs typeface="Times New Roman" pitchFamily="18" charset="0"/>
              </a:rPr>
              <a:t>此时满足</a:t>
            </a:r>
            <a:r>
              <a:rPr lang="en-US" altLang="zh-CN" sz="2400" b="1" u="none" dirty="0">
                <a:solidFill>
                  <a:srgbClr val="C00000"/>
                </a:solidFill>
                <a:effectLst/>
                <a:latin typeface="Times New Roman" pitchFamily="18" charset="0"/>
                <a:ea typeface="仿宋_GB2312" pitchFamily="49" charset="-122"/>
                <a:cs typeface="Times New Roman" pitchFamily="18" charset="0"/>
              </a:rPr>
              <a:t>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0</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1</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2 </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j-1</a:t>
            </a:r>
            <a:r>
              <a:rPr lang="zh-CN" altLang="en-US" sz="2400" b="1" u="none" baseline="-25000" dirty="0">
                <a:solidFill>
                  <a:srgbClr val="C00000"/>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itchFamily="18" charset="0"/>
                <a:ea typeface="仿宋_GB2312" pitchFamily="49" charset="-122"/>
                <a:cs typeface="Times New Roman" pitchFamily="18" charset="0"/>
              </a:rPr>
              <a:t>= </a:t>
            </a:r>
            <a:r>
              <a:rPr lang="en-US" altLang="zh-CN" sz="2400" u="none" dirty="0" err="1">
                <a:solidFill>
                  <a:srgbClr val="C00000"/>
                </a:solidFill>
                <a:effectLst/>
                <a:latin typeface="Times New Roman" pitchFamily="18" charset="0"/>
                <a:ea typeface="仿宋_GB2312" pitchFamily="49" charset="-122"/>
                <a:cs typeface="Times New Roman" pitchFamily="18" charset="0"/>
              </a:rPr>
              <a:t>t</a:t>
            </a:r>
            <a:r>
              <a:rPr lang="en-US" altLang="zh-CN" sz="2400" u="none" baseline="-25000" dirty="0" err="1">
                <a:solidFill>
                  <a:srgbClr val="C00000"/>
                </a:solidFill>
                <a:effectLst/>
                <a:latin typeface="Times New Roman" pitchFamily="18" charset="0"/>
                <a:ea typeface="仿宋_GB2312" pitchFamily="49" charset="-122"/>
                <a:cs typeface="Times New Roman" pitchFamily="18" charset="0"/>
              </a:rPr>
              <a:t>s</a:t>
            </a:r>
            <a:r>
              <a:rPr lang="en-US" altLang="zh-CN" sz="2400" u="none" dirty="0">
                <a:solidFill>
                  <a:srgbClr val="C00000"/>
                </a:solidFill>
                <a:effectLst/>
                <a:latin typeface="Times New Roman" pitchFamily="18" charset="0"/>
                <a:ea typeface="仿宋_GB2312" pitchFamily="49" charset="-122"/>
                <a:cs typeface="Times New Roman" pitchFamily="18" charset="0"/>
              </a:rPr>
              <a:t> t</a:t>
            </a:r>
            <a:r>
              <a:rPr lang="en-US" altLang="zh-CN" sz="2400" u="none" baseline="-25000" dirty="0">
                <a:solidFill>
                  <a:srgbClr val="C00000"/>
                </a:solidFill>
                <a:effectLst/>
                <a:latin typeface="Times New Roman" pitchFamily="18" charset="0"/>
                <a:ea typeface="仿宋_GB2312" pitchFamily="49" charset="-122"/>
                <a:cs typeface="Times New Roman" pitchFamily="18" charset="0"/>
              </a:rPr>
              <a:t>s+1</a:t>
            </a:r>
            <a:r>
              <a:rPr lang="en-US" altLang="zh-CN" sz="2400" u="none" dirty="0">
                <a:solidFill>
                  <a:srgbClr val="C00000"/>
                </a:solidFill>
                <a:effectLst/>
                <a:latin typeface="Times New Roman" pitchFamily="18" charset="0"/>
                <a:ea typeface="仿宋_GB2312" pitchFamily="49" charset="-122"/>
                <a:cs typeface="Times New Roman" pitchFamily="18" charset="0"/>
              </a:rPr>
              <a:t> t</a:t>
            </a:r>
            <a:r>
              <a:rPr lang="en-US" altLang="zh-CN" sz="2400" u="none" baseline="-25000" dirty="0">
                <a:solidFill>
                  <a:srgbClr val="C00000"/>
                </a:solidFill>
                <a:effectLst/>
                <a:latin typeface="Times New Roman" pitchFamily="18" charset="0"/>
                <a:ea typeface="仿宋_GB2312" pitchFamily="49" charset="-122"/>
                <a:cs typeface="Times New Roman" pitchFamily="18" charset="0"/>
              </a:rPr>
              <a:t>s+2</a:t>
            </a:r>
            <a:r>
              <a:rPr lang="en-US" altLang="zh-CN" sz="2400" u="none" dirty="0">
                <a:solidFill>
                  <a:srgbClr val="C00000"/>
                </a:solidFill>
                <a:effectLst/>
                <a:latin typeface="Times New Roman" pitchFamily="18" charset="0"/>
                <a:ea typeface="仿宋_GB2312" pitchFamily="49" charset="-122"/>
                <a:cs typeface="Times New Roman" pitchFamily="18" charset="0"/>
              </a:rPr>
              <a:t> … t</a:t>
            </a:r>
            <a:r>
              <a:rPr lang="en-US" altLang="zh-CN" sz="2400" u="none" baseline="-25000" dirty="0">
                <a:solidFill>
                  <a:srgbClr val="C00000"/>
                </a:solidFill>
                <a:effectLst/>
                <a:latin typeface="Times New Roman" pitchFamily="18" charset="0"/>
                <a:ea typeface="仿宋_GB2312" pitchFamily="49" charset="-122"/>
                <a:cs typeface="Times New Roman" pitchFamily="18" charset="0"/>
              </a:rPr>
              <a:t>s+j-1</a:t>
            </a:r>
            <a:endParaRPr lang="en-US" altLang="zh-CN" sz="2400" u="none" dirty="0">
              <a:solidFill>
                <a:srgbClr val="C00000"/>
              </a:solidFill>
              <a:effectLst/>
              <a:latin typeface="Times New Roman" pitchFamily="18" charset="0"/>
              <a:ea typeface="仿宋_GB2312" pitchFamily="49" charset="-122"/>
              <a:cs typeface="Times New Roman" pitchFamily="18" charset="0"/>
            </a:endParaRPr>
          </a:p>
          <a:p>
            <a:pPr eaLnBrk="0" hangingPunct="0">
              <a:spcBef>
                <a:spcPts val="0"/>
              </a:spcBef>
              <a:defRPr/>
            </a:pP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eaLnBrk="0" hangingPunct="0">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为使</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与</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的下一趟能匹配，必须满足</a:t>
            </a:r>
          </a:p>
          <a:p>
            <a:pPr eaLnBrk="0" hangingPunct="0">
              <a:spcBef>
                <a:spcPts val="0"/>
              </a:spcBef>
              <a:defRPr/>
            </a:pPr>
            <a:r>
              <a:rPr lang="en-US" altLang="zh-CN" sz="2400" b="1" u="none" dirty="0">
                <a:solidFill>
                  <a:srgbClr val="C00000"/>
                </a:solidFill>
                <a:effectLst/>
                <a:latin typeface="Times New Roman" pitchFamily="18" charset="0"/>
                <a:ea typeface="仿宋_GB2312" pitchFamily="49" charset="-122"/>
                <a:cs typeface="Times New Roman" pitchFamily="18" charset="0"/>
              </a:rPr>
              <a:t>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0</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1</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2 </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j-1 </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m-1 </a:t>
            </a:r>
            <a:r>
              <a:rPr lang="en-US" altLang="zh-CN" sz="2400" b="1" u="none" dirty="0">
                <a:solidFill>
                  <a:srgbClr val="C00000"/>
                </a:solidFill>
                <a:effectLst/>
                <a:latin typeface="Times New Roman" pitchFamily="18" charset="0"/>
                <a:ea typeface="仿宋_GB2312" pitchFamily="49" charset="-122"/>
                <a:cs typeface="Times New Roman" pitchFamily="18" charset="0"/>
              </a:rPr>
              <a:t>= t</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s+1</a:t>
            </a:r>
            <a:r>
              <a:rPr lang="en-US" altLang="zh-CN" sz="2400" b="1" u="none" dirty="0">
                <a:solidFill>
                  <a:srgbClr val="C00000"/>
                </a:solidFill>
                <a:effectLst/>
                <a:latin typeface="Times New Roman" pitchFamily="18" charset="0"/>
                <a:ea typeface="仿宋_GB2312" pitchFamily="49" charset="-122"/>
                <a:cs typeface="Times New Roman" pitchFamily="18" charset="0"/>
              </a:rPr>
              <a:t> t</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s+2</a:t>
            </a:r>
            <a:r>
              <a:rPr lang="en-US" altLang="zh-CN" sz="2400" b="1" u="none" dirty="0">
                <a:solidFill>
                  <a:srgbClr val="C00000"/>
                </a:solidFill>
                <a:effectLst/>
                <a:latin typeface="Times New Roman" pitchFamily="18" charset="0"/>
                <a:ea typeface="仿宋_GB2312" pitchFamily="49" charset="-122"/>
                <a:cs typeface="Times New Roman" pitchFamily="18" charset="0"/>
              </a:rPr>
              <a:t> t</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s+3</a:t>
            </a:r>
            <a:r>
              <a:rPr lang="en-US" altLang="zh-CN" sz="2400" b="1" u="none" dirty="0">
                <a:solidFill>
                  <a:srgbClr val="C00000"/>
                </a:solidFill>
                <a:effectLst/>
                <a:latin typeface="Times New Roman" pitchFamily="18" charset="0"/>
                <a:ea typeface="仿宋_GB2312" pitchFamily="49" charset="-122"/>
                <a:cs typeface="Times New Roman" pitchFamily="18" charset="0"/>
              </a:rPr>
              <a:t> … </a:t>
            </a:r>
            <a:r>
              <a:rPr lang="en-US" altLang="zh-CN" sz="2400" b="1" u="none" dirty="0" err="1">
                <a:solidFill>
                  <a:srgbClr val="C00000"/>
                </a:solidFill>
                <a:effectLst/>
                <a:latin typeface="Times New Roman" pitchFamily="18" charset="0"/>
                <a:ea typeface="仿宋_GB2312" pitchFamily="49" charset="-122"/>
                <a:cs typeface="Times New Roman" pitchFamily="18" charset="0"/>
              </a:rPr>
              <a:t>t</a:t>
            </a:r>
            <a:r>
              <a:rPr lang="en-US" altLang="zh-CN" sz="2400" b="1" u="none" baseline="-25000" dirty="0" err="1">
                <a:solidFill>
                  <a:srgbClr val="C00000"/>
                </a:solidFill>
                <a:effectLst/>
                <a:latin typeface="Times New Roman" pitchFamily="18" charset="0"/>
                <a:ea typeface="仿宋_GB2312" pitchFamily="49" charset="-122"/>
                <a:cs typeface="Times New Roman" pitchFamily="18" charset="0"/>
              </a:rPr>
              <a:t>s+j</a:t>
            </a:r>
            <a:r>
              <a:rPr lang="en-US" altLang="zh-CN" sz="2400" b="1" u="none" dirty="0">
                <a:solidFill>
                  <a:srgbClr val="C00000"/>
                </a:solidFill>
                <a:effectLst/>
                <a:latin typeface="Times New Roman" pitchFamily="18" charset="0"/>
                <a:ea typeface="仿宋_GB2312" pitchFamily="49" charset="-122"/>
                <a:cs typeface="Times New Roman" pitchFamily="18" charset="0"/>
              </a:rPr>
              <a:t> … </a:t>
            </a:r>
            <a:r>
              <a:rPr lang="en-US" altLang="zh-CN" sz="2400" b="1" u="none" dirty="0" err="1">
                <a:solidFill>
                  <a:srgbClr val="C00000"/>
                </a:solidFill>
                <a:effectLst/>
                <a:latin typeface="Times New Roman" pitchFamily="18" charset="0"/>
                <a:ea typeface="仿宋_GB2312" pitchFamily="49" charset="-122"/>
                <a:cs typeface="Times New Roman" pitchFamily="18" charset="0"/>
              </a:rPr>
              <a:t>t</a:t>
            </a:r>
            <a:r>
              <a:rPr lang="en-US" altLang="zh-CN" sz="2400" b="1" u="none" baseline="-25000" dirty="0" err="1">
                <a:solidFill>
                  <a:srgbClr val="C00000"/>
                </a:solidFill>
                <a:effectLst/>
                <a:latin typeface="Times New Roman" pitchFamily="18" charset="0"/>
                <a:ea typeface="仿宋_GB2312" pitchFamily="49" charset="-122"/>
                <a:cs typeface="Times New Roman" pitchFamily="18" charset="0"/>
              </a:rPr>
              <a:t>s+m</a:t>
            </a:r>
            <a:endParaRPr lang="en-US" altLang="zh-CN" sz="2400" b="1" u="none" baseline="-25000" dirty="0">
              <a:solidFill>
                <a:srgbClr val="C00000"/>
              </a:solidFill>
              <a:effectLst/>
              <a:latin typeface="Times New Roman" pitchFamily="18" charset="0"/>
              <a:ea typeface="仿宋_GB2312" pitchFamily="49" charset="-122"/>
              <a:cs typeface="Times New Roman" pitchFamily="18" charset="0"/>
            </a:endParaRPr>
          </a:p>
          <a:p>
            <a:pPr eaLnBrk="0" hangingPunct="0">
              <a:spcBef>
                <a:spcPts val="0"/>
              </a:spcBef>
              <a:defRPr/>
            </a:pP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eaLnBrk="0" hangingPunct="0">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若</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j-2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2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j-1</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，则可以断定</a:t>
            </a: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j-2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s+2</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s+j-1</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，即下一趟必不匹配</a:t>
            </a:r>
          </a:p>
        </p:txBody>
      </p:sp>
      <p:sp>
        <p:nvSpPr>
          <p:cNvPr id="5" name="Rectangle 4">
            <a:extLst>
              <a:ext uri="{FF2B5EF4-FFF2-40B4-BE49-F238E27FC236}">
                <a16:creationId xmlns:a16="http://schemas.microsoft.com/office/drawing/2014/main" id="{0D823C79-94F3-9E4F-A8EC-1B1145EA4E9D}"/>
              </a:ext>
            </a:extLst>
          </p:cNvPr>
          <p:cNvSpPr/>
          <p:nvPr/>
        </p:nvSpPr>
        <p:spPr>
          <a:xfrm>
            <a:off x="6876256" y="1988840"/>
            <a:ext cx="1296045" cy="830997"/>
          </a:xfrm>
          <a:prstGeom prst="rect">
            <a:avLst/>
          </a:prstGeom>
        </p:spPr>
        <p:txBody>
          <a:bodyPr wrap="square">
            <a:spAutoFit/>
          </a:bodyPr>
          <a:lstStyle/>
          <a:p>
            <a:pPr algn="ct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s+1</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趟比较</a:t>
            </a:r>
            <a:endParaRPr lang="en-US" sz="2400"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468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B6D8-58E2-3A4D-B8CC-52891432883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a:t>
            </a:r>
            <a:endParaRPr lang="en-US" dirty="0"/>
          </a:p>
        </p:txBody>
      </p:sp>
      <p:sp>
        <p:nvSpPr>
          <p:cNvPr id="4" name="Rectangle 4">
            <a:extLst>
              <a:ext uri="{FF2B5EF4-FFF2-40B4-BE49-F238E27FC236}">
                <a16:creationId xmlns:a16="http://schemas.microsoft.com/office/drawing/2014/main" id="{872C00EA-41CA-2D4E-9F04-7CF34495E3E4}"/>
              </a:ext>
            </a:extLst>
          </p:cNvPr>
          <p:cNvSpPr>
            <a:spLocks noChangeArrowheads="1"/>
          </p:cNvSpPr>
          <p:nvPr/>
        </p:nvSpPr>
        <p:spPr bwMode="auto">
          <a:xfrm>
            <a:off x="882758" y="1690689"/>
            <a:ext cx="7378484" cy="3785652"/>
          </a:xfrm>
          <a:prstGeom prst="rect">
            <a:avLst/>
          </a:prstGeom>
          <a:noFill/>
          <a:ln w="9525">
            <a:noFill/>
            <a:miter lim="800000"/>
            <a:headEnd/>
            <a:tailEnd/>
          </a:ln>
        </p:spPr>
        <p:txBody>
          <a:bodyPr wrap="square">
            <a:spAutoFit/>
          </a:bodyPr>
          <a:lstStyle/>
          <a:p>
            <a:pPr eaLnBrk="0" hangingPunct="0">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同样，若</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j-3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2</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3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j-1</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则也可以断定</a:t>
            </a:r>
            <a:endPar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j-3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s+2</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s+3</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s+j-1</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，即再下一趟也必不匹配</a:t>
            </a:r>
            <a:endParaRPr lang="en-US" altLang="zh-CN" sz="2400" u="none" baseline="-250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endPar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直到对于某一个</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值，使得</a:t>
            </a: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k+1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j-k-2</a:t>
            </a:r>
            <a:r>
              <a:rPr lang="zh-CN" altLang="en-US"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j-k-1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j-1</a:t>
            </a: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altLang="zh-CN" sz="24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j-k-1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j-1</a:t>
            </a:r>
            <a:endPar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endPar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则</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altLang="zh-CN" sz="24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s+j-k-1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t</a:t>
            </a:r>
            <a:r>
              <a:rPr lang="en-US" altLang="zh-CN" sz="2400" u="none" baseline="-2500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s+j-k</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s+j-1</a:t>
            </a:r>
            <a:endPar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          </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j-k-1    </a:t>
            </a:r>
            <a:r>
              <a:rPr lang="en-US" altLang="zh-CN" sz="24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j-1</a:t>
            </a:r>
          </a:p>
        </p:txBody>
      </p:sp>
    </p:spTree>
    <p:extLst>
      <p:ext uri="{BB962C8B-B14F-4D97-AF65-F5344CB8AC3E}">
        <p14:creationId xmlns:p14="http://schemas.microsoft.com/office/powerpoint/2010/main" val="74959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4499-800C-D24B-A520-1EE8D63B1A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a:t>
            </a:r>
            <a:endParaRPr lang="en-US" dirty="0"/>
          </a:p>
        </p:txBody>
      </p:sp>
      <p:sp>
        <p:nvSpPr>
          <p:cNvPr id="3" name="Content Placeholder 2">
            <a:extLst>
              <a:ext uri="{FF2B5EF4-FFF2-40B4-BE49-F238E27FC236}">
                <a16:creationId xmlns:a16="http://schemas.microsoft.com/office/drawing/2014/main" id="{F3E44E90-4AA2-7146-B612-18EB2CEDABDF}"/>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在第</a:t>
            </a:r>
            <a:r>
              <a:rPr lang="en-US"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趟比较失配时的</a:t>
            </a:r>
            <a:r>
              <a:rPr lang="en-US" dirty="0">
                <a:solidFill>
                  <a:srgbClr val="C00000"/>
                </a:solidFill>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从当时位置向右滑动</a:t>
            </a:r>
            <a:r>
              <a:rPr lang="en-US" dirty="0">
                <a:solidFill>
                  <a:srgbClr val="C00000"/>
                </a:solidFill>
                <a:latin typeface="Times New Roman" panose="02020603050405020304" pitchFamily="18" charset="0"/>
                <a:cs typeface="Times New Roman" panose="02020603050405020304" pitchFamily="18" charset="0"/>
              </a:rPr>
              <a:t>j-k-1</a:t>
            </a:r>
            <a:r>
              <a:rPr lang="zh-CN" altLang="en-US" dirty="0">
                <a:latin typeface="Times New Roman" panose="02020603050405020304" pitchFamily="18" charset="0"/>
                <a:cs typeface="Times New Roman" panose="02020603050405020304" pitchFamily="18" charset="0"/>
              </a:rPr>
              <a:t>位</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由于</a:t>
            </a:r>
            <a:r>
              <a:rPr lang="en-US" dirty="0">
                <a:solidFill>
                  <a:srgbClr val="C00000"/>
                </a:solidFill>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a:t>
            </a:r>
            <a:r>
              <a:rPr lang="en-US" dirty="0" err="1">
                <a:solidFill>
                  <a:srgbClr val="C00000"/>
                </a:solidFill>
                <a:latin typeface="Times New Roman" panose="02020603050405020304" pitchFamily="18" charset="0"/>
                <a:cs typeface="Times New Roman" panose="02020603050405020304" pitchFamily="18" charset="0"/>
              </a:rPr>
              <a:t>t</a:t>
            </a:r>
            <a:r>
              <a:rPr lang="en-US" baseline="-25000" dirty="0" err="1">
                <a:solidFill>
                  <a:srgbClr val="C00000"/>
                </a:solidFill>
                <a:latin typeface="Times New Roman" panose="02020603050405020304" pitchFamily="18" charset="0"/>
                <a:cs typeface="Times New Roman" panose="02020603050405020304" pitchFamily="18" charset="0"/>
              </a:rPr>
              <a:t>s+j</a:t>
            </a:r>
            <a:r>
              <a:rPr lang="zh-CN" altLang="en-US" dirty="0">
                <a:latin typeface="Times New Roman" panose="02020603050405020304" pitchFamily="18" charset="0"/>
                <a:cs typeface="Times New Roman" panose="02020603050405020304" pitchFamily="18" charset="0"/>
              </a:rPr>
              <a:t>之前的字符已经与</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中</a:t>
            </a:r>
            <a:r>
              <a:rPr lang="en-US" altLang="zh-CN" dirty="0">
                <a:solidFill>
                  <a:srgbClr val="C00000"/>
                </a:solidFill>
                <a:latin typeface="Times New Roman" panose="02020603050405020304" pitchFamily="18" charset="0"/>
                <a:cs typeface="Times New Roman" panose="02020603050405020304" pitchFamily="18" charset="0"/>
              </a:rPr>
              <a:t>p</a:t>
            </a:r>
            <a:r>
              <a:rPr lang="en-US" altLang="zh-CN" baseline="-25000" dirty="0">
                <a:solidFill>
                  <a:srgbClr val="C00000"/>
                </a:solidFill>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之前的字符匹配， 因此可以直接从</a:t>
            </a:r>
            <a:r>
              <a:rPr lang="en-US"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中的</a:t>
            </a:r>
            <a:r>
              <a:rPr lang="en-US" dirty="0" err="1">
                <a:solidFill>
                  <a:srgbClr val="C00000"/>
                </a:solidFill>
                <a:latin typeface="Times New Roman" panose="02020603050405020304" pitchFamily="18" charset="0"/>
                <a:cs typeface="Times New Roman" panose="02020603050405020304" pitchFamily="18" charset="0"/>
              </a:rPr>
              <a:t>t</a:t>
            </a:r>
            <a:r>
              <a:rPr lang="en-US" baseline="-25000" dirty="0" err="1">
                <a:solidFill>
                  <a:srgbClr val="C00000"/>
                </a:solidFill>
                <a:latin typeface="Times New Roman" panose="02020603050405020304" pitchFamily="18" charset="0"/>
                <a:cs typeface="Times New Roman" panose="02020603050405020304" pitchFamily="18" charset="0"/>
              </a:rPr>
              <a:t>s+j</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即上一趟失配的位置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中</a:t>
            </a:r>
            <a:r>
              <a:rPr lang="en-US" dirty="0">
                <a:solidFill>
                  <a:srgbClr val="C00000"/>
                </a:solidFill>
                <a:latin typeface="Times New Roman" panose="02020603050405020304" pitchFamily="18" charset="0"/>
                <a:cs typeface="Times New Roman" panose="02020603050405020304" pitchFamily="18" charset="0"/>
              </a:rPr>
              <a:t>p</a:t>
            </a:r>
            <a:r>
              <a:rPr lang="en-US" baseline="-25000" dirty="0">
                <a:solidFill>
                  <a:srgbClr val="C00000"/>
                </a:solidFill>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开始，继续向下进行匹配比较</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由此可见，</a:t>
            </a:r>
            <a:r>
              <a:rPr lang="en-US"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在第</a:t>
            </a:r>
            <a:r>
              <a:rPr lang="en-US"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趟比较失配时，其扫描指针</a:t>
            </a:r>
            <a:r>
              <a:rPr lang="zh-CN" altLang="en-US" dirty="0">
                <a:solidFill>
                  <a:srgbClr val="C00000"/>
                </a:solidFill>
                <a:latin typeface="Times New Roman" panose="02020603050405020304" pitchFamily="18" charset="0"/>
                <a:cs typeface="Times New Roman" panose="02020603050405020304" pitchFamily="18" charset="0"/>
              </a:rPr>
              <a:t>不必回溯</a:t>
            </a:r>
            <a:r>
              <a:rPr lang="zh-CN" altLang="en-US" dirty="0">
                <a:latin typeface="Times New Roman" panose="02020603050405020304" pitchFamily="18" charset="0"/>
                <a:cs typeface="Times New Roman" panose="02020603050405020304" pitchFamily="18" charset="0"/>
              </a:rPr>
              <a:t>，即算法下一趟继续从此处开始向下进行匹配比较；而</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的扫描指针应</a:t>
            </a:r>
            <a:r>
              <a:rPr lang="zh-CN" altLang="en-US" dirty="0">
                <a:solidFill>
                  <a:srgbClr val="C00000"/>
                </a:solidFill>
                <a:latin typeface="Times New Roman" panose="02020603050405020304" pitchFamily="18" charset="0"/>
                <a:cs typeface="Times New Roman" panose="02020603050405020304" pitchFamily="18" charset="0"/>
              </a:rPr>
              <a:t>回退到</a:t>
            </a:r>
            <a:r>
              <a:rPr lang="en-US" dirty="0">
                <a:solidFill>
                  <a:srgbClr val="C00000"/>
                </a:solidFill>
                <a:latin typeface="Times New Roman" panose="02020603050405020304" pitchFamily="18" charset="0"/>
                <a:cs typeface="Times New Roman" panose="02020603050405020304" pitchFamily="18" charset="0"/>
              </a:rPr>
              <a:t>p</a:t>
            </a:r>
            <a:r>
              <a:rPr lang="en-US" baseline="-25000" dirty="0">
                <a:solidFill>
                  <a:srgbClr val="C00000"/>
                </a:solidFill>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位置</a:t>
            </a:r>
          </a:p>
        </p:txBody>
      </p:sp>
    </p:spTree>
    <p:extLst>
      <p:ext uri="{BB962C8B-B14F-4D97-AF65-F5344CB8AC3E}">
        <p14:creationId xmlns:p14="http://schemas.microsoft.com/office/powerpoint/2010/main" val="123349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A0AB-0410-9F4B-A894-D5C006DDBF79}"/>
              </a:ext>
            </a:extLst>
          </p:cNvPr>
          <p:cNvSpPr>
            <a:spLocks noGrp="1"/>
          </p:cNvSpPr>
          <p:nvPr>
            <p:ph type="title"/>
          </p:nvPr>
        </p:nvSpPr>
        <p:spPr/>
        <p:txBody>
          <a:bodyPr/>
          <a:lstStyle/>
          <a:p>
            <a:r>
              <a:rPr lang="zh-CN" altLang="en-US" dirty="0"/>
              <a:t>串</a:t>
            </a:r>
            <a:r>
              <a:rPr lang="en-US" altLang="zh-CN" dirty="0">
                <a:latin typeface="Times New Roman" panose="02020603050405020304" pitchFamily="18" charset="0"/>
                <a:cs typeface="Times New Roman" panose="02020603050405020304" pitchFamily="18" charset="0"/>
              </a:rPr>
              <a:t>(String)</a:t>
            </a:r>
            <a:r>
              <a:rPr lang="zh-CN" altLang="en-US" dirty="0"/>
              <a:t>的定义</a:t>
            </a:r>
            <a:endParaRPr lang="en-US" dirty="0"/>
          </a:p>
        </p:txBody>
      </p:sp>
      <p:sp>
        <p:nvSpPr>
          <p:cNvPr id="3" name="Content Placeholder 2">
            <a:extLst>
              <a:ext uri="{FF2B5EF4-FFF2-40B4-BE49-F238E27FC236}">
                <a16:creationId xmlns:a16="http://schemas.microsoft.com/office/drawing/2014/main" id="{D998133E-4479-E54C-82F8-5FE0FC938F61}"/>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设</a:t>
            </a:r>
            <a:r>
              <a:rPr lang="en-US" dirty="0">
                <a:solidFill>
                  <a:srgbClr val="C00000"/>
                </a:solidFill>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是程序设计语言所采用的字符集，由字符集</a:t>
            </a:r>
            <a:r>
              <a:rPr lang="en-US" dirty="0">
                <a:solidFill>
                  <a:srgbClr val="C00000"/>
                </a:solidFill>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上的字符所组成的任何有限序列，称为</a:t>
            </a:r>
            <a:r>
              <a:rPr lang="zh-CN" altLang="en-US" dirty="0">
                <a:solidFill>
                  <a:srgbClr val="C00000"/>
                </a:solidFill>
                <a:latin typeface="Times New Roman" panose="02020603050405020304" pitchFamily="18" charset="0"/>
                <a:cs typeface="Times New Roman" panose="02020603050405020304" pitchFamily="18" charset="0"/>
              </a:rPr>
              <a:t>字符串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或简称为</a:t>
            </a:r>
            <a:r>
              <a:rPr lang="zh-CN" altLang="en-US" dirty="0">
                <a:solidFill>
                  <a:srgbClr val="C00000"/>
                </a:solidFill>
                <a:latin typeface="Times New Roman" panose="02020603050405020304" pitchFamily="18" charset="0"/>
                <a:cs typeface="Times New Roman" panose="02020603050405020304" pitchFamily="18" charset="0"/>
              </a:rPr>
              <a:t>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，记为</a:t>
            </a:r>
            <a:r>
              <a:rPr lang="en-US" dirty="0">
                <a:solidFill>
                  <a:srgbClr val="C00000"/>
                </a:solidFill>
                <a:latin typeface="Times New Roman" panose="02020603050405020304" pitchFamily="18" charset="0"/>
                <a:cs typeface="Times New Roman" panose="02020603050405020304" pitchFamily="18" charset="0"/>
              </a:rPr>
              <a:t>s</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a:t>
            </a:r>
            <a:r>
              <a:rPr lang="en-US" baseline="-25000" dirty="0">
                <a:solidFill>
                  <a:srgbClr val="C00000"/>
                </a:solidFill>
                <a:latin typeface="Times New Roman" panose="02020603050405020304" pitchFamily="18" charset="0"/>
                <a:cs typeface="Times New Roman" panose="02020603050405020304" pitchFamily="18" charset="0"/>
              </a:rPr>
              <a:t>0</a:t>
            </a:r>
            <a:r>
              <a:rPr lang="en-US" dirty="0">
                <a:solidFill>
                  <a:srgbClr val="C00000"/>
                </a:solidFill>
                <a:latin typeface="Times New Roman" panose="02020603050405020304" pitchFamily="18" charset="0"/>
                <a:cs typeface="Times New Roman" panose="02020603050405020304" pitchFamily="18" charset="0"/>
              </a:rPr>
              <a:t>a</a:t>
            </a:r>
            <a:r>
              <a:rPr lang="en-US" baseline="-25000" dirty="0">
                <a:solidFill>
                  <a:srgbClr val="C00000"/>
                </a:solidFill>
                <a:latin typeface="Times New Roman" panose="02020603050405020304" pitchFamily="18" charset="0"/>
                <a:cs typeface="Times New Roman" panose="02020603050405020304" pitchFamily="18" charset="0"/>
              </a:rPr>
              <a:t>1</a:t>
            </a:r>
            <a:r>
              <a:rPr lang="en-US" dirty="0">
                <a:solidFill>
                  <a:srgbClr val="C00000"/>
                </a:solidFill>
                <a:latin typeface="Times New Roman" panose="02020603050405020304" pitchFamily="18" charset="0"/>
                <a:cs typeface="Times New Roman" panose="02020603050405020304" pitchFamily="18" charset="0"/>
              </a:rPr>
              <a:t>…a</a:t>
            </a:r>
            <a:r>
              <a:rPr lang="en-US" baseline="-25000" dirty="0">
                <a:solidFill>
                  <a:srgbClr val="C00000"/>
                </a:solidFill>
                <a:latin typeface="Times New Roman" panose="02020603050405020304" pitchFamily="18" charset="0"/>
                <a:cs typeface="Times New Roman" panose="02020603050405020304" pitchFamily="18" charset="0"/>
              </a:rPr>
              <a:t>n-1</a:t>
            </a:r>
            <a:r>
              <a:rPr lang="en-US" dirty="0">
                <a:solidFill>
                  <a:srgbClr val="C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(n</a:t>
            </a:r>
            <a:r>
              <a:rPr lang="en-US" altLang="zh-CN" dirty="0">
                <a:latin typeface="Times New Roman" pitchFamily="18" charset="0"/>
                <a:cs typeface="Times New Roman" pitchFamily="18" charset="0"/>
                <a:sym typeface="Symbol"/>
              </a:rPr>
              <a:t>  </a:t>
            </a:r>
            <a:r>
              <a:rPr lang="en-US"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是串的</a:t>
            </a:r>
            <a:r>
              <a:rPr lang="zh-CN" altLang="en-US" dirty="0">
                <a:solidFill>
                  <a:srgbClr val="C00000"/>
                </a:solidFill>
                <a:latin typeface="Times New Roman" panose="02020603050405020304" pitchFamily="18" charset="0"/>
                <a:cs typeface="Times New Roman" panose="02020603050405020304" pitchFamily="18" charset="0"/>
              </a:rPr>
              <a:t>名</a:t>
            </a:r>
          </a:p>
          <a:p>
            <a:pPr lvl="1"/>
            <a:r>
              <a:rPr lang="zh-CN" altLang="en-US" dirty="0">
                <a:latin typeface="Times New Roman" panose="02020603050405020304" pitchFamily="18" charset="0"/>
                <a:cs typeface="Times New Roman" panose="02020603050405020304" pitchFamily="18" charset="0"/>
              </a:rPr>
              <a:t>两个双引号之间的字符序列</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n-1</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是串的</a:t>
            </a:r>
            <a:r>
              <a:rPr lang="zh-CN" altLang="en-US" dirty="0">
                <a:solidFill>
                  <a:srgbClr val="C00000"/>
                </a:solidFill>
                <a:latin typeface="Times New Roman" panose="02020603050405020304" pitchFamily="18" charset="0"/>
                <a:cs typeface="Times New Roman" panose="02020603050405020304" pitchFamily="18" charset="0"/>
              </a:rPr>
              <a:t>值</a:t>
            </a:r>
          </a:p>
          <a:p>
            <a:pPr lvl="1"/>
            <a:r>
              <a:rPr lang="en-US" dirty="0" err="1">
                <a:latin typeface="Times New Roman" panose="02020603050405020304" pitchFamily="18" charset="0"/>
                <a:cs typeface="Times New Roman" panose="02020603050405020304" pitchFamily="18" charset="0"/>
              </a:rPr>
              <a:t>a</a:t>
            </a:r>
            <a:r>
              <a:rPr lang="en-US" baseline="-25000" dirty="0" err="1">
                <a:latin typeface="Times New Roman" panose="02020603050405020304" pitchFamily="18" charset="0"/>
                <a:cs typeface="Times New Roman" panose="02020603050405020304" pitchFamily="18" charset="0"/>
              </a:rPr>
              <a:t>i</a:t>
            </a:r>
            <a:r>
              <a:rPr lang="pt-BR" altLang="zh-CN" dirty="0">
                <a:latin typeface="Times New Roman" pitchFamily="18" charset="0"/>
                <a:cs typeface="Times New Roman" pitchFamily="18" charset="0"/>
                <a:sym typeface="Symbol"/>
              </a:rPr>
              <a:t>  </a:t>
            </a:r>
            <a:r>
              <a:rPr lang="en-US" dirty="0">
                <a:latin typeface="Times New Roman" panose="02020603050405020304" pitchFamily="18" charset="0"/>
                <a:cs typeface="Times New Roman" panose="02020603050405020304" pitchFamily="18" charset="0"/>
              </a:rPr>
              <a:t>V (0</a:t>
            </a:r>
            <a:r>
              <a:rPr lang="pt-BR" altLang="zh-CN" dirty="0">
                <a:latin typeface="Times New Roman" pitchFamily="18" charset="0"/>
                <a:cs typeface="Times New Roman" pitchFamily="18" charset="0"/>
                <a:sym typeface="Symbol"/>
              </a:rPr>
              <a:t>  </a:t>
            </a:r>
            <a:r>
              <a:rPr lang="en-US" dirty="0" err="1">
                <a:latin typeface="Times New Roman" panose="02020603050405020304" pitchFamily="18" charset="0"/>
                <a:cs typeface="Times New Roman" panose="02020603050405020304" pitchFamily="18" charset="0"/>
              </a:rPr>
              <a:t>i</a:t>
            </a:r>
            <a:r>
              <a:rPr lang="pt-BR" altLang="zh-CN" dirty="0">
                <a:latin typeface="Times New Roman" pitchFamily="18" charset="0"/>
                <a:cs typeface="Times New Roman" pitchFamily="18" charset="0"/>
                <a:sym typeface="Symbol"/>
              </a:rPr>
              <a:t> &lt; </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是字符集</a:t>
            </a:r>
            <a:r>
              <a:rPr lang="en-US" altLang="zh-CN" dirty="0">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上的</a:t>
            </a:r>
            <a:r>
              <a:rPr lang="zh-CN" altLang="en-US" dirty="0">
                <a:solidFill>
                  <a:srgbClr val="C00000"/>
                </a:solidFill>
                <a:latin typeface="Times New Roman" panose="02020603050405020304" pitchFamily="18" charset="0"/>
                <a:cs typeface="Times New Roman" panose="02020603050405020304" pitchFamily="18" charset="0"/>
              </a:rPr>
              <a:t>字符</a:t>
            </a:r>
          </a:p>
          <a:p>
            <a:pPr lvl="1"/>
            <a:r>
              <a:rPr lang="zh-CN" altLang="en-US" dirty="0">
                <a:latin typeface="Times New Roman" panose="02020603050405020304" pitchFamily="18" charset="0"/>
                <a:cs typeface="Times New Roman" panose="02020603050405020304" pitchFamily="18" charset="0"/>
              </a:rPr>
              <a:t>串中字符的数目</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称为串的</a:t>
            </a:r>
            <a:r>
              <a:rPr lang="zh-CN" altLang="en-US" dirty="0">
                <a:solidFill>
                  <a:srgbClr val="C00000"/>
                </a:solidFill>
                <a:latin typeface="Times New Roman" panose="02020603050405020304" pitchFamily="18" charset="0"/>
                <a:cs typeface="Times New Roman" panose="02020603050405020304" pitchFamily="18" charset="0"/>
              </a:rPr>
              <a:t>长度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不包括</a:t>
            </a:r>
            <a:r>
              <a:rPr lang="zh-CN" altLang="en-CN" dirty="0">
                <a:latin typeface="Times New Roman" panose="02020603050405020304" pitchFamily="18" charset="0"/>
                <a:cs typeface="Times New Roman" panose="02020603050405020304" pitchFamily="18" charset="0"/>
              </a:rPr>
              <a:t>串结束</a:t>
            </a:r>
            <a:r>
              <a:rPr lang="zh-CN" altLang="en-US" dirty="0">
                <a:latin typeface="Times New Roman" panose="02020603050405020304" pitchFamily="18" charset="0"/>
                <a:cs typeface="Times New Roman" panose="02020603050405020304" pitchFamily="18" charset="0"/>
              </a:rPr>
              <a:t>符</a:t>
            </a:r>
            <a:r>
              <a:rPr lang="en-US" altLang="zh-CN" dirty="0">
                <a:latin typeface="Times New Roman" panose="02020603050405020304" pitchFamily="18" charset="0"/>
                <a:cs typeface="Times New Roman" panose="02020603050405020304" pitchFamily="18" charset="0"/>
              </a:rPr>
              <a:t>\0)</a:t>
            </a:r>
            <a:endParaRPr lang="en-US" altLang="zh-CN" dirty="0">
              <a:solidFill>
                <a:srgbClr val="C0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长度为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的串称为</a:t>
            </a:r>
            <a:r>
              <a:rPr lang="zh-CN" altLang="en-US" dirty="0">
                <a:solidFill>
                  <a:srgbClr val="C00000"/>
                </a:solidFill>
                <a:latin typeface="Times New Roman" panose="02020603050405020304" pitchFamily="18" charset="0"/>
                <a:cs typeface="Times New Roman" panose="02020603050405020304" pitchFamily="18" charset="0"/>
              </a:rPr>
              <a:t>空串</a:t>
            </a:r>
          </a:p>
          <a:p>
            <a:r>
              <a:rPr lang="zh-CN" altLang="en-US" dirty="0">
                <a:latin typeface="Times New Roman" panose="02020603050405020304" pitchFamily="18" charset="0"/>
                <a:cs typeface="Times New Roman" panose="02020603050405020304" pitchFamily="18" charset="0"/>
              </a:rPr>
              <a:t>一个串的</a:t>
            </a:r>
            <a:r>
              <a:rPr lang="zh-CN" altLang="en-US" dirty="0">
                <a:solidFill>
                  <a:srgbClr val="C00000"/>
                </a:solidFill>
                <a:latin typeface="Times New Roman" panose="02020603050405020304" pitchFamily="18" charset="0"/>
                <a:cs typeface="Times New Roman" panose="02020603050405020304" pitchFamily="18" charset="0"/>
              </a:rPr>
              <a:t>子串</a:t>
            </a:r>
            <a:r>
              <a:rPr lang="zh-CN" altLang="en-US" dirty="0">
                <a:latin typeface="Times New Roman" panose="02020603050405020304" pitchFamily="18" charset="0"/>
                <a:cs typeface="Times New Roman" panose="02020603050405020304" pitchFamily="18" charset="0"/>
              </a:rPr>
              <a:t>是该串中的任一连续子序列，包含子串的串相应地称为</a:t>
            </a:r>
            <a:r>
              <a:rPr lang="zh-CN" altLang="en-US" dirty="0">
                <a:solidFill>
                  <a:srgbClr val="C00000"/>
                </a:solidFill>
                <a:latin typeface="Times New Roman" panose="02020603050405020304" pitchFamily="18" charset="0"/>
                <a:cs typeface="Times New Roman" panose="02020603050405020304" pitchFamily="18" charset="0"/>
              </a:rPr>
              <a:t>主串</a:t>
            </a:r>
          </a:p>
          <a:p>
            <a:r>
              <a:rPr lang="zh-CN" altLang="en-US" dirty="0">
                <a:latin typeface="Times New Roman" panose="02020603050405020304" pitchFamily="18" charset="0"/>
                <a:cs typeface="Times New Roman" panose="02020603050405020304" pitchFamily="18" charset="0"/>
              </a:rPr>
              <a:t>字符在序列中出现的序号为该字符在串中的位置，而子串在主串中的位置是该子串第零个字符在主串中的位置</a:t>
            </a:r>
          </a:p>
        </p:txBody>
      </p:sp>
    </p:spTree>
    <p:extLst>
      <p:ext uri="{BB962C8B-B14F-4D97-AF65-F5344CB8AC3E}">
        <p14:creationId xmlns:p14="http://schemas.microsoft.com/office/powerpoint/2010/main" val="37671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A52A-C5E2-254D-BBF3-72896F0A0F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a:t>
            </a:r>
            <a:endParaRPr lang="en-US" dirty="0"/>
          </a:p>
        </p:txBody>
      </p:sp>
      <p:sp>
        <p:nvSpPr>
          <p:cNvPr id="3" name="Content Placeholder 2">
            <a:extLst>
              <a:ext uri="{FF2B5EF4-FFF2-40B4-BE49-F238E27FC236}">
                <a16:creationId xmlns:a16="http://schemas.microsoft.com/office/drawing/2014/main" id="{43F32113-D7CC-E642-AF0D-1011E1D8D3C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Knuth-Morris-Pratt (KMP)</a:t>
            </a:r>
            <a:r>
              <a:rPr lang="zh-CN" altLang="en-US" dirty="0">
                <a:latin typeface="Times New Roman" panose="02020603050405020304" pitchFamily="18" charset="0"/>
                <a:cs typeface="Times New Roman" panose="02020603050405020304" pitchFamily="18" charset="0"/>
              </a:rPr>
              <a:t>算法发现，</a:t>
            </a:r>
            <a:r>
              <a:rPr lang="zh-CN" altLang="en-US" dirty="0">
                <a:solidFill>
                  <a:srgbClr val="C00000"/>
                </a:solidFill>
                <a:latin typeface="Times New Roman" panose="02020603050405020304" pitchFamily="18" charset="0"/>
                <a:cs typeface="Times New Roman" panose="02020603050405020304" pitchFamily="18" charset="0"/>
              </a:rPr>
              <a:t>对于不同的</a:t>
            </a:r>
            <a:r>
              <a:rPr lang="en-US" altLang="zh-CN" dirty="0">
                <a:solidFill>
                  <a:srgbClr val="C00000"/>
                </a:solidFill>
                <a:latin typeface="Times New Roman" panose="02020603050405020304" pitchFamily="18" charset="0"/>
                <a:cs typeface="Times New Roman" panose="02020603050405020304" pitchFamily="18" charset="0"/>
              </a:rPr>
              <a:t>j</a:t>
            </a:r>
            <a:r>
              <a:rPr lang="zh-CN" altLang="en-US" dirty="0">
                <a:solidFill>
                  <a:srgbClr val="C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k</a:t>
            </a:r>
            <a:r>
              <a:rPr lang="zh-CN" altLang="en-US" dirty="0">
                <a:solidFill>
                  <a:srgbClr val="C00000"/>
                </a:solidFill>
                <a:latin typeface="Times New Roman" panose="02020603050405020304" pitchFamily="18" charset="0"/>
                <a:cs typeface="Times New Roman" panose="02020603050405020304" pitchFamily="18" charset="0"/>
              </a:rPr>
              <a:t>的取值仅依赖于</a:t>
            </a:r>
            <a:r>
              <a:rPr lang="en-US" altLang="zh-CN" dirty="0">
                <a:solidFill>
                  <a:srgbClr val="C00000"/>
                </a:solidFill>
                <a:latin typeface="Times New Roman" panose="02020603050405020304" pitchFamily="18" charset="0"/>
                <a:cs typeface="Times New Roman" panose="02020603050405020304" pitchFamily="18" charset="0"/>
              </a:rPr>
              <a:t>p</a:t>
            </a:r>
            <a:r>
              <a:rPr lang="zh-CN" altLang="en-US" dirty="0">
                <a:solidFill>
                  <a:srgbClr val="C00000"/>
                </a:solidFill>
                <a:latin typeface="Times New Roman" panose="02020603050405020304" pitchFamily="18" charset="0"/>
                <a:cs typeface="Times New Roman" panose="02020603050405020304" pitchFamily="18" charset="0"/>
              </a:rPr>
              <a:t>本身的前</a:t>
            </a:r>
            <a:r>
              <a:rPr lang="en-US" altLang="zh-CN" dirty="0">
                <a:solidFill>
                  <a:srgbClr val="C00000"/>
                </a:solidFill>
                <a:latin typeface="Times New Roman" panose="02020603050405020304" pitchFamily="18" charset="0"/>
                <a:cs typeface="Times New Roman" panose="02020603050405020304" pitchFamily="18" charset="0"/>
              </a:rPr>
              <a:t>j</a:t>
            </a:r>
            <a:r>
              <a:rPr lang="zh-CN" altLang="en-US" dirty="0">
                <a:solidFill>
                  <a:srgbClr val="C00000"/>
                </a:solidFill>
                <a:latin typeface="Times New Roman" panose="02020603050405020304" pitchFamily="18" charset="0"/>
                <a:cs typeface="Times New Roman" panose="02020603050405020304" pitchFamily="18" charset="0"/>
              </a:rPr>
              <a:t>个字符，而与</a:t>
            </a:r>
            <a:r>
              <a:rPr lang="en-US" altLang="zh-CN" dirty="0">
                <a:solidFill>
                  <a:srgbClr val="C00000"/>
                </a:solidFill>
                <a:latin typeface="Times New Roman" panose="02020603050405020304" pitchFamily="18" charset="0"/>
                <a:cs typeface="Times New Roman" panose="02020603050405020304" pitchFamily="18" charset="0"/>
              </a:rPr>
              <a:t>t</a:t>
            </a:r>
            <a:r>
              <a:rPr lang="zh-CN" altLang="en-US" dirty="0">
                <a:solidFill>
                  <a:srgbClr val="C00000"/>
                </a:solidFill>
                <a:latin typeface="Times New Roman" panose="02020603050405020304" pitchFamily="18" charset="0"/>
                <a:cs typeface="Times New Roman" panose="02020603050405020304" pitchFamily="18" charset="0"/>
              </a:rPr>
              <a:t>无关</a:t>
            </a:r>
            <a:endParaRPr lang="en-US" altLang="zh-CN" dirty="0">
              <a:solidFill>
                <a:srgbClr val="C00000"/>
              </a:solidFill>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1970</a:t>
            </a:r>
            <a:r>
              <a:rPr lang="zh-CN" altLang="en-US" dirty="0">
                <a:latin typeface="Times New Roman" panose="02020603050405020304" pitchFamily="18" charset="0"/>
                <a:cs typeface="Times New Roman" panose="02020603050405020304" pitchFamily="18" charset="0"/>
              </a:rPr>
              <a:t>年，</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Cook</a:t>
            </a:r>
            <a:r>
              <a:rPr lang="zh-CN" altLang="en-US" dirty="0">
                <a:latin typeface="Times New Roman" panose="02020603050405020304" pitchFamily="18" charset="0"/>
                <a:cs typeface="Times New Roman" panose="02020603050405020304" pitchFamily="18" charset="0"/>
              </a:rPr>
              <a:t>在进行抽象机的理论研究时证明了在最差情况下模式匹配可在</a:t>
            </a:r>
            <a:r>
              <a:rPr lang="en-US" dirty="0" err="1">
                <a:latin typeface="Times New Roman" panose="02020603050405020304" pitchFamily="18" charset="0"/>
                <a:cs typeface="Times New Roman" panose="02020603050405020304" pitchFamily="18" charset="0"/>
              </a:rPr>
              <a:t>n+m</a:t>
            </a:r>
            <a:r>
              <a:rPr lang="zh-CN" altLang="en-US" dirty="0">
                <a:latin typeface="Times New Roman" panose="02020603050405020304" pitchFamily="18" charset="0"/>
                <a:cs typeface="Times New Roman" panose="02020603050405020304" pitchFamily="18" charset="0"/>
              </a:rPr>
              <a:t>时间内完成</a:t>
            </a: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此后，</a:t>
            </a:r>
            <a:r>
              <a:rPr lang="en-US"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 Knuth</a:t>
            </a:r>
            <a:r>
              <a:rPr lang="zh-CN" altLang="en-US" dirty="0">
                <a:latin typeface="Times New Roman" panose="02020603050405020304" pitchFamily="18" charset="0"/>
                <a:cs typeface="Times New Roman" panose="02020603050405020304" pitchFamily="18" charset="0"/>
              </a:rPr>
              <a:t>和</a:t>
            </a:r>
            <a:r>
              <a:rPr lang="en-US" dirty="0">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 Pratt</a:t>
            </a:r>
            <a:r>
              <a:rPr lang="zh-CN" altLang="en-US" dirty="0">
                <a:latin typeface="Times New Roman" panose="02020603050405020304" pitchFamily="18" charset="0"/>
                <a:cs typeface="Times New Roman" panose="02020603050405020304" pitchFamily="18" charset="0"/>
              </a:rPr>
              <a:t>以此理论为基础，构造了一种方法来在</a:t>
            </a:r>
            <a:r>
              <a:rPr lang="en-US" dirty="0" err="1">
                <a:latin typeface="Times New Roman" panose="02020603050405020304" pitchFamily="18" charset="0"/>
                <a:cs typeface="Times New Roman" panose="02020603050405020304" pitchFamily="18" charset="0"/>
              </a:rPr>
              <a:t>n+m</a:t>
            </a:r>
            <a:r>
              <a:rPr lang="zh-CN" altLang="en-US" dirty="0">
                <a:latin typeface="Times New Roman" panose="02020603050405020304" pitchFamily="18" charset="0"/>
                <a:cs typeface="Times New Roman" panose="02020603050405020304" pitchFamily="18" charset="0"/>
              </a:rPr>
              <a:t>时间内进行模式匹配；与此同时，</a:t>
            </a:r>
            <a:r>
              <a:rPr lang="en-US"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 Morris</a:t>
            </a:r>
            <a:r>
              <a:rPr lang="zh-CN" altLang="en-US" dirty="0">
                <a:latin typeface="Times New Roman" panose="02020603050405020304" pitchFamily="18" charset="0"/>
                <a:cs typeface="Times New Roman" panose="02020603050405020304" pitchFamily="18" charset="0"/>
              </a:rPr>
              <a:t>在开发文本编辑器时为了避免在检索文本时的回溯也得到了同样的算法</a:t>
            </a:r>
          </a:p>
        </p:txBody>
      </p:sp>
    </p:spTree>
    <p:extLst>
      <p:ext uri="{BB962C8B-B14F-4D97-AF65-F5344CB8AC3E}">
        <p14:creationId xmlns:p14="http://schemas.microsoft.com/office/powerpoint/2010/main" val="1030804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78E3-901A-E04D-9E7C-D0674D7494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的确定方法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7E768A-A89C-7B47-808B-51E530508D09}"/>
              </a:ext>
            </a:extLst>
          </p:cNvPr>
          <p:cNvSpPr>
            <a:spLocks noGrp="1"/>
          </p:cNvSpPr>
          <p:nvPr>
            <p:ph idx="1"/>
          </p:nvPr>
        </p:nvSpPr>
        <p:spPr>
          <a:xfrm>
            <a:off x="628650" y="1825625"/>
            <a:ext cx="7886700" cy="4351338"/>
          </a:xfrm>
        </p:spPr>
        <p:txBody>
          <a:bodyPr>
            <a:normAutofit/>
          </a:bodyPr>
          <a:lstStyle/>
          <a:p>
            <a:r>
              <a:rPr lang="zh-CN" altLang="en-US" dirty="0">
                <a:latin typeface="Times New Roman" panose="02020603050405020304" pitchFamily="18" charset="0"/>
                <a:cs typeface="Times New Roman" panose="02020603050405020304" pitchFamily="18" charset="0"/>
              </a:rPr>
              <a:t>可以用失效函数</a:t>
            </a:r>
            <a:r>
              <a:rPr lang="en-US" dirty="0">
                <a:solidFill>
                  <a:srgbClr val="C00000"/>
                </a:solidFill>
                <a:latin typeface="Times New Roman" panose="02020603050405020304" pitchFamily="18" charset="0"/>
                <a:cs typeface="Times New Roman" panose="02020603050405020304" pitchFamily="18" charset="0"/>
              </a:rPr>
              <a:t>next(j)</a:t>
            </a:r>
            <a:r>
              <a:rPr lang="zh-CN" altLang="en-US" dirty="0">
                <a:latin typeface="Times New Roman" panose="02020603050405020304" pitchFamily="18" charset="0"/>
                <a:cs typeface="Times New Roman" panose="02020603050405020304" pitchFamily="18" charset="0"/>
              </a:rPr>
              <a:t>来描述：当</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中的第</a:t>
            </a:r>
            <a:r>
              <a:rPr lang="en-US"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个字符与</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中相应字符失配时，</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中应该由哪个字符与</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中刚失配的字符对齐继续进行比较</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next(j) = -1</a:t>
            </a:r>
            <a:r>
              <a:rPr lang="zh-CN" altLang="en-US" dirty="0">
                <a:latin typeface="Times New Roman" panose="02020603050405020304" pitchFamily="18" charset="0"/>
                <a:cs typeface="Times New Roman" panose="02020603050405020304" pitchFamily="18" charset="0"/>
              </a:rPr>
              <a:t>，   当</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a:t>
            </a:r>
          </a:p>
          <a:p>
            <a:pPr lvl="1"/>
            <a:r>
              <a:rPr lang="en-US" altLang="zh-CN" dirty="0">
                <a:latin typeface="Times New Roman" panose="02020603050405020304" pitchFamily="18" charset="0"/>
                <a:cs typeface="Times New Roman" panose="02020603050405020304" pitchFamily="18" charset="0"/>
              </a:rPr>
              <a:t>next(j) = k+1</a:t>
            </a:r>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itchFamily="18" charset="0"/>
                <a:cs typeface="Times New Roman" pitchFamily="18" charset="0"/>
                <a:sym typeface="Symbol" pitchFamily="18" charset="2"/>
              </a:rPr>
              <a:t> </a:t>
            </a:r>
            <a:r>
              <a:rPr lang="en-US" altLang="zh-CN" dirty="0">
                <a:latin typeface="Times New Roman" panose="02020603050405020304" pitchFamily="18" charset="0"/>
                <a:cs typeface="Times New Roman" panose="02020603050405020304" pitchFamily="18" charset="0"/>
              </a:rPr>
              <a:t>k &lt; j-1</a:t>
            </a:r>
            <a:r>
              <a:rPr lang="zh-CN" altLang="en-US" dirty="0">
                <a:latin typeface="Times New Roman" panose="02020603050405020304" pitchFamily="18" charset="0"/>
                <a:cs typeface="Times New Roman" panose="02020603050405020304" pitchFamily="18" charset="0"/>
              </a:rPr>
              <a:t>且</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是使得</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j-k-1</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en-US" altLang="zh-CN" baseline="-25000" dirty="0">
                <a:latin typeface="Times New Roman" panose="02020603050405020304" pitchFamily="18" charset="0"/>
                <a:cs typeface="Times New Roman" panose="02020603050405020304" pitchFamily="18" charset="0"/>
              </a:rPr>
              <a:t>-k </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j-1</a:t>
            </a:r>
            <a:r>
              <a:rPr lang="zh-CN" altLang="en-US" dirty="0">
                <a:latin typeface="Times New Roman" panose="02020603050405020304" pitchFamily="18" charset="0"/>
                <a:cs typeface="Times New Roman" panose="02020603050405020304" pitchFamily="18" charset="0"/>
              </a:rPr>
              <a:t>成立的最大整数</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next(j) = 0</a:t>
            </a:r>
            <a:r>
              <a:rPr lang="zh-CN" altLang="en-US" dirty="0">
                <a:latin typeface="Times New Roman" panose="02020603050405020304" pitchFamily="18" charset="0"/>
                <a:cs typeface="Times New Roman" panose="02020603050405020304" pitchFamily="18" charset="0"/>
              </a:rPr>
              <a:t>，    其它情况</a:t>
            </a:r>
            <a:endParaRPr lang="en-US" altLang="zh-CN"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B2FF82E-B3E1-0548-AF6A-748BC768404D}"/>
              </a:ext>
            </a:extLst>
          </p:cNvPr>
          <p:cNvGraphicFramePr>
            <a:graphicFrameLocks noGrp="1"/>
          </p:cNvGraphicFramePr>
          <p:nvPr>
            <p:extLst>
              <p:ext uri="{D42A27DB-BD31-4B8C-83A1-F6EECF244321}">
                <p14:modId xmlns:p14="http://schemas.microsoft.com/office/powerpoint/2010/main" val="1145734338"/>
              </p:ext>
            </p:extLst>
          </p:nvPr>
        </p:nvGraphicFramePr>
        <p:xfrm>
          <a:off x="628650" y="4365104"/>
          <a:ext cx="7886700" cy="1371600"/>
        </p:xfrm>
        <a:graphic>
          <a:graphicData uri="http://schemas.openxmlformats.org/drawingml/2006/table">
            <a:tbl>
              <a:tblPr firstRow="1" bandRow="1">
                <a:tableStyleId>{073A0DAA-6AF3-43AB-8588-CEC1D06C72B9}</a:tableStyleId>
              </a:tblPr>
              <a:tblGrid>
                <a:gridCol w="1567086">
                  <a:extLst>
                    <a:ext uri="{9D8B030D-6E8A-4147-A177-3AD203B41FA5}">
                      <a16:colId xmlns:a16="http://schemas.microsoft.com/office/drawing/2014/main" val="3240591087"/>
                    </a:ext>
                  </a:extLst>
                </a:gridCol>
                <a:gridCol w="792088">
                  <a:extLst>
                    <a:ext uri="{9D8B030D-6E8A-4147-A177-3AD203B41FA5}">
                      <a16:colId xmlns:a16="http://schemas.microsoft.com/office/drawing/2014/main" val="423336872"/>
                    </a:ext>
                  </a:extLst>
                </a:gridCol>
                <a:gridCol w="792088">
                  <a:extLst>
                    <a:ext uri="{9D8B030D-6E8A-4147-A177-3AD203B41FA5}">
                      <a16:colId xmlns:a16="http://schemas.microsoft.com/office/drawing/2014/main" val="3879124425"/>
                    </a:ext>
                  </a:extLst>
                </a:gridCol>
                <a:gridCol w="792088">
                  <a:extLst>
                    <a:ext uri="{9D8B030D-6E8A-4147-A177-3AD203B41FA5}">
                      <a16:colId xmlns:a16="http://schemas.microsoft.com/office/drawing/2014/main" val="3671848333"/>
                    </a:ext>
                  </a:extLst>
                </a:gridCol>
                <a:gridCol w="792088">
                  <a:extLst>
                    <a:ext uri="{9D8B030D-6E8A-4147-A177-3AD203B41FA5}">
                      <a16:colId xmlns:a16="http://schemas.microsoft.com/office/drawing/2014/main" val="4129946948"/>
                    </a:ext>
                  </a:extLst>
                </a:gridCol>
                <a:gridCol w="792088">
                  <a:extLst>
                    <a:ext uri="{9D8B030D-6E8A-4147-A177-3AD203B41FA5}">
                      <a16:colId xmlns:a16="http://schemas.microsoft.com/office/drawing/2014/main" val="2052087864"/>
                    </a:ext>
                  </a:extLst>
                </a:gridCol>
                <a:gridCol w="792088">
                  <a:extLst>
                    <a:ext uri="{9D8B030D-6E8A-4147-A177-3AD203B41FA5}">
                      <a16:colId xmlns:a16="http://schemas.microsoft.com/office/drawing/2014/main" val="1893269775"/>
                    </a:ext>
                  </a:extLst>
                </a:gridCol>
                <a:gridCol w="792088">
                  <a:extLst>
                    <a:ext uri="{9D8B030D-6E8A-4147-A177-3AD203B41FA5}">
                      <a16:colId xmlns:a16="http://schemas.microsoft.com/office/drawing/2014/main" val="171893074"/>
                    </a:ext>
                  </a:extLst>
                </a:gridCol>
                <a:gridCol w="774998">
                  <a:extLst>
                    <a:ext uri="{9D8B030D-6E8A-4147-A177-3AD203B41FA5}">
                      <a16:colId xmlns:a16="http://schemas.microsoft.com/office/drawing/2014/main" val="132787881"/>
                    </a:ext>
                  </a:extLst>
                </a:gridCol>
              </a:tblGrid>
              <a:tr h="370840">
                <a:tc>
                  <a:txBody>
                    <a:bodyPr/>
                    <a:lstStyle/>
                    <a:p>
                      <a:pPr algn="ctr"/>
                      <a:r>
                        <a:rPr lang="en-US" altLang="zh-CN" sz="2400" dirty="0">
                          <a:latin typeface="Times New Roman" panose="02020603050405020304" pitchFamily="18" charset="0"/>
                          <a:cs typeface="Times New Roman" panose="02020603050405020304" pitchFamily="18" charset="0"/>
                        </a:rPr>
                        <a:t>j</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3</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5</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7</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5240568"/>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p</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c</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c</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0586700"/>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next(j)</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4939603"/>
                  </a:ext>
                </a:extLst>
              </a:tr>
            </a:tbl>
          </a:graphicData>
        </a:graphic>
      </p:graphicFrame>
    </p:spTree>
    <p:extLst>
      <p:ext uri="{BB962C8B-B14F-4D97-AF65-F5344CB8AC3E}">
        <p14:creationId xmlns:p14="http://schemas.microsoft.com/office/powerpoint/2010/main" val="301465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A37E-CBE7-FD47-82D1-71E71D6600B6}"/>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利用失效函数</a:t>
            </a:r>
            <a:r>
              <a:rPr lang="en-US" altLang="zh-CN" dirty="0">
                <a:latin typeface="Times New Roman" panose="02020603050405020304" pitchFamily="18" charset="0"/>
                <a:cs typeface="Times New Roman" panose="02020603050405020304" pitchFamily="18" charset="0"/>
              </a:rPr>
              <a:t>next(j)</a:t>
            </a:r>
            <a:r>
              <a:rPr lang="zh-CN" altLang="en-US" dirty="0">
                <a:latin typeface="Times New Roman" panose="02020603050405020304" pitchFamily="18" charset="0"/>
                <a:cs typeface="Times New Roman" panose="02020603050405020304" pitchFamily="18" charset="0"/>
              </a:rPr>
              <a:t>的匹配过程</a:t>
            </a:r>
            <a:endParaRPr lang="en-US" dirty="0"/>
          </a:p>
        </p:txBody>
      </p:sp>
      <p:sp>
        <p:nvSpPr>
          <p:cNvPr id="3" name="Content Placeholder 2">
            <a:extLst>
              <a:ext uri="{FF2B5EF4-FFF2-40B4-BE49-F238E27FC236}">
                <a16:creationId xmlns:a16="http://schemas.microsoft.com/office/drawing/2014/main" id="{A30E5654-C4AD-D143-B740-E3F7D88EFE45}"/>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，一开始就不匹配，则</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的扫描指针加</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的扫描指针不变</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已经在</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，比较中途不匹配，则</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的扫描指针不变，</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的扫描指针回到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next</a:t>
            </a:r>
            <a:r>
              <a:rPr lang="en-US" altLang="zh-CN" baseline="-25000" dirty="0">
                <a:latin typeface="Times New Roman" panose="02020603050405020304" pitchFamily="18" charset="0"/>
                <a:cs typeface="Times New Roman" panose="02020603050405020304" pitchFamily="18" charset="0"/>
              </a:rPr>
              <a:t>(j)</a:t>
            </a:r>
            <a:endParaRPr lang="zh-CN" altLang="en-US" baseline="-25000" dirty="0">
              <a:latin typeface="Times New Roman" panose="02020603050405020304" pitchFamily="18" charset="0"/>
              <a:cs typeface="Times New Roman" panose="02020603050405020304" pitchFamily="18" charset="0"/>
            </a:endParaRPr>
          </a:p>
        </p:txBody>
      </p:sp>
      <p:sp>
        <p:nvSpPr>
          <p:cNvPr id="4" name="Text Box 2">
            <a:extLst>
              <a:ext uri="{FF2B5EF4-FFF2-40B4-BE49-F238E27FC236}">
                <a16:creationId xmlns:a16="http://schemas.microsoft.com/office/drawing/2014/main" id="{FD40055C-4190-BD49-A59B-5BC32600DB94}"/>
              </a:ext>
            </a:extLst>
          </p:cNvPr>
          <p:cNvSpPr txBox="1">
            <a:spLocks noChangeArrowheads="1"/>
          </p:cNvSpPr>
          <p:nvPr/>
        </p:nvSpPr>
        <p:spPr bwMode="auto">
          <a:xfrm>
            <a:off x="871537" y="3501008"/>
            <a:ext cx="7643813" cy="2899255"/>
          </a:xfrm>
          <a:prstGeom prst="rect">
            <a:avLst/>
          </a:prstGeom>
          <a:noFill/>
          <a:ln w="9525">
            <a:noFill/>
            <a:miter lim="800000"/>
            <a:headEnd/>
            <a:tailEnd/>
          </a:ln>
        </p:spPr>
        <p:txBody>
          <a:bodyPr>
            <a:spAutoFit/>
          </a:bodyPr>
          <a:lstStyle/>
          <a:p>
            <a:pPr>
              <a:lnSpc>
                <a:spcPct val="95000"/>
              </a:lnSpc>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趟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 b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 a c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a:t>
            </a:r>
          </a:p>
          <a:p>
            <a:pPr>
              <a:lnSpc>
                <a:spcPct val="95000"/>
              </a:lnSpc>
              <a:spcBef>
                <a:spcPts val="0"/>
              </a:spcBef>
              <a:defRPr/>
            </a:pP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p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b</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 a b c a c</a:t>
            </a:r>
          </a:p>
          <a:p>
            <a:pPr>
              <a:lnSpc>
                <a:spcPct val="95000"/>
              </a:lnSpc>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2</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趟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 b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 a c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a:t>
            </a:r>
          </a:p>
          <a:p>
            <a:pPr>
              <a:lnSpc>
                <a:spcPct val="95000"/>
              </a:lnSpc>
              <a:spcBef>
                <a:spcPts val="0"/>
              </a:spcBef>
              <a:defRPr/>
            </a:pP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a a b c a c</a:t>
            </a:r>
          </a:p>
          <a:p>
            <a:pPr>
              <a:lnSpc>
                <a:spcPct val="95000"/>
              </a:lnSpc>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3</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趟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 c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 b a </a:t>
            </a:r>
            <a:r>
              <a:rPr lang="en-US" altLang="zh-CN" sz="2400" u="none" dirty="0" err="1">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 b</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 a c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a:t>
            </a:r>
          </a:p>
          <a:p>
            <a:pPr>
              <a:lnSpc>
                <a:spcPct val="95000"/>
              </a:lnSpc>
              <a:spcBef>
                <a:spcPts val="0"/>
              </a:spcBef>
              <a:defRPr/>
            </a:pP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p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 b a a b</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 c </a:t>
            </a:r>
          </a:p>
          <a:p>
            <a:pPr>
              <a:lnSpc>
                <a:spcPct val="95000"/>
              </a:lnSpc>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4</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趟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 c a b a </a:t>
            </a:r>
            <a:r>
              <a:rPr lang="en-US" altLang="zh-CN" sz="2400" u="none" dirty="0">
                <a:solidFill>
                  <a:srgbClr val="0070C0"/>
                </a:solidFill>
                <a:effectLst/>
                <a:latin typeface="Times New Roman" panose="02020603050405020304" pitchFamily="18" charset="0"/>
                <a:ea typeface="DengXian" panose="02010600030101010101" pitchFamily="2" charset="-122"/>
                <a:cs typeface="Times New Roman" panose="02020603050405020304" pitchFamily="18" charset="0"/>
              </a:rPr>
              <a:t>a b</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 a b c a c</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 a b c</a:t>
            </a:r>
          </a:p>
          <a:p>
            <a:pPr>
              <a:lnSpc>
                <a:spcPct val="95000"/>
              </a:lnSpc>
              <a:spcBef>
                <a:spcPts val="0"/>
              </a:spcBef>
              <a:defRPr/>
            </a:pP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0070C0"/>
                </a:solidFill>
                <a:effectLst/>
                <a:latin typeface="Times New Roman" panose="02020603050405020304" pitchFamily="18" charset="0"/>
                <a:ea typeface="DengXian" panose="02010600030101010101" pitchFamily="2" charset="-122"/>
                <a:cs typeface="Times New Roman" panose="02020603050405020304" pitchFamily="18" charset="0"/>
              </a:rPr>
              <a:t>a b</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 a b c a c</a:t>
            </a:r>
            <a:endPar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AA1CDF5F-E373-4143-83A2-5E51C5695D14}"/>
              </a:ext>
            </a:extLst>
          </p:cNvPr>
          <p:cNvSpPr/>
          <p:nvPr/>
        </p:nvSpPr>
        <p:spPr>
          <a:xfrm>
            <a:off x="6298628" y="3633874"/>
            <a:ext cx="2552302" cy="443198"/>
          </a:xfrm>
          <a:prstGeom prst="rect">
            <a:avLst/>
          </a:prstGeom>
        </p:spPr>
        <p:txBody>
          <a:bodyPr wrap="none">
            <a:spAutoFit/>
          </a:bodyPr>
          <a:lstStyle/>
          <a:p>
            <a:pPr>
              <a:lnSpc>
                <a:spcPct val="95000"/>
              </a:lnSpc>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 = 1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Wingdings" pitchFamily="2"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next(j) = 0</a:t>
            </a:r>
          </a:p>
        </p:txBody>
      </p:sp>
      <p:sp>
        <p:nvSpPr>
          <p:cNvPr id="6" name="Rectangle 5">
            <a:extLst>
              <a:ext uri="{FF2B5EF4-FFF2-40B4-BE49-F238E27FC236}">
                <a16:creationId xmlns:a16="http://schemas.microsoft.com/office/drawing/2014/main" id="{590AED92-BA9F-BB41-B1CC-F513B6600502}"/>
              </a:ext>
            </a:extLst>
          </p:cNvPr>
          <p:cNvSpPr/>
          <p:nvPr/>
        </p:nvSpPr>
        <p:spPr>
          <a:xfrm>
            <a:off x="6298628" y="4335487"/>
            <a:ext cx="2654894"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 = 0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Wingdings" pitchFamily="2" charset="2"/>
              </a:rPr>
              <a:t> next(j) = -1</a:t>
            </a:r>
            <a:endParaRPr lang="en-US" sz="2400" dirty="0">
              <a:solidFill>
                <a:srgbClr val="C00000"/>
              </a:solidFill>
            </a:endParaRPr>
          </a:p>
        </p:txBody>
      </p:sp>
      <p:sp>
        <p:nvSpPr>
          <p:cNvPr id="7" name="Rectangle 6">
            <a:extLst>
              <a:ext uri="{FF2B5EF4-FFF2-40B4-BE49-F238E27FC236}">
                <a16:creationId xmlns:a16="http://schemas.microsoft.com/office/drawing/2014/main" id="{659BEF5E-5A6D-A841-BB16-D8D28F0CCE29}"/>
              </a:ext>
            </a:extLst>
          </p:cNvPr>
          <p:cNvSpPr/>
          <p:nvPr/>
        </p:nvSpPr>
        <p:spPr>
          <a:xfrm>
            <a:off x="6298628" y="5013176"/>
            <a:ext cx="2664296" cy="443198"/>
          </a:xfrm>
          <a:prstGeom prst="rect">
            <a:avLst/>
          </a:prstGeom>
        </p:spPr>
        <p:txBody>
          <a:bodyPr wrap="square">
            <a:spAutoFit/>
          </a:bodyPr>
          <a:lstStyle/>
          <a:p>
            <a:pPr>
              <a:lnSpc>
                <a:spcPct val="95000"/>
              </a:lnSpc>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j = 5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Wingdings" pitchFamily="2"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next(j) = 2</a:t>
            </a:r>
            <a:endParaRPr lang="en-US" sz="2400" dirty="0">
              <a:solidFill>
                <a:srgbClr val="C00000"/>
              </a:solidFill>
            </a:endParaRPr>
          </a:p>
        </p:txBody>
      </p:sp>
    </p:spTree>
    <p:extLst>
      <p:ext uri="{BB962C8B-B14F-4D97-AF65-F5344CB8AC3E}">
        <p14:creationId xmlns:p14="http://schemas.microsoft.com/office/powerpoint/2010/main" val="161500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20F7-B2EA-2A44-9AEB-39E1267A3823}"/>
              </a:ext>
            </a:extLst>
          </p:cNvPr>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带失效函数的</a:t>
            </a:r>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算法实现</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B91116A-89EA-A444-B5BF-3D5F68B495BB}"/>
              </a:ext>
            </a:extLst>
          </p:cNvPr>
          <p:cNvSpPr>
            <a:spLocks noChangeArrowheads="1"/>
          </p:cNvSpPr>
          <p:nvPr/>
        </p:nvSpPr>
        <p:spPr bwMode="auto">
          <a:xfrm>
            <a:off x="957870" y="1690689"/>
            <a:ext cx="7228260" cy="4154984"/>
          </a:xfrm>
          <a:prstGeom prst="rect">
            <a:avLst/>
          </a:prstGeom>
          <a:noFill/>
          <a:ln w="9525">
            <a:noFill/>
            <a:miter lim="800000"/>
            <a:headEnd/>
            <a:tailEnd/>
          </a:ln>
        </p:spPr>
        <p:txBody>
          <a:bodyPr wrap="square">
            <a:spAutoFit/>
          </a:bodyPr>
          <a:lstStyle/>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DString</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Find</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DString</a:t>
            </a:r>
            <a:r>
              <a:rPr lang="en-US" altLang="zh-CN" sz="2400" b="0" u="none" dirty="0">
                <a:solidFill>
                  <a:schemeClr val="tx1"/>
                </a:solidFill>
                <a:effectLst/>
                <a:latin typeface="Times New Roman" pitchFamily="18" charset="0"/>
                <a:ea typeface="仿宋_GB2312" pitchFamily="49" charset="-122"/>
                <a:cs typeface="Times New Roman" pitchFamily="18" charset="0"/>
              </a:rPr>
              <a:t> &amp;pat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const {</a:t>
            </a:r>
          </a:p>
          <a:p>
            <a:pPr>
              <a:spcBef>
                <a:spcPts val="0"/>
              </a:spcBef>
            </a:pP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nLen</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nLen</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while</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&amp;&amp;</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相等继续比较</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else if (</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一开始就不相等</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else</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next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en-US" altLang="zh-CN" sz="2400" u="none" dirty="0">
                <a:solidFill>
                  <a:schemeClr val="tx1"/>
                </a:solidFill>
                <a:effectLst/>
                <a:latin typeface="Times New Roman" pitchFamily="18" charset="0"/>
                <a:ea typeface="仿宋_GB2312" pitchFamily="49" charset="-122"/>
                <a:cs typeface="Times New Roman" pitchFamily="18" charset="0"/>
              </a:rPr>
              <a:t>];</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return</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1</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else return</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u="none" dirty="0">
              <a:solidFill>
                <a:schemeClr val="tx1"/>
              </a:solidFill>
              <a:effectLst/>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264AF34D-50F1-EA49-A36B-58C80E1D297A}"/>
              </a:ext>
            </a:extLst>
          </p:cNvPr>
          <p:cNvSpPr/>
          <p:nvPr/>
        </p:nvSpPr>
        <p:spPr>
          <a:xfrm>
            <a:off x="683568" y="5845673"/>
            <a:ext cx="7776864" cy="461665"/>
          </a:xfrm>
          <a:prstGeom prst="rect">
            <a:avLst/>
          </a:prstGeom>
        </p:spPr>
        <p:txBody>
          <a:bodyPr wrap="square">
            <a:spAutoFit/>
          </a:bodyPr>
          <a:lstStyle/>
          <a:p>
            <a:pPr algn="ctr">
              <a:buClr>
                <a:srgbClr val="FF6600"/>
              </a:buClr>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text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的扫描指针在每趟中不回退，故其时间复杂度为</a:t>
            </a:r>
            <a:r>
              <a:rPr lang="en-US"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O(n)</a:t>
            </a:r>
            <a:endPar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3320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6C7B-ECDE-B048-B611-7C9426B55424}"/>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带失效函数的</a:t>
            </a:r>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算法实现</a:t>
            </a:r>
            <a:endParaRPr lang="en-US" dirty="0"/>
          </a:p>
        </p:txBody>
      </p:sp>
      <p:sp>
        <p:nvSpPr>
          <p:cNvPr id="4" name="Rectangle 3">
            <a:extLst>
              <a:ext uri="{FF2B5EF4-FFF2-40B4-BE49-F238E27FC236}">
                <a16:creationId xmlns:a16="http://schemas.microsoft.com/office/drawing/2014/main" id="{51077420-14CD-0E4E-BCA5-C188E5C27DE7}"/>
              </a:ext>
            </a:extLst>
          </p:cNvPr>
          <p:cNvSpPr>
            <a:spLocks noChangeArrowheads="1"/>
          </p:cNvSpPr>
          <p:nvPr/>
        </p:nvSpPr>
        <p:spPr bwMode="auto">
          <a:xfrm>
            <a:off x="1269083" y="1690689"/>
            <a:ext cx="6605833" cy="3785652"/>
          </a:xfrm>
          <a:prstGeom prst="rect">
            <a:avLst/>
          </a:prstGeom>
          <a:noFill/>
          <a:ln w="9525">
            <a:noFill/>
            <a:miter lim="800000"/>
            <a:headEnd/>
            <a:tailEnd/>
          </a:ln>
        </p:spPr>
        <p:txBody>
          <a:bodyPr wrap="square">
            <a:spAutoFit/>
          </a:bodyPr>
          <a:lstStyle/>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DString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Find</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DString</a:t>
            </a:r>
            <a:r>
              <a:rPr lang="en-US" altLang="zh-CN" sz="2400" b="0" u="none" dirty="0">
                <a:solidFill>
                  <a:schemeClr val="tx1"/>
                </a:solidFill>
                <a:effectLst/>
                <a:latin typeface="Times New Roman" pitchFamily="18" charset="0"/>
                <a:ea typeface="仿宋_GB2312" pitchFamily="49" charset="-122"/>
                <a:cs typeface="Times New Roman" pitchFamily="18" charset="0"/>
              </a:rPr>
              <a:t> &amp;pat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const {</a:t>
            </a:r>
          </a:p>
          <a:p>
            <a:pPr>
              <a:spcBef>
                <a:spcPts val="0"/>
              </a:spcBef>
            </a:pP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nLen</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nLen</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while</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&amp;&amp;</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rgbClr val="C00000"/>
                </a:solidFill>
                <a:effectLst/>
                <a:latin typeface="Times New Roman" pitchFamily="18" charset="0"/>
                <a:ea typeface="仿宋_GB2312" pitchFamily="49" charset="-122"/>
                <a:cs typeface="Times New Roman" pitchFamily="18" charset="0"/>
              </a:rPr>
              <a:t>posP</a:t>
            </a:r>
            <a:r>
              <a:rPr lang="zh-CN" altLang="en-US" sz="2400" b="0" u="none" dirty="0">
                <a:solidFill>
                  <a:srgbClr val="C00000"/>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zh-CN" altLang="en-US" sz="2400" u="none" dirty="0">
                <a:solidFill>
                  <a:srgbClr val="C00000"/>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en-US" altLang="zh-CN" sz="2400" b="0" u="none" dirty="0">
                <a:solidFill>
                  <a:srgbClr val="C00000"/>
                </a:solidFill>
                <a:effectLst/>
                <a:latin typeface="Times New Roman" pitchFamily="18" charset="0"/>
                <a:ea typeface="仿宋_GB2312" pitchFamily="49" charset="-122"/>
                <a:cs typeface="Times New Roman" pitchFamily="18" charset="0"/>
              </a:rPr>
              <a:t>1 </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en-US" altLang="zh-CN" sz="2400" b="0" u="none" dirty="0">
                <a:solidFill>
                  <a:srgbClr val="C00000"/>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pat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b="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相等继续比较</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itchFamily="18" charset="0"/>
                <a:ea typeface="仿宋_GB2312" pitchFamily="49" charset="-122"/>
                <a:cs typeface="Times New Roman" pitchFamily="18" charset="0"/>
              </a:rPr>
              <a:t>else  </a:t>
            </a:r>
            <a:r>
              <a:rPr lang="en-US" altLang="zh-CN" sz="2400" b="0" u="none" dirty="0" err="1">
                <a:solidFill>
                  <a:srgbClr val="C00000"/>
                </a:solidFill>
                <a:effectLst/>
                <a:latin typeface="Times New Roman" pitchFamily="18" charset="0"/>
                <a:ea typeface="仿宋_GB2312" pitchFamily="49" charset="-122"/>
                <a:cs typeface="Times New Roman" pitchFamily="18" charset="0"/>
              </a:rPr>
              <a:t>posP</a:t>
            </a:r>
            <a:r>
              <a:rPr lang="zh-CN" altLang="en-US" sz="2400" b="0" u="none" dirty="0">
                <a:solidFill>
                  <a:srgbClr val="C00000"/>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zh-CN" altLang="en-US" sz="2400" u="none" dirty="0">
                <a:solidFill>
                  <a:srgbClr val="C00000"/>
                </a:solidFill>
                <a:effectLst/>
                <a:latin typeface="Times New Roman" pitchFamily="18" charset="0"/>
                <a:ea typeface="仿宋_GB2312" pitchFamily="49" charset="-122"/>
                <a:cs typeface="Times New Roman" pitchFamily="18" charset="0"/>
              </a:rPr>
              <a:t> </a:t>
            </a:r>
            <a:r>
              <a:rPr lang="en-US" altLang="zh-CN" sz="2400" b="0" u="none" dirty="0" err="1">
                <a:solidFill>
                  <a:srgbClr val="C00000"/>
                </a:solidFill>
                <a:effectLst/>
                <a:latin typeface="Times New Roman" pitchFamily="18" charset="0"/>
                <a:ea typeface="仿宋_GB2312" pitchFamily="49" charset="-122"/>
                <a:cs typeface="Times New Roman" pitchFamily="18" charset="0"/>
              </a:rPr>
              <a:t>pat</a:t>
            </a:r>
            <a:r>
              <a:rPr lang="en-US" altLang="zh-CN" sz="2400" u="none" dirty="0" err="1">
                <a:solidFill>
                  <a:srgbClr val="C00000"/>
                </a:solidFill>
                <a:effectLst/>
                <a:latin typeface="Times New Roman" pitchFamily="18" charset="0"/>
                <a:ea typeface="仿宋_GB2312" pitchFamily="49" charset="-122"/>
                <a:cs typeface="Times New Roman" pitchFamily="18" charset="0"/>
              </a:rPr>
              <a:t>.</a:t>
            </a:r>
            <a:r>
              <a:rPr lang="en-US" altLang="zh-CN" sz="2400" b="0" u="none" dirty="0" err="1">
                <a:solidFill>
                  <a:srgbClr val="C00000"/>
                </a:solidFill>
                <a:effectLst/>
                <a:latin typeface="Times New Roman" pitchFamily="18" charset="0"/>
                <a:ea typeface="仿宋_GB2312" pitchFamily="49" charset="-122"/>
                <a:cs typeface="Times New Roman" pitchFamily="18" charset="0"/>
              </a:rPr>
              <a:t>next</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en-US" altLang="zh-CN" sz="2400" b="0" u="none" dirty="0" err="1">
                <a:solidFill>
                  <a:srgbClr val="C00000"/>
                </a:solidFill>
                <a:effectLst/>
                <a:latin typeface="Times New Roman" pitchFamily="18" charset="0"/>
                <a:ea typeface="仿宋_GB2312" pitchFamily="49" charset="-122"/>
                <a:cs typeface="Times New Roman" pitchFamily="18" charset="0"/>
              </a:rPr>
              <a:t>posP</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en-US" altLang="zh-CN" sz="2400" b="0" u="none" dirty="0">
                <a:solidFill>
                  <a:srgbClr val="C00000"/>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不相等</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en-US" altLang="zh-CN" sz="2400" u="none" dirty="0">
                <a:solidFill>
                  <a:schemeClr val="tx1"/>
                </a:solidFill>
                <a:effectLst/>
                <a:latin typeface="Times New Roman" pitchFamily="18" charset="0"/>
                <a:ea typeface="仿宋_GB2312" pitchFamily="49" charset="-122"/>
                <a:cs typeface="Times New Roman" pitchFamily="18" charset="0"/>
              </a:rPr>
              <a:t>)  return</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1</a:t>
            </a: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else return</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u="none"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643920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7F72-B4D9-6240-B8F4-07ABCB804AC9}"/>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A803B1-36F9-EE44-A29C-ABF221F1329A}"/>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时，即在第</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个位置发生不匹配时，</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已经在最左边，而</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应该后移，故</a:t>
            </a:r>
            <a:r>
              <a:rPr lang="en-US" altLang="zh-CN" dirty="0">
                <a:solidFill>
                  <a:srgbClr val="C00000"/>
                </a:solidFill>
                <a:latin typeface="Times New Roman" panose="02020603050405020304" pitchFamily="18" charset="0"/>
                <a:cs typeface="Times New Roman" panose="02020603050405020304" pitchFamily="18" charset="0"/>
              </a:rPr>
              <a:t>next(0) = -1</a:t>
            </a:r>
          </a:p>
          <a:p>
            <a:endParaRPr lang="en-US" dirty="0">
              <a:solidFill>
                <a:srgbClr val="C00000"/>
              </a:solidFill>
              <a:latin typeface="Times New Roman" panose="02020603050405020304" pitchFamily="18" charset="0"/>
              <a:cs typeface="Times New Roman" panose="02020603050405020304" pitchFamily="18" charset="0"/>
            </a:endParaRPr>
          </a:p>
          <a:p>
            <a:endParaRPr lang="en-US" dirty="0">
              <a:solidFill>
                <a:srgbClr val="C00000"/>
              </a:solidFill>
              <a:latin typeface="Times New Roman" panose="02020603050405020304" pitchFamily="18" charset="0"/>
              <a:cs typeface="Times New Roman" panose="02020603050405020304" pitchFamily="18" charset="0"/>
            </a:endParaRPr>
          </a:p>
          <a:p>
            <a:endParaRPr lang="en-US" dirty="0">
              <a:solidFill>
                <a:srgbClr val="C00000"/>
              </a:solidFill>
              <a:latin typeface="Times New Roman" panose="02020603050405020304" pitchFamily="18" charset="0"/>
              <a:cs typeface="Times New Roman" panose="02020603050405020304" pitchFamily="18" charset="0"/>
            </a:endParaRPr>
          </a:p>
          <a:p>
            <a:endParaRPr lang="en-US" dirty="0">
              <a:solidFill>
                <a:srgbClr val="C00000"/>
              </a:solidFill>
              <a:latin typeface="Times New Roman" panose="02020603050405020304" pitchFamily="18" charset="0"/>
              <a:cs typeface="Times New Roman" panose="02020603050405020304" pitchFamily="18" charset="0"/>
            </a:endParaRPr>
          </a:p>
          <a:p>
            <a:endParaRPr lang="en-US" dirty="0">
              <a:solidFill>
                <a:srgbClr val="C0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时，</a:t>
            </a:r>
            <a:r>
              <a:rPr lang="en-US" altLang="zh-CN" dirty="0">
                <a:solidFill>
                  <a:srgbClr val="C00000"/>
                </a:solidFill>
                <a:latin typeface="Times New Roman" panose="02020603050405020304" pitchFamily="18" charset="0"/>
                <a:cs typeface="Times New Roman" panose="02020603050405020304" pitchFamily="18" charset="0"/>
              </a:rPr>
              <a:t>next(1) =</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0</a:t>
            </a:r>
            <a:endParaRPr lang="en-US" dirty="0">
              <a:solidFill>
                <a:srgbClr val="C00000"/>
              </a:solidFill>
              <a:latin typeface="Times New Roman" panose="02020603050405020304" pitchFamily="18" charset="0"/>
              <a:cs typeface="Times New Roman" panose="02020603050405020304" pitchFamily="18" charset="0"/>
            </a:endParaRPr>
          </a:p>
          <a:p>
            <a:endParaRPr lang="en-US" dirty="0">
              <a:solidFill>
                <a:srgbClr val="C0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BFD5679-3E46-314F-887B-CBA262B3B89F}"/>
              </a:ext>
            </a:extLst>
          </p:cNvPr>
          <p:cNvSpPr/>
          <p:nvPr/>
        </p:nvSpPr>
        <p:spPr>
          <a:xfrm>
            <a:off x="125963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A</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A175189-775D-334E-AD1A-6E7C45FED65E}"/>
              </a:ext>
            </a:extLst>
          </p:cNvPr>
          <p:cNvSpPr/>
          <p:nvPr/>
        </p:nvSpPr>
        <p:spPr>
          <a:xfrm>
            <a:off x="161967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CE0E43B-7332-CF44-89CE-2CAA7425480B}"/>
              </a:ext>
            </a:extLst>
          </p:cNvPr>
          <p:cNvSpPr/>
          <p:nvPr/>
        </p:nvSpPr>
        <p:spPr>
          <a:xfrm>
            <a:off x="197971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5545F07-9093-C64D-BBBE-27BD7E919234}"/>
              </a:ext>
            </a:extLst>
          </p:cNvPr>
          <p:cNvSpPr/>
          <p:nvPr/>
        </p:nvSpPr>
        <p:spPr>
          <a:xfrm>
            <a:off x="341987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5F42A72-B9D4-384E-BF18-D2B6623621FB}"/>
              </a:ext>
            </a:extLst>
          </p:cNvPr>
          <p:cNvSpPr/>
          <p:nvPr/>
        </p:nvSpPr>
        <p:spPr>
          <a:xfrm>
            <a:off x="233975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1AA9256-954C-424E-802E-7B442CFBAAE6}"/>
              </a:ext>
            </a:extLst>
          </p:cNvPr>
          <p:cNvSpPr/>
          <p:nvPr/>
        </p:nvSpPr>
        <p:spPr>
          <a:xfrm>
            <a:off x="269979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EC56678-DDF6-6842-A602-EAC48F8EEE85}"/>
              </a:ext>
            </a:extLst>
          </p:cNvPr>
          <p:cNvSpPr/>
          <p:nvPr/>
        </p:nvSpPr>
        <p:spPr>
          <a:xfrm>
            <a:off x="305983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AE76F10-2673-A34D-9D60-3D11288C68FC}"/>
              </a:ext>
            </a:extLst>
          </p:cNvPr>
          <p:cNvSpPr/>
          <p:nvPr/>
        </p:nvSpPr>
        <p:spPr>
          <a:xfrm>
            <a:off x="377991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H</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53A165-01AE-3447-A5A0-AE03BD90F41E}"/>
              </a:ext>
            </a:extLst>
          </p:cNvPr>
          <p:cNvSpPr/>
          <p:nvPr/>
        </p:nvSpPr>
        <p:spPr>
          <a:xfrm>
            <a:off x="1979712"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E</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688BB07-AD24-5C40-8175-7799DAF67AB5}"/>
              </a:ext>
            </a:extLst>
          </p:cNvPr>
          <p:cNvSpPr/>
          <p:nvPr/>
        </p:nvSpPr>
        <p:spPr>
          <a:xfrm>
            <a:off x="1259632"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B</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8FDC774-5677-F44E-84AD-40A987080F05}"/>
              </a:ext>
            </a:extLst>
          </p:cNvPr>
          <p:cNvSpPr/>
          <p:nvPr/>
        </p:nvSpPr>
        <p:spPr>
          <a:xfrm>
            <a:off x="1619672"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2656E134-72C8-D64B-9941-2A121A092B55}"/>
              </a:ext>
            </a:extLst>
          </p:cNvPr>
          <p:cNvCxnSpPr>
            <a:cxnSpLocks/>
            <a:endCxn id="4" idx="0"/>
          </p:cNvCxnSpPr>
          <p:nvPr/>
        </p:nvCxnSpPr>
        <p:spPr>
          <a:xfrm>
            <a:off x="1439652" y="2760290"/>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7FCD693-1CC0-054D-BC01-DB3EF68BFC17}"/>
              </a:ext>
            </a:extLst>
          </p:cNvPr>
          <p:cNvCxnSpPr>
            <a:cxnSpLocks/>
          </p:cNvCxnSpPr>
          <p:nvPr/>
        </p:nvCxnSpPr>
        <p:spPr>
          <a:xfrm>
            <a:off x="1438816" y="4056434"/>
            <a:ext cx="0" cy="36004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478BEAD-B3CD-8944-85DC-C3FEBCC6D53F}"/>
              </a:ext>
            </a:extLst>
          </p:cNvPr>
          <p:cNvSpPr/>
          <p:nvPr/>
        </p:nvSpPr>
        <p:spPr>
          <a:xfrm>
            <a:off x="1438816" y="4119463"/>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sp>
        <p:nvSpPr>
          <p:cNvPr id="21" name="Rectangle 20">
            <a:extLst>
              <a:ext uri="{FF2B5EF4-FFF2-40B4-BE49-F238E27FC236}">
                <a16:creationId xmlns:a16="http://schemas.microsoft.com/office/drawing/2014/main" id="{408834E0-71C0-D84A-B6F3-A0779895CA78}"/>
              </a:ext>
            </a:extLst>
          </p:cNvPr>
          <p:cNvSpPr/>
          <p:nvPr/>
        </p:nvSpPr>
        <p:spPr>
          <a:xfrm>
            <a:off x="1438816" y="2512863"/>
            <a:ext cx="269626" cy="461665"/>
          </a:xfrm>
          <a:prstGeom prst="rect">
            <a:avLst/>
          </a:prstGeom>
        </p:spPr>
        <p:txBody>
          <a:bodyPr wrap="none">
            <a:spAutoFit/>
          </a:bodyPr>
          <a:lstStyle/>
          <a:p>
            <a:r>
              <a:rPr lang="en-US" altLang="zh-CN" sz="2400" u="none" dirty="0" err="1">
                <a:solidFill>
                  <a:srgbClr val="C00000"/>
                </a:solidFill>
                <a:effectLst/>
                <a:latin typeface="Times New Roman" panose="02020603050405020304" pitchFamily="18" charset="0"/>
                <a:cs typeface="Times New Roman" panose="02020603050405020304" pitchFamily="18" charset="0"/>
              </a:rPr>
              <a:t>i</a:t>
            </a:r>
            <a:endParaRPr lang="en-US" u="none" dirty="0">
              <a:solidFill>
                <a:srgbClr val="C00000"/>
              </a:solidFill>
              <a:effectLst/>
            </a:endParaRPr>
          </a:p>
        </p:txBody>
      </p:sp>
      <p:sp>
        <p:nvSpPr>
          <p:cNvPr id="22" name="Rectangle 21">
            <a:extLst>
              <a:ext uri="{FF2B5EF4-FFF2-40B4-BE49-F238E27FC236}">
                <a16:creationId xmlns:a16="http://schemas.microsoft.com/office/drawing/2014/main" id="{4D024F1A-EF93-A444-9B26-2280AFEFE466}"/>
              </a:ext>
            </a:extLst>
          </p:cNvPr>
          <p:cNvSpPr/>
          <p:nvPr/>
        </p:nvSpPr>
        <p:spPr>
          <a:xfrm>
            <a:off x="472045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298B4964-83F8-2647-8156-ABA2776C197A}"/>
              </a:ext>
            </a:extLst>
          </p:cNvPr>
          <p:cNvSpPr/>
          <p:nvPr/>
        </p:nvSpPr>
        <p:spPr>
          <a:xfrm>
            <a:off x="508049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B</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6D81F6DE-B88B-3246-A086-C3AF5A526569}"/>
              </a:ext>
            </a:extLst>
          </p:cNvPr>
          <p:cNvSpPr/>
          <p:nvPr/>
        </p:nvSpPr>
        <p:spPr>
          <a:xfrm>
            <a:off x="544053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96E22EF1-DB45-8D4F-B6AE-A4475CAC61A1}"/>
              </a:ext>
            </a:extLst>
          </p:cNvPr>
          <p:cNvSpPr/>
          <p:nvPr/>
        </p:nvSpPr>
        <p:spPr>
          <a:xfrm>
            <a:off x="688069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B8262840-3611-0F44-88B6-B486F3943482}"/>
              </a:ext>
            </a:extLst>
          </p:cNvPr>
          <p:cNvSpPr/>
          <p:nvPr/>
        </p:nvSpPr>
        <p:spPr>
          <a:xfrm>
            <a:off x="580057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B2F5940B-F731-154C-9B08-B89DC2D75FF1}"/>
              </a:ext>
            </a:extLst>
          </p:cNvPr>
          <p:cNvSpPr/>
          <p:nvPr/>
        </p:nvSpPr>
        <p:spPr>
          <a:xfrm>
            <a:off x="616061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E34BBBBA-7059-684E-B04B-878E205449C1}"/>
              </a:ext>
            </a:extLst>
          </p:cNvPr>
          <p:cNvSpPr/>
          <p:nvPr/>
        </p:nvSpPr>
        <p:spPr>
          <a:xfrm>
            <a:off x="652065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D65756F2-8C66-FD4D-AFBE-1E8671DBEFBD}"/>
              </a:ext>
            </a:extLst>
          </p:cNvPr>
          <p:cNvSpPr/>
          <p:nvPr/>
        </p:nvSpPr>
        <p:spPr>
          <a:xfrm>
            <a:off x="7236296"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H</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A78CBAE9-FC2B-D741-9BBB-E72A475D7D33}"/>
              </a:ext>
            </a:extLst>
          </p:cNvPr>
          <p:cNvSpPr/>
          <p:nvPr/>
        </p:nvSpPr>
        <p:spPr>
          <a:xfrm>
            <a:off x="5440538"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E</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4712D9B2-53C6-054B-AEF6-C6FE99BBAEE0}"/>
              </a:ext>
            </a:extLst>
          </p:cNvPr>
          <p:cNvSpPr/>
          <p:nvPr/>
        </p:nvSpPr>
        <p:spPr>
          <a:xfrm>
            <a:off x="4720458"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903306A-B7B4-1040-A2D3-FAECD8B2B47F}"/>
              </a:ext>
            </a:extLst>
          </p:cNvPr>
          <p:cNvSpPr/>
          <p:nvPr/>
        </p:nvSpPr>
        <p:spPr>
          <a:xfrm>
            <a:off x="5080498"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C</a:t>
            </a:r>
            <a:endParaRPr lang="en-US" u="none" dirty="0">
              <a:solidFill>
                <a:srgbClr val="C00000"/>
              </a:solidFill>
              <a:effectLst/>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5C09D94B-BE16-F64E-9ED4-A2ADDA48E32E}"/>
              </a:ext>
            </a:extLst>
          </p:cNvPr>
          <p:cNvCxnSpPr>
            <a:cxnSpLocks/>
          </p:cNvCxnSpPr>
          <p:nvPr/>
        </p:nvCxnSpPr>
        <p:spPr>
          <a:xfrm>
            <a:off x="5239314" y="2760290"/>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3903BEA-14F1-F044-B980-1747F503849F}"/>
              </a:ext>
            </a:extLst>
          </p:cNvPr>
          <p:cNvCxnSpPr>
            <a:cxnSpLocks/>
          </p:cNvCxnSpPr>
          <p:nvPr/>
        </p:nvCxnSpPr>
        <p:spPr>
          <a:xfrm>
            <a:off x="5276584" y="4065562"/>
            <a:ext cx="0" cy="36004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27FA716-BFA2-3E44-8758-32578273C49D}"/>
              </a:ext>
            </a:extLst>
          </p:cNvPr>
          <p:cNvSpPr/>
          <p:nvPr/>
        </p:nvSpPr>
        <p:spPr>
          <a:xfrm>
            <a:off x="5276584" y="4128591"/>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sp>
        <p:nvSpPr>
          <p:cNvPr id="36" name="Rectangle 35">
            <a:extLst>
              <a:ext uri="{FF2B5EF4-FFF2-40B4-BE49-F238E27FC236}">
                <a16:creationId xmlns:a16="http://schemas.microsoft.com/office/drawing/2014/main" id="{1EECB86E-E754-9A42-84D3-C2CA7157EF61}"/>
              </a:ext>
            </a:extLst>
          </p:cNvPr>
          <p:cNvSpPr/>
          <p:nvPr/>
        </p:nvSpPr>
        <p:spPr>
          <a:xfrm>
            <a:off x="5238478" y="2512863"/>
            <a:ext cx="269626" cy="461665"/>
          </a:xfrm>
          <a:prstGeom prst="rect">
            <a:avLst/>
          </a:prstGeom>
        </p:spPr>
        <p:txBody>
          <a:bodyPr wrap="none">
            <a:spAutoFit/>
          </a:bodyPr>
          <a:lstStyle/>
          <a:p>
            <a:r>
              <a:rPr lang="en-US" altLang="zh-CN" sz="2400" u="none" dirty="0" err="1">
                <a:solidFill>
                  <a:srgbClr val="C00000"/>
                </a:solidFill>
                <a:effectLst/>
                <a:latin typeface="Times New Roman" panose="02020603050405020304" pitchFamily="18" charset="0"/>
                <a:cs typeface="Times New Roman" panose="02020603050405020304" pitchFamily="18" charset="0"/>
              </a:rPr>
              <a:t>i</a:t>
            </a:r>
            <a:endParaRPr lang="en-US" u="none" dirty="0">
              <a:solidFill>
                <a:srgbClr val="C00000"/>
              </a:solidFill>
              <a:effectLst/>
            </a:endParaRPr>
          </a:p>
        </p:txBody>
      </p:sp>
    </p:spTree>
    <p:extLst>
      <p:ext uri="{BB962C8B-B14F-4D97-AF65-F5344CB8AC3E}">
        <p14:creationId xmlns:p14="http://schemas.microsoft.com/office/powerpoint/2010/main" val="377382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00C1-76DF-3C49-A77E-09528BFCF3BB}"/>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p>
        </p:txBody>
      </p:sp>
      <p:sp>
        <p:nvSpPr>
          <p:cNvPr id="3" name="Content Placeholder 2">
            <a:extLst>
              <a:ext uri="{FF2B5EF4-FFF2-40B4-BE49-F238E27FC236}">
                <a16:creationId xmlns:a16="http://schemas.microsoft.com/office/drawing/2014/main" id="{571F7892-9092-1541-BDFC-1C739CAC7652}"/>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next(j) = k</a:t>
            </a:r>
            <a:r>
              <a:rPr lang="zh-CN" altLang="en-US" dirty="0">
                <a:latin typeface="Times New Roman" panose="02020603050405020304" pitchFamily="18" charset="0"/>
                <a:cs typeface="Times New Roman" panose="02020603050405020304" pitchFamily="18" charset="0"/>
              </a:rPr>
              <a:t>，则有</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p</a:t>
            </a:r>
            <a:r>
              <a:rPr lang="en-US" altLang="zh-CN" baseline="-25000" dirty="0">
                <a:latin typeface="Times New Roman" panose="02020603050405020304" pitchFamily="18" charset="0"/>
                <a:cs typeface="Times New Roman" panose="02020603050405020304" pitchFamily="18" charset="0"/>
              </a:rPr>
              <a:t>k-1 </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j-k+1 </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j-1</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，则有</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p</a:t>
            </a:r>
            <a:r>
              <a:rPr lang="en-US" altLang="zh-CN" baseline="-25000" dirty="0">
                <a:latin typeface="Times New Roman" panose="02020603050405020304" pitchFamily="18" charset="0"/>
                <a:cs typeface="Times New Roman" panose="02020603050405020304" pitchFamily="18" charset="0"/>
              </a:rPr>
              <a:t>k-1 </a:t>
            </a:r>
            <a:r>
              <a:rPr lang="en-US" altLang="zh-CN" dirty="0" err="1">
                <a:solidFill>
                  <a:srgbClr val="C00000"/>
                </a:solidFill>
                <a:latin typeface="Times New Roman" panose="02020603050405020304" pitchFamily="18" charset="0"/>
                <a:cs typeface="Times New Roman" panose="02020603050405020304" pitchFamily="18" charset="0"/>
              </a:rPr>
              <a:t>p</a:t>
            </a:r>
            <a:r>
              <a:rPr lang="en-US" altLang="zh-CN" baseline="-25000" dirty="0" err="1">
                <a:solidFill>
                  <a:srgbClr val="C00000"/>
                </a:solidFill>
                <a:latin typeface="Times New Roman" panose="02020603050405020304" pitchFamily="18" charset="0"/>
                <a:cs typeface="Times New Roman" panose="02020603050405020304" pitchFamily="18" charset="0"/>
              </a:rPr>
              <a:t>k</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j-k+1 </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j-1</a:t>
            </a:r>
            <a:r>
              <a:rPr lang="zh-CN" altLang="en-US" dirty="0">
                <a:latin typeface="Times New Roman" panose="02020603050405020304" pitchFamily="18" charset="0"/>
                <a:cs typeface="Times New Roman" panose="02020603050405020304" pitchFamily="18" charset="0"/>
              </a:rPr>
              <a:t> </a:t>
            </a:r>
            <a:r>
              <a:rPr lang="en-US" altLang="zh-CN" dirty="0" err="1">
                <a:solidFill>
                  <a:srgbClr val="C00000"/>
                </a:solidFill>
                <a:latin typeface="Times New Roman" panose="02020603050405020304" pitchFamily="18" charset="0"/>
                <a:cs typeface="Times New Roman" panose="02020603050405020304" pitchFamily="18" charset="0"/>
              </a:rPr>
              <a:t>p</a:t>
            </a:r>
            <a:r>
              <a:rPr lang="en-US" altLang="zh-CN" baseline="-25000" dirty="0" err="1">
                <a:solidFill>
                  <a:srgbClr val="C00000"/>
                </a:solidFill>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，故</a:t>
            </a:r>
            <a:r>
              <a:rPr lang="en-US" altLang="zh-CN" dirty="0">
                <a:solidFill>
                  <a:srgbClr val="C00000"/>
                </a:solidFill>
                <a:latin typeface="Times New Roman" panose="02020603050405020304" pitchFamily="18" charset="0"/>
                <a:cs typeface="Times New Roman" panose="02020603050405020304" pitchFamily="18" charset="0"/>
              </a:rPr>
              <a:t>next(j+1) = k + 1 = next(j) + 1 </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8A2D618-3B5A-AF45-A6B3-092816BC7AE3}"/>
              </a:ext>
            </a:extLst>
          </p:cNvPr>
          <p:cNvSpPr/>
          <p:nvPr/>
        </p:nvSpPr>
        <p:spPr>
          <a:xfrm>
            <a:off x="2979828" y="4370091"/>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437BBCF-F253-C840-8C5E-69780DA6EF74}"/>
              </a:ext>
            </a:extLst>
          </p:cNvPr>
          <p:cNvSpPr/>
          <p:nvPr/>
        </p:nvSpPr>
        <p:spPr>
          <a:xfrm>
            <a:off x="3339868" y="4370091"/>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903F8C8-141B-A24D-B7AA-6783678C90CF}"/>
              </a:ext>
            </a:extLst>
          </p:cNvPr>
          <p:cNvSpPr/>
          <p:nvPr/>
        </p:nvSpPr>
        <p:spPr>
          <a:xfrm>
            <a:off x="3699908" y="4370091"/>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3C08766-0D92-1245-B1CA-1A46358E051D}"/>
              </a:ext>
            </a:extLst>
          </p:cNvPr>
          <p:cNvSpPr/>
          <p:nvPr/>
        </p:nvSpPr>
        <p:spPr>
          <a:xfrm>
            <a:off x="5868144" y="4370091"/>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EBB52DB-F722-164B-B53C-E0CE6CD22519}"/>
              </a:ext>
            </a:extLst>
          </p:cNvPr>
          <p:cNvSpPr/>
          <p:nvPr/>
        </p:nvSpPr>
        <p:spPr>
          <a:xfrm>
            <a:off x="4788024" y="4370091"/>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649667C-BAB8-CD42-9418-5B982E930F75}"/>
              </a:ext>
            </a:extLst>
          </p:cNvPr>
          <p:cNvSpPr/>
          <p:nvPr/>
        </p:nvSpPr>
        <p:spPr>
          <a:xfrm>
            <a:off x="5148064" y="4370091"/>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86AB9AD-0493-DE4B-81E6-B14171A90E37}"/>
              </a:ext>
            </a:extLst>
          </p:cNvPr>
          <p:cNvSpPr/>
          <p:nvPr/>
        </p:nvSpPr>
        <p:spPr>
          <a:xfrm>
            <a:off x="5508104" y="4370091"/>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96DAAD83-A637-314E-AF6C-4CE810A9B19C}"/>
              </a:ext>
            </a:extLst>
          </p:cNvPr>
          <p:cNvCxnSpPr>
            <a:cxnSpLocks/>
          </p:cNvCxnSpPr>
          <p:nvPr/>
        </p:nvCxnSpPr>
        <p:spPr>
          <a:xfrm>
            <a:off x="3555892" y="4730131"/>
            <a:ext cx="0" cy="360040"/>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C07BFF2-638E-5149-88D0-229B8BCA7945}"/>
              </a:ext>
            </a:extLst>
          </p:cNvPr>
          <p:cNvSpPr/>
          <p:nvPr/>
        </p:nvSpPr>
        <p:spPr>
          <a:xfrm>
            <a:off x="5652120" y="3764410"/>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cxnSp>
        <p:nvCxnSpPr>
          <p:cNvPr id="14" name="Straight Arrow Connector 13">
            <a:extLst>
              <a:ext uri="{FF2B5EF4-FFF2-40B4-BE49-F238E27FC236}">
                <a16:creationId xmlns:a16="http://schemas.microsoft.com/office/drawing/2014/main" id="{B594987F-F4D5-864B-813E-7923EF4DFA49}"/>
              </a:ext>
            </a:extLst>
          </p:cNvPr>
          <p:cNvCxnSpPr>
            <a:cxnSpLocks/>
          </p:cNvCxnSpPr>
          <p:nvPr/>
        </p:nvCxnSpPr>
        <p:spPr>
          <a:xfrm>
            <a:off x="4610154" y="4010051"/>
            <a:ext cx="0" cy="36004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ED4CA50-4B7D-9046-9C37-ED51970A9A0E}"/>
              </a:ext>
            </a:extLst>
          </p:cNvPr>
          <p:cNvSpPr/>
          <p:nvPr/>
        </p:nvSpPr>
        <p:spPr>
          <a:xfrm>
            <a:off x="4572000" y="3764410"/>
            <a:ext cx="561372" cy="461665"/>
          </a:xfrm>
          <a:prstGeom prst="rect">
            <a:avLst/>
          </a:prstGeom>
        </p:spPr>
        <p:txBody>
          <a:bodyPr wrap="none">
            <a:spAutoFit/>
          </a:bodyPr>
          <a:lstStyle/>
          <a:p>
            <a:r>
              <a:rPr lang="en-US" altLang="zh-CN" sz="2400" u="none" dirty="0">
                <a:solidFill>
                  <a:srgbClr val="0070C0"/>
                </a:solidFill>
                <a:effectLst/>
                <a:latin typeface="Times New Roman" panose="02020603050405020304" pitchFamily="18" charset="0"/>
                <a:cs typeface="Times New Roman" panose="02020603050405020304" pitchFamily="18" charset="0"/>
              </a:rPr>
              <a:t>j-k</a:t>
            </a:r>
            <a:endParaRPr lang="en-US" u="none" dirty="0">
              <a:solidFill>
                <a:srgbClr val="0070C0"/>
              </a:solidFill>
              <a:effectLst/>
            </a:endParaRPr>
          </a:p>
        </p:txBody>
      </p:sp>
      <p:cxnSp>
        <p:nvCxnSpPr>
          <p:cNvPr id="16" name="Straight Arrow Connector 15">
            <a:extLst>
              <a:ext uri="{FF2B5EF4-FFF2-40B4-BE49-F238E27FC236}">
                <a16:creationId xmlns:a16="http://schemas.microsoft.com/office/drawing/2014/main" id="{0E7931FD-B57B-E445-9F96-0B51C6B30E90}"/>
              </a:ext>
            </a:extLst>
          </p:cNvPr>
          <p:cNvCxnSpPr>
            <a:cxnSpLocks/>
          </p:cNvCxnSpPr>
          <p:nvPr/>
        </p:nvCxnSpPr>
        <p:spPr>
          <a:xfrm>
            <a:off x="3873231" y="4010051"/>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0673BE1-5614-8642-A164-7551EA7798AC}"/>
              </a:ext>
            </a:extLst>
          </p:cNvPr>
          <p:cNvSpPr/>
          <p:nvPr/>
        </p:nvSpPr>
        <p:spPr>
          <a:xfrm>
            <a:off x="3847776" y="3764410"/>
            <a:ext cx="35618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k</a:t>
            </a:r>
            <a:endParaRPr lang="en-US" u="none" dirty="0">
              <a:solidFill>
                <a:srgbClr val="C00000"/>
              </a:solidFill>
              <a:effectLst/>
            </a:endParaRPr>
          </a:p>
        </p:txBody>
      </p:sp>
      <p:cxnSp>
        <p:nvCxnSpPr>
          <p:cNvPr id="18" name="Straight Arrow Connector 17">
            <a:extLst>
              <a:ext uri="{FF2B5EF4-FFF2-40B4-BE49-F238E27FC236}">
                <a16:creationId xmlns:a16="http://schemas.microsoft.com/office/drawing/2014/main" id="{E2D0C2C9-206A-0142-AAC5-280594410DF9}"/>
              </a:ext>
            </a:extLst>
          </p:cNvPr>
          <p:cNvCxnSpPr>
            <a:cxnSpLocks/>
          </p:cNvCxnSpPr>
          <p:nvPr/>
        </p:nvCxnSpPr>
        <p:spPr>
          <a:xfrm>
            <a:off x="2789259" y="3998343"/>
            <a:ext cx="0" cy="36004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BCC0289-E445-6342-9075-5FE8F4774B3E}"/>
              </a:ext>
            </a:extLst>
          </p:cNvPr>
          <p:cNvSpPr/>
          <p:nvPr/>
        </p:nvSpPr>
        <p:spPr>
          <a:xfrm>
            <a:off x="2763804" y="3752702"/>
            <a:ext cx="338554" cy="461665"/>
          </a:xfrm>
          <a:prstGeom prst="rect">
            <a:avLst/>
          </a:prstGeom>
        </p:spPr>
        <p:txBody>
          <a:bodyPr wrap="none">
            <a:spAutoFit/>
          </a:bodyPr>
          <a:lstStyle/>
          <a:p>
            <a:r>
              <a:rPr lang="en-US" altLang="zh-CN" sz="2400" u="none" dirty="0">
                <a:solidFill>
                  <a:srgbClr val="92D050"/>
                </a:solidFill>
                <a:effectLst/>
                <a:latin typeface="Times New Roman" panose="02020603050405020304" pitchFamily="18" charset="0"/>
                <a:cs typeface="Times New Roman" panose="02020603050405020304" pitchFamily="18" charset="0"/>
              </a:rPr>
              <a:t>0</a:t>
            </a:r>
            <a:endParaRPr lang="en-US" u="none" dirty="0">
              <a:solidFill>
                <a:srgbClr val="92D050"/>
              </a:solidFill>
              <a:effectLst/>
            </a:endParaRPr>
          </a:p>
        </p:txBody>
      </p:sp>
      <p:cxnSp>
        <p:nvCxnSpPr>
          <p:cNvPr id="20" name="Straight Arrow Connector 19">
            <a:extLst>
              <a:ext uri="{FF2B5EF4-FFF2-40B4-BE49-F238E27FC236}">
                <a16:creationId xmlns:a16="http://schemas.microsoft.com/office/drawing/2014/main" id="{A1C0F250-6ED2-124D-87CB-EEFF388968B4}"/>
              </a:ext>
            </a:extLst>
          </p:cNvPr>
          <p:cNvCxnSpPr>
            <a:cxnSpLocks/>
          </p:cNvCxnSpPr>
          <p:nvPr/>
        </p:nvCxnSpPr>
        <p:spPr>
          <a:xfrm>
            <a:off x="5364088" y="4730131"/>
            <a:ext cx="0" cy="360040"/>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6361A29-5813-F449-BA1D-275D42C43B13}"/>
              </a:ext>
            </a:extLst>
          </p:cNvPr>
          <p:cNvSpPr/>
          <p:nvPr/>
        </p:nvSpPr>
        <p:spPr>
          <a:xfrm>
            <a:off x="3519289" y="4839543"/>
            <a:ext cx="612668" cy="461665"/>
          </a:xfrm>
          <a:prstGeom prst="rect">
            <a:avLst/>
          </a:prstGeom>
        </p:spPr>
        <p:txBody>
          <a:bodyPr wrap="none">
            <a:spAutoFit/>
          </a:bodyPr>
          <a:lstStyle/>
          <a:p>
            <a:r>
              <a:rPr lang="en-US" altLang="zh-CN" sz="2400" u="none" dirty="0">
                <a:solidFill>
                  <a:srgbClr val="92D050"/>
                </a:solidFill>
                <a:effectLst/>
                <a:latin typeface="Times New Roman" panose="02020603050405020304" pitchFamily="18" charset="0"/>
                <a:cs typeface="Times New Roman" panose="02020603050405020304" pitchFamily="18" charset="0"/>
              </a:rPr>
              <a:t>k-1</a:t>
            </a:r>
            <a:endParaRPr lang="en-US" u="none" dirty="0">
              <a:solidFill>
                <a:srgbClr val="92D050"/>
              </a:solidFill>
              <a:effectLst/>
            </a:endParaRPr>
          </a:p>
        </p:txBody>
      </p:sp>
      <p:sp>
        <p:nvSpPr>
          <p:cNvPr id="22" name="Rectangle 21">
            <a:extLst>
              <a:ext uri="{FF2B5EF4-FFF2-40B4-BE49-F238E27FC236}">
                <a16:creationId xmlns:a16="http://schemas.microsoft.com/office/drawing/2014/main" id="{47BBDEEF-E6EA-5C42-915C-00ABE589BA77}"/>
              </a:ext>
            </a:extLst>
          </p:cNvPr>
          <p:cNvSpPr/>
          <p:nvPr/>
        </p:nvSpPr>
        <p:spPr>
          <a:xfrm>
            <a:off x="5315632" y="4839543"/>
            <a:ext cx="543739" cy="461665"/>
          </a:xfrm>
          <a:prstGeom prst="rect">
            <a:avLst/>
          </a:prstGeom>
        </p:spPr>
        <p:txBody>
          <a:bodyPr wrap="none">
            <a:spAutoFit/>
          </a:bodyPr>
          <a:lstStyle/>
          <a:p>
            <a:r>
              <a:rPr lang="en-US" altLang="zh-CN" sz="2400" u="none" dirty="0">
                <a:solidFill>
                  <a:srgbClr val="0070C0"/>
                </a:solidFill>
                <a:effectLst/>
                <a:latin typeface="Times New Roman" panose="02020603050405020304" pitchFamily="18" charset="0"/>
                <a:cs typeface="Times New Roman" panose="02020603050405020304" pitchFamily="18" charset="0"/>
              </a:rPr>
              <a:t>j-1</a:t>
            </a:r>
            <a:endParaRPr lang="en-US" u="none" dirty="0">
              <a:solidFill>
                <a:srgbClr val="0070C0"/>
              </a:solidFill>
              <a:effectLst/>
            </a:endParaRPr>
          </a:p>
        </p:txBody>
      </p:sp>
      <p:cxnSp>
        <p:nvCxnSpPr>
          <p:cNvPr id="23" name="Straight Arrow Connector 22">
            <a:extLst>
              <a:ext uri="{FF2B5EF4-FFF2-40B4-BE49-F238E27FC236}">
                <a16:creationId xmlns:a16="http://schemas.microsoft.com/office/drawing/2014/main" id="{3F4C6075-54A5-104E-9D34-B0B32EA8EA04}"/>
              </a:ext>
            </a:extLst>
          </p:cNvPr>
          <p:cNvCxnSpPr>
            <a:cxnSpLocks/>
          </p:cNvCxnSpPr>
          <p:nvPr/>
        </p:nvCxnSpPr>
        <p:spPr>
          <a:xfrm>
            <a:off x="5688124" y="4010051"/>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536CEE8-460D-904C-8EF4-39C350238580}"/>
              </a:ext>
            </a:extLst>
          </p:cNvPr>
          <p:cNvSpPr/>
          <p:nvPr/>
        </p:nvSpPr>
        <p:spPr>
          <a:xfrm>
            <a:off x="2619788" y="4370091"/>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9E6FCA1-95BA-F142-83CE-8B68C910E5D3}"/>
              </a:ext>
            </a:extLst>
          </p:cNvPr>
          <p:cNvSpPr/>
          <p:nvPr/>
        </p:nvSpPr>
        <p:spPr>
          <a:xfrm>
            <a:off x="4067944" y="4370092"/>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6A3185E2-BDDA-B844-89B6-FBAA3F188DC6}"/>
              </a:ext>
            </a:extLst>
          </p:cNvPr>
          <p:cNvSpPr/>
          <p:nvPr/>
        </p:nvSpPr>
        <p:spPr>
          <a:xfrm>
            <a:off x="4421288" y="4370091"/>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C40C31A8-2DB2-EE4C-BA6C-7A667F949408}"/>
              </a:ext>
            </a:extLst>
          </p:cNvPr>
          <p:cNvSpPr/>
          <p:nvPr/>
        </p:nvSpPr>
        <p:spPr>
          <a:xfrm>
            <a:off x="6012934" y="3759423"/>
            <a:ext cx="615874"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j+1</a:t>
            </a:r>
            <a:endParaRPr lang="en-US" u="none" dirty="0">
              <a:solidFill>
                <a:srgbClr val="C00000"/>
              </a:solidFill>
              <a:effectLst/>
            </a:endParaRPr>
          </a:p>
        </p:txBody>
      </p:sp>
      <p:cxnSp>
        <p:nvCxnSpPr>
          <p:cNvPr id="28" name="Straight Arrow Connector 27">
            <a:extLst>
              <a:ext uri="{FF2B5EF4-FFF2-40B4-BE49-F238E27FC236}">
                <a16:creationId xmlns:a16="http://schemas.microsoft.com/office/drawing/2014/main" id="{1B678F9F-9333-B84B-A15C-8230FB2943DA}"/>
              </a:ext>
            </a:extLst>
          </p:cNvPr>
          <p:cNvCxnSpPr>
            <a:cxnSpLocks/>
          </p:cNvCxnSpPr>
          <p:nvPr/>
        </p:nvCxnSpPr>
        <p:spPr>
          <a:xfrm>
            <a:off x="6048938" y="4005064"/>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29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1BEE-69AC-BA4F-BBDB-81C20F3A3128}"/>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p>
        </p:txBody>
      </p:sp>
      <p:sp>
        <p:nvSpPr>
          <p:cNvPr id="3" name="Content Placeholder 2">
            <a:extLst>
              <a:ext uri="{FF2B5EF4-FFF2-40B4-BE49-F238E27FC236}">
                <a16:creationId xmlns:a16="http://schemas.microsoft.com/office/drawing/2014/main" id="{48283D87-2A36-B041-BD9B-A948274733A5}"/>
              </a:ext>
            </a:extLst>
          </p:cNvPr>
          <p:cNvSpPr>
            <a:spLocks noGrp="1"/>
          </p:cNvSpPr>
          <p:nvPr>
            <p:ph idx="1"/>
          </p:nvPr>
        </p:nvSpPr>
        <p:spPr>
          <a:xfrm>
            <a:off x="628650" y="1825625"/>
            <a:ext cx="7975798" cy="4351338"/>
          </a:xfrm>
        </p:spPr>
        <p:txBody>
          <a:bodyPr/>
          <a:lstStyle/>
          <a:p>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next(j) = k</a:t>
            </a:r>
            <a:r>
              <a:rPr lang="zh-CN" altLang="en-US" dirty="0">
                <a:latin typeface="Times New Roman" panose="02020603050405020304" pitchFamily="18" charset="0"/>
                <a:cs typeface="Times New Roman" panose="02020603050405020304" pitchFamily="18" charset="0"/>
              </a:rPr>
              <a:t>，则有</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p</a:t>
            </a:r>
            <a:r>
              <a:rPr lang="en-US" altLang="zh-CN" baseline="-25000" dirty="0">
                <a:latin typeface="Times New Roman" panose="02020603050405020304" pitchFamily="18" charset="0"/>
                <a:cs typeface="Times New Roman" panose="02020603050405020304" pitchFamily="18" charset="0"/>
              </a:rPr>
              <a:t>k-1 </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j-k+1 </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j-1</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，则找</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p</a:t>
            </a:r>
            <a:r>
              <a:rPr lang="en-US" altLang="zh-CN" baseline="-25000" dirty="0">
                <a:solidFill>
                  <a:srgbClr val="C00000"/>
                </a:solidFill>
                <a:latin typeface="Times New Roman" panose="02020603050405020304" pitchFamily="18" charset="0"/>
                <a:cs typeface="Times New Roman" panose="02020603050405020304" pitchFamily="18" charset="0"/>
              </a:rPr>
              <a:t>1</a:t>
            </a:r>
            <a:r>
              <a:rPr lang="en-US" altLang="zh-CN" dirty="0">
                <a:solidFill>
                  <a:srgbClr val="C00000"/>
                </a:solidFill>
                <a:latin typeface="Times New Roman" panose="02020603050405020304" pitchFamily="18" charset="0"/>
                <a:cs typeface="Times New Roman" panose="02020603050405020304" pitchFamily="18" charset="0"/>
              </a:rPr>
              <a:t> … p</a:t>
            </a:r>
            <a:r>
              <a:rPr lang="en-US" altLang="zh-CN" baseline="-25000" dirty="0">
                <a:solidFill>
                  <a:srgbClr val="C00000"/>
                </a:solidFill>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中的最长前缀与</a:t>
            </a:r>
            <a:r>
              <a:rPr lang="en-US" altLang="zh-CN" dirty="0">
                <a:solidFill>
                  <a:srgbClr val="C00000"/>
                </a:solidFill>
                <a:latin typeface="Times New Roman" panose="02020603050405020304" pitchFamily="18" charset="0"/>
                <a:cs typeface="Times New Roman" panose="02020603050405020304" pitchFamily="18" charset="0"/>
              </a:rPr>
              <a:t>p</a:t>
            </a:r>
            <a:r>
              <a:rPr lang="en-US" altLang="zh-CN" baseline="-25000" dirty="0">
                <a:solidFill>
                  <a:srgbClr val="C00000"/>
                </a:solidFill>
                <a:latin typeface="Times New Roman" panose="02020603050405020304" pitchFamily="18" charset="0"/>
                <a:cs typeface="Times New Roman" panose="02020603050405020304" pitchFamily="18" charset="0"/>
              </a:rPr>
              <a:t>j-k+1</a:t>
            </a:r>
            <a:r>
              <a:rPr lang="en-US" altLang="zh-CN" dirty="0">
                <a:solidFill>
                  <a:srgbClr val="C00000"/>
                </a:solidFill>
                <a:latin typeface="Times New Roman" panose="02020603050405020304" pitchFamily="18" charset="0"/>
                <a:cs typeface="Times New Roman" panose="02020603050405020304" pitchFamily="18" charset="0"/>
              </a:rPr>
              <a:t> p</a:t>
            </a:r>
            <a:r>
              <a:rPr lang="en-US" altLang="zh-CN" baseline="-25000" dirty="0">
                <a:solidFill>
                  <a:srgbClr val="C00000"/>
                </a:solidFill>
                <a:latin typeface="Times New Roman" panose="02020603050405020304" pitchFamily="18" charset="0"/>
                <a:cs typeface="Times New Roman" panose="02020603050405020304" pitchFamily="18" charset="0"/>
              </a:rPr>
              <a:t>j-k+2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p</a:t>
            </a:r>
            <a:r>
              <a:rPr lang="en-US" altLang="zh-CN" baseline="-25000" dirty="0">
                <a:solidFill>
                  <a:srgbClr val="C00000"/>
                </a:solidFill>
                <a:latin typeface="Times New Roman" panose="02020603050405020304" pitchFamily="18" charset="0"/>
                <a:cs typeface="Times New Roman" panose="02020603050405020304" pitchFamily="18" charset="0"/>
              </a:rPr>
              <a:t>j-1</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中的后缀匹配，即找</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p</a:t>
            </a:r>
            <a:r>
              <a:rPr lang="en-US" altLang="zh-CN" baseline="-25000" dirty="0">
                <a:latin typeface="Times New Roman" panose="02020603050405020304" pitchFamily="18" charset="0"/>
                <a:cs typeface="Times New Roman" panose="02020603050405020304" pitchFamily="18" charset="0"/>
              </a:rPr>
              <a:t>k-1</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中的最长前缀与其后缀匹配，而</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p</a:t>
            </a:r>
            <a:r>
              <a:rPr lang="en-US" altLang="zh-CN" baseline="-25000" dirty="0">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中的最长前缀与其后缀匹配的长度是</a:t>
            </a:r>
            <a:r>
              <a:rPr lang="en-US" altLang="zh-CN" dirty="0">
                <a:latin typeface="Times New Roman" panose="02020603050405020304" pitchFamily="18" charset="0"/>
                <a:cs typeface="Times New Roman" panose="02020603050405020304" pitchFamily="18" charset="0"/>
              </a:rPr>
              <a:t>next(k)</a:t>
            </a:r>
            <a:r>
              <a:rPr lang="zh-CN" altLang="en-US" dirty="0">
                <a:latin typeface="Times New Roman" panose="02020603050405020304" pitchFamily="18" charset="0"/>
                <a:cs typeface="Times New Roman" panose="02020603050405020304" pitchFamily="18" charset="0"/>
              </a:rPr>
              <a:t>，则需要比较</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next</a:t>
            </a:r>
            <a:r>
              <a:rPr lang="en-US" altLang="zh-CN" baseline="-25000"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和</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endParaRPr lang="en-US" altLang="zh-CN" baseline="-25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74B5E24-28AB-B941-83E5-BA889CB568A2}"/>
              </a:ext>
            </a:extLst>
          </p:cNvPr>
          <p:cNvSpPr/>
          <p:nvPr/>
        </p:nvSpPr>
        <p:spPr>
          <a:xfrm>
            <a:off x="2979828" y="4874147"/>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F8E5444-F125-494C-AC86-7E1EE119CAA3}"/>
              </a:ext>
            </a:extLst>
          </p:cNvPr>
          <p:cNvSpPr/>
          <p:nvPr/>
        </p:nvSpPr>
        <p:spPr>
          <a:xfrm>
            <a:off x="3339868" y="4874147"/>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466ECB4-B23D-6444-9A1E-D17CC47C31E7}"/>
              </a:ext>
            </a:extLst>
          </p:cNvPr>
          <p:cNvSpPr/>
          <p:nvPr/>
        </p:nvSpPr>
        <p:spPr>
          <a:xfrm>
            <a:off x="3699908" y="4874147"/>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30E0E26-016D-8B43-A1F8-3FCBF444D1EE}"/>
              </a:ext>
            </a:extLst>
          </p:cNvPr>
          <p:cNvSpPr/>
          <p:nvPr/>
        </p:nvSpPr>
        <p:spPr>
          <a:xfrm>
            <a:off x="5868144" y="4874147"/>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33F8663-CB8C-464D-AE79-7EFCF54C2778}"/>
              </a:ext>
            </a:extLst>
          </p:cNvPr>
          <p:cNvSpPr/>
          <p:nvPr/>
        </p:nvSpPr>
        <p:spPr>
          <a:xfrm>
            <a:off x="4788024" y="4874147"/>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E600355-181C-A340-836C-ED2A95963781}"/>
              </a:ext>
            </a:extLst>
          </p:cNvPr>
          <p:cNvSpPr/>
          <p:nvPr/>
        </p:nvSpPr>
        <p:spPr>
          <a:xfrm>
            <a:off x="5148064" y="4874147"/>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4428435-8565-AD4F-8FBF-E764469C3090}"/>
              </a:ext>
            </a:extLst>
          </p:cNvPr>
          <p:cNvSpPr/>
          <p:nvPr/>
        </p:nvSpPr>
        <p:spPr>
          <a:xfrm>
            <a:off x="5508104" y="4874147"/>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72DAD95-67D2-6E41-9AE0-A1A0911798FE}"/>
              </a:ext>
            </a:extLst>
          </p:cNvPr>
          <p:cNvCxnSpPr>
            <a:cxnSpLocks/>
          </p:cNvCxnSpPr>
          <p:nvPr/>
        </p:nvCxnSpPr>
        <p:spPr>
          <a:xfrm>
            <a:off x="3555892" y="5234187"/>
            <a:ext cx="0" cy="360040"/>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82C70BF-21A3-664C-8BD4-2B50179D8374}"/>
              </a:ext>
            </a:extLst>
          </p:cNvPr>
          <p:cNvSpPr/>
          <p:nvPr/>
        </p:nvSpPr>
        <p:spPr>
          <a:xfrm>
            <a:off x="5652120" y="4268466"/>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cxnSp>
        <p:nvCxnSpPr>
          <p:cNvPr id="13" name="Straight Arrow Connector 12">
            <a:extLst>
              <a:ext uri="{FF2B5EF4-FFF2-40B4-BE49-F238E27FC236}">
                <a16:creationId xmlns:a16="http://schemas.microsoft.com/office/drawing/2014/main" id="{DFF732DC-0EAC-D644-9431-4735726D0FB6}"/>
              </a:ext>
            </a:extLst>
          </p:cNvPr>
          <p:cNvCxnSpPr>
            <a:cxnSpLocks/>
          </p:cNvCxnSpPr>
          <p:nvPr/>
        </p:nvCxnSpPr>
        <p:spPr>
          <a:xfrm>
            <a:off x="4610154" y="4514107"/>
            <a:ext cx="0" cy="36004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4409BB8-DC1D-A84A-A205-387533BC9B22}"/>
              </a:ext>
            </a:extLst>
          </p:cNvPr>
          <p:cNvSpPr/>
          <p:nvPr/>
        </p:nvSpPr>
        <p:spPr>
          <a:xfrm>
            <a:off x="4572000" y="4268466"/>
            <a:ext cx="561372" cy="461665"/>
          </a:xfrm>
          <a:prstGeom prst="rect">
            <a:avLst/>
          </a:prstGeom>
        </p:spPr>
        <p:txBody>
          <a:bodyPr wrap="none">
            <a:spAutoFit/>
          </a:bodyPr>
          <a:lstStyle/>
          <a:p>
            <a:r>
              <a:rPr lang="en-US" altLang="zh-CN" sz="2400" u="none" dirty="0">
                <a:solidFill>
                  <a:srgbClr val="0070C0"/>
                </a:solidFill>
                <a:effectLst/>
                <a:latin typeface="Times New Roman" panose="02020603050405020304" pitchFamily="18" charset="0"/>
                <a:cs typeface="Times New Roman" panose="02020603050405020304" pitchFamily="18" charset="0"/>
              </a:rPr>
              <a:t>j-k</a:t>
            </a:r>
            <a:endParaRPr lang="en-US" u="none" dirty="0">
              <a:solidFill>
                <a:srgbClr val="0070C0"/>
              </a:solidFill>
              <a:effectLst/>
            </a:endParaRPr>
          </a:p>
        </p:txBody>
      </p:sp>
      <p:cxnSp>
        <p:nvCxnSpPr>
          <p:cNvPr id="15" name="Straight Arrow Connector 14">
            <a:extLst>
              <a:ext uri="{FF2B5EF4-FFF2-40B4-BE49-F238E27FC236}">
                <a16:creationId xmlns:a16="http://schemas.microsoft.com/office/drawing/2014/main" id="{00B64814-8712-0A43-80D0-E20325EBFBEC}"/>
              </a:ext>
            </a:extLst>
          </p:cNvPr>
          <p:cNvCxnSpPr>
            <a:cxnSpLocks/>
          </p:cNvCxnSpPr>
          <p:nvPr/>
        </p:nvCxnSpPr>
        <p:spPr>
          <a:xfrm>
            <a:off x="3873231" y="4514107"/>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A2958FD-B9D2-1043-8C05-64D4FCA6CD2C}"/>
              </a:ext>
            </a:extLst>
          </p:cNvPr>
          <p:cNvSpPr/>
          <p:nvPr/>
        </p:nvSpPr>
        <p:spPr>
          <a:xfrm>
            <a:off x="3847776" y="4268466"/>
            <a:ext cx="35618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k</a:t>
            </a:r>
            <a:endParaRPr lang="en-US" u="none" dirty="0">
              <a:solidFill>
                <a:srgbClr val="C00000"/>
              </a:solidFill>
              <a:effectLst/>
            </a:endParaRPr>
          </a:p>
        </p:txBody>
      </p:sp>
      <p:cxnSp>
        <p:nvCxnSpPr>
          <p:cNvPr id="17" name="Straight Arrow Connector 16">
            <a:extLst>
              <a:ext uri="{FF2B5EF4-FFF2-40B4-BE49-F238E27FC236}">
                <a16:creationId xmlns:a16="http://schemas.microsoft.com/office/drawing/2014/main" id="{3F68E13D-A3C7-4E40-B12C-FA740D122B92}"/>
              </a:ext>
            </a:extLst>
          </p:cNvPr>
          <p:cNvCxnSpPr>
            <a:cxnSpLocks/>
          </p:cNvCxnSpPr>
          <p:nvPr/>
        </p:nvCxnSpPr>
        <p:spPr>
          <a:xfrm>
            <a:off x="2789259" y="4502399"/>
            <a:ext cx="0" cy="36004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6C95176-9FDE-A649-B4F2-64D49B3F91A2}"/>
              </a:ext>
            </a:extLst>
          </p:cNvPr>
          <p:cNvSpPr/>
          <p:nvPr/>
        </p:nvSpPr>
        <p:spPr>
          <a:xfrm>
            <a:off x="2763804" y="4256758"/>
            <a:ext cx="338554" cy="461665"/>
          </a:xfrm>
          <a:prstGeom prst="rect">
            <a:avLst/>
          </a:prstGeom>
        </p:spPr>
        <p:txBody>
          <a:bodyPr wrap="none">
            <a:spAutoFit/>
          </a:bodyPr>
          <a:lstStyle/>
          <a:p>
            <a:r>
              <a:rPr lang="en-US" altLang="zh-CN" sz="2400" u="none" dirty="0">
                <a:solidFill>
                  <a:srgbClr val="92D050"/>
                </a:solidFill>
                <a:effectLst/>
                <a:latin typeface="Times New Roman" panose="02020603050405020304" pitchFamily="18" charset="0"/>
                <a:cs typeface="Times New Roman" panose="02020603050405020304" pitchFamily="18" charset="0"/>
              </a:rPr>
              <a:t>0</a:t>
            </a:r>
            <a:endParaRPr lang="en-US" u="none" dirty="0">
              <a:solidFill>
                <a:srgbClr val="92D050"/>
              </a:solidFill>
              <a:effectLst/>
            </a:endParaRPr>
          </a:p>
        </p:txBody>
      </p:sp>
      <p:cxnSp>
        <p:nvCxnSpPr>
          <p:cNvPr id="19" name="Straight Arrow Connector 18">
            <a:extLst>
              <a:ext uri="{FF2B5EF4-FFF2-40B4-BE49-F238E27FC236}">
                <a16:creationId xmlns:a16="http://schemas.microsoft.com/office/drawing/2014/main" id="{F77BD628-ED51-4241-AFD4-75DA3809260E}"/>
              </a:ext>
            </a:extLst>
          </p:cNvPr>
          <p:cNvCxnSpPr>
            <a:cxnSpLocks/>
          </p:cNvCxnSpPr>
          <p:nvPr/>
        </p:nvCxnSpPr>
        <p:spPr>
          <a:xfrm>
            <a:off x="5364088" y="5234187"/>
            <a:ext cx="0" cy="360040"/>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E89416F-E81F-3644-8A74-5C89E17D9474}"/>
              </a:ext>
            </a:extLst>
          </p:cNvPr>
          <p:cNvSpPr/>
          <p:nvPr/>
        </p:nvSpPr>
        <p:spPr>
          <a:xfrm>
            <a:off x="3519289" y="5343599"/>
            <a:ext cx="612668" cy="461665"/>
          </a:xfrm>
          <a:prstGeom prst="rect">
            <a:avLst/>
          </a:prstGeom>
        </p:spPr>
        <p:txBody>
          <a:bodyPr wrap="none">
            <a:spAutoFit/>
          </a:bodyPr>
          <a:lstStyle/>
          <a:p>
            <a:r>
              <a:rPr lang="en-US" altLang="zh-CN" sz="2400" u="none" dirty="0">
                <a:solidFill>
                  <a:srgbClr val="92D050"/>
                </a:solidFill>
                <a:effectLst/>
                <a:latin typeface="Times New Roman" panose="02020603050405020304" pitchFamily="18" charset="0"/>
                <a:cs typeface="Times New Roman" panose="02020603050405020304" pitchFamily="18" charset="0"/>
              </a:rPr>
              <a:t>k-1</a:t>
            </a:r>
            <a:endParaRPr lang="en-US" u="none" dirty="0">
              <a:solidFill>
                <a:srgbClr val="92D050"/>
              </a:solidFill>
              <a:effectLst/>
            </a:endParaRPr>
          </a:p>
        </p:txBody>
      </p:sp>
      <p:sp>
        <p:nvSpPr>
          <p:cNvPr id="21" name="Rectangle 20">
            <a:extLst>
              <a:ext uri="{FF2B5EF4-FFF2-40B4-BE49-F238E27FC236}">
                <a16:creationId xmlns:a16="http://schemas.microsoft.com/office/drawing/2014/main" id="{1C73B5E3-8F2A-7142-B3E6-13F50018F11B}"/>
              </a:ext>
            </a:extLst>
          </p:cNvPr>
          <p:cNvSpPr/>
          <p:nvPr/>
        </p:nvSpPr>
        <p:spPr>
          <a:xfrm>
            <a:off x="5315632" y="5343599"/>
            <a:ext cx="543739" cy="461665"/>
          </a:xfrm>
          <a:prstGeom prst="rect">
            <a:avLst/>
          </a:prstGeom>
        </p:spPr>
        <p:txBody>
          <a:bodyPr wrap="none">
            <a:spAutoFit/>
          </a:bodyPr>
          <a:lstStyle/>
          <a:p>
            <a:r>
              <a:rPr lang="en-US" altLang="zh-CN" sz="2400" u="none" dirty="0">
                <a:solidFill>
                  <a:srgbClr val="0070C0"/>
                </a:solidFill>
                <a:effectLst/>
                <a:latin typeface="Times New Roman" panose="02020603050405020304" pitchFamily="18" charset="0"/>
                <a:cs typeface="Times New Roman" panose="02020603050405020304" pitchFamily="18" charset="0"/>
              </a:rPr>
              <a:t>j-1</a:t>
            </a:r>
            <a:endParaRPr lang="en-US" u="none" dirty="0">
              <a:solidFill>
                <a:srgbClr val="0070C0"/>
              </a:solidFill>
              <a:effectLst/>
            </a:endParaRPr>
          </a:p>
        </p:txBody>
      </p:sp>
      <p:cxnSp>
        <p:nvCxnSpPr>
          <p:cNvPr id="22" name="Straight Arrow Connector 21">
            <a:extLst>
              <a:ext uri="{FF2B5EF4-FFF2-40B4-BE49-F238E27FC236}">
                <a16:creationId xmlns:a16="http://schemas.microsoft.com/office/drawing/2014/main" id="{87A8579A-B113-A14E-A3E8-D41B66052C1C}"/>
              </a:ext>
            </a:extLst>
          </p:cNvPr>
          <p:cNvCxnSpPr>
            <a:cxnSpLocks/>
          </p:cNvCxnSpPr>
          <p:nvPr/>
        </p:nvCxnSpPr>
        <p:spPr>
          <a:xfrm>
            <a:off x="5688124" y="4514107"/>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BCB1CB1-71A3-404A-B8FA-9634F7E34A7B}"/>
              </a:ext>
            </a:extLst>
          </p:cNvPr>
          <p:cNvSpPr/>
          <p:nvPr/>
        </p:nvSpPr>
        <p:spPr>
          <a:xfrm>
            <a:off x="2619788" y="4874147"/>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CFDB85DC-8DD3-C346-8F74-9655A6B9D87D}"/>
              </a:ext>
            </a:extLst>
          </p:cNvPr>
          <p:cNvSpPr/>
          <p:nvPr/>
        </p:nvSpPr>
        <p:spPr>
          <a:xfrm>
            <a:off x="4067944" y="4874148"/>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A393CB5E-4A3D-9049-9FC3-699FF2A084DF}"/>
              </a:ext>
            </a:extLst>
          </p:cNvPr>
          <p:cNvSpPr/>
          <p:nvPr/>
        </p:nvSpPr>
        <p:spPr>
          <a:xfrm>
            <a:off x="4421288" y="4874147"/>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D356F62C-DDC5-8D46-A3E4-2B3740466D00}"/>
              </a:ext>
            </a:extLst>
          </p:cNvPr>
          <p:cNvSpPr/>
          <p:nvPr/>
        </p:nvSpPr>
        <p:spPr>
          <a:xfrm>
            <a:off x="6012934" y="4263479"/>
            <a:ext cx="615874"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j+1</a:t>
            </a:r>
            <a:endParaRPr lang="en-US" u="none" dirty="0">
              <a:solidFill>
                <a:srgbClr val="C00000"/>
              </a:solidFill>
              <a:effectLst/>
            </a:endParaRPr>
          </a:p>
        </p:txBody>
      </p:sp>
      <p:cxnSp>
        <p:nvCxnSpPr>
          <p:cNvPr id="27" name="Straight Arrow Connector 26">
            <a:extLst>
              <a:ext uri="{FF2B5EF4-FFF2-40B4-BE49-F238E27FC236}">
                <a16:creationId xmlns:a16="http://schemas.microsoft.com/office/drawing/2014/main" id="{35ED2C79-52B7-4648-8CA4-2F4E8C9EBB28}"/>
              </a:ext>
            </a:extLst>
          </p:cNvPr>
          <p:cNvCxnSpPr>
            <a:cxnSpLocks/>
          </p:cNvCxnSpPr>
          <p:nvPr/>
        </p:nvCxnSpPr>
        <p:spPr>
          <a:xfrm>
            <a:off x="6048938" y="4509120"/>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568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173D-3906-0A4B-862F-C1E725A004AF}"/>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p>
        </p:txBody>
      </p:sp>
      <p:sp>
        <p:nvSpPr>
          <p:cNvPr id="4" name="内容占位符 2">
            <a:extLst>
              <a:ext uri="{FF2B5EF4-FFF2-40B4-BE49-F238E27FC236}">
                <a16:creationId xmlns:a16="http://schemas.microsoft.com/office/drawing/2014/main" id="{62B54AB3-9D99-9D42-8D3A-F926EEC3D207}"/>
              </a:ext>
            </a:extLst>
          </p:cNvPr>
          <p:cNvSpPr txBox="1">
            <a:spLocks/>
          </p:cNvSpPr>
          <p:nvPr/>
        </p:nvSpPr>
        <p:spPr>
          <a:xfrm>
            <a:off x="1907704" y="1690689"/>
            <a:ext cx="5328592" cy="4104456"/>
          </a:xfrm>
          <a:prstGeom prst="rect">
            <a:avLst/>
          </a:prstGeom>
        </p:spPr>
        <p:txBody>
          <a:bodyPr>
            <a:noAutofit/>
          </a:bodyPr>
          <a:lstStyle/>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void</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preprocessing</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m</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next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j</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n</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while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 &lt; m - 1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lang="en-US" altLang="zh-CN" sz="2000" b="0" u="none" kern="0" dirty="0">
                <a:solidFill>
                  <a:schemeClr val="tx1"/>
                </a:solidFill>
                <a:effectLst/>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lang="en-US" altLang="zh-CN" sz="2000" b="0" u="none" kern="0" dirty="0">
                <a:solidFill>
                  <a:schemeClr val="tx1"/>
                </a:solidFill>
                <a:effectLst/>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next[j] = k</a:t>
            </a:r>
            <a:r>
              <a:rPr lang="en-US" altLang="zh-CN" sz="2000" u="none" kern="0" dirty="0">
                <a:solidFill>
                  <a:schemeClr val="tx1"/>
                </a:solidFill>
                <a:effectLst/>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else</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k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p:txBody>
      </p:sp>
    </p:spTree>
    <p:extLst>
      <p:ext uri="{BB962C8B-B14F-4D97-AF65-F5344CB8AC3E}">
        <p14:creationId xmlns:p14="http://schemas.microsoft.com/office/powerpoint/2010/main" val="3453271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41F9-F374-0C45-95EC-06076C865228}"/>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进一步优化</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999960B-84CE-E54A-A1A6-04228421EC64}"/>
              </a:ext>
            </a:extLst>
          </p:cNvPr>
          <p:cNvSpPr/>
          <p:nvPr/>
        </p:nvSpPr>
        <p:spPr>
          <a:xfrm>
            <a:off x="1331640"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3C32B23-A3FF-D84B-BA5A-13903794155F}"/>
              </a:ext>
            </a:extLst>
          </p:cNvPr>
          <p:cNvSpPr/>
          <p:nvPr/>
        </p:nvSpPr>
        <p:spPr>
          <a:xfrm>
            <a:off x="1691680"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CE3D628-58A8-3D4E-B3A7-2AB348AD04F5}"/>
              </a:ext>
            </a:extLst>
          </p:cNvPr>
          <p:cNvSpPr/>
          <p:nvPr/>
        </p:nvSpPr>
        <p:spPr>
          <a:xfrm>
            <a:off x="2051720"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C</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E8DAD5A-08C3-9147-A11E-7BEECE266585}"/>
              </a:ext>
            </a:extLst>
          </p:cNvPr>
          <p:cNvSpPr/>
          <p:nvPr/>
        </p:nvSpPr>
        <p:spPr>
          <a:xfrm>
            <a:off x="3139836"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197989A-2CA0-4D43-B810-BA831D2AC3B7}"/>
              </a:ext>
            </a:extLst>
          </p:cNvPr>
          <p:cNvSpPr/>
          <p:nvPr/>
        </p:nvSpPr>
        <p:spPr>
          <a:xfrm>
            <a:off x="3499876"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H</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D1D5B93-92C6-1C4B-AB23-4783B467B287}"/>
              </a:ext>
            </a:extLst>
          </p:cNvPr>
          <p:cNvSpPr/>
          <p:nvPr/>
        </p:nvSpPr>
        <p:spPr>
          <a:xfrm>
            <a:off x="3859916"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I</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B105924-B4F6-9848-8DFB-0FE96A2C8B3A}"/>
              </a:ext>
            </a:extLst>
          </p:cNvPr>
          <p:cNvSpPr/>
          <p:nvPr/>
        </p:nvSpPr>
        <p:spPr>
          <a:xfrm>
            <a:off x="971600"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0EECD157-1E61-D34B-AB51-B897CFEF8AF1}"/>
              </a:ext>
            </a:extLst>
          </p:cNvPr>
          <p:cNvSpPr/>
          <p:nvPr/>
        </p:nvSpPr>
        <p:spPr>
          <a:xfrm>
            <a:off x="2419756" y="230649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D8A16D6-12D1-0647-95FB-993C37B892C7}"/>
              </a:ext>
            </a:extLst>
          </p:cNvPr>
          <p:cNvSpPr/>
          <p:nvPr/>
        </p:nvSpPr>
        <p:spPr>
          <a:xfrm>
            <a:off x="2773100"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B47362A-BF5D-DC46-BAF5-30EEB489EDEA}"/>
              </a:ext>
            </a:extLst>
          </p:cNvPr>
          <p:cNvSpPr/>
          <p:nvPr/>
        </p:nvSpPr>
        <p:spPr>
          <a:xfrm>
            <a:off x="1339636" y="2810545"/>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81ECA49-5A75-4C47-B3D1-7B9B84F61687}"/>
              </a:ext>
            </a:extLst>
          </p:cNvPr>
          <p:cNvSpPr/>
          <p:nvPr/>
        </p:nvSpPr>
        <p:spPr>
          <a:xfrm>
            <a:off x="1699676" y="2810545"/>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FF32660-F9A6-5C49-A38F-7FC1225847C0}"/>
              </a:ext>
            </a:extLst>
          </p:cNvPr>
          <p:cNvSpPr/>
          <p:nvPr/>
        </p:nvSpPr>
        <p:spPr>
          <a:xfrm>
            <a:off x="2059716" y="2810545"/>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B</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6F8CF544-4E04-C940-B180-A82341C5DA86}"/>
              </a:ext>
            </a:extLst>
          </p:cNvPr>
          <p:cNvSpPr/>
          <p:nvPr/>
        </p:nvSpPr>
        <p:spPr>
          <a:xfrm>
            <a:off x="979596" y="2810545"/>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BE16F4A-A6AC-874F-A5C9-39885A423506}"/>
              </a:ext>
            </a:extLst>
          </p:cNvPr>
          <p:cNvSpPr/>
          <p:nvPr/>
        </p:nvSpPr>
        <p:spPr>
          <a:xfrm>
            <a:off x="1323644"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0E8F8B4-BC7A-6944-B084-A2C974C1EA1A}"/>
              </a:ext>
            </a:extLst>
          </p:cNvPr>
          <p:cNvSpPr/>
          <p:nvPr/>
        </p:nvSpPr>
        <p:spPr>
          <a:xfrm>
            <a:off x="1683684"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49342FE-9B0D-A547-9AB2-ED26A656C0F0}"/>
              </a:ext>
            </a:extLst>
          </p:cNvPr>
          <p:cNvSpPr/>
          <p:nvPr/>
        </p:nvSpPr>
        <p:spPr>
          <a:xfrm>
            <a:off x="2043724"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C</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0886D8E-E85F-BA46-8D97-57BF0781F199}"/>
              </a:ext>
            </a:extLst>
          </p:cNvPr>
          <p:cNvSpPr/>
          <p:nvPr/>
        </p:nvSpPr>
        <p:spPr>
          <a:xfrm>
            <a:off x="3131840"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8CAB595-0867-554A-8BBC-A855DB7456FF}"/>
              </a:ext>
            </a:extLst>
          </p:cNvPr>
          <p:cNvSpPr/>
          <p:nvPr/>
        </p:nvSpPr>
        <p:spPr>
          <a:xfrm>
            <a:off x="3491880"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H</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26EE9E2-C711-574D-BEBB-AD75068BDE13}"/>
              </a:ext>
            </a:extLst>
          </p:cNvPr>
          <p:cNvSpPr/>
          <p:nvPr/>
        </p:nvSpPr>
        <p:spPr>
          <a:xfrm>
            <a:off x="3851920"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I</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EF8E5EDF-7FF7-4348-B14E-B65B6BCCB221}"/>
              </a:ext>
            </a:extLst>
          </p:cNvPr>
          <p:cNvSpPr/>
          <p:nvPr/>
        </p:nvSpPr>
        <p:spPr>
          <a:xfrm>
            <a:off x="963604"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E5CEA5EA-FB1E-194B-8360-DA58B057BEE1}"/>
              </a:ext>
            </a:extLst>
          </p:cNvPr>
          <p:cNvSpPr/>
          <p:nvPr/>
        </p:nvSpPr>
        <p:spPr>
          <a:xfrm>
            <a:off x="2411760" y="4317727"/>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52AFA5D3-959C-6445-9570-4DD06A1BBCA1}"/>
              </a:ext>
            </a:extLst>
          </p:cNvPr>
          <p:cNvSpPr/>
          <p:nvPr/>
        </p:nvSpPr>
        <p:spPr>
          <a:xfrm>
            <a:off x="2765104"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0AA33783-E54D-594E-BFB4-E9C7BBF402AE}"/>
              </a:ext>
            </a:extLst>
          </p:cNvPr>
          <p:cNvSpPr/>
          <p:nvPr/>
        </p:nvSpPr>
        <p:spPr>
          <a:xfrm>
            <a:off x="2043724" y="4821782"/>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B</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99A2AE4E-CE1C-7749-A6D3-C2563353B3BF}"/>
              </a:ext>
            </a:extLst>
          </p:cNvPr>
          <p:cNvSpPr/>
          <p:nvPr/>
        </p:nvSpPr>
        <p:spPr>
          <a:xfrm>
            <a:off x="2403764" y="4821782"/>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5894DE59-7776-DA48-ACE8-5AE7B041FB7E}"/>
              </a:ext>
            </a:extLst>
          </p:cNvPr>
          <p:cNvSpPr/>
          <p:nvPr/>
        </p:nvSpPr>
        <p:spPr>
          <a:xfrm>
            <a:off x="2763804" y="4821782"/>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F32CE69F-787F-7D40-BCB2-7C137D5D4D3D}"/>
              </a:ext>
            </a:extLst>
          </p:cNvPr>
          <p:cNvSpPr/>
          <p:nvPr/>
        </p:nvSpPr>
        <p:spPr>
          <a:xfrm>
            <a:off x="1683684" y="4821782"/>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68B319B-7962-8A4C-95FC-2C06CDF54E66}"/>
              </a:ext>
            </a:extLst>
          </p:cNvPr>
          <p:cNvCxnSpPr>
            <a:cxnSpLocks/>
          </p:cNvCxnSpPr>
          <p:nvPr/>
        </p:nvCxnSpPr>
        <p:spPr>
          <a:xfrm>
            <a:off x="2225043" y="1946449"/>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F0B6AFB-AB45-E146-9191-2C7B0B880188}"/>
              </a:ext>
            </a:extLst>
          </p:cNvPr>
          <p:cNvSpPr/>
          <p:nvPr/>
        </p:nvSpPr>
        <p:spPr>
          <a:xfrm>
            <a:off x="2199588" y="1700808"/>
            <a:ext cx="269626" cy="461665"/>
          </a:xfrm>
          <a:prstGeom prst="rect">
            <a:avLst/>
          </a:prstGeom>
        </p:spPr>
        <p:txBody>
          <a:bodyPr wrap="none">
            <a:spAutoFit/>
          </a:bodyPr>
          <a:lstStyle/>
          <a:p>
            <a:r>
              <a:rPr lang="en-US" altLang="zh-CN" sz="2400" u="none" dirty="0" err="1">
                <a:solidFill>
                  <a:srgbClr val="C00000"/>
                </a:solidFill>
                <a:effectLst/>
                <a:latin typeface="Times New Roman" panose="02020603050405020304" pitchFamily="18" charset="0"/>
                <a:cs typeface="Times New Roman" panose="02020603050405020304" pitchFamily="18" charset="0"/>
              </a:rPr>
              <a:t>i</a:t>
            </a:r>
            <a:endParaRPr lang="en-US" u="none" dirty="0">
              <a:solidFill>
                <a:srgbClr val="C00000"/>
              </a:solidFill>
              <a:effectLst/>
            </a:endParaRPr>
          </a:p>
        </p:txBody>
      </p:sp>
      <p:cxnSp>
        <p:nvCxnSpPr>
          <p:cNvPr id="33" name="Straight Arrow Connector 32">
            <a:extLst>
              <a:ext uri="{FF2B5EF4-FFF2-40B4-BE49-F238E27FC236}">
                <a16:creationId xmlns:a16="http://schemas.microsoft.com/office/drawing/2014/main" id="{069AC626-228F-004A-ACE0-468FA50A872D}"/>
              </a:ext>
            </a:extLst>
          </p:cNvPr>
          <p:cNvCxnSpPr>
            <a:cxnSpLocks/>
          </p:cNvCxnSpPr>
          <p:nvPr/>
        </p:nvCxnSpPr>
        <p:spPr>
          <a:xfrm>
            <a:off x="2252188" y="3170585"/>
            <a:ext cx="0" cy="36004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5461A58-7AA8-F545-944F-8CC14BEE6D8B}"/>
              </a:ext>
            </a:extLst>
          </p:cNvPr>
          <p:cNvSpPr/>
          <p:nvPr/>
        </p:nvSpPr>
        <p:spPr>
          <a:xfrm>
            <a:off x="2203732" y="3279997"/>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sp>
        <p:nvSpPr>
          <p:cNvPr id="35" name="Rectangle 34">
            <a:extLst>
              <a:ext uri="{FF2B5EF4-FFF2-40B4-BE49-F238E27FC236}">
                <a16:creationId xmlns:a16="http://schemas.microsoft.com/office/drawing/2014/main" id="{086B669C-A7E8-E941-BF81-9163E80CB73D}"/>
              </a:ext>
            </a:extLst>
          </p:cNvPr>
          <p:cNvSpPr/>
          <p:nvPr/>
        </p:nvSpPr>
        <p:spPr>
          <a:xfrm>
            <a:off x="4597141" y="2132856"/>
            <a:ext cx="3575259" cy="1200329"/>
          </a:xfrm>
          <a:prstGeom prst="rect">
            <a:avLst/>
          </a:prstGeom>
        </p:spPr>
        <p:txBody>
          <a:bodyPr wrap="square">
            <a:spAutoFit/>
          </a:bodyPr>
          <a:lstStyle/>
          <a:p>
            <a:pPr lvl="0" algn="ctr">
              <a:defRPr/>
            </a:pP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前述算法得到的</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next</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数组是</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 0, 0, 1]</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，则下一步应该把</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移动到第</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个元素</a:t>
            </a:r>
          </a:p>
        </p:txBody>
      </p:sp>
      <p:cxnSp>
        <p:nvCxnSpPr>
          <p:cNvPr id="36" name="Straight Arrow Connector 35">
            <a:extLst>
              <a:ext uri="{FF2B5EF4-FFF2-40B4-BE49-F238E27FC236}">
                <a16:creationId xmlns:a16="http://schemas.microsoft.com/office/drawing/2014/main" id="{B4FB13AA-BC3B-EB41-BDF5-5E0AF2125122}"/>
              </a:ext>
            </a:extLst>
          </p:cNvPr>
          <p:cNvCxnSpPr>
            <a:cxnSpLocks/>
          </p:cNvCxnSpPr>
          <p:nvPr/>
        </p:nvCxnSpPr>
        <p:spPr>
          <a:xfrm>
            <a:off x="2205199" y="3962673"/>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B9719F8-478E-8449-AD0A-3F7650401C8C}"/>
              </a:ext>
            </a:extLst>
          </p:cNvPr>
          <p:cNvSpPr/>
          <p:nvPr/>
        </p:nvSpPr>
        <p:spPr>
          <a:xfrm>
            <a:off x="2179744" y="3717032"/>
            <a:ext cx="269626" cy="461665"/>
          </a:xfrm>
          <a:prstGeom prst="rect">
            <a:avLst/>
          </a:prstGeom>
        </p:spPr>
        <p:txBody>
          <a:bodyPr wrap="none">
            <a:spAutoFit/>
          </a:bodyPr>
          <a:lstStyle/>
          <a:p>
            <a:r>
              <a:rPr lang="en-US" altLang="zh-CN" sz="2400" u="none" dirty="0" err="1">
                <a:solidFill>
                  <a:srgbClr val="C00000"/>
                </a:solidFill>
                <a:effectLst/>
                <a:latin typeface="Times New Roman" panose="02020603050405020304" pitchFamily="18" charset="0"/>
                <a:cs typeface="Times New Roman" panose="02020603050405020304" pitchFamily="18" charset="0"/>
              </a:rPr>
              <a:t>i</a:t>
            </a:r>
            <a:endParaRPr lang="en-US" u="none" dirty="0">
              <a:solidFill>
                <a:srgbClr val="C00000"/>
              </a:solidFill>
              <a:effectLst/>
            </a:endParaRPr>
          </a:p>
        </p:txBody>
      </p:sp>
      <p:cxnSp>
        <p:nvCxnSpPr>
          <p:cNvPr id="38" name="Straight Arrow Connector 37">
            <a:extLst>
              <a:ext uri="{FF2B5EF4-FFF2-40B4-BE49-F238E27FC236}">
                <a16:creationId xmlns:a16="http://schemas.microsoft.com/office/drawing/2014/main" id="{1DA33658-BFD0-484A-92D4-CC2E130CE60B}"/>
              </a:ext>
            </a:extLst>
          </p:cNvPr>
          <p:cNvCxnSpPr>
            <a:cxnSpLocks/>
          </p:cNvCxnSpPr>
          <p:nvPr/>
        </p:nvCxnSpPr>
        <p:spPr>
          <a:xfrm>
            <a:off x="2232344" y="5186809"/>
            <a:ext cx="0" cy="36004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C93C326-862D-A64F-BF42-863599D8BCDE}"/>
              </a:ext>
            </a:extLst>
          </p:cNvPr>
          <p:cNvSpPr/>
          <p:nvPr/>
        </p:nvSpPr>
        <p:spPr>
          <a:xfrm>
            <a:off x="2183888" y="5296221"/>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sp>
        <p:nvSpPr>
          <p:cNvPr id="40" name="Rectangle 39">
            <a:extLst>
              <a:ext uri="{FF2B5EF4-FFF2-40B4-BE49-F238E27FC236}">
                <a16:creationId xmlns:a16="http://schemas.microsoft.com/office/drawing/2014/main" id="{C78790A1-5658-E145-B1F6-6DADD83BC626}"/>
              </a:ext>
            </a:extLst>
          </p:cNvPr>
          <p:cNvSpPr/>
          <p:nvPr/>
        </p:nvSpPr>
        <p:spPr>
          <a:xfrm>
            <a:off x="4597141" y="4142693"/>
            <a:ext cx="3575259" cy="1200329"/>
          </a:xfrm>
          <a:prstGeom prst="rect">
            <a:avLst/>
          </a:prstGeom>
        </p:spPr>
        <p:txBody>
          <a:bodyPr wrap="square">
            <a:spAutoFit/>
          </a:bodyPr>
          <a:lstStyle/>
          <a:p>
            <a:pPr lvl="0" algn="just">
              <a:defRPr/>
            </a:pP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这一步没有意义，因为后面的</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B</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已经不匹配，那前面的</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B</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也一定是不匹配的</a:t>
            </a:r>
          </a:p>
        </p:txBody>
      </p:sp>
      <p:sp>
        <p:nvSpPr>
          <p:cNvPr id="41" name="Rectangle 40">
            <a:extLst>
              <a:ext uri="{FF2B5EF4-FFF2-40B4-BE49-F238E27FC236}">
                <a16:creationId xmlns:a16="http://schemas.microsoft.com/office/drawing/2014/main" id="{E83ADF21-62CB-7542-BF8D-1295E2B5DA1B}"/>
              </a:ext>
            </a:extLst>
          </p:cNvPr>
          <p:cNvSpPr/>
          <p:nvPr/>
        </p:nvSpPr>
        <p:spPr>
          <a:xfrm>
            <a:off x="1886527" y="5877272"/>
            <a:ext cx="5370946" cy="461665"/>
          </a:xfrm>
          <a:prstGeom prst="rect">
            <a:avLst/>
          </a:prstGeom>
        </p:spPr>
        <p:txBody>
          <a:bodyPr wrap="square">
            <a:spAutoFit/>
          </a:bodyPr>
          <a:lstStyle/>
          <a:p>
            <a:pPr lvl="0" algn="ctr">
              <a:defRPr/>
            </a:pP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发生问题的原因在于</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p[j]</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p[next[j]]</a:t>
            </a:r>
            <a:endPar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292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7" grpId="0"/>
      <p:bldP spid="39" grpId="0"/>
      <p:bldP spid="4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E79D-9878-9F4F-B2F3-57EC8E0AD5C1}"/>
              </a:ext>
            </a:extLst>
          </p:cNvPr>
          <p:cNvSpPr>
            <a:spLocks noGrp="1"/>
          </p:cNvSpPr>
          <p:nvPr>
            <p:ph type="title"/>
          </p:nvPr>
        </p:nvSpPr>
        <p:spPr/>
        <p:txBody>
          <a:bodyPr/>
          <a:lstStyle/>
          <a:p>
            <a:r>
              <a:rPr lang="zh-CN" altLang="en-US" dirty="0"/>
              <a:t>串的逻辑结构</a:t>
            </a:r>
            <a:endParaRPr lang="en-US" dirty="0"/>
          </a:p>
        </p:txBody>
      </p:sp>
      <p:sp>
        <p:nvSpPr>
          <p:cNvPr id="3" name="Content Placeholder 2">
            <a:extLst>
              <a:ext uri="{FF2B5EF4-FFF2-40B4-BE49-F238E27FC236}">
                <a16:creationId xmlns:a16="http://schemas.microsoft.com/office/drawing/2014/main" id="{1A9D023C-D99B-914C-998F-41B65649638D}"/>
              </a:ext>
            </a:extLst>
          </p:cNvPr>
          <p:cNvSpPr>
            <a:spLocks noGrp="1"/>
          </p:cNvSpPr>
          <p:nvPr>
            <p:ph idx="1"/>
          </p:nvPr>
        </p:nvSpPr>
        <p:spPr/>
        <p:txBody>
          <a:bodyPr>
            <a:normAutofit/>
          </a:bodyPr>
          <a:lstStyle/>
          <a:p>
            <a:r>
              <a:rPr lang="zh-CN" altLang="en-US" dirty="0"/>
              <a:t>在逻辑结构方面，串与线性表极为相似，区别在于串的数据对象约束为字符集</a:t>
            </a:r>
            <a:r>
              <a:rPr lang="en-US" dirty="0">
                <a:solidFill>
                  <a:srgbClr val="C00000"/>
                </a:solidFill>
                <a:latin typeface="Times New Roman" panose="02020603050405020304" pitchFamily="18" charset="0"/>
                <a:cs typeface="Times New Roman" panose="02020603050405020304" pitchFamily="18" charset="0"/>
              </a:rPr>
              <a:t>V</a:t>
            </a:r>
            <a:endParaRPr lang="en-US" altLang="zh-CN" dirty="0"/>
          </a:p>
          <a:p>
            <a:endParaRPr lang="zh-CN" altLang="en-US" dirty="0"/>
          </a:p>
          <a:p>
            <a:r>
              <a:rPr lang="zh-CN" altLang="en-US" dirty="0"/>
              <a:t>串的逻辑表示</a:t>
            </a:r>
          </a:p>
          <a:p>
            <a:pPr lvl="1"/>
            <a:r>
              <a:rPr lang="zh-CN" altLang="en-US" dirty="0">
                <a:latin typeface="Times New Roman" panose="02020603050405020304" pitchFamily="18" charset="0"/>
                <a:cs typeface="Times New Roman" panose="02020603050405020304" pitchFamily="18" charset="0"/>
              </a:rPr>
              <a:t>数据对象：</a:t>
            </a:r>
            <a:r>
              <a:rPr lang="en-US" dirty="0">
                <a:solidFill>
                  <a:srgbClr val="C00000"/>
                </a:solidFill>
                <a:latin typeface="Times New Roman" panose="02020603050405020304" pitchFamily="18" charset="0"/>
                <a:cs typeface="Times New Roman" panose="02020603050405020304" pitchFamily="18" charset="0"/>
              </a:rPr>
              <a:t>D</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en-US" dirty="0" err="1">
                <a:solidFill>
                  <a:srgbClr val="C00000"/>
                </a:solidFill>
                <a:latin typeface="Times New Roman" panose="02020603050405020304" pitchFamily="18" charset="0"/>
                <a:cs typeface="Times New Roman" panose="02020603050405020304" pitchFamily="18" charset="0"/>
              </a:rPr>
              <a:t>a</a:t>
            </a:r>
            <a:r>
              <a:rPr lang="en-US" baseline="-25000" dirty="0" err="1">
                <a:solidFill>
                  <a:srgbClr val="C00000"/>
                </a:solidFill>
                <a:latin typeface="Times New Roman" panose="02020603050405020304" pitchFamily="18" charset="0"/>
                <a:cs typeface="Times New Roman" panose="02020603050405020304" pitchFamily="18" charset="0"/>
              </a:rPr>
              <a:t>i</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a</a:t>
            </a:r>
            <a:r>
              <a:rPr lang="en-US" baseline="-25000" dirty="0" err="1">
                <a:solidFill>
                  <a:srgbClr val="C00000"/>
                </a:solidFill>
                <a:latin typeface="Times New Roman" panose="02020603050405020304" pitchFamily="18" charset="0"/>
                <a:cs typeface="Times New Roman" panose="02020603050405020304" pitchFamily="18" charset="0"/>
              </a:rPr>
              <a:t>i</a:t>
            </a:r>
            <a:r>
              <a:rPr lang="zh-CN" altLang="en-US" dirty="0">
                <a:solidFill>
                  <a:srgbClr val="C00000"/>
                </a:solidFill>
                <a:latin typeface="Times New Roman" panose="02020603050405020304" pitchFamily="18" charset="0"/>
                <a:cs typeface="Times New Roman" panose="02020603050405020304" pitchFamily="18" charset="0"/>
              </a:rPr>
              <a:t> </a:t>
            </a:r>
            <a:r>
              <a:rPr lang="pt-BR" altLang="zh-CN" dirty="0">
                <a:solidFill>
                  <a:srgbClr val="C00000"/>
                </a:solidFill>
                <a:latin typeface="Times New Roman" pitchFamily="18" charset="0"/>
                <a:cs typeface="Times New Roman" pitchFamily="18" charset="0"/>
                <a:sym typeface="Symbol"/>
              </a:rPr>
              <a:t></a:t>
            </a:r>
            <a:r>
              <a:rPr lang="zh-CN" altLang="en-US" dirty="0">
                <a:solidFill>
                  <a:srgbClr val="C00000"/>
                </a:solidFill>
                <a:latin typeface="Times New Roman" pitchFamily="18" charset="0"/>
                <a:cs typeface="Times New Roman" pitchFamily="18" charset="0"/>
                <a:sym typeface="Symbol"/>
              </a:rPr>
              <a:t> </a:t>
            </a:r>
            <a:r>
              <a:rPr lang="en-US" dirty="0">
                <a:solidFill>
                  <a:srgbClr val="C00000"/>
                </a:solidFill>
                <a:latin typeface="Times New Roman" panose="02020603050405020304" pitchFamily="18" charset="0"/>
                <a:cs typeface="Times New Roman" panose="02020603050405020304" pitchFamily="18" charset="0"/>
              </a:rPr>
              <a:t>V</a:t>
            </a:r>
            <a:r>
              <a:rPr lang="en-US" altLang="zh-CN"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i</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0</a:t>
            </a:r>
            <a:r>
              <a:rPr 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1</a:t>
            </a:r>
            <a:r>
              <a:rPr lang="en-US" dirty="0">
                <a:solidFill>
                  <a:srgbClr val="C00000"/>
                </a:solidFill>
                <a:latin typeface="Times New Roman" panose="02020603050405020304" pitchFamily="18" charset="0"/>
                <a:cs typeface="Times New Roman" panose="02020603050405020304" pitchFamily="18" charset="0"/>
              </a:rPr>
              <a:t>, …, n</a:t>
            </a:r>
            <a:r>
              <a:rPr lang="en-US" altLang="zh-CN" dirty="0">
                <a:solidFill>
                  <a:srgbClr val="C00000"/>
                </a:solidFill>
                <a:latin typeface="Times New Roman" panose="02020603050405020304" pitchFamily="18" charset="0"/>
                <a:cs typeface="Times New Roman" panose="02020603050405020304" pitchFamily="18" charset="0"/>
              </a:rPr>
              <a:t>-1</a:t>
            </a:r>
            <a:r>
              <a:rPr lang="en-US" dirty="0">
                <a:solidFill>
                  <a:srgbClr val="C00000"/>
                </a:solidFill>
                <a:latin typeface="Times New Roman" panose="02020603050405020304" pitchFamily="18" charset="0"/>
                <a:cs typeface="Times New Roman" panose="02020603050405020304" pitchFamily="18" charset="0"/>
              </a:rPr>
              <a:t>, n</a:t>
            </a:r>
            <a:r>
              <a:rPr lang="en-US" altLang="zh-CN" kern="0" dirty="0">
                <a:solidFill>
                  <a:srgbClr val="C00000"/>
                </a:solidFill>
                <a:latin typeface="Times New Roman" pitchFamily="18" charset="0"/>
                <a:cs typeface="Times New Roman" pitchFamily="18" charset="0"/>
                <a:sym typeface="Symbol"/>
              </a:rPr>
              <a:t>  </a:t>
            </a:r>
            <a:r>
              <a:rPr lang="en-US" dirty="0">
                <a:solidFill>
                  <a:srgbClr val="C00000"/>
                </a:solidFill>
                <a:latin typeface="Times New Roman" panose="02020603050405020304" pitchFamily="18" charset="0"/>
                <a:cs typeface="Times New Roman" panose="02020603050405020304" pitchFamily="18" charset="0"/>
              </a:rPr>
              <a:t>0}</a:t>
            </a:r>
          </a:p>
          <a:p>
            <a:pPr lvl="1"/>
            <a:r>
              <a:rPr lang="zh-CN" altLang="en-US" dirty="0">
                <a:latin typeface="Times New Roman" panose="02020603050405020304" pitchFamily="18" charset="0"/>
                <a:cs typeface="Times New Roman" panose="02020603050405020304" pitchFamily="18" charset="0"/>
              </a:rPr>
              <a:t>数据关系：</a:t>
            </a:r>
            <a:r>
              <a:rPr lang="en-US" dirty="0">
                <a:solidFill>
                  <a:srgbClr val="C00000"/>
                </a:solidFill>
                <a:latin typeface="Times New Roman" panose="02020603050405020304" pitchFamily="18" charset="0"/>
                <a:cs typeface="Times New Roman" panose="02020603050405020304" pitchFamily="18" charset="0"/>
              </a:rPr>
              <a:t>R</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{&lt;a</a:t>
            </a:r>
            <a:r>
              <a:rPr lang="en-US" baseline="-25000" dirty="0">
                <a:solidFill>
                  <a:srgbClr val="C00000"/>
                </a:solidFill>
                <a:latin typeface="Times New Roman" panose="02020603050405020304" pitchFamily="18" charset="0"/>
                <a:cs typeface="Times New Roman" panose="02020603050405020304" pitchFamily="18" charset="0"/>
              </a:rPr>
              <a:t>j-1</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a</a:t>
            </a:r>
            <a:r>
              <a:rPr lang="en-US" baseline="-25000" dirty="0" err="1">
                <a:solidFill>
                  <a:srgbClr val="C00000"/>
                </a:solidFill>
                <a:latin typeface="Times New Roman" panose="02020603050405020304" pitchFamily="18" charset="0"/>
                <a:cs typeface="Times New Roman" panose="02020603050405020304" pitchFamily="18" charset="0"/>
              </a:rPr>
              <a:t>j</a:t>
            </a:r>
            <a:r>
              <a:rPr lang="en-US" dirty="0">
                <a:solidFill>
                  <a:srgbClr val="C00000"/>
                </a:solidFill>
                <a:latin typeface="Times New Roman" panose="02020603050405020304" pitchFamily="18" charset="0"/>
                <a:cs typeface="Times New Roman" panose="02020603050405020304" pitchFamily="18" charset="0"/>
              </a:rPr>
              <a:t>&gt;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a:t>
            </a:r>
            <a:r>
              <a:rPr lang="en-US" baseline="-25000" dirty="0">
                <a:solidFill>
                  <a:srgbClr val="C00000"/>
                </a:solidFill>
                <a:latin typeface="Times New Roman" panose="02020603050405020304" pitchFamily="18" charset="0"/>
                <a:cs typeface="Times New Roman" panose="02020603050405020304" pitchFamily="18" charset="0"/>
              </a:rPr>
              <a:t>j-1</a:t>
            </a:r>
            <a:r>
              <a:rPr lang="pt-BR" altLang="zh-CN" dirty="0">
                <a:solidFill>
                  <a:srgbClr val="C00000"/>
                </a:solidFill>
                <a:latin typeface="Times New Roman" pitchFamily="18" charset="0"/>
                <a:cs typeface="Times New Roman" pitchFamily="18" charset="0"/>
                <a:sym typeface="Symbol"/>
              </a:rPr>
              <a:t>  </a:t>
            </a:r>
            <a:r>
              <a:rPr lang="en-US" dirty="0">
                <a:solidFill>
                  <a:srgbClr val="C00000"/>
                </a:solidFill>
                <a:latin typeface="Times New Roman" panose="02020603050405020304" pitchFamily="18" charset="0"/>
                <a:cs typeface="Times New Roman" panose="02020603050405020304" pitchFamily="18" charset="0"/>
              </a:rPr>
              <a:t>D</a:t>
            </a:r>
            <a:r>
              <a:rPr lang="en-US" altLang="zh-CN" kern="0" dirty="0">
                <a:solidFill>
                  <a:srgbClr val="C00000"/>
                </a:solidFill>
                <a:latin typeface="Times New Roman" pitchFamily="18" charset="0"/>
                <a:cs typeface="Times New Roman" pitchFamily="18" charset="0"/>
                <a:sym typeface="Symbol"/>
              </a:rPr>
              <a:t> </a:t>
            </a:r>
            <a:r>
              <a:rPr lang="zh-CN" altLang="en-US" kern="0" dirty="0">
                <a:solidFill>
                  <a:srgbClr val="C00000"/>
                </a:solidFill>
                <a:latin typeface="Times New Roman" panose="02020603050405020304" pitchFamily="18" charset="0"/>
                <a:cs typeface="Times New Roman" panose="02020603050405020304" pitchFamily="18" charset="0"/>
                <a:sym typeface="Symbol"/>
              </a:rPr>
              <a:t> </a:t>
            </a:r>
            <a:r>
              <a:rPr lang="en-US" dirty="0" err="1">
                <a:solidFill>
                  <a:srgbClr val="C00000"/>
                </a:solidFill>
                <a:latin typeface="Times New Roman" panose="02020603050405020304" pitchFamily="18" charset="0"/>
                <a:cs typeface="Times New Roman" panose="02020603050405020304" pitchFamily="18" charset="0"/>
              </a:rPr>
              <a:t>a</a:t>
            </a:r>
            <a:r>
              <a:rPr lang="en-US" baseline="-25000" dirty="0" err="1">
                <a:solidFill>
                  <a:srgbClr val="C00000"/>
                </a:solidFill>
                <a:latin typeface="Times New Roman" panose="02020603050405020304" pitchFamily="18" charset="0"/>
                <a:cs typeface="Times New Roman" panose="02020603050405020304" pitchFamily="18" charset="0"/>
              </a:rPr>
              <a:t>j</a:t>
            </a:r>
            <a:r>
              <a:rPr lang="pt-BR" altLang="zh-CN" dirty="0">
                <a:solidFill>
                  <a:srgbClr val="C00000"/>
                </a:solidFill>
                <a:latin typeface="Times New Roman" pitchFamily="18" charset="0"/>
                <a:cs typeface="Times New Roman" pitchFamily="18" charset="0"/>
                <a:sym typeface="Symbol"/>
              </a:rPr>
              <a:t>  </a:t>
            </a:r>
            <a:r>
              <a:rPr lang="en-US" dirty="0">
                <a:solidFill>
                  <a:srgbClr val="C00000"/>
                </a:solidFill>
                <a:latin typeface="Times New Roman" panose="02020603050405020304" pitchFamily="18" charset="0"/>
                <a:cs typeface="Times New Roman" panose="02020603050405020304" pitchFamily="18" charset="0"/>
              </a:rPr>
              <a:t>D, </a:t>
            </a:r>
            <a:r>
              <a:rPr lang="en-US" altLang="zh-CN" dirty="0">
                <a:solidFill>
                  <a:srgbClr val="C00000"/>
                </a:solidFill>
                <a:latin typeface="Times New Roman" panose="02020603050405020304" pitchFamily="18" charset="0"/>
                <a:cs typeface="Times New Roman" panose="02020603050405020304" pitchFamily="18" charset="0"/>
              </a:rPr>
              <a:t>1</a:t>
            </a:r>
            <a:r>
              <a:rPr lang="en-US" altLang="zh-CN" kern="0" dirty="0">
                <a:solidFill>
                  <a:srgbClr val="C00000"/>
                </a:solidFill>
                <a:latin typeface="Times New Roman" pitchFamily="18" charset="0"/>
                <a:cs typeface="Times New Roman" pitchFamily="18" charset="0"/>
                <a:sym typeface="Symbol"/>
              </a:rPr>
              <a:t>  </a:t>
            </a:r>
            <a:r>
              <a:rPr lang="en-US" dirty="0">
                <a:solidFill>
                  <a:srgbClr val="C00000"/>
                </a:solidFill>
                <a:latin typeface="Times New Roman" panose="02020603050405020304" pitchFamily="18" charset="0"/>
                <a:cs typeface="Times New Roman" panose="02020603050405020304" pitchFamily="18" charset="0"/>
              </a:rPr>
              <a:t>j</a:t>
            </a:r>
            <a:r>
              <a:rPr lang="en-US" altLang="zh-CN" kern="0" dirty="0">
                <a:solidFill>
                  <a:srgbClr val="C00000"/>
                </a:solidFill>
                <a:latin typeface="Times New Roman" pitchFamily="18" charset="0"/>
                <a:cs typeface="Times New Roman" pitchFamily="18" charset="0"/>
                <a:sym typeface="Symbol"/>
              </a:rPr>
              <a:t>  </a:t>
            </a:r>
            <a:r>
              <a:rPr lang="en-US" dirty="0">
                <a:solidFill>
                  <a:srgbClr val="C00000"/>
                </a:solidFill>
                <a:latin typeface="Times New Roman" panose="02020603050405020304" pitchFamily="18" charset="0"/>
                <a:cs typeface="Times New Roman" panose="02020603050405020304" pitchFamily="18" charset="0"/>
              </a:rPr>
              <a:t>n</a:t>
            </a:r>
            <a:r>
              <a:rPr lang="en-US" altLang="zh-CN" dirty="0">
                <a:solidFill>
                  <a:srgbClr val="C00000"/>
                </a:solidFill>
                <a:latin typeface="Times New Roman" panose="02020603050405020304" pitchFamily="18" charset="0"/>
                <a:cs typeface="Times New Roman" panose="02020603050405020304" pitchFamily="18" charset="0"/>
              </a:rPr>
              <a:t>-1</a:t>
            </a:r>
            <a:r>
              <a:rPr lang="en-US"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601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242C-E432-364E-9F03-D5288C639816}"/>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进一步优化</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p>
        </p:txBody>
      </p:sp>
      <p:sp>
        <p:nvSpPr>
          <p:cNvPr id="4" name="内容占位符 2">
            <a:extLst>
              <a:ext uri="{FF2B5EF4-FFF2-40B4-BE49-F238E27FC236}">
                <a16:creationId xmlns:a16="http://schemas.microsoft.com/office/drawing/2014/main" id="{336DD23B-E85B-8741-BCF4-DFC917FAD05C}"/>
              </a:ext>
            </a:extLst>
          </p:cNvPr>
          <p:cNvSpPr txBox="1">
            <a:spLocks/>
          </p:cNvSpPr>
          <p:nvPr/>
        </p:nvSpPr>
        <p:spPr>
          <a:xfrm>
            <a:off x="1907704" y="1690689"/>
            <a:ext cx="5328592" cy="4104456"/>
          </a:xfrm>
          <a:prstGeom prst="rect">
            <a:avLst/>
          </a:prstGeom>
        </p:spPr>
        <p:txBody>
          <a:bodyPr>
            <a:noAutofit/>
          </a:bodyPr>
          <a:lstStyle/>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void</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preprocessing</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m</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next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j</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n</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while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 &lt; m - 1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lang="en-US" altLang="zh-CN" sz="2000" b="0" u="none" kern="0" dirty="0">
                <a:solidFill>
                  <a:schemeClr val="tx1"/>
                </a:solidFill>
                <a:effectLst/>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lang="en-US" altLang="zh-CN" sz="2000" b="0" u="none" kern="0" dirty="0">
                <a:solidFill>
                  <a:schemeClr val="tx1"/>
                </a:solidFill>
                <a:effectLst/>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rgbClr val="C00000"/>
                </a:solidFill>
                <a:effectLst/>
                <a:latin typeface="Times New Roman" pitchFamily="18" charset="0"/>
                <a:cs typeface="Times New Roman" pitchFamily="18" charset="0"/>
              </a:rPr>
              <a:t>if ( </a:t>
            </a:r>
            <a:r>
              <a:rPr lang="en-US" altLang="zh-CN" sz="2000" b="0" u="none" kern="0" dirty="0">
                <a:solidFill>
                  <a:srgbClr val="C00000"/>
                </a:solidFill>
                <a:effectLst/>
                <a:latin typeface="Times New Roman" pitchFamily="18" charset="0"/>
                <a:cs typeface="Times New Roman" pitchFamily="18" charset="0"/>
              </a:rPr>
              <a:t>p[j] == p[k]</a:t>
            </a:r>
            <a:r>
              <a:rPr lang="en-US" altLang="zh-CN" sz="2000" u="none" kern="0" dirty="0">
                <a:solidFill>
                  <a:srgbClr val="C00000"/>
                </a:solidFill>
                <a:effectLst/>
                <a:latin typeface="Times New Roman" pitchFamily="18" charset="0"/>
                <a:cs typeface="Times New Roman" pitchFamily="18" charset="0"/>
              </a:rPr>
              <a:t> )  </a:t>
            </a:r>
            <a:r>
              <a:rPr lang="en-US" altLang="zh-CN" sz="2000" b="0" u="none" kern="0" dirty="0">
                <a:solidFill>
                  <a:srgbClr val="C00000"/>
                </a:solidFill>
                <a:effectLst/>
                <a:latin typeface="Times New Roman" pitchFamily="18" charset="0"/>
                <a:cs typeface="Times New Roman" pitchFamily="18" charset="0"/>
              </a:rPr>
              <a:t>next[j] = next[k]</a:t>
            </a:r>
            <a:r>
              <a:rPr lang="en-US" altLang="zh-CN" sz="2000" u="none" kern="0" dirty="0">
                <a:solidFill>
                  <a:srgbClr val="C00000"/>
                </a:solidFill>
                <a:effectLst/>
                <a:latin typeface="Times New Roman" pitchFamily="18" charset="0"/>
                <a:cs typeface="Times New Roman" pitchFamily="18" charset="0"/>
              </a:rPr>
              <a:t>;</a:t>
            </a:r>
            <a:endParaRPr kumimoji="0" lang="en-US" altLang="zh-CN" sz="2000" i="0" u="none" strike="noStrike" kern="0" cap="none" spc="0" normalizeH="0" baseline="0" noProof="0" dirty="0">
              <a:ln>
                <a:noFill/>
              </a:ln>
              <a:solidFill>
                <a:srgbClr val="C00000"/>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u="none" kern="0" dirty="0">
                <a:solidFill>
                  <a:srgbClr val="C00000"/>
                </a:solidFill>
                <a:effectLst/>
                <a:latin typeface="Times New Roman" pitchFamily="18" charset="0"/>
                <a:cs typeface="Times New Roman" pitchFamily="18" charset="0"/>
              </a:rPr>
              <a:t>            else  </a:t>
            </a:r>
            <a:r>
              <a:rPr lang="en-US" altLang="zh-CN" sz="2000" b="0" u="none" kern="0" dirty="0">
                <a:solidFill>
                  <a:schemeClr val="tx1"/>
                </a:solidFill>
                <a:effectLst/>
                <a:latin typeface="Times New Roman" pitchFamily="18" charset="0"/>
                <a:cs typeface="Times New Roman" pitchFamily="18" charset="0"/>
              </a:rPr>
              <a:t>next[j] = k</a:t>
            </a:r>
            <a:r>
              <a:rPr lang="en-US" altLang="zh-CN" sz="2000" u="none" kern="0" dirty="0">
                <a:solidFill>
                  <a:schemeClr val="tx1"/>
                </a:solidFill>
                <a:effectLst/>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else</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k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p:txBody>
      </p:sp>
    </p:spTree>
    <p:extLst>
      <p:ext uri="{BB962C8B-B14F-4D97-AF65-F5344CB8AC3E}">
        <p14:creationId xmlns:p14="http://schemas.microsoft.com/office/powerpoint/2010/main" val="23411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DAEE-D15B-5A45-8ACA-C1E0BFE43B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算法的特点</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CCBABB-71ED-6142-B938-B49330B3D870}"/>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与</a:t>
            </a:r>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算法类似，按照从左到右的顺序进行比较</a:t>
            </a:r>
          </a:p>
          <a:p>
            <a:r>
              <a:rPr lang="zh-CN" altLang="en-US" dirty="0">
                <a:latin typeface="Times New Roman" panose="02020603050405020304" pitchFamily="18" charset="0"/>
                <a:cs typeface="Times New Roman" panose="02020603050405020304" pitchFamily="18" charset="0"/>
              </a:rPr>
              <a:t>预处理需要</a:t>
            </a:r>
            <a:r>
              <a:rPr lang="en-US" dirty="0">
                <a:latin typeface="Times New Roman" panose="02020603050405020304" pitchFamily="18" charset="0"/>
                <a:cs typeface="Times New Roman" panose="02020603050405020304" pitchFamily="18" charset="0"/>
              </a:rPr>
              <a:t>O(m)</a:t>
            </a:r>
            <a:r>
              <a:rPr lang="zh-CN" altLang="en-US" dirty="0">
                <a:latin typeface="Times New Roman" panose="02020603050405020304" pitchFamily="18" charset="0"/>
                <a:cs typeface="Times New Roman" panose="02020603050405020304" pitchFamily="18" charset="0"/>
              </a:rPr>
              <a:t>的时间和存储空间</a:t>
            </a:r>
          </a:p>
          <a:p>
            <a:r>
              <a:rPr lang="zh-CN" altLang="en-US" dirty="0">
                <a:latin typeface="Times New Roman" panose="02020603050405020304" pitchFamily="18" charset="0"/>
                <a:cs typeface="Times New Roman" panose="02020603050405020304" pitchFamily="18" charset="0"/>
              </a:rPr>
              <a:t>算法时间复杂性为</a:t>
            </a:r>
            <a:r>
              <a:rPr lang="en-US" dirty="0">
                <a:latin typeface="Times New Roman" panose="02020603050405020304" pitchFamily="18" charset="0"/>
                <a:cs typeface="Times New Roman" panose="02020603050405020304" pitchFamily="18" charset="0"/>
              </a:rPr>
              <a:t>O(</a:t>
            </a:r>
            <a:r>
              <a:rPr lang="en-US" dirty="0" err="1">
                <a:latin typeface="Times New Roman" panose="02020603050405020304" pitchFamily="18" charset="0"/>
                <a:cs typeface="Times New Roman" panose="02020603050405020304" pitchFamily="18" charset="0"/>
              </a:rPr>
              <a:t>m+n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1145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E8D8-759E-D842-A9E2-803B445C60ED}"/>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8CC4BC-62E9-734F-AD6D-690A728BA54D}"/>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试计算</a:t>
            </a:r>
            <a:r>
              <a:rPr lang="en-US" altLang="zh-CN"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aaab</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abcabaa</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abcaabbabcabaacbacba</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的失效函数</a:t>
            </a:r>
          </a:p>
        </p:txBody>
      </p:sp>
    </p:spTree>
    <p:extLst>
      <p:ext uri="{BB962C8B-B14F-4D97-AF65-F5344CB8AC3E}">
        <p14:creationId xmlns:p14="http://schemas.microsoft.com/office/powerpoint/2010/main" val="1321565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81B7-8F86-904F-8AA6-EE8D045498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BM(Boyer-Moore)</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DC540D-CB37-894F-8335-5B38BE9110B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算法并不是效率最高的算法，实际采用并不多</a:t>
            </a:r>
          </a:p>
          <a:p>
            <a:r>
              <a:rPr lang="zh-CN" altLang="en-US" dirty="0">
                <a:latin typeface="Times New Roman" panose="02020603050405020304" pitchFamily="18" charset="0"/>
                <a:cs typeface="Times New Roman" panose="02020603050405020304" pitchFamily="18" charset="0"/>
              </a:rPr>
              <a:t>各种文本编辑器的查找功能</a:t>
            </a:r>
            <a:r>
              <a:rPr lang="en-US" altLang="zh-CN"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Ctrl+F</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大多采用</a:t>
            </a:r>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a:t>
            </a:r>
          </a:p>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算法不仅效率高，而且构思巧妙，容易理解</a:t>
            </a:r>
          </a:p>
          <a:p>
            <a:r>
              <a:rPr lang="en-US" altLang="zh-CN" dirty="0">
                <a:latin typeface="Times New Roman" panose="02020603050405020304" pitchFamily="18" charset="0"/>
                <a:cs typeface="Times New Roman" panose="02020603050405020304" pitchFamily="18" charset="0"/>
              </a:rPr>
              <a:t>1977</a:t>
            </a:r>
            <a:r>
              <a:rPr lang="zh-CN" altLang="en-US" dirty="0">
                <a:latin typeface="Times New Roman" panose="02020603050405020304" pitchFamily="18" charset="0"/>
                <a:cs typeface="Times New Roman" panose="02020603050405020304" pitchFamily="18" charset="0"/>
              </a:rPr>
              <a:t>年，德克萨斯大学的</a:t>
            </a:r>
            <a:r>
              <a:rPr lang="en-US" dirty="0">
                <a:latin typeface="Times New Roman" panose="02020603050405020304" pitchFamily="18" charset="0"/>
                <a:cs typeface="Times New Roman" panose="02020603050405020304" pitchFamily="18" charset="0"/>
              </a:rPr>
              <a:t>Robert S. Boyer</a:t>
            </a:r>
            <a:r>
              <a:rPr lang="zh-CN" altLang="en-US" dirty="0">
                <a:latin typeface="Times New Roman" panose="02020603050405020304" pitchFamily="18" charset="0"/>
                <a:cs typeface="Times New Roman" panose="02020603050405020304" pitchFamily="18" charset="0"/>
              </a:rPr>
              <a:t>教授和</a:t>
            </a:r>
            <a:r>
              <a:rPr lang="en-US" dirty="0">
                <a:latin typeface="Times New Roman" panose="02020603050405020304" pitchFamily="18" charset="0"/>
                <a:cs typeface="Times New Roman" panose="02020603050405020304" pitchFamily="18" charset="0"/>
              </a:rPr>
              <a:t>J. Strother Moore</a:t>
            </a:r>
            <a:r>
              <a:rPr lang="zh-CN" altLang="en-US" dirty="0">
                <a:latin typeface="Times New Roman" panose="02020603050405020304" pitchFamily="18" charset="0"/>
                <a:cs typeface="Times New Roman" panose="02020603050405020304" pitchFamily="18" charset="0"/>
              </a:rPr>
              <a:t>教授发明了这种算法</a:t>
            </a:r>
          </a:p>
        </p:txBody>
      </p:sp>
    </p:spTree>
    <p:extLst>
      <p:ext uri="{BB962C8B-B14F-4D97-AF65-F5344CB8AC3E}">
        <p14:creationId xmlns:p14="http://schemas.microsoft.com/office/powerpoint/2010/main" val="1264857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E27E-5330-774E-9DC8-1EB2D1AB4E5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057D4E-2E0D-2342-BDDC-E1D39BD56F2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算法与</a:t>
            </a:r>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算法的差别在于</a:t>
            </a:r>
          </a:p>
          <a:p>
            <a:pPr lvl="1"/>
            <a:r>
              <a:rPr lang="zh-CN" altLang="en-US" dirty="0">
                <a:latin typeface="Times New Roman" panose="02020603050405020304" pitchFamily="18" charset="0"/>
                <a:cs typeface="Times New Roman" panose="02020603050405020304" pitchFamily="18" charset="0"/>
              </a:rPr>
              <a:t>在进行匹配比较时，不是自左向右进行，而是自右向左进行</a:t>
            </a:r>
          </a:p>
          <a:p>
            <a:pPr lvl="1"/>
            <a:r>
              <a:rPr lang="zh-CN" altLang="en-US" dirty="0">
                <a:latin typeface="Times New Roman" panose="02020603050405020304" pitchFamily="18" charset="0"/>
                <a:cs typeface="Times New Roman" panose="02020603050405020304" pitchFamily="18" charset="0"/>
              </a:rPr>
              <a:t>预先计算出</a:t>
            </a:r>
            <a:r>
              <a:rPr lang="en-US" altLang="zh-CN"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中可能的字符在</a:t>
            </a:r>
            <a:r>
              <a:rPr lang="en-US" altLang="zh-CN"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中出现的位置相关信息，利用这些信息来减少比较次数</a:t>
            </a: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根据字符串匹配的思想，窗口向右移动的动作一定发生在匹配失效或完全匹配时。为了右移更大的距离，</a:t>
            </a:r>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算法使用两个预计算函数来指导窗口向右移动的距离</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好后缀移动</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Good-Suffix Shift)</a:t>
            </a:r>
          </a:p>
          <a:p>
            <a:pPr lvl="1"/>
            <a:r>
              <a:rPr lang="zh-CN" altLang="en-US" dirty="0">
                <a:latin typeface="Times New Roman" panose="02020603050405020304" pitchFamily="18" charset="0"/>
                <a:cs typeface="Times New Roman" panose="02020603050405020304" pitchFamily="18" charset="0"/>
              </a:rPr>
              <a:t>坏字符移动</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Bad-Character Shift)</a:t>
            </a:r>
          </a:p>
        </p:txBody>
      </p:sp>
    </p:spTree>
    <p:extLst>
      <p:ext uri="{BB962C8B-B14F-4D97-AF65-F5344CB8AC3E}">
        <p14:creationId xmlns:p14="http://schemas.microsoft.com/office/powerpoint/2010/main" val="16179602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62EE-08EF-7345-8386-94C44C0482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677D54FF-AC19-5147-9B0A-855C5B5E2252}"/>
              </a:ext>
            </a:extLst>
          </p:cNvPr>
          <p:cNvSpPr>
            <a:spLocks noGrp="1"/>
          </p:cNvSpPr>
          <p:nvPr>
            <p:ph idx="1"/>
          </p:nvPr>
        </p:nvSpPr>
        <p:spPr>
          <a:xfrm>
            <a:off x="628650" y="3054909"/>
            <a:ext cx="7886700" cy="3122053"/>
          </a:xfrm>
        </p:spPr>
        <p:txBody>
          <a:bodyPr>
            <a:normAutofit/>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目标串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模式串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头部对齐，从尾部开始比较</a:t>
            </a:r>
          </a:p>
          <a:p>
            <a:pPr marL="0" indent="0">
              <a:buNone/>
            </a:pP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不匹配。这时，</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就被称为</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坏字符</a:t>
            </a:r>
            <a:r>
              <a:rPr lang="en-US" altLang="zh-CN" dirty="0">
                <a:solidFill>
                  <a:srgbClr val="C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bad character)</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即不匹配的字符</a:t>
            </a:r>
          </a:p>
          <a:p>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不包含在模式串</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EXAMPLE”</a:t>
            </a:r>
            <a:r>
              <a:rPr lang="zh-CN" altLang="en-US" dirty="0">
                <a:latin typeface="Times New Roman" panose="02020603050405020304" pitchFamily="18" charset="0"/>
                <a:cs typeface="Times New Roman" panose="02020603050405020304" pitchFamily="18" charset="0"/>
              </a:rPr>
              <a:t>之中，这意味着可以把模式串直接移到</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的后一位</a:t>
            </a:r>
          </a:p>
        </p:txBody>
      </p:sp>
      <p:pic>
        <p:nvPicPr>
          <p:cNvPr id="5" name="图片 4" descr="http://image.beekka.com/blog/201305/bg2013050303.png">
            <a:extLst>
              <a:ext uri="{FF2B5EF4-FFF2-40B4-BE49-F238E27FC236}">
                <a16:creationId xmlns:a16="http://schemas.microsoft.com/office/drawing/2014/main" id="{AA88912D-3EFF-1F43-A923-0FAF205698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12776"/>
            <a:ext cx="6552728" cy="1642133"/>
          </a:xfrm>
          <a:prstGeom prst="rect">
            <a:avLst/>
          </a:prstGeom>
          <a:noFill/>
          <a:ln>
            <a:noFill/>
          </a:ln>
        </p:spPr>
      </p:pic>
    </p:spTree>
    <p:extLst>
      <p:ext uri="{BB962C8B-B14F-4D97-AF65-F5344CB8AC3E}">
        <p14:creationId xmlns:p14="http://schemas.microsoft.com/office/powerpoint/2010/main" val="568369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EE3E-7242-3E4D-9A53-5A0EB600E2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B11D4696-1461-044B-A412-29F63060C941}"/>
              </a:ext>
            </a:extLst>
          </p:cNvPr>
          <p:cNvSpPr>
            <a:spLocks noGrp="1"/>
          </p:cNvSpPr>
          <p:nvPr>
            <p:ph idx="1"/>
          </p:nvPr>
        </p:nvSpPr>
        <p:spPr>
          <a:xfrm>
            <a:off x="628650" y="3068960"/>
            <a:ext cx="7886700" cy="3108002"/>
          </a:xfrm>
        </p:spPr>
        <p:txBody>
          <a:bodyPr/>
          <a:lstStyle/>
          <a:p>
            <a:r>
              <a:rPr lang="zh-CN" altLang="en-US" dirty="0">
                <a:latin typeface="Times New Roman" panose="02020603050405020304" pitchFamily="18" charset="0"/>
                <a:cs typeface="Times New Roman" panose="02020603050405020304" pitchFamily="18" charset="0"/>
              </a:rPr>
              <a:t>依然从尾部开始比较，发现</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不匹配，所以</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。但是，</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包含在模式串</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EXAMPLE”</a:t>
            </a:r>
            <a:r>
              <a:rPr lang="zh-CN" altLang="en-US" dirty="0">
                <a:latin typeface="Times New Roman" panose="02020603050405020304" pitchFamily="18" charset="0"/>
                <a:cs typeface="Times New Roman" panose="02020603050405020304" pitchFamily="18" charset="0"/>
              </a:rPr>
              <a:t>之中。所以，将模式串后移两位，两个</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对齐</a:t>
            </a:r>
            <a:endParaRPr lang="en-US" dirty="0">
              <a:latin typeface="Times New Roman" panose="02020603050405020304" pitchFamily="18" charset="0"/>
              <a:cs typeface="Times New Roman" panose="02020603050405020304" pitchFamily="18" charset="0"/>
            </a:endParaRPr>
          </a:p>
        </p:txBody>
      </p:sp>
      <p:pic>
        <p:nvPicPr>
          <p:cNvPr id="5" name="图片 2" descr="http://image.beekka.com/blog/201305/bg2013050304.png">
            <a:extLst>
              <a:ext uri="{FF2B5EF4-FFF2-40B4-BE49-F238E27FC236}">
                <a16:creationId xmlns:a16="http://schemas.microsoft.com/office/drawing/2014/main" id="{B6C861D9-7B05-494C-B29E-38E834CD8B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84784"/>
            <a:ext cx="6624736" cy="1584176"/>
          </a:xfrm>
          <a:prstGeom prst="rect">
            <a:avLst/>
          </a:prstGeom>
          <a:noFill/>
          <a:ln>
            <a:noFill/>
          </a:ln>
        </p:spPr>
      </p:pic>
      <p:pic>
        <p:nvPicPr>
          <p:cNvPr id="6" name="图片 4" descr="http://image.beekka.com/blog/201305/bg2013050305.png">
            <a:extLst>
              <a:ext uri="{FF2B5EF4-FFF2-40B4-BE49-F238E27FC236}">
                <a16:creationId xmlns:a16="http://schemas.microsoft.com/office/drawing/2014/main" id="{B0680BEB-3F23-A644-8E79-5C9BD3D79E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221088"/>
            <a:ext cx="6652160" cy="1925955"/>
          </a:xfrm>
          <a:prstGeom prst="rect">
            <a:avLst/>
          </a:prstGeom>
          <a:noFill/>
          <a:ln>
            <a:noFill/>
          </a:ln>
        </p:spPr>
      </p:pic>
    </p:spTree>
    <p:extLst>
      <p:ext uri="{BB962C8B-B14F-4D97-AF65-F5344CB8AC3E}">
        <p14:creationId xmlns:p14="http://schemas.microsoft.com/office/powerpoint/2010/main" val="37794849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86F3-323E-F847-9574-471B130740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5326D8F5-AA32-EC41-8F8C-EE4DD124E4CB}"/>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5)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坏字符规则</a:t>
            </a:r>
            <a:r>
              <a:rPr lang="en-US" altLang="zh-CN" dirty="0">
                <a:solidFill>
                  <a:srgbClr val="C00000"/>
                </a:solidFill>
                <a:latin typeface="Times New Roman" panose="02020603050405020304" pitchFamily="18" charset="0"/>
                <a:cs typeface="Times New Roman" panose="02020603050405020304" pitchFamily="18" charset="0"/>
              </a:rPr>
              <a:t>”</a:t>
            </a:r>
          </a:p>
          <a:p>
            <a:pPr marL="0" indent="0">
              <a:buNone/>
            </a:pPr>
            <a:r>
              <a:rPr lang="zh-CN" altLang="en-US" dirty="0">
                <a:solidFill>
                  <a:srgbClr val="C00000"/>
                </a:solidFill>
                <a:latin typeface="Times New Roman" panose="02020603050405020304" pitchFamily="18" charset="0"/>
                <a:cs typeface="Times New Roman" panose="02020603050405020304" pitchFamily="18" charset="0"/>
              </a:rPr>
              <a:t>后移位数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坏字符的位置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模式串中上一次出现位置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不包含在模式串之中，则上一次出现位置为 </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以</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为例，它作为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，出现在第</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从</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开始编号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，在模式串中上一次出现位置为</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，故后移 </a:t>
            </a:r>
            <a:r>
              <a:rPr lang="en-US" altLang="zh-CN" dirty="0">
                <a:latin typeface="Times New Roman" panose="02020603050405020304" pitchFamily="18" charset="0"/>
                <a:cs typeface="Times New Roman" panose="02020603050405020304" pitchFamily="18" charset="0"/>
              </a:rPr>
              <a:t>6 - 4 = 2</a:t>
            </a:r>
            <a:r>
              <a:rPr lang="zh-CN" altLang="en-US" dirty="0">
                <a:latin typeface="Times New Roman" panose="02020603050405020304" pitchFamily="18" charset="0"/>
                <a:cs typeface="Times New Roman" panose="02020603050405020304" pitchFamily="18" charset="0"/>
              </a:rPr>
              <a:t>位</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再以第二步的</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为例，它出现在第</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位，在模式串中上一次出现位置是</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即未出现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，故后移 </a:t>
            </a:r>
            <a:r>
              <a:rPr lang="en-US" altLang="zh-CN" dirty="0">
                <a:latin typeface="Times New Roman" panose="02020603050405020304" pitchFamily="18" charset="0"/>
                <a:cs typeface="Times New Roman" panose="02020603050405020304" pitchFamily="18" charset="0"/>
              </a:rPr>
              <a:t>6 - (-1) = 7</a:t>
            </a:r>
            <a:r>
              <a:rPr lang="zh-CN" altLang="en-US" dirty="0">
                <a:latin typeface="Times New Roman" panose="02020603050405020304" pitchFamily="18" charset="0"/>
                <a:cs typeface="Times New Roman" panose="02020603050405020304" pitchFamily="18" charset="0"/>
              </a:rPr>
              <a:t>位</a:t>
            </a:r>
          </a:p>
        </p:txBody>
      </p:sp>
    </p:spTree>
    <p:extLst>
      <p:ext uri="{BB962C8B-B14F-4D97-AF65-F5344CB8AC3E}">
        <p14:creationId xmlns:p14="http://schemas.microsoft.com/office/powerpoint/2010/main" val="15267368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39C5-22BA-124C-B790-FC175FD042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9D87EF29-798C-D14C-A867-77FF63D06C78}"/>
              </a:ext>
            </a:extLst>
          </p:cNvPr>
          <p:cNvSpPr>
            <a:spLocks noGrp="1"/>
          </p:cNvSpPr>
          <p:nvPr>
            <p:ph idx="1"/>
          </p:nvPr>
        </p:nvSpPr>
        <p:spPr>
          <a:xfrm>
            <a:off x="628650" y="3145359"/>
            <a:ext cx="7886700" cy="3031603"/>
          </a:xfrm>
        </p:spPr>
        <p:txBody>
          <a:bodyPr/>
          <a:lstStyle/>
          <a:p>
            <a:r>
              <a:rPr lang="en-US" altLang="zh-CN" dirty="0">
                <a:latin typeface="Times" pitchFamily="2" charset="0"/>
              </a:rPr>
              <a:t>6) </a:t>
            </a:r>
            <a:r>
              <a:rPr lang="zh-CN" altLang="en-US" dirty="0">
                <a:latin typeface="Times" pitchFamily="2" charset="0"/>
              </a:rPr>
              <a:t>依次从尾部比较，发现</a:t>
            </a:r>
            <a:r>
              <a:rPr lang="en-US" altLang="zh-CN" dirty="0">
                <a:latin typeface="Times New Roman" panose="02020603050405020304" pitchFamily="18" charset="0"/>
                <a:cs typeface="Times New Roman" panose="02020603050405020304" pitchFamily="18" charset="0"/>
              </a:rPr>
              <a:t>“</a:t>
            </a:r>
            <a:r>
              <a:rPr lang="en-US" altLang="zh-CN" dirty="0">
                <a:latin typeface="Times" pitchFamily="2" charset="0"/>
              </a:rPr>
              <a:t>MPLE”</a:t>
            </a:r>
            <a:r>
              <a:rPr lang="zh-CN" altLang="en-US" dirty="0">
                <a:latin typeface="Times" pitchFamily="2" charset="0"/>
              </a:rPr>
              <a:t>与</a:t>
            </a:r>
            <a:r>
              <a:rPr lang="en-US" altLang="zh-CN" dirty="0">
                <a:latin typeface="Times New Roman" panose="02020603050405020304" pitchFamily="18" charset="0"/>
                <a:cs typeface="Times New Roman" panose="02020603050405020304" pitchFamily="18" charset="0"/>
              </a:rPr>
              <a:t>“</a:t>
            </a:r>
            <a:r>
              <a:rPr lang="en-US" altLang="zh-CN" dirty="0">
                <a:latin typeface="Times" pitchFamily="2" charset="0"/>
              </a:rPr>
              <a:t>MPLE”</a:t>
            </a:r>
            <a:r>
              <a:rPr lang="zh-CN" altLang="en-US" dirty="0">
                <a:latin typeface="Times" pitchFamily="2" charset="0"/>
              </a:rPr>
              <a:t>匹配，把它称为</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pitchFamily="2" charset="0"/>
              </a:rPr>
              <a:t>好后缀</a:t>
            </a:r>
            <a:r>
              <a:rPr lang="en-US" altLang="zh-CN" dirty="0">
                <a:solidFill>
                  <a:srgbClr val="C00000"/>
                </a:solidFill>
                <a:latin typeface="Times" pitchFamily="2" charset="0"/>
              </a:rPr>
              <a:t>”(good suffix)</a:t>
            </a:r>
            <a:r>
              <a:rPr lang="zh-CN" altLang="en-US" dirty="0">
                <a:latin typeface="Times" pitchFamily="2" charset="0"/>
              </a:rPr>
              <a:t>，即所有尾部匹配的字符串，如</a:t>
            </a:r>
            <a:r>
              <a:rPr lang="en-US" altLang="zh-CN" dirty="0">
                <a:latin typeface="Times" pitchFamily="2" charset="0"/>
              </a:rPr>
              <a:t>“MPLE”</a:t>
            </a:r>
            <a:r>
              <a:rPr lang="zh-CN" altLang="en-US" dirty="0">
                <a:latin typeface="Times" pitchFamily="2" charset="0"/>
              </a:rPr>
              <a:t>、</a:t>
            </a:r>
            <a:r>
              <a:rPr lang="en-US" altLang="zh-CN" dirty="0">
                <a:latin typeface="Times" pitchFamily="2" charset="0"/>
              </a:rPr>
              <a:t>“PLE”</a:t>
            </a:r>
            <a:r>
              <a:rPr lang="zh-CN" altLang="en-US" dirty="0">
                <a:latin typeface="Times" pitchFamily="2" charset="0"/>
              </a:rPr>
              <a:t>、</a:t>
            </a:r>
            <a:r>
              <a:rPr lang="en-US" altLang="zh-CN" dirty="0">
                <a:latin typeface="Times" pitchFamily="2" charset="0"/>
              </a:rPr>
              <a:t>“LE”</a:t>
            </a:r>
            <a:r>
              <a:rPr lang="zh-CN" altLang="en-US" dirty="0">
                <a:latin typeface="Times" pitchFamily="2" charset="0"/>
              </a:rPr>
              <a:t>、</a:t>
            </a:r>
            <a:r>
              <a:rPr lang="en-US" altLang="zh-CN" dirty="0">
                <a:latin typeface="Times" pitchFamily="2" charset="0"/>
              </a:rPr>
              <a:t>“E”</a:t>
            </a:r>
            <a:r>
              <a:rPr lang="zh-CN" altLang="en-US" dirty="0">
                <a:latin typeface="Times" pitchFamily="2" charset="0"/>
              </a:rPr>
              <a:t>，都是</a:t>
            </a:r>
            <a:r>
              <a:rPr lang="en-US" altLang="zh-CN" dirty="0">
                <a:latin typeface="Times New Roman" panose="02020603050405020304" pitchFamily="18" charset="0"/>
                <a:cs typeface="Times New Roman" panose="02020603050405020304" pitchFamily="18" charset="0"/>
              </a:rPr>
              <a:t>“</a:t>
            </a:r>
            <a:r>
              <a:rPr lang="zh-CN" altLang="en-US" dirty="0">
                <a:latin typeface="Times" pitchFamily="2" charset="0"/>
              </a:rPr>
              <a:t>好后缀</a:t>
            </a:r>
            <a:r>
              <a:rPr lang="en-US" altLang="zh-CN" dirty="0">
                <a:latin typeface="Times" pitchFamily="2" charset="0"/>
              </a:rPr>
              <a:t>”</a:t>
            </a:r>
            <a:endParaRPr lang="en-US" dirty="0">
              <a:latin typeface="Times" pitchFamily="2" charset="0"/>
            </a:endParaRPr>
          </a:p>
        </p:txBody>
      </p:sp>
      <p:pic>
        <p:nvPicPr>
          <p:cNvPr id="4" name="图片 4" descr="http://image.beekka.com/blog/201305/bg2013050309.png">
            <a:extLst>
              <a:ext uri="{FF2B5EF4-FFF2-40B4-BE49-F238E27FC236}">
                <a16:creationId xmlns:a16="http://schemas.microsoft.com/office/drawing/2014/main" id="{D8471770-46DA-4E4F-8DBC-BE24754A12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4095" y="1484784"/>
            <a:ext cx="6475809" cy="1660575"/>
          </a:xfrm>
          <a:prstGeom prst="rect">
            <a:avLst/>
          </a:prstGeom>
          <a:noFill/>
          <a:ln>
            <a:noFill/>
          </a:ln>
        </p:spPr>
      </p:pic>
    </p:spTree>
    <p:extLst>
      <p:ext uri="{BB962C8B-B14F-4D97-AF65-F5344CB8AC3E}">
        <p14:creationId xmlns:p14="http://schemas.microsoft.com/office/powerpoint/2010/main" val="36614896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descr="http://image.beekka.com/blog/201305/bg2013050310.png">
            <a:extLst>
              <a:ext uri="{FF2B5EF4-FFF2-40B4-BE49-F238E27FC236}">
                <a16:creationId xmlns:a16="http://schemas.microsoft.com/office/drawing/2014/main" id="{CA6B7DB3-E746-DC4E-87F0-73905DB80C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6336704" cy="1800200"/>
          </a:xfrm>
          <a:prstGeom prst="rect">
            <a:avLst/>
          </a:prstGeom>
          <a:noFill/>
          <a:ln>
            <a:noFill/>
          </a:ln>
        </p:spPr>
      </p:pic>
      <p:sp>
        <p:nvSpPr>
          <p:cNvPr id="2" name="Title 1">
            <a:extLst>
              <a:ext uri="{FF2B5EF4-FFF2-40B4-BE49-F238E27FC236}">
                <a16:creationId xmlns:a16="http://schemas.microsoft.com/office/drawing/2014/main" id="{7D74E333-9E63-644A-B4AE-22144386DB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E2A5E59E-770E-3C44-B361-989C23AAB108}"/>
              </a:ext>
            </a:extLst>
          </p:cNvPr>
          <p:cNvSpPr>
            <a:spLocks noGrp="1"/>
          </p:cNvSpPr>
          <p:nvPr>
            <p:ph idx="1"/>
          </p:nvPr>
        </p:nvSpPr>
        <p:spPr>
          <a:xfrm>
            <a:off x="628650" y="2996951"/>
            <a:ext cx="7886700" cy="3180011"/>
          </a:xfrm>
        </p:spPr>
        <p:txBody>
          <a:bodyPr/>
          <a:lstStyle/>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比较前一位，发现</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不匹配，故</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根据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坏字符规则</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，此时模式串应该后移 </a:t>
            </a:r>
            <a:r>
              <a:rPr lang="en-US" altLang="zh-CN" dirty="0">
                <a:latin typeface="Times New Roman" panose="02020603050405020304" pitchFamily="18" charset="0"/>
                <a:cs typeface="Times New Roman" panose="02020603050405020304" pitchFamily="18" charset="0"/>
              </a:rPr>
              <a:t>2 – (-1) = 3 </a:t>
            </a:r>
            <a:r>
              <a:rPr lang="zh-CN" altLang="en-US" dirty="0">
                <a:latin typeface="Times New Roman" panose="02020603050405020304" pitchFamily="18" charset="0"/>
                <a:cs typeface="Times New Roman" panose="02020603050405020304" pitchFamily="18" charset="0"/>
              </a:rPr>
              <a:t>位。</a:t>
            </a:r>
            <a:r>
              <a:rPr lang="zh-CN" altLang="en-US" dirty="0">
                <a:solidFill>
                  <a:srgbClr val="C00000"/>
                </a:solidFill>
                <a:latin typeface="Times New Roman" panose="02020603050405020304" pitchFamily="18" charset="0"/>
                <a:cs typeface="Times New Roman" panose="02020603050405020304" pitchFamily="18" charset="0"/>
              </a:rPr>
              <a:t>此时有没有更好的移法</a:t>
            </a:r>
            <a:r>
              <a:rPr lang="en-US" altLang="zh-CN" dirty="0">
                <a:solidFill>
                  <a:srgbClr val="C00000"/>
                </a:solidFill>
                <a:latin typeface="Times New Roman" panose="02020603050405020304" pitchFamily="18" charset="0"/>
                <a:cs typeface="Times New Roman" panose="02020603050405020304" pitchFamily="18" charset="0"/>
              </a:rPr>
              <a:t>?</a:t>
            </a:r>
            <a:endParaRPr lang="zh-CN" altLang="en-US" dirty="0">
              <a:solidFill>
                <a:srgbClr val="C00000"/>
              </a:solidFill>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5" name="图片 4" descr="http://image.beekka.com/blog/201305/bg2013050311.png">
            <a:extLst>
              <a:ext uri="{FF2B5EF4-FFF2-40B4-BE49-F238E27FC236}">
                <a16:creationId xmlns:a16="http://schemas.microsoft.com/office/drawing/2014/main" id="{44749250-2643-DD4A-B94B-5FA6FC24E5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293096"/>
            <a:ext cx="6174324" cy="1353866"/>
          </a:xfrm>
          <a:prstGeom prst="rect">
            <a:avLst/>
          </a:prstGeom>
          <a:noFill/>
          <a:ln>
            <a:noFill/>
          </a:ln>
        </p:spPr>
      </p:pic>
    </p:spTree>
    <p:extLst>
      <p:ext uri="{BB962C8B-B14F-4D97-AF65-F5344CB8AC3E}">
        <p14:creationId xmlns:p14="http://schemas.microsoft.com/office/powerpoint/2010/main" val="234415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4711-D0EF-7545-B6E5-B0EFEF9D0F1F}"/>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8E9665A-497E-C04D-9016-6A42BC05B3CB}"/>
              </a:ext>
            </a:extLst>
          </p:cNvPr>
          <p:cNvSpPr>
            <a:spLocks noGrp="1"/>
          </p:cNvSpPr>
          <p:nvPr>
            <p:ph idx="1"/>
          </p:nvPr>
        </p:nvSpPr>
        <p:spPr/>
        <p:txBody>
          <a:bodyPr>
            <a:normAutofit/>
          </a:bodyPr>
          <a:lstStyle/>
          <a:p>
            <a:r>
              <a:rPr lang="zh-CN" altLang="en-US" dirty="0"/>
              <a:t>在基本操作方面，串与线性表差别很大</a:t>
            </a:r>
          </a:p>
          <a:p>
            <a:pPr lvl="1"/>
            <a:r>
              <a:rPr lang="zh-CN" altLang="en-US" dirty="0"/>
              <a:t>线性表：大多以“单个元素”为操作对象，例如，在线性表中查找某个元素、在某个位置上插入一个元素或删除一个元素等</a:t>
            </a:r>
          </a:p>
          <a:p>
            <a:pPr lvl="1"/>
            <a:r>
              <a:rPr lang="zh-CN" altLang="en-US" dirty="0"/>
              <a:t>串：通常以“串的整体”作为操作对象，例如，在串中查找某个子串、在串的某个位置上插入一个子串或删除一个子串等</a:t>
            </a:r>
            <a:endParaRPr lang="en-US" altLang="zh-CN" dirty="0"/>
          </a:p>
        </p:txBody>
      </p:sp>
    </p:spTree>
    <p:extLst>
      <p:ext uri="{BB962C8B-B14F-4D97-AF65-F5344CB8AC3E}">
        <p14:creationId xmlns:p14="http://schemas.microsoft.com/office/powerpoint/2010/main" val="28848148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3454-581C-9E4F-B410-A87926A624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705EDE07-D389-C64C-9AC4-C5976AA82605}"/>
              </a:ext>
            </a:extLst>
          </p:cNvPr>
          <p:cNvSpPr>
            <a:spLocks noGrp="1"/>
          </p:cNvSpPr>
          <p:nvPr>
            <p:ph idx="1"/>
          </p:nvPr>
        </p:nvSpPr>
        <p:spPr>
          <a:xfrm>
            <a:off x="628650" y="2996951"/>
            <a:ext cx="7886700" cy="3180011"/>
          </a:xfrm>
        </p:spPr>
        <p:txBody>
          <a:bodyPr>
            <a:normAutofit/>
          </a:bodyPr>
          <a:lstStyle/>
          <a:p>
            <a:r>
              <a:rPr lang="en-US" altLang="zh-CN" dirty="0">
                <a:latin typeface="Times New Roman" panose="02020603050405020304" pitchFamily="18" charset="0"/>
                <a:cs typeface="Times New Roman" panose="02020603050405020304" pitchFamily="18" charset="0"/>
              </a:rPr>
              <a:t>9) </a:t>
            </a:r>
            <a:r>
              <a:rPr lang="zh-CN" altLang="en-US" dirty="0">
                <a:latin typeface="Times New Roman" panose="02020603050405020304" pitchFamily="18" charset="0"/>
                <a:cs typeface="Times New Roman" panose="02020603050405020304" pitchFamily="18" charset="0"/>
              </a:rPr>
              <a:t>此时存在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，可采用</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好后缀规则</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pPr marL="0" indent="0">
              <a:buNone/>
            </a:pPr>
            <a:r>
              <a:rPr lang="zh-CN" altLang="en-US" dirty="0">
                <a:solidFill>
                  <a:srgbClr val="C00000"/>
                </a:solidFill>
                <a:latin typeface="Times New Roman" panose="02020603050405020304" pitchFamily="18" charset="0"/>
                <a:cs typeface="Times New Roman" panose="02020603050405020304" pitchFamily="18" charset="0"/>
              </a:rPr>
              <a:t>后移位数</a:t>
            </a:r>
            <a:r>
              <a:rPr lang="en-US" altLang="zh-CN" dirty="0">
                <a:solidFill>
                  <a:srgbClr val="C00000"/>
                </a:solidFill>
                <a:latin typeface="Times New Roman" panose="02020603050405020304" pitchFamily="18" charset="0"/>
                <a:cs typeface="Times New Roman" panose="02020603050405020304" pitchFamily="18" charset="0"/>
              </a:rPr>
              <a:t> = </a:t>
            </a:r>
            <a:r>
              <a:rPr lang="zh-CN" altLang="en-US" dirty="0">
                <a:solidFill>
                  <a:srgbClr val="C00000"/>
                </a:solidFill>
                <a:latin typeface="Times New Roman" panose="02020603050405020304" pitchFamily="18" charset="0"/>
                <a:cs typeface="Times New Roman" panose="02020603050405020304" pitchFamily="18" charset="0"/>
              </a:rPr>
              <a:t>好后缀的位置</a:t>
            </a:r>
            <a:r>
              <a:rPr lang="en-US" altLang="zh-CN" dirty="0">
                <a:solidFill>
                  <a:srgbClr val="C00000"/>
                </a:solidFill>
                <a:latin typeface="Times New Roman" panose="02020603050405020304" pitchFamily="18" charset="0"/>
                <a:cs typeface="Times New Roman" panose="02020603050405020304" pitchFamily="18" charset="0"/>
              </a:rPr>
              <a:t> - </a:t>
            </a:r>
            <a:r>
              <a:rPr lang="zh-CN" altLang="en-US" dirty="0">
                <a:solidFill>
                  <a:srgbClr val="C00000"/>
                </a:solidFill>
                <a:latin typeface="Times New Roman" panose="02020603050405020304" pitchFamily="18" charset="0"/>
                <a:cs typeface="Times New Roman" panose="02020603050405020304" pitchFamily="18" charset="0"/>
              </a:rPr>
              <a:t>模式串中上一次出现位置</a:t>
            </a:r>
          </a:p>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的位置以最后一个字符为准</a:t>
            </a: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在模式串中只出现一次，则它在模式串中上一次出现位置为</a:t>
            </a:r>
            <a:r>
              <a:rPr lang="en-US" altLang="zh-CN" dirty="0">
                <a:latin typeface="Times New Roman" panose="02020603050405020304" pitchFamily="18" charset="0"/>
                <a:cs typeface="Times New Roman" panose="02020603050405020304" pitchFamily="18" charset="0"/>
              </a:rPr>
              <a:t>-1</a:t>
            </a:r>
          </a:p>
          <a:p>
            <a:pPr marL="0" indent="0">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有多个，则除了最长的那个</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，其它</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的上一次出现位置必须在头部</a:t>
            </a:r>
          </a:p>
        </p:txBody>
      </p:sp>
      <p:pic>
        <p:nvPicPr>
          <p:cNvPr id="4" name="图片 2" descr="http://image.beekka.com/blog/201305/bg2013050309.png">
            <a:extLst>
              <a:ext uri="{FF2B5EF4-FFF2-40B4-BE49-F238E27FC236}">
                <a16:creationId xmlns:a16="http://schemas.microsoft.com/office/drawing/2014/main" id="{1DF1C9EA-F5EB-FA4A-8A2C-DFA1477513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39652" y="1484784"/>
            <a:ext cx="6264696" cy="1512168"/>
          </a:xfrm>
          <a:prstGeom prst="rect">
            <a:avLst/>
          </a:prstGeom>
          <a:noFill/>
          <a:ln>
            <a:noFill/>
          </a:ln>
        </p:spPr>
      </p:pic>
    </p:spTree>
    <p:extLst>
      <p:ext uri="{BB962C8B-B14F-4D97-AF65-F5344CB8AC3E}">
        <p14:creationId xmlns:p14="http://schemas.microsoft.com/office/powerpoint/2010/main" val="3993711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18BB-F166-B34E-BE96-90BD80B8C6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1F93422E-61A8-B549-817C-A674AB99DAB9}"/>
              </a:ext>
            </a:extLst>
          </p:cNvPr>
          <p:cNvSpPr>
            <a:spLocks noGrp="1"/>
          </p:cNvSpPr>
          <p:nvPr>
            <p:ph idx="1"/>
          </p:nvPr>
        </p:nvSpPr>
        <p:spPr>
          <a:xfrm>
            <a:off x="628650" y="3068960"/>
            <a:ext cx="7886700" cy="3528391"/>
          </a:xfrm>
        </p:spPr>
        <p:txBody>
          <a:bodyPr>
            <a:normAutofit/>
          </a:bodyPr>
          <a:lstStyle/>
          <a:p>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”(“MPLE”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“PLE”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中，只有</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“EXAMPLE”</a:t>
            </a:r>
            <a:r>
              <a:rPr lang="zh-CN" altLang="en-US" dirty="0">
                <a:latin typeface="Times New Roman" panose="02020603050405020304" pitchFamily="18" charset="0"/>
                <a:cs typeface="Times New Roman" panose="02020603050405020304" pitchFamily="18" charset="0"/>
              </a:rPr>
              <a:t>还出现在头部，故后移</a:t>
            </a:r>
            <a:r>
              <a:rPr lang="en-US" altLang="zh-CN" dirty="0">
                <a:latin typeface="Times New Roman" panose="02020603050405020304" pitchFamily="18" charset="0"/>
                <a:cs typeface="Times New Roman" panose="02020603050405020304" pitchFamily="18" charset="0"/>
              </a:rPr>
              <a:t>6 - 0 = 6</a:t>
            </a:r>
            <a:r>
              <a:rPr lang="zh-CN" altLang="en-US" dirty="0">
                <a:latin typeface="Times New Roman" panose="02020603050405020304" pitchFamily="18" charset="0"/>
                <a:cs typeface="Times New Roman" panose="02020603050405020304" pitchFamily="18" charset="0"/>
              </a:rPr>
              <a:t>位</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坏字符规则</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移</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好后缀规则</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移</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位，故</a:t>
            </a:r>
            <a:r>
              <a:rPr lang="en-US" altLang="zh-CN"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算法的基本思想是，</a:t>
            </a:r>
            <a:r>
              <a:rPr lang="zh-CN" altLang="en-US" dirty="0">
                <a:solidFill>
                  <a:srgbClr val="C00000"/>
                </a:solidFill>
                <a:latin typeface="Times New Roman" panose="02020603050405020304" pitchFamily="18" charset="0"/>
                <a:cs typeface="Times New Roman" panose="02020603050405020304" pitchFamily="18" charset="0"/>
              </a:rPr>
              <a:t>每次后移这两个规则之中的较大值</a:t>
            </a:r>
          </a:p>
        </p:txBody>
      </p:sp>
      <p:pic>
        <p:nvPicPr>
          <p:cNvPr id="4" name="图片 4" descr="http://image.beekka.com/blog/201305/bg2013050309.png">
            <a:extLst>
              <a:ext uri="{FF2B5EF4-FFF2-40B4-BE49-F238E27FC236}">
                <a16:creationId xmlns:a16="http://schemas.microsoft.com/office/drawing/2014/main" id="{13F4654B-FB27-4F4D-9559-F7986A12B1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4095" y="1484784"/>
            <a:ext cx="6475809" cy="1660575"/>
          </a:xfrm>
          <a:prstGeom prst="rect">
            <a:avLst/>
          </a:prstGeom>
          <a:noFill/>
          <a:ln>
            <a:noFill/>
          </a:ln>
        </p:spPr>
      </p:pic>
      <p:pic>
        <p:nvPicPr>
          <p:cNvPr id="5" name="图片 4" descr="http://image.beekka.com/blog/201305/bg2013050312.png">
            <a:extLst>
              <a:ext uri="{FF2B5EF4-FFF2-40B4-BE49-F238E27FC236}">
                <a16:creationId xmlns:a16="http://schemas.microsoft.com/office/drawing/2014/main" id="{5D81A862-4016-C64C-B85A-CA4484EA0DF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34095" y="3858462"/>
            <a:ext cx="6595642" cy="1730778"/>
          </a:xfrm>
          <a:prstGeom prst="rect">
            <a:avLst/>
          </a:prstGeom>
          <a:noFill/>
          <a:ln>
            <a:noFill/>
          </a:ln>
        </p:spPr>
      </p:pic>
    </p:spTree>
    <p:extLst>
      <p:ext uri="{BB962C8B-B14F-4D97-AF65-F5344CB8AC3E}">
        <p14:creationId xmlns:p14="http://schemas.microsoft.com/office/powerpoint/2010/main" val="2385624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ttp://image.beekka.com/blog/201305/bg2013050314.png">
            <a:extLst>
              <a:ext uri="{FF2B5EF4-FFF2-40B4-BE49-F238E27FC236}">
                <a16:creationId xmlns:a16="http://schemas.microsoft.com/office/drawing/2014/main" id="{FE0B740A-98FC-564C-8FA0-3818730F59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60785" y="3573016"/>
            <a:ext cx="6422430" cy="1534535"/>
          </a:xfrm>
          <a:prstGeom prst="rect">
            <a:avLst/>
          </a:prstGeom>
          <a:noFill/>
          <a:ln>
            <a:noFill/>
          </a:ln>
        </p:spPr>
      </p:pic>
      <p:sp>
        <p:nvSpPr>
          <p:cNvPr id="2" name="Title 1">
            <a:extLst>
              <a:ext uri="{FF2B5EF4-FFF2-40B4-BE49-F238E27FC236}">
                <a16:creationId xmlns:a16="http://schemas.microsoft.com/office/drawing/2014/main" id="{CD502997-C035-7C49-BF11-EAFD16C0AB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pic>
        <p:nvPicPr>
          <p:cNvPr id="4" name="图片 2" descr="http://image.beekka.com/blog/201305/bg2013050313.png">
            <a:extLst>
              <a:ext uri="{FF2B5EF4-FFF2-40B4-BE49-F238E27FC236}">
                <a16:creationId xmlns:a16="http://schemas.microsoft.com/office/drawing/2014/main" id="{3C73789C-3A73-8948-A6D2-ED8E82164B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11660" y="1556792"/>
            <a:ext cx="6120680" cy="1440160"/>
          </a:xfrm>
          <a:prstGeom prst="rect">
            <a:avLst/>
          </a:prstGeom>
          <a:noFill/>
          <a:ln>
            <a:noFill/>
          </a:ln>
        </p:spPr>
      </p:pic>
      <p:sp>
        <p:nvSpPr>
          <p:cNvPr id="3" name="Content Placeholder 2">
            <a:extLst>
              <a:ext uri="{FF2B5EF4-FFF2-40B4-BE49-F238E27FC236}">
                <a16:creationId xmlns:a16="http://schemas.microsoft.com/office/drawing/2014/main" id="{636915AD-8DA6-814B-B9E4-DADCB7460B11}"/>
              </a:ext>
            </a:extLst>
          </p:cNvPr>
          <p:cNvSpPr>
            <a:spLocks noGrp="1"/>
          </p:cNvSpPr>
          <p:nvPr>
            <p:ph idx="1"/>
          </p:nvPr>
        </p:nvSpPr>
        <p:spPr>
          <a:xfrm>
            <a:off x="628650" y="2996951"/>
            <a:ext cx="7886700" cy="3312369"/>
          </a:xfrm>
        </p:spPr>
        <p:txBody>
          <a:bodyPr>
            <a:normAutofit/>
          </a:bodyPr>
          <a:lstStyle/>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继续从尾部开始比较，</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不匹配，故</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。根据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坏字符规则</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，后移</a:t>
            </a:r>
            <a:r>
              <a:rPr lang="en-US" altLang="zh-CN" dirty="0">
                <a:latin typeface="Times New Roman" panose="02020603050405020304" pitchFamily="18" charset="0"/>
                <a:cs typeface="Times New Roman" panose="02020603050405020304" pitchFamily="18" charset="0"/>
              </a:rPr>
              <a:t>6 - 4 = 2</a:t>
            </a:r>
            <a:r>
              <a:rPr lang="zh-CN" altLang="en-US" dirty="0">
                <a:latin typeface="Times New Roman" panose="02020603050405020304" pitchFamily="18" charset="0"/>
                <a:cs typeface="Times New Roman" panose="02020603050405020304" pitchFamily="18" charset="0"/>
              </a:rPr>
              <a:t>位</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从尾部开始比较，发现全部匹配，搜索结束。若还要继续查找</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即找出全部匹配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，则根据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好后缀规则</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，后移</a:t>
            </a:r>
            <a:r>
              <a:rPr lang="en-US" altLang="zh-CN" dirty="0">
                <a:latin typeface="Times New Roman" panose="02020603050405020304" pitchFamily="18" charset="0"/>
                <a:cs typeface="Times New Roman" panose="02020603050405020304" pitchFamily="18" charset="0"/>
              </a:rPr>
              <a:t>6 - 0 = 6</a:t>
            </a:r>
            <a:r>
              <a:rPr lang="zh-CN" altLang="en-US" dirty="0">
                <a:latin typeface="Times New Roman" panose="02020603050405020304" pitchFamily="18" charset="0"/>
                <a:cs typeface="Times New Roman" panose="02020603050405020304" pitchFamily="18" charset="0"/>
              </a:rPr>
              <a:t>位，即头部的</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移到尾部的</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的位置</a:t>
            </a:r>
          </a:p>
        </p:txBody>
      </p:sp>
    </p:spTree>
    <p:extLst>
      <p:ext uri="{BB962C8B-B14F-4D97-AF65-F5344CB8AC3E}">
        <p14:creationId xmlns:p14="http://schemas.microsoft.com/office/powerpoint/2010/main" val="309183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pPr algn="ctr"/>
            <a:r>
              <a:rPr lang="zh-CN" altLang="en-US" b="1" dirty="0"/>
              <a:t>本章小结</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t>串</a:t>
            </a:r>
            <a:endParaRPr lang="en-US" altLang="zh-CN" dirty="0"/>
          </a:p>
          <a:p>
            <a:endParaRPr lang="en-US" altLang="zh-CN" dirty="0"/>
          </a:p>
          <a:p>
            <a:r>
              <a:rPr lang="zh-CN" altLang="en-US" dirty="0"/>
              <a:t>串的模式匹配</a:t>
            </a:r>
            <a:endParaRPr lang="en-US" altLang="zh-CN" dirty="0"/>
          </a:p>
        </p:txBody>
      </p:sp>
    </p:spTree>
    <p:extLst>
      <p:ext uri="{BB962C8B-B14F-4D97-AF65-F5344CB8AC3E}">
        <p14:creationId xmlns:p14="http://schemas.microsoft.com/office/powerpoint/2010/main" val="24212246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F49B-46DF-664D-B5A2-C628AEB943B8}"/>
              </a:ext>
            </a:extLst>
          </p:cNvPr>
          <p:cNvSpPr>
            <a:spLocks noGrp="1"/>
          </p:cNvSpPr>
          <p:nvPr>
            <p:ph type="title"/>
          </p:nvPr>
        </p:nvSpPr>
        <p:spPr/>
        <p:txBody>
          <a:bodyPr/>
          <a:lstStyle/>
          <a:p>
            <a:r>
              <a:rPr lang="zh-CN" altLang="en-US" dirty="0"/>
              <a:t>作业</a:t>
            </a:r>
            <a:endParaRPr lang="en-US" dirty="0"/>
          </a:p>
        </p:txBody>
      </p:sp>
      <p:sp>
        <p:nvSpPr>
          <p:cNvPr id="3" name="Content Placeholder 2">
            <a:extLst>
              <a:ext uri="{FF2B5EF4-FFF2-40B4-BE49-F238E27FC236}">
                <a16:creationId xmlns:a16="http://schemas.microsoft.com/office/drawing/2014/main" id="{C9AACF44-A852-7645-945B-65A019CDE6A2}"/>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编写一个算法</a:t>
            </a:r>
            <a:r>
              <a:rPr lang="en-US" altLang="zh-CN" dirty="0">
                <a:latin typeface="Times New Roman" panose="02020603050405020304" pitchFamily="18" charset="0"/>
                <a:cs typeface="Times New Roman" panose="02020603050405020304" pitchFamily="18" charset="0"/>
              </a:rPr>
              <a:t>frequency</a:t>
            </a:r>
            <a:r>
              <a:rPr lang="zh-CN" altLang="en-US" dirty="0">
                <a:latin typeface="Times New Roman" panose="02020603050405020304" pitchFamily="18" charset="0"/>
                <a:cs typeface="Times New Roman" panose="02020603050405020304" pitchFamily="18" charset="0"/>
              </a:rPr>
              <a:t>，统计在一个输入字符串中各个不同字符出现的频度</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给定</a:t>
            </a:r>
            <a:r>
              <a:rPr lang="en-US" altLang="zh-CN"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abcabaa</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与</a:t>
            </a:r>
            <a:r>
              <a:rPr lang="en-US" dirty="0">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abcaabbabcabaacbacba</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求解</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的失效函数值，并给出按</a:t>
            </a:r>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算法进行匹配的过程</a:t>
            </a:r>
          </a:p>
        </p:txBody>
      </p:sp>
    </p:spTree>
    <p:extLst>
      <p:ext uri="{BB962C8B-B14F-4D97-AF65-F5344CB8AC3E}">
        <p14:creationId xmlns:p14="http://schemas.microsoft.com/office/powerpoint/2010/main" val="31890198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89E0-68AF-3E4A-B4F3-C883A350961E}"/>
              </a:ext>
            </a:extLst>
          </p:cNvPr>
          <p:cNvSpPr>
            <a:spLocks noGrp="1"/>
          </p:cNvSpPr>
          <p:nvPr>
            <p:ph type="ctrTitle"/>
          </p:nvPr>
        </p:nvSpPr>
        <p:spPr/>
        <p:txBody>
          <a:bodyPr anchor="ctr">
            <a:normAutofit/>
          </a:bodyPr>
          <a:lstStyle/>
          <a:p>
            <a:r>
              <a:rPr lang="en-US" altLang="zh-CN" sz="6000" b="1" dirty="0">
                <a:latin typeface="Times New Roman" panose="02020603050405020304" pitchFamily="18" charset="0"/>
                <a:ea typeface="DengXian" panose="02010600030101010101" pitchFamily="2" charset="-122"/>
                <a:cs typeface="Times New Roman" panose="02020603050405020304" pitchFamily="18" charset="0"/>
              </a:rPr>
              <a:t>Q&amp;A</a:t>
            </a:r>
            <a:endParaRPr lang="en-US" sz="6000" b="1"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3" name="Subtitle 2">
            <a:extLst>
              <a:ext uri="{FF2B5EF4-FFF2-40B4-BE49-F238E27FC236}">
                <a16:creationId xmlns:a16="http://schemas.microsoft.com/office/drawing/2014/main" id="{70907D45-D7B5-184E-8C1E-65DB3E467B77}"/>
              </a:ext>
            </a:extLst>
          </p:cNvPr>
          <p:cNvSpPr>
            <a:spLocks noGrp="1"/>
          </p:cNvSpPr>
          <p:nvPr>
            <p:ph type="subTitle" idx="1"/>
          </p:nvPr>
        </p:nvSpPr>
        <p:spPr>
          <a:xfrm>
            <a:off x="1143000" y="3602038"/>
            <a:ext cx="6858000" cy="2203226"/>
          </a:xfrm>
        </p:spPr>
        <p:txBody>
          <a:bodyPr>
            <a:normAutofit/>
          </a:bodyPr>
          <a:lstStyle/>
          <a:p>
            <a:r>
              <a:rPr lang="zh-CN" altLang="en-US" sz="3200" b="1" dirty="0">
                <a:latin typeface="DengXian" panose="02010600030101010101" pitchFamily="2" charset="-122"/>
                <a:ea typeface="DengXian" panose="02010600030101010101" pitchFamily="2" charset="-122"/>
                <a:cs typeface="Microsoft Himalaya" pitchFamily="2" charset="0"/>
              </a:rPr>
              <a:t>陈碧欢</a:t>
            </a:r>
            <a:endParaRPr lang="en-US" altLang="zh-CN" sz="3200" b="1" dirty="0">
              <a:latin typeface="DengXian" panose="02010600030101010101" pitchFamily="2" charset="-122"/>
              <a:ea typeface="DengXian" panose="02010600030101010101" pitchFamily="2" charset="-122"/>
              <a:cs typeface="Microsoft Himalaya" pitchFamily="2" charset="0"/>
            </a:endParaRPr>
          </a:p>
          <a:p>
            <a:r>
              <a:rPr lang="en-US" altLang="zh-CN" sz="2800" dirty="0">
                <a:latin typeface="Times New Roman" panose="02020603050405020304" pitchFamily="18" charset="0"/>
                <a:cs typeface="Times New Roman" panose="02020603050405020304" pitchFamily="18" charset="0"/>
              </a:rPr>
              <a:t>bhchen@fudan.edu.cn</a:t>
            </a:r>
          </a:p>
          <a:p>
            <a:r>
              <a:rPr lang="en-US" altLang="zh-CN" sz="2800" dirty="0">
                <a:latin typeface="Times New Roman" panose="02020603050405020304" pitchFamily="18" charset="0"/>
                <a:cs typeface="Times New Roman" panose="02020603050405020304" pitchFamily="18" charset="0"/>
              </a:rPr>
              <a:t>https://</a:t>
            </a:r>
            <a:r>
              <a:rPr lang="en-US" altLang="zh-CN" sz="2800" dirty="0" err="1">
                <a:latin typeface="Times New Roman" panose="02020603050405020304" pitchFamily="18" charset="0"/>
                <a:cs typeface="Times New Roman" panose="02020603050405020304" pitchFamily="18" charset="0"/>
              </a:rPr>
              <a:t>chenbihuan.github.io</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07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EBC0-48CE-0648-BBEC-EFF10E576C25}"/>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CEE56739-CE95-2A4C-A634-8DA518B99527}"/>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字符串数据结构需支持的基本操作</a:t>
            </a:r>
          </a:p>
          <a:p>
            <a:pPr lvl="1"/>
            <a:r>
              <a:rPr lang="en-US" altLang="zh-CN" dirty="0">
                <a:latin typeface="Times New Roman" panose="02020603050405020304" pitchFamily="18" charset="0"/>
                <a:cs typeface="Times New Roman" panose="02020603050405020304" pitchFamily="18" charset="0"/>
              </a:rPr>
              <a:t>Assign</a:t>
            </a:r>
            <a:r>
              <a:rPr lang="zh-CN" altLang="en-US" dirty="0">
                <a:latin typeface="Times New Roman" panose="02020603050405020304" pitchFamily="18" charset="0"/>
                <a:cs typeface="Times New Roman" panose="02020603050405020304" pitchFamily="18" charset="0"/>
              </a:rPr>
              <a:t>：字符串的初始化</a:t>
            </a:r>
            <a:endParaRPr lang="en-US" altLang="zh-CN" dirty="0">
              <a:latin typeface="Times New Roman" panose="02020603050405020304" pitchFamily="18" charset="0"/>
              <a:cs typeface="Times New Roman" panose="02020603050405020304" pitchFamily="18" charset="0"/>
            </a:endParaRPr>
          </a:p>
          <a:p>
            <a:pPr lvl="1"/>
            <a:r>
              <a:rPr lang="en-US" altLang="zh-CN" dirty="0" err="1">
                <a:latin typeface="Times New Roman" panose="02020603050405020304" pitchFamily="18" charset="0"/>
                <a:cs typeface="Times New Roman" panose="02020603050405020304" pitchFamily="18" charset="0"/>
              </a:rPr>
              <a:t>GetLen</a:t>
            </a:r>
            <a:r>
              <a:rPr lang="zh-CN" altLang="en-US" dirty="0">
                <a:latin typeface="Times New Roman" panose="02020603050405020304" pitchFamily="18" charset="0"/>
                <a:cs typeface="Times New Roman" panose="02020603050405020304" pitchFamily="18" charset="0"/>
              </a:rPr>
              <a:t>：获得字符串的长度</a:t>
            </a:r>
          </a:p>
          <a:p>
            <a:pPr lvl="1"/>
            <a:r>
              <a:rPr lang="en-US" altLang="zh-CN" dirty="0" err="1">
                <a:latin typeface="Times New Roman" panose="02020603050405020304" pitchFamily="18" charset="0"/>
                <a:cs typeface="Times New Roman" panose="02020603050405020304" pitchFamily="18" charset="0"/>
              </a:rPr>
              <a:t>IsEmpty</a:t>
            </a:r>
            <a:r>
              <a:rPr lang="zh-CN" altLang="en-US" dirty="0">
                <a:latin typeface="Times New Roman" panose="02020603050405020304" pitchFamily="18" charset="0"/>
                <a:cs typeface="Times New Roman" panose="02020603050405020304" pitchFamily="18" charset="0"/>
              </a:rPr>
              <a:t>：判断当前字符串是否为空串</a:t>
            </a:r>
          </a:p>
          <a:p>
            <a:pPr lvl="1"/>
            <a:r>
              <a:rPr lang="en-US" altLang="zh-CN" dirty="0">
                <a:latin typeface="Times New Roman" panose="02020603050405020304" pitchFamily="18" charset="0"/>
                <a:cs typeface="Times New Roman" panose="02020603050405020304" pitchFamily="18" charset="0"/>
              </a:rPr>
              <a:t>Empty</a:t>
            </a:r>
            <a:r>
              <a:rPr lang="zh-CN" altLang="en-US" dirty="0">
                <a:latin typeface="Times New Roman" panose="02020603050405020304" pitchFamily="18" charset="0"/>
                <a:cs typeface="Times New Roman" panose="02020603050405020304" pitchFamily="18" charset="0"/>
              </a:rPr>
              <a:t>：清空当前字符串，即使当前串为空串</a:t>
            </a:r>
          </a:p>
          <a:p>
            <a:pPr lvl="1"/>
            <a:r>
              <a:rPr lang="en-US" altLang="zh-CN" dirty="0">
                <a:latin typeface="Times New Roman" panose="02020603050405020304" pitchFamily="18" charset="0"/>
                <a:cs typeface="Times New Roman" panose="02020603050405020304" pitchFamily="18" charset="0"/>
              </a:rPr>
              <a:t>Comp</a:t>
            </a:r>
            <a:r>
              <a:rPr lang="zh-CN" altLang="en-US" dirty="0">
                <a:latin typeface="Times New Roman" panose="02020603050405020304" pitchFamily="18" charset="0"/>
                <a:cs typeface="Times New Roman" panose="02020603050405020304" pitchFamily="18" charset="0"/>
              </a:rPr>
              <a:t>：比较两个字符串是否相等</a:t>
            </a:r>
          </a:p>
          <a:p>
            <a:pPr lvl="1"/>
            <a:r>
              <a:rPr lang="en-US" altLang="zh-CN" dirty="0" err="1">
                <a:latin typeface="Times New Roman" panose="02020603050405020304" pitchFamily="18" charset="0"/>
                <a:cs typeface="Times New Roman" panose="02020603050405020304" pitchFamily="18" charset="0"/>
              </a:rPr>
              <a:t>Concat</a:t>
            </a:r>
            <a:r>
              <a:rPr lang="zh-CN" altLang="en-US" dirty="0">
                <a:latin typeface="Times New Roman" panose="02020603050405020304" pitchFamily="18" charset="0"/>
                <a:cs typeface="Times New Roman" panose="02020603050405020304" pitchFamily="18" charset="0"/>
              </a:rPr>
              <a:t>：将两个字符串拼接在一起</a:t>
            </a:r>
          </a:p>
          <a:p>
            <a:pPr lvl="1"/>
            <a:r>
              <a:rPr lang="en-US" altLang="zh-CN" dirty="0" err="1">
                <a:latin typeface="Times New Roman" panose="02020603050405020304" pitchFamily="18" charset="0"/>
                <a:cs typeface="Times New Roman" panose="02020603050405020304" pitchFamily="18" charset="0"/>
              </a:rPr>
              <a:t>SubString</a:t>
            </a:r>
            <a:r>
              <a:rPr lang="zh-CN" altLang="en-US" dirty="0">
                <a:latin typeface="Times New Roman" panose="02020603050405020304" pitchFamily="18" charset="0"/>
                <a:cs typeface="Times New Roman" panose="02020603050405020304" pitchFamily="18" charset="0"/>
              </a:rPr>
              <a:t>：获得位置</a:t>
            </a:r>
            <a:r>
              <a:rPr lang="en-US" altLang="zh-CN" dirty="0" err="1">
                <a:latin typeface="Times New Roman" panose="02020603050405020304" pitchFamily="18" charset="0"/>
                <a:cs typeface="Times New Roman" panose="02020603050405020304" pitchFamily="18" charset="0"/>
              </a:rPr>
              <a:t>pos</a:t>
            </a:r>
            <a:r>
              <a:rPr lang="zh-CN" altLang="en-US" dirty="0">
                <a:latin typeface="Times New Roman" panose="02020603050405020304" pitchFamily="18" charset="0"/>
                <a:cs typeface="Times New Roman" panose="02020603050405020304" pitchFamily="18" charset="0"/>
              </a:rPr>
              <a:t>开始，长度为</a:t>
            </a:r>
            <a:r>
              <a:rPr lang="en-US" altLang="zh-CN" dirty="0" err="1">
                <a:latin typeface="Times New Roman" panose="02020603050405020304" pitchFamily="18" charset="0"/>
                <a:cs typeface="Times New Roman" panose="02020603050405020304" pitchFamily="18" charset="0"/>
              </a:rPr>
              <a:t>len</a:t>
            </a:r>
            <a:r>
              <a:rPr lang="zh-CN" altLang="en-US" dirty="0">
                <a:latin typeface="Times New Roman" panose="02020603050405020304" pitchFamily="18" charset="0"/>
                <a:cs typeface="Times New Roman" panose="02020603050405020304" pitchFamily="18" charset="0"/>
              </a:rPr>
              <a:t>的子串</a:t>
            </a:r>
          </a:p>
          <a:p>
            <a:pPr lvl="1"/>
            <a:r>
              <a:rPr lang="en-US" altLang="zh-CN" dirty="0">
                <a:latin typeface="Times New Roman" panose="02020603050405020304" pitchFamily="18" charset="0"/>
                <a:cs typeface="Times New Roman" panose="02020603050405020304" pitchFamily="18" charset="0"/>
              </a:rPr>
              <a:t>Find</a:t>
            </a:r>
            <a:r>
              <a:rPr lang="zh-CN" altLang="en-US" dirty="0">
                <a:latin typeface="Times New Roman" panose="02020603050405020304" pitchFamily="18" charset="0"/>
                <a:cs typeface="Times New Roman" panose="02020603050405020304" pitchFamily="18" charset="0"/>
              </a:rPr>
              <a:t>：获得字符串中子串的出现位置</a:t>
            </a:r>
          </a:p>
          <a:p>
            <a:r>
              <a:rPr lang="zh-CN" altLang="en-US" dirty="0">
                <a:latin typeface="Times New Roman" panose="02020603050405020304" pitchFamily="18" charset="0"/>
                <a:cs typeface="Times New Roman" panose="02020603050405020304" pitchFamily="18" charset="0"/>
              </a:rPr>
              <a:t>除上述基本操作外，还包括</a:t>
            </a:r>
            <a:r>
              <a:rPr lang="en-US" altLang="zh-CN" dirty="0">
                <a:latin typeface="Times New Roman" panose="02020603050405020304" pitchFamily="18" charset="0"/>
                <a:cs typeface="Times New Roman" panose="02020603050405020304" pitchFamily="18" charset="0"/>
              </a:rPr>
              <a:t>Insert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Delete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Replace</a:t>
            </a:r>
            <a:r>
              <a:rPr lang="zh-CN" altLang="en-US" dirty="0">
                <a:latin typeface="Times New Roman" panose="02020603050405020304" pitchFamily="18" charset="0"/>
                <a:cs typeface="Times New Roman" panose="02020603050405020304" pitchFamily="18" charset="0"/>
              </a:rPr>
              <a:t>等操作，相对串上的基本操作，这些操作相对比较复杂</a:t>
            </a:r>
          </a:p>
        </p:txBody>
      </p:sp>
    </p:spTree>
    <p:extLst>
      <p:ext uri="{BB962C8B-B14F-4D97-AF65-F5344CB8AC3E}">
        <p14:creationId xmlns:p14="http://schemas.microsoft.com/office/powerpoint/2010/main" val="161845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0F2C-5E6B-DB4C-8DFA-963E2AD3260D}"/>
              </a:ext>
            </a:extLst>
          </p:cNvPr>
          <p:cNvSpPr>
            <a:spLocks noGrp="1"/>
          </p:cNvSpPr>
          <p:nvPr>
            <p:ph type="title"/>
          </p:nvPr>
        </p:nvSpPr>
        <p:spPr/>
        <p:txBody>
          <a:bodyPr/>
          <a:lstStyle/>
          <a:p>
            <a:r>
              <a:rPr lang="zh-CN" altLang="en-US" dirty="0"/>
              <a:t>串的存储结构</a:t>
            </a:r>
            <a:endParaRPr lang="en-US" dirty="0"/>
          </a:p>
        </p:txBody>
      </p:sp>
      <p:sp>
        <p:nvSpPr>
          <p:cNvPr id="3" name="Content Placeholder 2">
            <a:extLst>
              <a:ext uri="{FF2B5EF4-FFF2-40B4-BE49-F238E27FC236}">
                <a16:creationId xmlns:a16="http://schemas.microsoft.com/office/drawing/2014/main" id="{83181B2B-F794-D64C-8200-0482EB2D4D2B}"/>
              </a:ext>
            </a:extLst>
          </p:cNvPr>
          <p:cNvSpPr>
            <a:spLocks noGrp="1"/>
          </p:cNvSpPr>
          <p:nvPr>
            <p:ph idx="1"/>
          </p:nvPr>
        </p:nvSpPr>
        <p:spPr/>
        <p:txBody>
          <a:bodyPr/>
          <a:lstStyle/>
          <a:p>
            <a:r>
              <a:rPr lang="zh-CN" altLang="en-US" dirty="0">
                <a:solidFill>
                  <a:srgbClr val="C00000"/>
                </a:solidFill>
              </a:rPr>
              <a:t>静态数组存储方法</a:t>
            </a:r>
            <a:r>
              <a:rPr lang="zh-CN" altLang="en-US" dirty="0"/>
              <a:t>：为字符串变量分配一个固定长度的存储空间，一般用定长数组加以实现</a:t>
            </a:r>
          </a:p>
        </p:txBody>
      </p:sp>
      <p:sp>
        <p:nvSpPr>
          <p:cNvPr id="4" name="内容占位符 2">
            <a:extLst>
              <a:ext uri="{FF2B5EF4-FFF2-40B4-BE49-F238E27FC236}">
                <a16:creationId xmlns:a16="http://schemas.microsoft.com/office/drawing/2014/main" id="{3FDE46CE-E4A1-E64F-941B-4921BCE42D28}"/>
              </a:ext>
            </a:extLst>
          </p:cNvPr>
          <p:cNvSpPr txBox="1">
            <a:spLocks/>
          </p:cNvSpPr>
          <p:nvPr/>
        </p:nvSpPr>
        <p:spPr>
          <a:xfrm>
            <a:off x="827584" y="2636912"/>
            <a:ext cx="5671542" cy="3096344"/>
          </a:xfrm>
          <a:prstGeom prst="rect">
            <a:avLst/>
          </a:prstGeom>
        </p:spPr>
        <p:txBody>
          <a:bodyPr>
            <a:normAutofit/>
          </a:bodyPr>
          <a:lstStyle/>
          <a:p>
            <a:pPr indent="-57150">
              <a:spcBef>
                <a:spcPts val="0"/>
              </a:spcBef>
              <a:buClr>
                <a:schemeClr val="hlink"/>
              </a:buClr>
              <a:buSzPct val="55000"/>
              <a:defRPr/>
            </a:pPr>
            <a:r>
              <a:rPr kumimoji="0" lang="pt-BR" altLang="zh-CN"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const</a:t>
            </a:r>
            <a:r>
              <a:rPr kumimoji="0" lang="pt-BR"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pt-BR" altLang="zh-CN" sz="2000" b="1"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int</a:t>
            </a:r>
            <a:r>
              <a:rPr kumimoji="0" lang="pt-BR"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pt-BR" altLang="zh-CN" sz="2000" b="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nMaxLen</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pt-BR"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pt-BR"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1024</a:t>
            </a:r>
            <a:r>
              <a:rPr kumimoji="0" lang="pt-BR"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pt-BR" altLang="zh-CN" sz="20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a:t>
            </a:r>
            <a:r>
              <a:rPr kumimoji="0" lang="zh-CN" altLang="en-US" sz="20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a:t>
            </a:r>
            <a:r>
              <a:rPr kumimoji="0" lang="zh-CN" altLang="zh-CN" sz="20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字符串的最大长度</a:t>
            </a:r>
          </a:p>
          <a:p>
            <a:pPr indent="-57150">
              <a:spcBef>
                <a:spcPts val="0"/>
              </a:spcBef>
              <a:buClr>
                <a:schemeClr val="hlink"/>
              </a:buClr>
              <a:buSzPct val="55000"/>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class</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SString</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indent="-57150" algn="just">
              <a:spcBef>
                <a:spcPts val="0"/>
              </a:spcBef>
              <a:buClr>
                <a:schemeClr val="hlink"/>
              </a:buClr>
              <a:buSzPct val="55000"/>
              <a:defRPr/>
            </a:pP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public:</a:t>
            </a:r>
            <a:r>
              <a:rPr lang="en-US" altLang="zh-CN" sz="2000" b="0" u="none" kern="0" dirty="0">
                <a:solidFill>
                  <a:schemeClr val="tx1"/>
                </a:solidFill>
                <a:effectLst/>
                <a:latin typeface="Times New Roman" pitchFamily="18" charset="0"/>
                <a:cs typeface="Times New Roman" pitchFamily="18" charset="0"/>
              </a:rPr>
              <a:t> </a:t>
            </a:r>
            <a:endParaRPr lang="zh-CN" altLang="zh-CN" sz="2000" u="none" kern="0" dirty="0">
              <a:solidFill>
                <a:schemeClr val="tx1"/>
              </a:solidFill>
              <a:effectLst/>
              <a:latin typeface="Times New Roman" pitchFamily="18" charset="0"/>
              <a:cs typeface="Times New Roman" pitchFamily="18" charset="0"/>
            </a:endParaRPr>
          </a:p>
          <a:p>
            <a:pPr indent="-57150">
              <a:spcBef>
                <a:spcPts val="0"/>
              </a:spcBef>
              <a:buClr>
                <a:schemeClr val="hlink"/>
              </a:buClr>
              <a:buSzPct val="55000"/>
              <a:defRPr/>
            </a:pP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zh-CN" altLang="en-US"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indent="-57150">
              <a:spcBef>
                <a:spcPts val="0"/>
              </a:spcBef>
              <a:buClr>
                <a:schemeClr val="hlink"/>
              </a:buClr>
              <a:buSzPct val="55000"/>
              <a:defRPr/>
            </a:pPr>
            <a:r>
              <a:rPr kumimoji="0" lang="zh-CN" altLang="en-US"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private</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indent="-57150">
              <a:spcBef>
                <a:spcPts val="0"/>
              </a:spcBef>
              <a:buClr>
                <a:schemeClr val="hlink"/>
              </a:buClr>
              <a:buSzPct val="55000"/>
              <a:defRPr/>
            </a:pPr>
            <a:r>
              <a:rPr lang="zh-CN" altLang="en-US" sz="2000" u="none" kern="0" dirty="0">
                <a:solidFill>
                  <a:schemeClr val="tx1"/>
                </a:solidFill>
                <a:effectLst/>
                <a:latin typeface="Times New Roman" pitchFamily="18" charset="0"/>
                <a:ea typeface="+mn-ea"/>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字符串的长度</a:t>
            </a:r>
          </a:p>
          <a:p>
            <a:pPr indent="-57150">
              <a:spcBef>
                <a:spcPts val="0"/>
              </a:spcBef>
              <a:buClr>
                <a:schemeClr val="hlink"/>
              </a:buClr>
              <a:buSzPct val="55000"/>
              <a:defRPr/>
            </a:pPr>
            <a:r>
              <a:rPr lang="zh-CN" altLang="en-US" sz="2000" u="none" kern="0" dirty="0">
                <a:solidFill>
                  <a:schemeClr val="tx1"/>
                </a:solidFill>
                <a:effectLst/>
                <a:latin typeface="Times New Roman" pitchFamily="18" charset="0"/>
                <a:ea typeface="+mn-ea"/>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nMaxLen</a:t>
            </a:r>
            <a:r>
              <a:rPr kumimoji="0" lang="en-US" altLang="zh-CN" sz="2000" b="0" i="0" u="none" strike="noStrike" kern="0" cap="none" spc="0" normalizeH="0" baseline="0" noProof="0" dirty="0">
                <a:ln>
                  <a:noFill/>
                </a:ln>
                <a:solidFill>
                  <a:srgbClr val="C00000"/>
                </a:solidFill>
                <a:effectLst/>
                <a:uLnTx/>
                <a:uFillTx/>
                <a:latin typeface="Times New Roman" pitchFamily="18" charset="0"/>
                <a:ea typeface="+mn-ea"/>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字符串存储空间</a:t>
            </a:r>
          </a:p>
          <a:p>
            <a:pPr indent="-57150">
              <a:spcBef>
                <a:spcPts val="0"/>
              </a:spcBef>
              <a:buClr>
                <a:schemeClr val="hlink"/>
              </a:buClr>
              <a:buSzPct val="55000"/>
              <a:defRPr/>
            </a:pPr>
            <a:r>
              <a:rPr kumimoji="0" lang="pt-BR"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1760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9617-F5E2-6A4D-BFD2-21082F1FDE9F}"/>
              </a:ext>
            </a:extLst>
          </p:cNvPr>
          <p:cNvSpPr>
            <a:spLocks noGrp="1"/>
          </p:cNvSpPr>
          <p:nvPr>
            <p:ph type="title"/>
          </p:nvPr>
        </p:nvSpPr>
        <p:spPr/>
        <p:txBody>
          <a:bodyPr/>
          <a:lstStyle/>
          <a:p>
            <a:r>
              <a:rPr lang="zh-CN" altLang="en-US" dirty="0"/>
              <a:t>串的存储结构</a:t>
            </a:r>
            <a:endParaRPr lang="en-US" dirty="0"/>
          </a:p>
        </p:txBody>
      </p:sp>
      <p:sp>
        <p:nvSpPr>
          <p:cNvPr id="3" name="Content Placeholder 2">
            <a:extLst>
              <a:ext uri="{FF2B5EF4-FFF2-40B4-BE49-F238E27FC236}">
                <a16:creationId xmlns:a16="http://schemas.microsoft.com/office/drawing/2014/main" id="{721CC8F8-191A-8A41-BAC0-7627DEB952EF}"/>
              </a:ext>
            </a:extLst>
          </p:cNvPr>
          <p:cNvSpPr>
            <a:spLocks noGrp="1"/>
          </p:cNvSpPr>
          <p:nvPr>
            <p:ph idx="1"/>
          </p:nvPr>
        </p:nvSpPr>
        <p:spPr/>
        <p:txBody>
          <a:bodyPr/>
          <a:lstStyle/>
          <a:p>
            <a:r>
              <a:rPr lang="zh-CN" altLang="en-US" dirty="0">
                <a:solidFill>
                  <a:srgbClr val="C00000"/>
                </a:solidFill>
                <a:latin typeface="Times New Roman" panose="02020603050405020304" pitchFamily="18" charset="0"/>
                <a:cs typeface="Times New Roman" panose="02020603050405020304" pitchFamily="18" charset="0"/>
              </a:rPr>
              <a:t>动态数组存储方法</a:t>
            </a:r>
            <a:r>
              <a:rPr lang="zh-CN" altLang="en-US" dirty="0">
                <a:latin typeface="Times New Roman" panose="02020603050405020304" pitchFamily="18" charset="0"/>
                <a:cs typeface="Times New Roman" panose="02020603050405020304" pitchFamily="18" charset="0"/>
              </a:rPr>
              <a:t>：可以使用</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提供的</a:t>
            </a:r>
            <a:r>
              <a:rPr lang="en-US" altLang="zh-CN" dirty="0">
                <a:latin typeface="Times New Roman" panose="02020603050405020304" pitchFamily="18" charset="0"/>
                <a:cs typeface="Times New Roman" panose="02020603050405020304" pitchFamily="18" charset="0"/>
              </a:rPr>
              <a:t>new</a:t>
            </a:r>
            <a:r>
              <a:rPr lang="zh-CN" altLang="en-US" dirty="0">
                <a:latin typeface="Times New Roman" panose="02020603050405020304" pitchFamily="18" charset="0"/>
                <a:cs typeface="Times New Roman" panose="02020603050405020304" pitchFamily="18" charset="0"/>
              </a:rPr>
              <a:t>操作符分配一块连续的堆空间</a:t>
            </a:r>
          </a:p>
          <a:p>
            <a:endParaRPr lang="zh-CN" altLang="en-US" dirty="0"/>
          </a:p>
          <a:p>
            <a:endParaRPr lang="en-US" dirty="0"/>
          </a:p>
        </p:txBody>
      </p:sp>
      <p:sp>
        <p:nvSpPr>
          <p:cNvPr id="4" name="Rectangle 3">
            <a:extLst>
              <a:ext uri="{FF2B5EF4-FFF2-40B4-BE49-F238E27FC236}">
                <a16:creationId xmlns:a16="http://schemas.microsoft.com/office/drawing/2014/main" id="{4C2CB641-98E6-D54A-8511-CAB5B2992F86}"/>
              </a:ext>
            </a:extLst>
          </p:cNvPr>
          <p:cNvSpPr/>
          <p:nvPr/>
        </p:nvSpPr>
        <p:spPr>
          <a:xfrm>
            <a:off x="827584" y="2613099"/>
            <a:ext cx="4572000" cy="2616101"/>
          </a:xfrm>
          <a:prstGeom prst="rect">
            <a:avLst/>
          </a:prstGeom>
        </p:spPr>
        <p:txBody>
          <a:bodyPr>
            <a:spAutoFit/>
          </a:bodyPr>
          <a:lstStyle/>
          <a:p>
            <a:pPr indent="-57150" algn="just">
              <a:buClr>
                <a:schemeClr val="hlink"/>
              </a:buClr>
              <a:buSzPct val="55000"/>
              <a:defRPr/>
            </a:pPr>
            <a:r>
              <a:rPr lang="pt-BR" altLang="zh-CN" sz="2000" u="none" kern="0" dirty="0" err="1">
                <a:solidFill>
                  <a:schemeClr val="tx1"/>
                </a:solidFill>
                <a:effectLst/>
                <a:latin typeface="Times New Roman" pitchFamily="18" charset="0"/>
                <a:cs typeface="Times New Roman" pitchFamily="18" charset="0"/>
              </a:rPr>
              <a:t>class</a:t>
            </a:r>
            <a:r>
              <a:rPr lang="pt-BR" altLang="zh-CN" sz="2000" u="none" kern="0" dirty="0">
                <a:solidFill>
                  <a:schemeClr val="tx1"/>
                </a:solidFill>
                <a:effectLst/>
                <a:latin typeface="Times New Roman" pitchFamily="18" charset="0"/>
                <a:cs typeface="Times New Roman" pitchFamily="18" charset="0"/>
              </a:rPr>
              <a:t> </a:t>
            </a:r>
            <a:r>
              <a:rPr lang="pt-BR" altLang="zh-CN" sz="2000" b="0" u="none" kern="0" dirty="0" err="1">
                <a:solidFill>
                  <a:schemeClr val="tx1"/>
                </a:solidFill>
                <a:effectLst/>
                <a:latin typeface="Times New Roman" pitchFamily="18" charset="0"/>
                <a:cs typeface="Times New Roman" pitchFamily="18" charset="0"/>
              </a:rPr>
              <a:t>DString</a:t>
            </a:r>
            <a:r>
              <a:rPr lang="pt-BR" altLang="zh-CN" sz="2000" b="0" u="none" kern="0" dirty="0">
                <a:solidFill>
                  <a:schemeClr val="tx1"/>
                </a:solidFill>
                <a:effectLst/>
                <a:latin typeface="Times New Roman" pitchFamily="18" charset="0"/>
                <a:cs typeface="Times New Roman" pitchFamily="18" charset="0"/>
              </a:rPr>
              <a:t> </a:t>
            </a:r>
            <a:r>
              <a:rPr lang="pt-BR" altLang="zh-CN" sz="2000" u="none" kern="0" dirty="0">
                <a:solidFill>
                  <a:schemeClr val="tx1"/>
                </a:solidFill>
                <a:effectLst/>
                <a:latin typeface="Times New Roman" pitchFamily="18" charset="0"/>
                <a:cs typeface="Times New Roman" pitchFamily="18" charset="0"/>
              </a:rPr>
              <a:t>{</a:t>
            </a:r>
          </a:p>
          <a:p>
            <a:pPr indent="-57150" algn="just">
              <a:buClr>
                <a:schemeClr val="hlink"/>
              </a:buClr>
              <a:buSzPct val="55000"/>
              <a:defRPr/>
            </a:pP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public:</a:t>
            </a:r>
            <a:endParaRPr lang="zh-CN" altLang="zh-CN" sz="2000" b="0" u="none" kern="0" dirty="0">
              <a:solidFill>
                <a:schemeClr val="tx1"/>
              </a:solidFill>
              <a:effectLst/>
              <a:latin typeface="Times New Roman" pitchFamily="18" charset="0"/>
              <a:cs typeface="Times New Roman" pitchFamily="18" charset="0"/>
            </a:endParaRPr>
          </a:p>
          <a:p>
            <a:pPr indent="-57150" algn="just">
              <a:buClr>
                <a:schemeClr val="hlink"/>
              </a:buClr>
              <a:buSzPct val="55000"/>
              <a:defRPr/>
            </a:pPr>
            <a:r>
              <a:rPr lang="en-US" altLang="zh-CN" sz="2000" b="0" u="none" kern="0" dirty="0">
                <a:solidFill>
                  <a:schemeClr val="tx1"/>
                </a:solidFill>
                <a:effectLst/>
                <a:latin typeface="Times New Roman" pitchFamily="18" charset="0"/>
                <a:cs typeface="Times New Roman" pitchFamily="18" charset="0"/>
              </a:rPr>
              <a:t>    </a:t>
            </a:r>
            <a:r>
              <a:rPr lang="zh-CN" altLang="en-US"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endParaRPr lang="zh-CN" altLang="zh-CN" sz="2000" u="none" kern="0" dirty="0">
              <a:solidFill>
                <a:schemeClr val="tx1"/>
              </a:solidFill>
              <a:effectLst/>
              <a:latin typeface="Times New Roman" pitchFamily="18" charset="0"/>
              <a:cs typeface="Times New Roman" pitchFamily="18" charset="0"/>
            </a:endParaRPr>
          </a:p>
          <a:p>
            <a:pPr indent="-57150" algn="just">
              <a:buClr>
                <a:schemeClr val="hlink"/>
              </a:buClr>
              <a:buSzPct val="55000"/>
              <a:defRPr/>
            </a:pPr>
            <a:r>
              <a:rPr lang="zh-CN" altLang="en-US" sz="2000" u="none" kern="0" dirty="0">
                <a:solidFill>
                  <a:schemeClr val="tx1"/>
                </a:solidFill>
                <a:effectLst/>
                <a:latin typeface="Times New Roman" pitchFamily="18" charset="0"/>
                <a:cs typeface="Times New Roman" pitchFamily="18" charset="0"/>
              </a:rPr>
              <a:t>    </a:t>
            </a:r>
            <a:r>
              <a:rPr lang="pt-BR" altLang="zh-CN" sz="2000" u="none" kern="0" dirty="0" err="1">
                <a:solidFill>
                  <a:schemeClr val="tx1"/>
                </a:solidFill>
                <a:effectLst/>
                <a:latin typeface="Times New Roman" pitchFamily="18" charset="0"/>
                <a:cs typeface="Times New Roman" pitchFamily="18" charset="0"/>
              </a:rPr>
              <a:t>private</a:t>
            </a:r>
            <a:r>
              <a:rPr lang="pt-BR" altLang="zh-CN" sz="2000" u="none" kern="0" dirty="0">
                <a:solidFill>
                  <a:schemeClr val="tx1"/>
                </a:solidFill>
                <a:effectLst/>
                <a:latin typeface="Times New Roman" pitchFamily="18" charset="0"/>
                <a:cs typeface="Times New Roman" pitchFamily="18" charset="0"/>
              </a:rPr>
              <a:t>:</a:t>
            </a:r>
            <a:endParaRPr lang="zh-CN" altLang="zh-CN" sz="2000" u="none" kern="0" dirty="0">
              <a:solidFill>
                <a:schemeClr val="tx1"/>
              </a:solidFill>
              <a:effectLst/>
              <a:latin typeface="Times New Roman" pitchFamily="18" charset="0"/>
              <a:cs typeface="Times New Roman" pitchFamily="18" charset="0"/>
            </a:endParaRPr>
          </a:p>
          <a:p>
            <a:pPr indent="-57150" algn="just">
              <a:buClr>
                <a:schemeClr val="hlink"/>
              </a:buClr>
              <a:buSzPct val="55000"/>
              <a:defRPr/>
            </a:pPr>
            <a:r>
              <a:rPr lang="zh-CN" altLang="en-US" sz="2000" u="none" kern="0" dirty="0">
                <a:solidFill>
                  <a:schemeClr val="tx1"/>
                </a:solidFill>
                <a:effectLst/>
                <a:latin typeface="Times New Roman" pitchFamily="18" charset="0"/>
                <a:cs typeface="Times New Roman" pitchFamily="18" charset="0"/>
              </a:rPr>
              <a:t>        </a:t>
            </a:r>
            <a:r>
              <a:rPr lang="pt-BR" altLang="zh-CN" sz="2000" u="none" kern="0" dirty="0">
                <a:solidFill>
                  <a:schemeClr val="tx1"/>
                </a:solidFill>
                <a:effectLst/>
                <a:latin typeface="Times New Roman" pitchFamily="18" charset="0"/>
                <a:cs typeface="Times New Roman" pitchFamily="18" charset="0"/>
              </a:rPr>
              <a:t>char *</a:t>
            </a:r>
            <a:r>
              <a:rPr lang="pt-BR" altLang="zh-CN" sz="2000" b="0" u="none" kern="0" dirty="0" err="1">
                <a:solidFill>
                  <a:schemeClr val="tx1"/>
                </a:solidFill>
                <a:effectLst/>
                <a:latin typeface="Times New Roman" pitchFamily="18" charset="0"/>
                <a:cs typeface="Times New Roman" pitchFamily="18" charset="0"/>
              </a:rPr>
              <a:t>ch</a:t>
            </a:r>
            <a:r>
              <a:rPr lang="pt-BR" altLang="zh-CN" sz="2000" u="none" kern="0" dirty="0">
                <a:solidFill>
                  <a:schemeClr val="tx1"/>
                </a:solidFill>
                <a:effectLst/>
                <a:latin typeface="Times New Roman" pitchFamily="18" charset="0"/>
                <a:cs typeface="Times New Roman" pitchFamily="18" charset="0"/>
              </a:rPr>
              <a:t>;  </a:t>
            </a:r>
            <a:r>
              <a:rPr lang="pt-BR"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指向当前字符串的指针</a:t>
            </a:r>
          </a:p>
          <a:p>
            <a:pPr indent="-57150" algn="just">
              <a:buClr>
                <a:schemeClr val="hlink"/>
              </a:buClr>
              <a:buSzPct val="55000"/>
              <a:defRPr/>
            </a:pPr>
            <a:r>
              <a:rPr lang="zh-CN" altLang="en-US" sz="2000" u="none" kern="0" dirty="0">
                <a:solidFill>
                  <a:schemeClr val="tx1"/>
                </a:solidFill>
                <a:effectLst/>
                <a:latin typeface="Times New Roman" pitchFamily="18" charset="0"/>
                <a:cs typeface="Times New Roman" pitchFamily="18" charset="0"/>
              </a:rPr>
              <a:t>        </a:t>
            </a:r>
            <a:r>
              <a:rPr lang="pt-BR" altLang="zh-CN" sz="2000" u="none" kern="0" dirty="0" err="1">
                <a:solidFill>
                  <a:schemeClr val="tx1"/>
                </a:solidFill>
                <a:effectLst/>
                <a:latin typeface="Times New Roman" pitchFamily="18" charset="0"/>
                <a:cs typeface="Times New Roman" pitchFamily="18" charset="0"/>
              </a:rPr>
              <a:t>int</a:t>
            </a:r>
            <a:r>
              <a:rPr lang="pt-BR" altLang="zh-CN" sz="2000" u="none" kern="0" dirty="0">
                <a:solidFill>
                  <a:schemeClr val="tx1"/>
                </a:solidFill>
                <a:effectLst/>
                <a:latin typeface="Times New Roman" pitchFamily="18" charset="0"/>
                <a:cs typeface="Times New Roman" pitchFamily="18" charset="0"/>
              </a:rPr>
              <a:t> </a:t>
            </a:r>
            <a:r>
              <a:rPr lang="pt-BR" altLang="zh-CN" sz="2000" b="0" u="none" kern="0" dirty="0" err="1">
                <a:solidFill>
                  <a:schemeClr val="tx1"/>
                </a:solidFill>
                <a:effectLst/>
                <a:latin typeface="Times New Roman" pitchFamily="18" charset="0"/>
                <a:cs typeface="Times New Roman" pitchFamily="18" charset="0"/>
              </a:rPr>
              <a:t>nLen</a:t>
            </a:r>
            <a:r>
              <a:rPr lang="pt-BR" altLang="zh-CN" sz="2000" u="none" kern="0" dirty="0">
                <a:solidFill>
                  <a:schemeClr val="tx1"/>
                </a:solidFill>
                <a:effectLst/>
                <a:latin typeface="Times New Roman" pitchFamily="18" charset="0"/>
                <a:cs typeface="Times New Roman" pitchFamily="18" charset="0"/>
              </a:rPr>
              <a:t>;  </a:t>
            </a:r>
            <a:r>
              <a:rPr lang="pt-BR"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长度</a:t>
            </a:r>
          </a:p>
          <a:p>
            <a:pPr indent="-57150" algn="just">
              <a:buClr>
                <a:schemeClr val="hlink"/>
              </a:buClr>
              <a:buSzPct val="55000"/>
              <a:defRPr/>
            </a:pPr>
            <a:r>
              <a:rPr lang="pt-BR" altLang="zh-CN" sz="2000" u="none" kern="0" dirty="0">
                <a:solidFill>
                  <a:schemeClr val="tx1"/>
                </a:solidFill>
                <a:effectLst/>
                <a:latin typeface="Times New Roman" pitchFamily="18" charset="0"/>
                <a:cs typeface="Times New Roman" pitchFamily="18" charset="0"/>
              </a:rPr>
              <a:t>};</a:t>
            </a:r>
            <a:endParaRPr lang="zh-CN" altLang="zh-CN" sz="2000" u="none" kern="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373518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14363</TotalTime>
  <Words>6944</Words>
  <Application>Microsoft Macintosh PowerPoint</Application>
  <PresentationFormat>On-screen Show (4:3)</PresentationFormat>
  <Paragraphs>671</Paragraphs>
  <Slides>65</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5" baseType="lpstr">
      <vt:lpstr>DengXian</vt:lpstr>
      <vt:lpstr>Times</vt:lpstr>
      <vt:lpstr>Arial</vt:lpstr>
      <vt:lpstr>Calibri</vt:lpstr>
      <vt:lpstr>Calibri Light</vt:lpstr>
      <vt:lpstr>Tahoma</vt:lpstr>
      <vt:lpstr>Times New Roman</vt:lpstr>
      <vt:lpstr>Wingdings</vt:lpstr>
      <vt:lpstr>Office Theme</vt:lpstr>
      <vt:lpstr>Picture</vt:lpstr>
      <vt:lpstr>数据结构 </vt:lpstr>
      <vt:lpstr>03 串</vt:lpstr>
      <vt:lpstr>03 串</vt:lpstr>
      <vt:lpstr>串(String)的定义</vt:lpstr>
      <vt:lpstr>串的逻辑结构</vt:lpstr>
      <vt:lpstr>串的基本操作</vt:lpstr>
      <vt:lpstr>串的基本操作</vt:lpstr>
      <vt:lpstr>串的存储结构</vt:lpstr>
      <vt:lpstr>串的存储结构</vt:lpstr>
      <vt:lpstr>串的存储结构</vt:lpstr>
      <vt:lpstr>串的实现</vt:lpstr>
      <vt:lpstr>构造与析构函数</vt:lpstr>
      <vt:lpstr>构造函数重载</vt:lpstr>
      <vt:lpstr>提取子串函数</vt:lpstr>
      <vt:lpstr>提取子串函数</vt:lpstr>
      <vt:lpstr>获取字符函数</vt:lpstr>
      <vt:lpstr>串赋值函数 </vt:lpstr>
      <vt:lpstr>串拼接函数</vt:lpstr>
      <vt:lpstr>串等值判断函数</vt:lpstr>
      <vt:lpstr>练习1</vt:lpstr>
      <vt:lpstr>练习1</vt:lpstr>
      <vt:lpstr>03 串</vt:lpstr>
      <vt:lpstr>串的模式匹配</vt:lpstr>
      <vt:lpstr>BF(Brute-Force)算法</vt:lpstr>
      <vt:lpstr>BF算法实现</vt:lpstr>
      <vt:lpstr>BF算法时间复杂度分析</vt:lpstr>
      <vt:lpstr>BF算法的特点</vt:lpstr>
      <vt:lpstr>KR(Karp-Rabin)算法</vt:lpstr>
      <vt:lpstr>KR算法框架</vt:lpstr>
      <vt:lpstr>哈希算法</vt:lpstr>
      <vt:lpstr>KR算法实现</vt:lpstr>
      <vt:lpstr>KR算法示例</vt:lpstr>
      <vt:lpstr>练习2</vt:lpstr>
      <vt:lpstr>KR算法的特点</vt:lpstr>
      <vt:lpstr>KMP(Knuth-Morris-Pratt)算法</vt:lpstr>
      <vt:lpstr>简单模式匹配的缺点：无谓比较</vt:lpstr>
      <vt:lpstr>KMP算法</vt:lpstr>
      <vt:lpstr>KMP算法</vt:lpstr>
      <vt:lpstr>KMP算法</vt:lpstr>
      <vt:lpstr>KMP算法</vt:lpstr>
      <vt:lpstr>k的确定方法</vt:lpstr>
      <vt:lpstr>利用失效函数next(j)的匹配过程</vt:lpstr>
      <vt:lpstr>带失效函数的KMP算法实现</vt:lpstr>
      <vt:lpstr>带失效函数的KMP算法实现</vt:lpstr>
      <vt:lpstr>计算next数组</vt:lpstr>
      <vt:lpstr>计算next数组</vt:lpstr>
      <vt:lpstr>计算next数组</vt:lpstr>
      <vt:lpstr>计算next数组</vt:lpstr>
      <vt:lpstr>进一步优化next数组</vt:lpstr>
      <vt:lpstr>进一步优化next数组</vt:lpstr>
      <vt:lpstr>KMP算法的特点</vt:lpstr>
      <vt:lpstr>练习3</vt:lpstr>
      <vt:lpstr>BM(Boyer-Moore)算法</vt:lpstr>
      <vt:lpstr>BM算法</vt:lpstr>
      <vt:lpstr>BM算法示例</vt:lpstr>
      <vt:lpstr>BM算法示例</vt:lpstr>
      <vt:lpstr>BM算法示例</vt:lpstr>
      <vt:lpstr>BM算法示例</vt:lpstr>
      <vt:lpstr>BM算法示例</vt:lpstr>
      <vt:lpstr>BM算法示例</vt:lpstr>
      <vt:lpstr>BM算法示例</vt:lpstr>
      <vt:lpstr>BM算法示例</vt:lpstr>
      <vt:lpstr>本章小结</vt:lpstr>
      <vt:lpstr>作业</vt:lpstr>
      <vt:lpstr>Q&amp;A</vt:lpstr>
    </vt:vector>
  </TitlesOfParts>
  <Company>djzx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djzx</dc:creator>
  <cp:lastModifiedBy>Bihuan Chen</cp:lastModifiedBy>
  <cp:revision>1242</cp:revision>
  <dcterms:created xsi:type="dcterms:W3CDTF">2000-01-30T08:24:06Z</dcterms:created>
  <dcterms:modified xsi:type="dcterms:W3CDTF">2025-09-29T09:43:33Z</dcterms:modified>
</cp:coreProperties>
</file>