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82"/>
  </p:notesMasterIdLst>
  <p:sldIdLst>
    <p:sldId id="850" r:id="rId2"/>
    <p:sldId id="858" r:id="rId3"/>
    <p:sldId id="859" r:id="rId4"/>
    <p:sldId id="862" r:id="rId5"/>
    <p:sldId id="863" r:id="rId6"/>
    <p:sldId id="864" r:id="rId7"/>
    <p:sldId id="865" r:id="rId8"/>
    <p:sldId id="866" r:id="rId9"/>
    <p:sldId id="867" r:id="rId10"/>
    <p:sldId id="868" r:id="rId11"/>
    <p:sldId id="869" r:id="rId12"/>
    <p:sldId id="870" r:id="rId13"/>
    <p:sldId id="871" r:id="rId14"/>
    <p:sldId id="872" r:id="rId15"/>
    <p:sldId id="873" r:id="rId16"/>
    <p:sldId id="874" r:id="rId17"/>
    <p:sldId id="875" r:id="rId18"/>
    <p:sldId id="876" r:id="rId19"/>
    <p:sldId id="877" r:id="rId20"/>
    <p:sldId id="878" r:id="rId21"/>
    <p:sldId id="879" r:id="rId22"/>
    <p:sldId id="880" r:id="rId23"/>
    <p:sldId id="882" r:id="rId24"/>
    <p:sldId id="883" r:id="rId25"/>
    <p:sldId id="884" r:id="rId26"/>
    <p:sldId id="885" r:id="rId27"/>
    <p:sldId id="886" r:id="rId28"/>
    <p:sldId id="887" r:id="rId29"/>
    <p:sldId id="888" r:id="rId30"/>
    <p:sldId id="889" r:id="rId31"/>
    <p:sldId id="890" r:id="rId32"/>
    <p:sldId id="891" r:id="rId33"/>
    <p:sldId id="892" r:id="rId34"/>
    <p:sldId id="893" r:id="rId35"/>
    <p:sldId id="894" r:id="rId36"/>
    <p:sldId id="895" r:id="rId37"/>
    <p:sldId id="896" r:id="rId38"/>
    <p:sldId id="897" r:id="rId39"/>
    <p:sldId id="898" r:id="rId40"/>
    <p:sldId id="899" r:id="rId41"/>
    <p:sldId id="900" r:id="rId42"/>
    <p:sldId id="901" r:id="rId43"/>
    <p:sldId id="902" r:id="rId44"/>
    <p:sldId id="903" r:id="rId45"/>
    <p:sldId id="904" r:id="rId46"/>
    <p:sldId id="906" r:id="rId47"/>
    <p:sldId id="908" r:id="rId48"/>
    <p:sldId id="907" r:id="rId49"/>
    <p:sldId id="909" r:id="rId50"/>
    <p:sldId id="910" r:id="rId51"/>
    <p:sldId id="911" r:id="rId52"/>
    <p:sldId id="912" r:id="rId53"/>
    <p:sldId id="913" r:id="rId54"/>
    <p:sldId id="914" r:id="rId55"/>
    <p:sldId id="918" r:id="rId56"/>
    <p:sldId id="915" r:id="rId57"/>
    <p:sldId id="916" r:id="rId58"/>
    <p:sldId id="917" r:id="rId59"/>
    <p:sldId id="919" r:id="rId60"/>
    <p:sldId id="920" r:id="rId61"/>
    <p:sldId id="921" r:id="rId62"/>
    <p:sldId id="922" r:id="rId63"/>
    <p:sldId id="923" r:id="rId64"/>
    <p:sldId id="924" r:id="rId65"/>
    <p:sldId id="925" r:id="rId66"/>
    <p:sldId id="926" r:id="rId67"/>
    <p:sldId id="927" r:id="rId68"/>
    <p:sldId id="928" r:id="rId69"/>
    <p:sldId id="929" r:id="rId70"/>
    <p:sldId id="938" r:id="rId71"/>
    <p:sldId id="930" r:id="rId72"/>
    <p:sldId id="931" r:id="rId73"/>
    <p:sldId id="932" r:id="rId74"/>
    <p:sldId id="934" r:id="rId75"/>
    <p:sldId id="935" r:id="rId76"/>
    <p:sldId id="936" r:id="rId77"/>
    <p:sldId id="937" r:id="rId78"/>
    <p:sldId id="861" r:id="rId79"/>
    <p:sldId id="881" r:id="rId80"/>
    <p:sldId id="704" r:id="rId8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huan Chen" initials="BC" lastIdx="1" clrIdx="0">
    <p:extLst>
      <p:ext uri="{19B8F6BF-5375-455C-9EA6-DF929625EA0E}">
        <p15:presenceInfo xmlns:p15="http://schemas.microsoft.com/office/powerpoint/2012/main" userId="Bihuan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99"/>
    <a:srgbClr val="008000"/>
    <a:srgbClr val="A50021"/>
    <a:srgbClr val="FF9900"/>
    <a:srgbClr val="FFFF66"/>
    <a:srgbClr val="80008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4" autoAdjust="0"/>
    <p:restoredTop sz="76379" autoAdjust="0"/>
  </p:normalViewPr>
  <p:slideViewPr>
    <p:cSldViewPr snapToGrid="0">
      <p:cViewPr varScale="1">
        <p:scale>
          <a:sx n="92" d="100"/>
          <a:sy n="92" d="100"/>
        </p:scale>
        <p:origin x="22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F928FEF-0FE9-4314-B673-F6F04FA53638}" type="datetimeFigureOut">
              <a:rPr lang="zh-CN" altLang="en-US"/>
              <a:pPr>
                <a:defRPr/>
              </a:pPr>
              <a:t>2025/10/12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DBF7A68-9D00-4EA9-90FC-82216C2938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32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LIFO: l</a:t>
            </a:r>
            <a:r>
              <a:rPr lang="en-CN" dirty="0"/>
              <a:t>ast</a:t>
            </a:r>
            <a:r>
              <a:rPr lang="zh-CN" altLang="en-US" dirty="0"/>
              <a:t> </a:t>
            </a:r>
            <a:r>
              <a:rPr lang="en-US" altLang="zh-CN" dirty="0"/>
              <a:t>in first out</a:t>
            </a:r>
          </a:p>
          <a:p>
            <a:endParaRPr lang="en-US" dirty="0"/>
          </a:p>
          <a:p>
            <a:r>
              <a:rPr lang="en-US" dirty="0" err="1"/>
              <a:t>以一个很窄的死胡同为例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409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队列满：</a:t>
            </a:r>
            <a:r>
              <a:rPr lang="en-US" altLang="zh-CN" dirty="0"/>
              <a:t>rear</a:t>
            </a:r>
            <a:r>
              <a:rPr lang="zh-CN" altLang="en-US" dirty="0"/>
              <a:t> </a:t>
            </a:r>
            <a:r>
              <a:rPr lang="en-US" altLang="zh-CN" dirty="0"/>
              <a:t>==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队列空：</a:t>
            </a:r>
            <a:r>
              <a:rPr lang="en-US" altLang="zh-CN" dirty="0"/>
              <a:t>front</a:t>
            </a:r>
            <a:r>
              <a:rPr lang="zh-CN" altLang="en-US" dirty="0"/>
              <a:t> </a:t>
            </a:r>
            <a:r>
              <a:rPr lang="en-US" altLang="zh-CN" dirty="0"/>
              <a:t>==</a:t>
            </a:r>
            <a:r>
              <a:rPr lang="zh-CN" altLang="en-US" dirty="0"/>
              <a:t> </a:t>
            </a:r>
            <a:r>
              <a:rPr lang="en-US" altLang="zh-CN" dirty="0"/>
              <a:t>rear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59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60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6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88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队列有广泛的应用，前面的迷宫问题就可用队列代替栈求解；后面的树、图的广度遍历中也需要用到队列。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600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常用于各种形式的调度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08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移动元素开销大</a:t>
            </a:r>
            <a:r>
              <a:rPr lang="zh-CN" altLang="en-US" dirty="0"/>
              <a:t>，一个解决方案是使用链表存储元素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7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70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A+B*(C-D)-E/F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9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/>
              <a:t>(</a:t>
            </a:r>
            <a:r>
              <a:rPr lang="zh-CN" altLang="en-US" sz="1200" baseline="0" dirty="0"/>
              <a:t>的栈外优先级最高，它一来到立即进栈，但栈内优先级极低，以便括号内的其它操作符进栈。</a:t>
            </a:r>
            <a:endParaRPr lang="en-US" altLang="zh-CN" sz="1200" baseline="0" dirty="0"/>
          </a:p>
          <a:p>
            <a:endParaRPr lang="en-US" sz="1200" baseline="0" dirty="0"/>
          </a:p>
          <a:p>
            <a:r>
              <a:rPr lang="en-US" altLang="zh-CN" sz="1200" baseline="0" dirty="0"/>
              <a:t>+-</a:t>
            </a:r>
            <a:r>
              <a:rPr lang="zh-CN" altLang="en-US" sz="1200" baseline="0" dirty="0"/>
              <a:t>*</a:t>
            </a:r>
            <a:r>
              <a:rPr lang="en-US" altLang="zh-CN" sz="1200" baseline="0" dirty="0"/>
              <a:t>/</a:t>
            </a:r>
            <a:r>
              <a:rPr lang="zh-CN" altLang="en-US" sz="1200" baseline="0" dirty="0"/>
              <a:t>进栈后的优先级都升</a:t>
            </a:r>
            <a:r>
              <a:rPr lang="en-US" altLang="zh-CN" sz="1200" baseline="0" dirty="0"/>
              <a:t>1</a:t>
            </a:r>
            <a:r>
              <a:rPr lang="zh-CN" altLang="en-US" sz="1200" baseline="0" dirty="0"/>
              <a:t>，确保相同优先级的操作符自左向右进行计算，让栈顶的操作符先出栈输出。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0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(op)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，左右括号匹配，或者；匹配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047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时间复杂度</a:t>
            </a:r>
            <a:r>
              <a:rPr lang="en-US" dirty="0"/>
              <a:t>O(n)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113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前进方向表</a:t>
            </a:r>
            <a:r>
              <a:rPr lang="zh-CN" altLang="en-US" dirty="0"/>
              <a:t>：各个方向的偏移量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OS中的作业调度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BF7A68-9D00-4EA9-90FC-82216C29389C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3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E703-88AB-B448-8656-91C0AB655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282A9-BFA4-1649-A50E-3F7F189E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9B48-2654-9947-887D-7921C8D1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A2F6-1F16-9F4D-99C6-FEB40058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05BA-93BE-CD42-9AB9-558E2628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24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7603-9AE7-EE4A-AB8C-1EB8522A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625C3-1688-9145-BA36-A36C15F74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3CFA-B873-B045-9906-44CB235A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6D6E-6505-914D-88F7-6D8A26EA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6BCA-DA3B-B549-A197-2E4457FD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02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5D9DE-0CF8-E947-BE6A-380787EA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35451-3A61-644A-B6AB-E3B8D5E9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3FA7-5553-4943-84A5-710B61A1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3EFE-3F71-1548-9E1C-DA197DF9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C1D9-1A5A-974B-88C9-3C643547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57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5941-B68D-B84F-96CD-867900D3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3120-36F6-3E4D-8042-165E5DCC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>
              <a:defRPr sz="2000" b="1" i="0">
                <a:latin typeface="DengXian" panose="02010600030101010101" pitchFamily="2" charset="-122"/>
                <a:ea typeface="DengXian" panose="02010600030101010101" pitchFamily="2" charset="-122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5FBE-BCBB-1548-9E8E-1AA00F26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9F9F-1EC8-964D-AAEF-DA41C16D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8109-83C2-234E-B976-547347CA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37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00DA-F701-8F40-BD6C-487F2790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86EA-8B7A-7243-B546-0E045A4A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72CF-6B16-9B46-BB22-4DFBDCC9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64F91-C4EC-A649-A735-57F7D288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FF50-BE38-6249-8CAE-AFAC331F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85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2A47-ED96-C946-A7B6-E7D6248E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1104-0C5C-9641-A39D-5909FCE18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BCC11-52E0-E340-9311-A9C394688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9B086-05CA-3F44-921C-57BB6479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4A19F-C9DE-8549-B7D8-EEDAC11B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0927-26B0-2E43-9416-49C82459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58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11D1-A431-2F45-9CBA-094E391F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0AE94-5294-B448-8D4A-76D530ED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541A8-A588-2640-86C2-98F04F38A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085B2-EDAF-9848-BDF7-6ED9FD46C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84560-66BC-4745-B8BE-CAC3DE3E0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AD95B-E34D-954C-A9FF-456624B2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80E4B-90E4-FC49-B1FF-18AF6C0F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A99DF-5416-FD4E-839C-7A4EA419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64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D317-B6D3-4A49-9202-0E557C83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FA781-395B-B341-A5D6-A5A1B213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40E22-AB33-704E-B73E-9995F08B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9ABC-2612-7B4A-AD1E-425CBCF0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9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A9075-BD85-3241-A757-C84BF7A7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364E5-6248-2F48-A492-E42EB496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BAC9-5450-8944-AD74-8CB832F9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5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55F4-AF0F-C54E-B8CA-D1157044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AE1F-407C-A443-BB3B-21907100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FC662-4E76-B64D-AD22-B31CA9AF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D8255-9A06-CD45-8EF0-9EA031D0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35D7B-F893-8E42-9279-1296281A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1BEC7-430C-834C-AF20-7785ABA1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16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18A3-45A2-294E-AAF1-2B1B8FCA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9E7E7-79DC-2A4A-9FC1-C8C827358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0A68-1DD3-6148-B2A4-751D08D35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55F40-216B-BF4D-A973-E3E80BB7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FAC9E-3CF2-374C-8297-EC8AB4B4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499ED-1EE7-B74F-98ED-83573E8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65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77EFD-A768-3E46-A605-BFDBFCF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8DCE-325F-1A48-BA2A-CE927667E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9A37-4AD9-4546-8FC0-C11918221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D947-3A23-1E4D-91F4-25CA45D31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238D-5806-9B4A-AF9F-C07F84A6D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679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89E0-68AF-3E4A-B4F3-C883A3509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6000" b="1" dirty="0">
                <a:latin typeface="DengXian" panose="02010600030101010101" pitchFamily="2" charset="-122"/>
                <a:ea typeface="DengXian" panose="02010600030101010101" pitchFamily="2" charset="-122"/>
                <a:cs typeface="Microsoft Himalaya" pitchFamily="2" charset="0"/>
              </a:rPr>
              <a:t>数据结构 </a:t>
            </a:r>
            <a:endParaRPr lang="en-US" sz="6000" b="1" dirty="0"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07D45-D7B5-184E-8C1E-65DB3E467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0322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DengXian" panose="02010600030101010101" pitchFamily="2" charset="-122"/>
                <a:ea typeface="DengXian" panose="02010600030101010101" pitchFamily="2" charset="-122"/>
                <a:cs typeface="Microsoft Himalaya" pitchFamily="2" charset="0"/>
              </a:rPr>
              <a:t>陈碧欢</a:t>
            </a:r>
            <a:endParaRPr lang="en-US" altLang="zh-CN" sz="3200" b="1" dirty="0"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bhchen@fudan.edu.cn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chenbihuan.github.io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767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F028-0CD0-D445-992B-B3769B6C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两个栈共用一个栈空间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11EB-2F66-C74E-BE40-AE36BEE44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为避免栈满时溢出，需定义一个足够大的栈空间</a:t>
            </a:r>
            <a:endParaRPr lang="en-US" altLang="zh-CN" dirty="0"/>
          </a:p>
          <a:p>
            <a:pPr lvl="1"/>
            <a:r>
              <a:rPr lang="zh-CN" altLang="en-US" dirty="0"/>
              <a:t>如果栈中实际只有几个元素，是一种空间浪费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当需要两个栈时，可定义</a:t>
            </a:r>
            <a:r>
              <a:rPr lang="zh-CN" altLang="en-US" dirty="0">
                <a:solidFill>
                  <a:srgbClr val="C00000"/>
                </a:solidFill>
              </a:rPr>
              <a:t>一个</a:t>
            </a:r>
            <a:r>
              <a:rPr lang="zh-CN" altLang="en-US" dirty="0"/>
              <a:t>足够大的栈空间</a:t>
            </a:r>
          </a:p>
          <a:p>
            <a:pPr lvl="1"/>
            <a:r>
              <a:rPr lang="zh-CN" altLang="en-US" dirty="0"/>
              <a:t>两个栈的栈顶都向中间伸展，直到两个栈的栈顶相遇，发生溢出</a:t>
            </a:r>
          </a:p>
          <a:p>
            <a:pPr lvl="1"/>
            <a:r>
              <a:rPr lang="zh-CN" altLang="en-US" dirty="0"/>
              <a:t>一个栈可能进栈元素多而体积大些，另一个则可能小些</a:t>
            </a:r>
            <a:endParaRPr lang="en-US" altLang="zh-CN" dirty="0"/>
          </a:p>
          <a:p>
            <a:pPr lvl="1"/>
            <a:r>
              <a:rPr lang="zh-CN" altLang="en-US" dirty="0"/>
              <a:t>两个栈共用一个栈空间，互相调剂，灵活性强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A209280-45B4-5447-AA77-9A56518CA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46" y="4425407"/>
            <a:ext cx="7142847" cy="89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746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E338-57F0-FE45-B497-F46018EC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两个栈共用一个栈空间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2543-2988-2A4F-B461-4DCAEF692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29649"/>
            <a:ext cx="7886700" cy="324731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两个栈共享一个数组空间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设立栈顶指针数组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t[2]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和栈底指针数组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b[2]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分别指示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的栈顶与栈底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初始时，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t[0]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b[0]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b[1]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栈满条件：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t[0]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，即栈顶指针相遇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栈空条件：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t[0]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b[1]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，即栈顶指针退到栈底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D9ABC54-8DCB-3542-9D5D-00D638D97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9946" y="1865083"/>
            <a:ext cx="7142847" cy="89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018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BAE7-D8E7-9340-8055-DF8F85F8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两个栈共用一个栈空间</a:t>
            </a:r>
            <a:endParaRPr 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337F4972-8A5C-6348-AA6D-186396D0E255}"/>
              </a:ext>
            </a:extLst>
          </p:cNvPr>
          <p:cNvSpPr txBox="1">
            <a:spLocks/>
          </p:cNvSpPr>
          <p:nvPr/>
        </p:nvSpPr>
        <p:spPr>
          <a:xfrm>
            <a:off x="1280623" y="1690689"/>
            <a:ext cx="6582754" cy="4114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b="1" kern="0" dirty="0">
                <a:latin typeface="Times New Roman"/>
                <a:ea typeface="隶书" pitchFamily="49" charset="-122"/>
              </a:rPr>
              <a:t>template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&lt;class Type&gt; class 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DoubleStack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{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private: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  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int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maxSize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  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Type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*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space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  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int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t[2]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,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b[2]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;</a:t>
            </a:r>
            <a:r>
              <a:rPr lang="zh-CN" altLang="en-US" sz="2000" kern="0" dirty="0">
                <a:latin typeface="Times New Roman"/>
                <a:ea typeface="隶书" pitchFamily="49" charset="-122"/>
              </a:rPr>
              <a:t>  </a:t>
            </a:r>
            <a:r>
              <a:rPr lang="en-US" altLang="zh-CN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栈顶和栈底指针数组</a:t>
            </a:r>
            <a:endParaRPr lang="en-US" altLang="zh-CN" sz="2000" b="1" kern="0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public: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    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DoubleStack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(int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sz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) {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  <a:r>
              <a:rPr lang="zh-CN" altLang="en-US" sz="2000" kern="0" dirty="0">
                <a:latin typeface="Times New Roman"/>
                <a:ea typeface="隶书" pitchFamily="49" charset="-122"/>
              </a:rPr>
              <a:t>           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maxSize</a:t>
            </a:r>
            <a:r>
              <a:rPr lang="zh-CN" altLang="en-US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=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sz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; 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zh-CN" altLang="en-US" sz="2000" b="1" kern="0" dirty="0">
                <a:latin typeface="Times New Roman"/>
                <a:ea typeface="隶书" pitchFamily="49" charset="-122"/>
              </a:rPr>
              <a:t>           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t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0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=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b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0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=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-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1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;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zh-CN" altLang="en-US" sz="2000" kern="0" dirty="0">
                <a:latin typeface="Times New Roman"/>
                <a:ea typeface="隶书" pitchFamily="49" charset="-122"/>
              </a:rPr>
              <a:t>           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t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1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=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b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1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=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maxSize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;</a:t>
            </a:r>
            <a:r>
              <a:rPr lang="zh-CN" altLang="en-US" sz="2000" kern="0" dirty="0">
                <a:latin typeface="Times New Roman"/>
                <a:ea typeface="隶书" pitchFamily="49" charset="-122"/>
              </a:rPr>
              <a:t>  </a:t>
            </a:r>
            <a:endParaRPr lang="en-US" altLang="zh-CN" sz="2000" kern="0" dirty="0">
              <a:latin typeface="Times New Roman"/>
              <a:ea typeface="隶书" pitchFamily="49" charset="-122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zh-CN" altLang="en-US" sz="2000" kern="0" dirty="0">
                <a:latin typeface="Times New Roman"/>
                <a:ea typeface="隶书" pitchFamily="49" charset="-122"/>
              </a:rPr>
              <a:t>           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space</a:t>
            </a:r>
            <a:r>
              <a:rPr lang="zh-CN" altLang="en-US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=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new Type[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maxSize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];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zh-CN" altLang="en-US" sz="2000" b="1" kern="0" dirty="0">
                <a:latin typeface="Times New Roman"/>
                <a:ea typeface="隶书" pitchFamily="49" charset="-122"/>
              </a:rPr>
              <a:t>      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}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zh-CN" altLang="en-US" sz="2000" b="1" kern="0" dirty="0">
                <a:latin typeface="Times New Roman"/>
                <a:ea typeface="隶书" pitchFamily="49" charset="-122"/>
              </a:rPr>
              <a:t>      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191364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9030-FD6A-8E43-8799-68463F4F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zh-CN" altLang="en-US" dirty="0"/>
              <a:t>两个栈共用一个栈空间</a:t>
            </a:r>
            <a:endParaRPr 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E2ED92BD-2028-0648-AC97-6E64440BC7FA}"/>
              </a:ext>
            </a:extLst>
          </p:cNvPr>
          <p:cNvSpPr txBox="1">
            <a:spLocks/>
          </p:cNvSpPr>
          <p:nvPr/>
        </p:nvSpPr>
        <p:spPr>
          <a:xfrm>
            <a:off x="871945" y="1690689"/>
            <a:ext cx="7400109" cy="41148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  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int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Push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(Type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x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,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int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i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) {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      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if (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t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0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+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1</a:t>
            </a:r>
            <a:r>
              <a:rPr lang="zh-CN" altLang="en-US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==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t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1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)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return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0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;</a:t>
            </a:r>
            <a:r>
              <a:rPr lang="zh-CN" altLang="en-US" sz="2000" b="1" kern="0" dirty="0">
                <a:latin typeface="Times New Roman"/>
                <a:ea typeface="隶书" pitchFamily="49" charset="-122"/>
              </a:rPr>
              <a:t>  </a:t>
            </a:r>
            <a:r>
              <a:rPr lang="en-US" altLang="zh-CN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栈满栈顶指针相遇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      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if ( 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i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==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0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)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t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0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]++;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 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b="1" kern="0" dirty="0">
                <a:latin typeface="Times New Roman"/>
                <a:ea typeface="隶书" pitchFamily="49" charset="-122"/>
              </a:rPr>
              <a:t>            else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 t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1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]--;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        space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t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i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]] =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x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b="1" kern="0" dirty="0">
                <a:latin typeface="Times New Roman"/>
                <a:ea typeface="隶书" pitchFamily="49" charset="-122"/>
              </a:rPr>
              <a:t>    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    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return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1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  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}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zh-CN" altLang="en-US" sz="2000" b="1" kern="0" dirty="0">
                <a:latin typeface="Times New Roman"/>
                <a:ea typeface="隶书" pitchFamily="49" charset="-122"/>
              </a:rPr>
              <a:t>      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int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Pop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(Type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&amp;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x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,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int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i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) {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       </a:t>
            </a:r>
            <a:r>
              <a:rPr lang="zh-CN" altLang="en-US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if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(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t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i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 ==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b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i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 )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return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0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;  </a:t>
            </a:r>
            <a:r>
              <a:rPr lang="en-US" altLang="zh-CN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栈空：</a:t>
            </a:r>
            <a:r>
              <a:rPr lang="en-US" altLang="zh-CN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t[0] = b[0]</a:t>
            </a:r>
            <a:r>
              <a:rPr lang="zh-CN" altLang="en-US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t[1] = b[1]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       </a:t>
            </a:r>
            <a:r>
              <a:rPr lang="zh-CN" altLang="en-US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x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=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space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t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i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]];</a:t>
            </a:r>
            <a:endParaRPr lang="en-US" altLang="zh-CN" sz="2000" kern="0" dirty="0">
              <a:latin typeface="Times New Roman"/>
              <a:ea typeface="隶书" pitchFamily="49" charset="-122"/>
            </a:endParaRP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       </a:t>
            </a:r>
            <a:r>
              <a:rPr lang="zh-CN" altLang="en-US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if ( </a:t>
            </a:r>
            <a:r>
              <a:rPr lang="en-US" altLang="zh-CN" sz="2000" kern="0" dirty="0" err="1">
                <a:latin typeface="Times New Roman"/>
                <a:ea typeface="隶书" pitchFamily="49" charset="-122"/>
              </a:rPr>
              <a:t>i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== 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0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)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 t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0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]--;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 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b="1" kern="0" dirty="0">
                <a:latin typeface="Times New Roman"/>
                <a:ea typeface="隶书" pitchFamily="49" charset="-122"/>
              </a:rPr>
              <a:t>            else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t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[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1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]++;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       </a:t>
            </a:r>
            <a:r>
              <a:rPr lang="zh-CN" altLang="en-US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return</a:t>
            </a:r>
            <a:r>
              <a:rPr lang="en-US" altLang="zh-CN" sz="2000" kern="0" dirty="0">
                <a:latin typeface="Times New Roman"/>
                <a:ea typeface="隶书" pitchFamily="49" charset="-122"/>
              </a:rPr>
              <a:t> 1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;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kern="0" dirty="0">
                <a:latin typeface="Times New Roman"/>
                <a:ea typeface="隶书" pitchFamily="49" charset="-122"/>
              </a:rPr>
              <a:t>       </a:t>
            </a:r>
            <a:r>
              <a:rPr lang="zh-CN" altLang="en-US" sz="2000" kern="0" dirty="0">
                <a:latin typeface="Times New Roman"/>
                <a:ea typeface="隶书" pitchFamily="49" charset="-122"/>
              </a:rPr>
              <a:t> </a:t>
            </a:r>
            <a:r>
              <a:rPr lang="en-US" altLang="zh-CN" sz="2000" b="1" kern="0" dirty="0">
                <a:latin typeface="Times New Roman"/>
                <a:ea typeface="隶书" pitchFamily="49" charset="-122"/>
              </a:rPr>
              <a:t>} </a:t>
            </a:r>
          </a:p>
          <a:p>
            <a:pPr marL="342900" indent="-342900" eaLnBrk="0" hangingPunct="0">
              <a:spcBef>
                <a:spcPts val="0"/>
              </a:spcBef>
              <a:defRPr/>
            </a:pPr>
            <a:r>
              <a:rPr lang="en-US" altLang="zh-CN" sz="2000" b="1" kern="0" dirty="0">
                <a:latin typeface="Times New Roman"/>
                <a:ea typeface="隶书" pitchFamily="49" charset="-122"/>
              </a:rPr>
              <a:t>};</a:t>
            </a:r>
            <a:endParaRPr lang="zh-CN" altLang="en-US" sz="2000" kern="0" dirty="0">
              <a:latin typeface="Times New Roman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22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906F-BE1B-A140-AF77-0FB92241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多栈处理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1EC5-D2C2-F14C-B370-1538064C8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当程序中同时存在几个栈，问题较复杂</a:t>
            </a:r>
          </a:p>
          <a:p>
            <a:pPr lvl="1"/>
            <a:r>
              <a:rPr lang="zh-CN" altLang="en-US" dirty="0"/>
              <a:t>各个栈所需空间在运行中</a:t>
            </a:r>
            <a:r>
              <a:rPr lang="zh-CN" altLang="en-US" dirty="0">
                <a:solidFill>
                  <a:srgbClr val="C00000"/>
                </a:solidFill>
              </a:rPr>
              <a:t>动态变化</a:t>
            </a:r>
          </a:p>
          <a:p>
            <a:pPr lvl="1"/>
            <a:r>
              <a:rPr lang="zh-CN" altLang="en-US" dirty="0"/>
              <a:t>若给几个栈</a:t>
            </a:r>
            <a:r>
              <a:rPr lang="zh-CN" altLang="en-US" dirty="0">
                <a:solidFill>
                  <a:srgbClr val="C00000"/>
                </a:solidFill>
              </a:rPr>
              <a:t>分配同样大小的空间</a:t>
            </a:r>
            <a:r>
              <a:rPr lang="zh-CN" altLang="en-US" dirty="0"/>
              <a:t>，有的栈膨胀得快，很快就溢出</a:t>
            </a:r>
          </a:p>
          <a:p>
            <a:pPr lvl="1"/>
            <a:r>
              <a:rPr lang="zh-CN" altLang="en-US" dirty="0"/>
              <a:t>其它栈可能还有许多空闲的空间，需</a:t>
            </a:r>
            <a:r>
              <a:rPr lang="zh-CN" altLang="en-US" dirty="0">
                <a:solidFill>
                  <a:srgbClr val="C00000"/>
                </a:solidFill>
              </a:rPr>
              <a:t>调整栈空间</a:t>
            </a:r>
            <a:r>
              <a:rPr lang="zh-CN" altLang="en-US" dirty="0"/>
              <a:t>，防止溢出</a:t>
            </a:r>
          </a:p>
          <a:p>
            <a:pPr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C00000"/>
                </a:solidFill>
              </a:rPr>
              <a:t>插入</a:t>
            </a:r>
            <a:r>
              <a:rPr lang="zh-CN" altLang="en-US" dirty="0"/>
              <a:t>时元素的</a:t>
            </a:r>
            <a:r>
              <a:rPr lang="zh-CN" altLang="en-US" dirty="0">
                <a:solidFill>
                  <a:srgbClr val="C00000"/>
                </a:solidFill>
              </a:rPr>
              <a:t>移动量非常大</a:t>
            </a:r>
            <a:r>
              <a:rPr lang="zh-CN" altLang="en-US" dirty="0"/>
              <a:t>，因而代价较高</a:t>
            </a:r>
          </a:p>
          <a:p>
            <a:pPr lvl="1"/>
            <a:r>
              <a:rPr lang="zh-CN" altLang="en-US" dirty="0"/>
              <a:t>特别是当整个存储空间即将充满时，问题更加严重</a:t>
            </a:r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栈浮动技术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栈共享一个数组空间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V[m]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设立栈顶指针数组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t[n+1]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和栈底指针数组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b[n+1]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分别指示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的栈顶与栈底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b[n]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作为控制量，指到数组最高下标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各栈初始分配空间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=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 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m/n</a:t>
            </a:r>
            <a:r>
              <a:rPr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itchFamily="18" charset="2"/>
              </a:rPr>
              <a:t>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指针初始值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t[0]=b[0]=-1, b[n]=m-1, t[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]=b[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]=b[i-1]+s,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…, n-1</a:t>
            </a:r>
          </a:p>
        </p:txBody>
      </p:sp>
    </p:spTree>
    <p:extLst>
      <p:ext uri="{BB962C8B-B14F-4D97-AF65-F5344CB8AC3E}">
        <p14:creationId xmlns:p14="http://schemas.microsoft.com/office/powerpoint/2010/main" val="292620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3E29-0806-FB41-95EF-94D67600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多栈处理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FD8434-1590-4642-AC38-0BD4406DC2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" y="1749786"/>
            <a:ext cx="7886700" cy="361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90BDB11-E33C-A346-9BAE-BA03D106D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64523"/>
            <a:ext cx="868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插入新元素时的栈满处理 </a:t>
            </a:r>
            <a:r>
              <a:rPr lang="en-US" altLang="zh-CN" b="1" dirty="0" err="1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StackFull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( )</a:t>
            </a:r>
            <a:endParaRPr lang="en-US" altLang="zh-CN" sz="16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8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0D1E-1CF0-0B4F-A825-157114FE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栈的链表存储表示：链式栈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F144-EDB3-EB42-A538-60B470B7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86048"/>
            <a:ext cx="7886700" cy="3190914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链式栈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(Linked Stack)</a:t>
            </a:r>
            <a:r>
              <a:rPr lang="zh-CN" altLang="en-US" dirty="0"/>
              <a:t>无栈满问题，空间可扩充</a:t>
            </a:r>
          </a:p>
          <a:p>
            <a:r>
              <a:rPr lang="zh-CN" altLang="en-US" dirty="0"/>
              <a:t>插入与删除仅在栈顶处执行</a:t>
            </a:r>
          </a:p>
          <a:p>
            <a:r>
              <a:rPr lang="zh-CN" altLang="en-US" dirty="0"/>
              <a:t>链式栈的栈顶在链头</a:t>
            </a:r>
          </a:p>
          <a:p>
            <a:r>
              <a:rPr lang="zh-CN" altLang="en-US" dirty="0"/>
              <a:t>适合于多栈操作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A7C069D-C43B-A54B-AB2B-EBBD508B4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055" y="1977383"/>
            <a:ext cx="838200" cy="5333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92A72475-5AF6-5748-92DA-4F0C2554F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455" y="1977383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EF453B27-8911-624A-8BBF-C310155A0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9855" y="224299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BA7010D-EB0E-A440-93F1-31256E684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055" y="1977383"/>
            <a:ext cx="838200" cy="5333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F359776C-3ACE-CB44-96C7-0AC108035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455" y="1977383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16769FD3-85F6-0945-8C12-2EB7B6624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855" y="224299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0C09AA59-7D91-BD49-BCF9-65C349F59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055" y="1977383"/>
            <a:ext cx="838200" cy="5333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E2337754-3C6B-FB4D-8B0A-BFC1D9BFF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455" y="1977383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1D9CE779-FBC8-D34B-92E2-089D511E2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5855" y="224299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CCF39853-B20E-6B46-AC82-6042F8216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8855" y="224299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FFEED310-060A-EB4E-B2A1-419E2DEE6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255" y="1977383"/>
            <a:ext cx="838200" cy="5333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29">
            <a:extLst>
              <a:ext uri="{FF2B5EF4-FFF2-40B4-BE49-F238E27FC236}">
                <a16:creationId xmlns:a16="http://schemas.microsoft.com/office/drawing/2014/main" id="{AFC910F1-BFE3-5D4D-B90D-5D89422FA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157" y="1848969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32">
            <a:extLst>
              <a:ext uri="{FF2B5EF4-FFF2-40B4-BE49-F238E27FC236}">
                <a16:creationId xmlns:a16="http://schemas.microsoft.com/office/drawing/2014/main" id="{69FC4647-011B-E549-BCE1-43FABBF86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22" y="1953796"/>
            <a:ext cx="6848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top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4F8B3DD2-4608-F046-91D3-612E4E634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312" y="1977383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E1A2AE90-9508-1945-9C44-78A0041E3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055" y="224299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817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7C6A-6334-EB43-9183-B70556E3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链式栈的类定义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60CFC4CB-1B37-C947-B329-8D57CE190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55" y="1696269"/>
            <a:ext cx="724008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template &lt;class Type&gt; class</a:t>
            </a:r>
            <a:r>
              <a:rPr lang="en-US" altLang="zh-CN" sz="2000" dirty="0">
                <a:ea typeface="仿宋_GB2312" pitchFamily="49" charset="-122"/>
              </a:rPr>
              <a:t> Stack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endParaRPr lang="en-US" altLang="zh-CN" sz="1400" b="1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template &lt;class Type&gt; class </a:t>
            </a:r>
            <a:r>
              <a:rPr lang="en-US" altLang="zh-CN" sz="2000" dirty="0" err="1">
                <a:ea typeface="仿宋_GB2312" pitchFamily="49" charset="-122"/>
              </a:rPr>
              <a:t>StackNode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b="1" dirty="0">
                <a:ea typeface="仿宋_GB2312" pitchFamily="49" charset="-122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zh-CN" altLang="en-US" sz="2000" b="1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friend class </a:t>
            </a:r>
            <a:r>
              <a:rPr lang="en-US" altLang="zh-CN" sz="2000" dirty="0">
                <a:ea typeface="仿宋_GB2312" pitchFamily="49" charset="-122"/>
              </a:rPr>
              <a:t>Stack</a:t>
            </a:r>
            <a:r>
              <a:rPr lang="en-US" altLang="zh-CN" sz="2000" b="1" dirty="0">
                <a:ea typeface="仿宋_GB2312" pitchFamily="49" charset="-122"/>
              </a:rPr>
              <a:t>&lt;Type&gt;;</a:t>
            </a:r>
          </a:p>
          <a:p>
            <a:pPr>
              <a:lnSpc>
                <a:spcPct val="95000"/>
              </a:lnSpc>
            </a:pPr>
            <a:r>
              <a:rPr lang="zh-CN" altLang="en-US" sz="2000" b="1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private: 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ea typeface="仿宋_GB2312" pitchFamily="49" charset="-122"/>
              </a:rPr>
              <a:t>   </a:t>
            </a:r>
            <a:r>
              <a:rPr lang="en-US" altLang="zh-CN" sz="2000" b="1" dirty="0">
                <a:ea typeface="仿宋_GB2312" pitchFamily="49" charset="-122"/>
              </a:rPr>
              <a:t> </a:t>
            </a:r>
            <a:r>
              <a:rPr lang="zh-CN" altLang="en-US" sz="2000" b="1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Type </a:t>
            </a:r>
            <a:r>
              <a:rPr lang="en-US" altLang="zh-CN" sz="2000" dirty="0">
                <a:ea typeface="仿宋_GB2312" pitchFamily="49" charset="-122"/>
              </a:rPr>
              <a:t>data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zh-CN" altLang="en-US" sz="2000" b="1" dirty="0"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结点数据</a:t>
            </a: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仿宋_GB2312" pitchFamily="49" charset="-122"/>
              </a:rPr>
              <a:t>        </a:t>
            </a:r>
            <a:r>
              <a:rPr lang="en-US" altLang="zh-CN" sz="2000" dirty="0" err="1">
                <a:ea typeface="仿宋_GB2312" pitchFamily="49" charset="-122"/>
              </a:rPr>
              <a:t>StackNode</a:t>
            </a:r>
            <a:r>
              <a:rPr lang="zh-CN" altLang="en-US" sz="2000" dirty="0">
                <a:ea typeface="仿宋_GB2312" pitchFamily="49" charset="-122"/>
              </a:rPr>
              <a:t> </a:t>
            </a:r>
            <a:r>
              <a:rPr lang="en-US" altLang="zh-CN" sz="2000" b="1" dirty="0">
                <a:ea typeface="仿宋_GB2312" pitchFamily="49" charset="-122"/>
              </a:rPr>
              <a:t>&lt;Type&gt; </a:t>
            </a:r>
            <a:r>
              <a:rPr lang="en-US" altLang="zh-CN" sz="2000" dirty="0">
                <a:ea typeface="仿宋_GB2312" pitchFamily="49" charset="-122"/>
              </a:rPr>
              <a:t>*link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zh-CN" altLang="en-US" sz="2000" b="1" dirty="0"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结点链指针</a:t>
            </a:r>
          </a:p>
          <a:p>
            <a:pPr>
              <a:lnSpc>
                <a:spcPct val="95000"/>
              </a:lnSpc>
            </a:pPr>
            <a:r>
              <a:rPr lang="zh-CN" altLang="en-US" sz="2000" b="1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public:</a:t>
            </a:r>
            <a:endParaRPr lang="en-US" altLang="zh-CN" sz="2000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zh-CN" altLang="en-US" sz="2000" dirty="0">
                <a:ea typeface="仿宋_GB2312" pitchFamily="49" charset="-122"/>
              </a:rPr>
              <a:t>    </a:t>
            </a:r>
            <a:r>
              <a:rPr lang="en-US" altLang="zh-CN" sz="2000" dirty="0" err="1">
                <a:ea typeface="仿宋_GB2312" pitchFamily="49" charset="-122"/>
              </a:rPr>
              <a:t>StackNode</a:t>
            </a:r>
            <a:r>
              <a:rPr lang="en-US" altLang="zh-CN" sz="2000" dirty="0">
                <a:ea typeface="仿宋_GB2312" pitchFamily="49" charset="-122"/>
              </a:rPr>
              <a:t> ( </a:t>
            </a:r>
            <a:r>
              <a:rPr lang="en-US" altLang="zh-CN" sz="2000" b="1" dirty="0">
                <a:ea typeface="仿宋_GB2312" pitchFamily="49" charset="-122"/>
              </a:rPr>
              <a:t>Type </a:t>
            </a:r>
            <a:r>
              <a:rPr lang="en-US" altLang="zh-CN" sz="2000" dirty="0">
                <a:ea typeface="仿宋_GB2312" pitchFamily="49" charset="-122"/>
              </a:rPr>
              <a:t>d = 0</a:t>
            </a:r>
            <a:r>
              <a:rPr lang="en-US" altLang="zh-CN" sz="2000" b="1" dirty="0">
                <a:ea typeface="仿宋_GB2312" pitchFamily="49" charset="-122"/>
              </a:rPr>
              <a:t>, </a:t>
            </a:r>
            <a:r>
              <a:rPr lang="en-US" altLang="zh-CN" sz="2000" dirty="0" err="1">
                <a:ea typeface="仿宋_GB2312" pitchFamily="49" charset="-122"/>
              </a:rPr>
              <a:t>StackNode</a:t>
            </a:r>
            <a:r>
              <a:rPr lang="en-US" altLang="zh-CN" sz="2000" b="1" dirty="0">
                <a:ea typeface="仿宋_GB2312" pitchFamily="49" charset="-122"/>
              </a:rPr>
              <a:t>&lt;Type&gt;</a:t>
            </a:r>
            <a:r>
              <a:rPr lang="en-US" altLang="zh-CN" sz="2000" dirty="0">
                <a:ea typeface="仿宋_GB2312" pitchFamily="49" charset="-122"/>
              </a:rPr>
              <a:t> * next = NULL ) </a:t>
            </a:r>
            <a:r>
              <a:rPr lang="en-US" altLang="zh-CN" sz="2000" b="1" dirty="0">
                <a:ea typeface="仿宋_GB2312" pitchFamily="49" charset="-122"/>
              </a:rPr>
              <a:t>:</a:t>
            </a:r>
            <a:r>
              <a:rPr lang="en-US" altLang="zh-CN" sz="2000" dirty="0">
                <a:ea typeface="仿宋_GB2312" pitchFamily="49" charset="-122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ea typeface="仿宋_GB2312" pitchFamily="49" charset="-122"/>
              </a:rPr>
              <a:t>       </a:t>
            </a:r>
            <a:r>
              <a:rPr lang="zh-CN" altLang="en-US" sz="2000" dirty="0">
                <a:ea typeface="仿宋_GB2312" pitchFamily="49" charset="-122"/>
              </a:rPr>
              <a:t>     </a:t>
            </a:r>
            <a:r>
              <a:rPr lang="en-US" altLang="zh-CN" sz="2000" dirty="0">
                <a:ea typeface="仿宋_GB2312" pitchFamily="49" charset="-122"/>
              </a:rPr>
              <a:t>data (d)</a:t>
            </a:r>
            <a:r>
              <a:rPr lang="en-US" altLang="zh-CN" sz="2000" b="1" dirty="0">
                <a:ea typeface="仿宋_GB2312" pitchFamily="49" charset="-122"/>
              </a:rPr>
              <a:t>,</a:t>
            </a:r>
            <a:r>
              <a:rPr lang="en-US" altLang="zh-CN" sz="2000" dirty="0">
                <a:ea typeface="仿宋_GB2312" pitchFamily="49" charset="-122"/>
              </a:rPr>
              <a:t> link (next)</a:t>
            </a:r>
            <a:r>
              <a:rPr lang="en-US" altLang="zh-CN" sz="2000" b="1" dirty="0">
                <a:ea typeface="仿宋_GB2312" pitchFamily="49" charset="-122"/>
              </a:rPr>
              <a:t> { }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};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757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E42C-6F34-1146-88DE-FFEB28D2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链式栈的类定义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0F87A9-36BD-5A44-9E01-A05687D70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031" y="1690689"/>
            <a:ext cx="570193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template &lt;class Type&gt; class</a:t>
            </a:r>
            <a:r>
              <a:rPr lang="en-US" altLang="zh-CN" sz="2000" dirty="0">
                <a:ea typeface="仿宋_GB2312" pitchFamily="49" charset="-122"/>
              </a:rPr>
              <a:t> Stack </a:t>
            </a:r>
            <a:r>
              <a:rPr lang="en-US" altLang="zh-CN" sz="2000" b="1" dirty="0">
                <a:ea typeface="仿宋_GB2312" pitchFamily="49" charset="-122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zh-CN" altLang="en-US" sz="2000" b="1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private: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zh-CN" altLang="en-US" sz="2000" dirty="0">
                <a:ea typeface="仿宋_GB2312" pitchFamily="49" charset="-122"/>
              </a:rPr>
              <a:t>    </a:t>
            </a:r>
            <a:r>
              <a:rPr lang="en-US" altLang="zh-CN" sz="2000" dirty="0" err="1">
                <a:ea typeface="仿宋_GB2312" pitchFamily="49" charset="-122"/>
              </a:rPr>
              <a:t>StackNode</a:t>
            </a:r>
            <a:r>
              <a:rPr lang="zh-CN" altLang="en-US" sz="2000" dirty="0">
                <a:ea typeface="仿宋_GB2312" pitchFamily="49" charset="-122"/>
              </a:rPr>
              <a:t> </a:t>
            </a:r>
            <a:r>
              <a:rPr lang="en-US" altLang="zh-CN" sz="2000" b="1" dirty="0">
                <a:ea typeface="仿宋_GB2312" pitchFamily="49" charset="-122"/>
              </a:rPr>
              <a:t>&lt;Type&gt;</a:t>
            </a:r>
            <a:r>
              <a:rPr lang="en-US" altLang="zh-CN" sz="2000" dirty="0">
                <a:ea typeface="仿宋_GB2312" pitchFamily="49" charset="-122"/>
              </a:rPr>
              <a:t> *top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zh-CN" altLang="en-US" sz="2000" b="1" dirty="0"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栈顶指针</a:t>
            </a:r>
          </a:p>
          <a:p>
            <a:pPr>
              <a:lnSpc>
                <a:spcPct val="95000"/>
              </a:lnSpc>
            </a:pPr>
            <a:r>
              <a:rPr lang="zh-CN" altLang="en-US" sz="2000" b="1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public: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zh-CN" altLang="en-US" sz="2000" dirty="0">
                <a:ea typeface="仿宋_GB2312" pitchFamily="49" charset="-122"/>
              </a:rPr>
              <a:t>    </a:t>
            </a:r>
            <a:r>
              <a:rPr lang="en-US" altLang="zh-CN" sz="2000" dirty="0">
                <a:ea typeface="仿宋_GB2312" pitchFamily="49" charset="-122"/>
              </a:rPr>
              <a:t>Stack ( ) </a:t>
            </a:r>
            <a:r>
              <a:rPr lang="en-US" altLang="zh-CN" sz="2000" b="1" dirty="0">
                <a:ea typeface="仿宋_GB2312" pitchFamily="49" charset="-122"/>
              </a:rPr>
              <a:t>:</a:t>
            </a:r>
            <a:r>
              <a:rPr lang="en-US" altLang="zh-CN" sz="2000" dirty="0">
                <a:ea typeface="仿宋_GB2312" pitchFamily="49" charset="-122"/>
              </a:rPr>
              <a:t> top ( NULL ) </a:t>
            </a:r>
            <a:r>
              <a:rPr lang="en-US" altLang="zh-CN" sz="2000" b="1" dirty="0">
                <a:ea typeface="仿宋_GB2312" pitchFamily="49" charset="-122"/>
              </a:rPr>
              <a:t>{ }</a:t>
            </a:r>
            <a:endParaRPr lang="en-US" altLang="zh-CN" sz="2000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zh-CN" altLang="en-US" sz="2000" dirty="0">
                <a:ea typeface="仿宋_GB2312" pitchFamily="49" charset="-122"/>
              </a:rPr>
              <a:t>    </a:t>
            </a:r>
            <a:r>
              <a:rPr lang="en-US" altLang="zh-CN" sz="2000" dirty="0">
                <a:ea typeface="仿宋_GB2312" pitchFamily="49" charset="-122"/>
              </a:rPr>
              <a:t>~Stack ( )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endParaRPr lang="en-US" altLang="zh-CN" sz="2000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zh-CN" altLang="en-US" sz="2000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void</a:t>
            </a:r>
            <a:r>
              <a:rPr lang="en-US" altLang="zh-CN" sz="2000" dirty="0">
                <a:ea typeface="仿宋_GB2312" pitchFamily="49" charset="-122"/>
              </a:rPr>
              <a:t> Push (</a:t>
            </a:r>
            <a:r>
              <a:rPr lang="en-US" altLang="zh-CN" sz="2000" b="1" dirty="0">
                <a:ea typeface="仿宋_GB2312" pitchFamily="49" charset="-122"/>
              </a:rPr>
              <a:t>Type</a:t>
            </a:r>
            <a:r>
              <a:rPr lang="en-US" altLang="zh-CN" sz="2000" dirty="0">
                <a:ea typeface="仿宋_GB2312" pitchFamily="49" charset="-122"/>
              </a:rPr>
              <a:t> x)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zh-CN" altLang="en-US" sz="2000" b="1" dirty="0"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进栈</a:t>
            </a:r>
          </a:p>
          <a:p>
            <a:pPr>
              <a:lnSpc>
                <a:spcPct val="95000"/>
              </a:lnSpc>
            </a:pPr>
            <a:r>
              <a:rPr lang="zh-CN" altLang="en-US" sz="2000" dirty="0"/>
              <a:t>        </a:t>
            </a:r>
            <a:r>
              <a:rPr lang="en-US" altLang="zh-CN" sz="2000" b="1" dirty="0">
                <a:ea typeface="仿宋_GB2312" pitchFamily="49" charset="-122"/>
              </a:rPr>
              <a:t>int</a:t>
            </a:r>
            <a:r>
              <a:rPr lang="en-US" altLang="zh-CN" sz="2000" dirty="0">
                <a:ea typeface="仿宋_GB2312" pitchFamily="49" charset="-122"/>
              </a:rPr>
              <a:t> Pop (</a:t>
            </a:r>
            <a:r>
              <a:rPr lang="en-US" altLang="zh-CN" sz="2000" b="1" dirty="0">
                <a:ea typeface="仿宋_GB2312" pitchFamily="49" charset="-122"/>
              </a:rPr>
              <a:t>Type&amp;</a:t>
            </a:r>
            <a:r>
              <a:rPr lang="en-US" altLang="zh-CN" sz="2000" dirty="0">
                <a:ea typeface="仿宋_GB2312" pitchFamily="49" charset="-122"/>
              </a:rPr>
              <a:t> x)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zh-CN" altLang="en-US" sz="2000" b="1" dirty="0"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出栈</a:t>
            </a:r>
          </a:p>
          <a:p>
            <a:pPr>
              <a:lnSpc>
                <a:spcPct val="95000"/>
              </a:lnSpc>
            </a:pPr>
            <a:r>
              <a:rPr lang="zh-CN" altLang="en-US" sz="2000" dirty="0"/>
              <a:t>        </a:t>
            </a:r>
            <a:r>
              <a:rPr lang="en-US" altLang="zh-CN" sz="2000" b="1" dirty="0">
                <a:ea typeface="仿宋_GB2312" pitchFamily="49" charset="-122"/>
              </a:rPr>
              <a:t>int </a:t>
            </a:r>
            <a:r>
              <a:rPr lang="en-US" altLang="zh-CN" sz="2000" dirty="0" err="1">
                <a:ea typeface="仿宋_GB2312" pitchFamily="49" charset="-122"/>
              </a:rPr>
              <a:t>GetTop</a:t>
            </a:r>
            <a:r>
              <a:rPr lang="en-US" altLang="zh-CN" sz="2000" dirty="0">
                <a:ea typeface="仿宋_GB2312" pitchFamily="49" charset="-122"/>
              </a:rPr>
              <a:t> (</a:t>
            </a:r>
            <a:r>
              <a:rPr lang="en-US" altLang="zh-CN" sz="2000" b="1" dirty="0">
                <a:ea typeface="仿宋_GB2312" pitchFamily="49" charset="-122"/>
              </a:rPr>
              <a:t>Type&amp;</a:t>
            </a:r>
            <a:r>
              <a:rPr lang="en-US" altLang="zh-CN" sz="2000" dirty="0">
                <a:ea typeface="仿宋_GB2312" pitchFamily="49" charset="-122"/>
              </a:rPr>
              <a:t> x)</a:t>
            </a:r>
            <a:r>
              <a:rPr lang="en-US" altLang="zh-CN" sz="2000" b="1" dirty="0">
                <a:ea typeface="仿宋_GB2312" pitchFamily="49" charset="-122"/>
              </a:rPr>
              <a:t>;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取栈顶元素</a:t>
            </a:r>
          </a:p>
          <a:p>
            <a:pPr>
              <a:lnSpc>
                <a:spcPct val="95000"/>
              </a:lnSpc>
            </a:pPr>
            <a:r>
              <a:rPr lang="zh-CN" altLang="en-US" sz="2000" dirty="0"/>
              <a:t>        </a:t>
            </a:r>
            <a:r>
              <a:rPr lang="en-US" altLang="zh-CN" sz="2000" b="1" dirty="0">
                <a:ea typeface="仿宋_GB2312" pitchFamily="49" charset="-122"/>
              </a:rPr>
              <a:t>void </a:t>
            </a:r>
            <a:r>
              <a:rPr lang="en-US" altLang="zh-CN" sz="2000" dirty="0" err="1">
                <a:ea typeface="仿宋_GB2312" pitchFamily="49" charset="-122"/>
              </a:rPr>
              <a:t>MakeEmpty</a:t>
            </a:r>
            <a:r>
              <a:rPr lang="en-US" altLang="zh-CN" sz="2000" dirty="0">
                <a:ea typeface="仿宋_GB2312" pitchFamily="49" charset="-122"/>
              </a:rPr>
              <a:t> ( )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zh-CN" altLang="en-US" sz="2000" b="1" dirty="0"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实现与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~Stack( )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相</a:t>
            </a:r>
            <a:r>
              <a:rPr lang="zh-CN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同</a:t>
            </a:r>
            <a:endParaRPr lang="zh-CN" altLang="en-US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仿宋_GB2312" pitchFamily="49" charset="-122"/>
              </a:rPr>
              <a:t>        </a:t>
            </a:r>
            <a:r>
              <a:rPr lang="en-US" altLang="zh-CN" sz="2000" b="1" dirty="0">
                <a:ea typeface="仿宋_GB2312" pitchFamily="49" charset="-122"/>
              </a:rPr>
              <a:t>int </a:t>
            </a:r>
            <a:r>
              <a:rPr lang="en-US" altLang="zh-CN" sz="2000" dirty="0" err="1">
                <a:ea typeface="仿宋_GB2312" pitchFamily="49" charset="-122"/>
              </a:rPr>
              <a:t>IsEmpty</a:t>
            </a:r>
            <a:r>
              <a:rPr lang="en-US" altLang="zh-CN" sz="2000" dirty="0">
                <a:ea typeface="仿宋_GB2312" pitchFamily="49" charset="-122"/>
              </a:rPr>
              <a:t> ( ) </a:t>
            </a:r>
            <a:r>
              <a:rPr lang="en-US" altLang="zh-CN" sz="2000" b="1" dirty="0">
                <a:ea typeface="仿宋_GB2312" pitchFamily="49" charset="-122"/>
              </a:rPr>
              <a:t>{ return</a:t>
            </a:r>
            <a:r>
              <a:rPr lang="en-US" altLang="zh-CN" sz="2000" dirty="0">
                <a:ea typeface="仿宋_GB2312" pitchFamily="49" charset="-122"/>
              </a:rPr>
              <a:t> top == NULL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b="1" dirty="0">
                <a:ea typeface="仿宋_GB2312" pitchFamily="49" charset="-122"/>
              </a:rPr>
              <a:t>}</a:t>
            </a:r>
            <a:endParaRPr lang="en-US" altLang="zh-CN" sz="2000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}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2073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6811-A79F-8946-A1D5-A3F0077D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链式栈的类定义</a:t>
            </a:r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B53BACA-3081-B64D-A28F-E76CF586C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17" y="1690689"/>
            <a:ext cx="674696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ea typeface="仿宋_GB2312" pitchFamily="49" charset="-122"/>
              </a:rPr>
              <a:t>template &lt;class Type&gt; </a:t>
            </a:r>
            <a:r>
              <a:rPr lang="en-US" altLang="zh-CN" sz="2000" dirty="0">
                <a:ea typeface="仿宋_GB2312" pitchFamily="49" charset="-122"/>
              </a:rPr>
              <a:t>Stack</a:t>
            </a:r>
            <a:r>
              <a:rPr lang="en-US" altLang="zh-CN" sz="2000" b="1" dirty="0">
                <a:ea typeface="仿宋_GB2312" pitchFamily="49" charset="-122"/>
              </a:rPr>
              <a:t>&lt;Type&gt; :: </a:t>
            </a:r>
            <a:r>
              <a:rPr lang="en-US" altLang="zh-CN" sz="2000" dirty="0">
                <a:ea typeface="仿宋_GB2312" pitchFamily="49" charset="-122"/>
              </a:rPr>
              <a:t>~Stack ( ) </a:t>
            </a:r>
            <a:r>
              <a:rPr lang="en-US" altLang="zh-CN" sz="2000" b="1" dirty="0">
                <a:ea typeface="仿宋_GB2312" pitchFamily="49" charset="-122"/>
              </a:rPr>
              <a:t>{</a:t>
            </a:r>
            <a:endParaRPr lang="en-US" altLang="zh-CN" sz="2000" dirty="0">
              <a:ea typeface="仿宋_GB2312" pitchFamily="49" charset="-122"/>
            </a:endParaRPr>
          </a:p>
          <a:p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en-US" altLang="zh-CN" sz="2000" dirty="0" err="1">
                <a:ea typeface="仿宋_GB2312" pitchFamily="49" charset="-122"/>
              </a:rPr>
              <a:t>StackNode</a:t>
            </a:r>
            <a:r>
              <a:rPr lang="en-US" altLang="zh-CN" sz="2000" b="1" dirty="0">
                <a:ea typeface="仿宋_GB2312" pitchFamily="49" charset="-122"/>
              </a:rPr>
              <a:t>&lt;Type&gt;</a:t>
            </a:r>
            <a:r>
              <a:rPr lang="en-US" altLang="zh-CN" sz="2000" dirty="0">
                <a:ea typeface="仿宋_GB2312" pitchFamily="49" charset="-122"/>
              </a:rPr>
              <a:t> *p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endParaRPr lang="en-US" altLang="zh-CN" sz="2000" dirty="0">
              <a:ea typeface="仿宋_GB2312" pitchFamily="49" charset="-122"/>
            </a:endParaRPr>
          </a:p>
          <a:p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while</a:t>
            </a:r>
            <a:r>
              <a:rPr lang="en-US" altLang="zh-CN" sz="2000" dirty="0">
                <a:ea typeface="仿宋_GB2312" pitchFamily="49" charset="-122"/>
              </a:rPr>
              <a:t> ( top != NULL ) {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逐结点回收</a:t>
            </a:r>
            <a:endParaRPr lang="en-US" altLang="zh-CN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仿宋_GB2312" pitchFamily="49" charset="-122"/>
              </a:rPr>
              <a:t>        p = top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en-US" altLang="zh-CN" sz="2000" dirty="0">
                <a:ea typeface="仿宋_GB2312" pitchFamily="49" charset="-122"/>
              </a:rPr>
              <a:t>  top = top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000" dirty="0">
                <a:ea typeface="仿宋_GB2312" pitchFamily="49" charset="-122"/>
              </a:rPr>
              <a:t>link</a:t>
            </a:r>
            <a:r>
              <a:rPr lang="en-US" altLang="zh-CN" sz="2000" b="1" dirty="0">
                <a:ea typeface="仿宋_GB2312" pitchFamily="49" charset="-122"/>
              </a:rPr>
              <a:t>; </a:t>
            </a:r>
            <a:r>
              <a:rPr lang="en-US" altLang="zh-CN" sz="2000" dirty="0">
                <a:ea typeface="仿宋_GB2312" pitchFamily="49" charset="-122"/>
              </a:rPr>
              <a:t> </a:t>
            </a:r>
          </a:p>
          <a:p>
            <a:r>
              <a:rPr lang="en-US" altLang="zh-CN" sz="2000" b="1" dirty="0">
                <a:ea typeface="仿宋_GB2312" pitchFamily="49" charset="-122"/>
              </a:rPr>
              <a:t>        delete</a:t>
            </a:r>
            <a:r>
              <a:rPr lang="en-US" altLang="zh-CN" sz="2000" dirty="0">
                <a:ea typeface="仿宋_GB2312" pitchFamily="49" charset="-122"/>
              </a:rPr>
              <a:t> p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en-US" altLang="zh-CN" sz="2000" dirty="0">
                <a:ea typeface="仿宋_GB2312" pitchFamily="49" charset="-122"/>
              </a:rPr>
              <a:t> </a:t>
            </a:r>
          </a:p>
          <a:p>
            <a:r>
              <a:rPr lang="en-US" altLang="zh-CN" sz="2000" b="1" dirty="0">
                <a:ea typeface="仿宋_GB2312" pitchFamily="49" charset="-122"/>
              </a:rPr>
              <a:t>    }</a:t>
            </a:r>
          </a:p>
          <a:p>
            <a:r>
              <a:rPr lang="en-US" altLang="zh-CN" sz="2000" b="1" dirty="0">
                <a:ea typeface="仿宋_GB2312" pitchFamily="49" charset="-122"/>
              </a:rPr>
              <a:t>}</a:t>
            </a:r>
          </a:p>
          <a:p>
            <a:endParaRPr lang="en-US" altLang="zh-CN" sz="1400" b="1" dirty="0">
              <a:ea typeface="仿宋_GB2312" pitchFamily="49" charset="-122"/>
            </a:endParaRPr>
          </a:p>
          <a:p>
            <a:r>
              <a:rPr lang="en-US" altLang="zh-CN" sz="2000" b="1" dirty="0">
                <a:ea typeface="仿宋_GB2312" pitchFamily="49" charset="-122"/>
              </a:rPr>
              <a:t>template &lt;class Type&gt; void </a:t>
            </a:r>
            <a:r>
              <a:rPr lang="en-US" altLang="zh-CN" sz="2000" dirty="0">
                <a:ea typeface="仿宋_GB2312" pitchFamily="49" charset="-122"/>
              </a:rPr>
              <a:t>Stack</a:t>
            </a:r>
            <a:r>
              <a:rPr lang="en-US" altLang="zh-CN" sz="2000" b="1" dirty="0">
                <a:ea typeface="仿宋_GB2312" pitchFamily="49" charset="-122"/>
              </a:rPr>
              <a:t>&lt;Type&gt; :: </a:t>
            </a:r>
            <a:r>
              <a:rPr lang="en-US" altLang="zh-CN" sz="2000" dirty="0">
                <a:ea typeface="仿宋_GB2312" pitchFamily="49" charset="-122"/>
              </a:rPr>
              <a:t>Push (</a:t>
            </a:r>
            <a:r>
              <a:rPr lang="en-US" altLang="zh-CN" sz="2000" b="1" dirty="0">
                <a:ea typeface="仿宋_GB2312" pitchFamily="49" charset="-122"/>
              </a:rPr>
              <a:t>Type</a:t>
            </a:r>
            <a:r>
              <a:rPr lang="en-US" altLang="zh-CN" sz="2000" dirty="0">
                <a:ea typeface="仿宋_GB2312" pitchFamily="49" charset="-122"/>
              </a:rPr>
              <a:t> x) </a:t>
            </a:r>
            <a:r>
              <a:rPr lang="en-US" altLang="zh-CN" sz="2000" b="1" dirty="0">
                <a:ea typeface="仿宋_GB2312" pitchFamily="49" charset="-122"/>
              </a:rPr>
              <a:t>{  </a:t>
            </a:r>
          </a:p>
          <a:p>
            <a:r>
              <a:rPr lang="en-US" altLang="zh-CN" sz="2000" b="1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新结点链入*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top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之前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并成为新栈顶</a:t>
            </a:r>
          </a:p>
          <a:p>
            <a:r>
              <a:rPr lang="zh-CN" altLang="en-US" sz="2000" dirty="0">
                <a:ea typeface="仿宋_GB2312" pitchFamily="49" charset="-122"/>
              </a:rPr>
              <a:t>    </a:t>
            </a:r>
            <a:r>
              <a:rPr lang="en-US" altLang="zh-CN" sz="2000" dirty="0">
                <a:ea typeface="仿宋_GB2312" pitchFamily="49" charset="-122"/>
              </a:rPr>
              <a:t>top = </a:t>
            </a:r>
            <a:r>
              <a:rPr lang="en-US" altLang="zh-CN" sz="2000" b="1" dirty="0">
                <a:ea typeface="仿宋_GB2312" pitchFamily="49" charset="-122"/>
              </a:rPr>
              <a:t>new </a:t>
            </a:r>
            <a:r>
              <a:rPr lang="en-US" altLang="zh-CN" sz="2000" dirty="0" err="1">
                <a:ea typeface="仿宋_GB2312" pitchFamily="49" charset="-122"/>
              </a:rPr>
              <a:t>StackNode</a:t>
            </a:r>
            <a:r>
              <a:rPr lang="en-US" altLang="zh-CN" sz="2000" b="1" dirty="0">
                <a:ea typeface="仿宋_GB2312" pitchFamily="49" charset="-122"/>
              </a:rPr>
              <a:t>&lt;Type&gt;</a:t>
            </a:r>
            <a:r>
              <a:rPr lang="en-US" altLang="zh-CN" sz="2000" dirty="0">
                <a:ea typeface="仿宋_GB2312" pitchFamily="49" charset="-122"/>
              </a:rPr>
              <a:t> (x, top)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</a:p>
          <a:p>
            <a:r>
              <a:rPr lang="en-US" altLang="zh-CN" sz="2000" b="1" dirty="0"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29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栈和队列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812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1EC1-D9B3-7C42-AEBE-9F5A9D56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链式栈的类定义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1738CF-98E7-0C4F-B2FF-18524FF1C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328" y="1690689"/>
            <a:ext cx="6825344" cy="3834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template &lt;class Type&gt; int </a:t>
            </a:r>
            <a:r>
              <a:rPr lang="en-US" altLang="zh-CN" sz="2000" dirty="0">
                <a:ea typeface="仿宋_GB2312" pitchFamily="49" charset="-122"/>
              </a:rPr>
              <a:t>Stack</a:t>
            </a:r>
            <a:r>
              <a:rPr lang="en-US" altLang="zh-CN" sz="2000" b="1" dirty="0">
                <a:ea typeface="仿宋_GB2312" pitchFamily="49" charset="-122"/>
              </a:rPr>
              <a:t>&lt;Type&gt; :: </a:t>
            </a:r>
            <a:r>
              <a:rPr lang="en-US" altLang="zh-CN" sz="2000" dirty="0">
                <a:ea typeface="仿宋_GB2312" pitchFamily="49" charset="-122"/>
              </a:rPr>
              <a:t>Pop (</a:t>
            </a:r>
            <a:r>
              <a:rPr lang="en-US" altLang="zh-CN" sz="2000" b="1" dirty="0">
                <a:ea typeface="仿宋_GB2312" pitchFamily="49" charset="-122"/>
              </a:rPr>
              <a:t>Type&amp;</a:t>
            </a:r>
            <a:r>
              <a:rPr lang="en-US" altLang="zh-CN" sz="2000" dirty="0">
                <a:ea typeface="仿宋_GB2312" pitchFamily="49" charset="-122"/>
              </a:rPr>
              <a:t> x) </a:t>
            </a:r>
            <a:r>
              <a:rPr lang="en-US" altLang="zh-CN" sz="2000" b="1" dirty="0">
                <a:ea typeface="仿宋_GB2312" pitchFamily="49" charset="-122"/>
              </a:rPr>
              <a:t>{</a:t>
            </a:r>
            <a:endParaRPr lang="en-US" altLang="zh-CN" sz="2000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    if</a:t>
            </a:r>
            <a:r>
              <a:rPr lang="en-US" altLang="zh-CN" sz="2000" dirty="0">
                <a:ea typeface="仿宋_GB2312" pitchFamily="49" charset="-122"/>
              </a:rPr>
              <a:t> ( </a:t>
            </a:r>
            <a:r>
              <a:rPr lang="en-US" altLang="zh-CN" sz="2000" dirty="0" err="1">
                <a:ea typeface="仿宋_GB2312" pitchFamily="49" charset="-122"/>
              </a:rPr>
              <a:t>IsEmpty</a:t>
            </a:r>
            <a:r>
              <a:rPr lang="en-US" altLang="zh-CN" sz="2000" dirty="0">
                <a:ea typeface="仿宋_GB2312" pitchFamily="49" charset="-122"/>
              </a:rPr>
              <a:t> ( ) ) </a:t>
            </a:r>
            <a:r>
              <a:rPr lang="en-US" altLang="zh-CN" sz="2000" b="1" dirty="0">
                <a:ea typeface="仿宋_GB2312" pitchFamily="49" charset="-122"/>
              </a:rPr>
              <a:t>return</a:t>
            </a:r>
            <a:r>
              <a:rPr lang="en-US" altLang="zh-CN" sz="2000" dirty="0">
                <a:ea typeface="仿宋_GB2312" pitchFamily="49" charset="-122"/>
              </a:rPr>
              <a:t> 0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endParaRPr lang="en-US" altLang="zh-CN" sz="2000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en-US" altLang="zh-CN" sz="2000" dirty="0" err="1">
                <a:ea typeface="仿宋_GB2312" pitchFamily="49" charset="-122"/>
              </a:rPr>
              <a:t>StackNode</a:t>
            </a:r>
            <a:r>
              <a:rPr lang="en-US" altLang="zh-CN" sz="2000" b="1" dirty="0">
                <a:ea typeface="仿宋_GB2312" pitchFamily="49" charset="-122"/>
              </a:rPr>
              <a:t>&lt;Type&gt;</a:t>
            </a:r>
            <a:r>
              <a:rPr lang="en-US" altLang="zh-CN" sz="2000" dirty="0">
                <a:ea typeface="仿宋_GB2312" pitchFamily="49" charset="-122"/>
              </a:rPr>
              <a:t> *p = top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CN" sz="2000" dirty="0">
                <a:ea typeface="仿宋_GB2312" pitchFamily="49" charset="-122"/>
              </a:rPr>
              <a:t>    x = p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000" dirty="0">
                <a:ea typeface="仿宋_GB2312" pitchFamily="49" charset="-122"/>
              </a:rPr>
              <a:t>data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en-US" altLang="zh-CN" sz="2000" dirty="0">
                <a:ea typeface="仿宋_GB2312" pitchFamily="49" charset="-122"/>
              </a:rPr>
              <a:t>  top = top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000" dirty="0">
                <a:ea typeface="仿宋_GB2312" pitchFamily="49" charset="-122"/>
              </a:rPr>
              <a:t>link</a:t>
            </a:r>
            <a:r>
              <a:rPr lang="en-US" altLang="zh-CN" sz="2000" b="1" dirty="0">
                <a:ea typeface="仿宋_GB2312" pitchFamily="49" charset="-122"/>
              </a:rPr>
              <a:t>;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修改栈顶</a:t>
            </a: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delete</a:t>
            </a:r>
            <a:r>
              <a:rPr lang="en-US" altLang="zh-CN" sz="2000" dirty="0">
                <a:ea typeface="仿宋_GB2312" pitchFamily="49" charset="-122"/>
              </a:rPr>
              <a:t> p</a:t>
            </a:r>
            <a:r>
              <a:rPr lang="en-US" altLang="zh-CN" sz="2000" b="1" dirty="0">
                <a:ea typeface="仿宋_GB2312" pitchFamily="49" charset="-122"/>
              </a:rPr>
              <a:t>;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释放</a:t>
            </a:r>
            <a:endParaRPr lang="en-US" altLang="zh-CN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    return</a:t>
            </a:r>
            <a:r>
              <a:rPr lang="en-US" altLang="zh-CN" sz="2000" dirty="0">
                <a:ea typeface="仿宋_GB2312" pitchFamily="49" charset="-122"/>
              </a:rPr>
              <a:t> 1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endParaRPr lang="zh-CN" altLang="en-US" sz="2000" b="1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}</a:t>
            </a:r>
          </a:p>
          <a:p>
            <a:pPr>
              <a:lnSpc>
                <a:spcPct val="95000"/>
              </a:lnSpc>
            </a:pPr>
            <a:endParaRPr lang="en-US" altLang="zh-CN" sz="1200" b="1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template &lt;class Type&gt; int </a:t>
            </a:r>
            <a:r>
              <a:rPr lang="en-US" altLang="zh-CN" sz="2000" dirty="0">
                <a:ea typeface="仿宋_GB2312" pitchFamily="49" charset="-122"/>
              </a:rPr>
              <a:t>Stack</a:t>
            </a:r>
            <a:r>
              <a:rPr lang="en-US" altLang="zh-CN" sz="2000" b="1" dirty="0">
                <a:ea typeface="仿宋_GB2312" pitchFamily="49" charset="-122"/>
              </a:rPr>
              <a:t>&lt;Type&gt;:: </a:t>
            </a:r>
            <a:r>
              <a:rPr lang="en-US" altLang="zh-CN" sz="2000" dirty="0" err="1">
                <a:ea typeface="仿宋_GB2312" pitchFamily="49" charset="-122"/>
              </a:rPr>
              <a:t>GetTop</a:t>
            </a:r>
            <a:r>
              <a:rPr lang="en-US" altLang="zh-CN" sz="2000" dirty="0">
                <a:ea typeface="仿宋_GB2312" pitchFamily="49" charset="-122"/>
              </a:rPr>
              <a:t> (</a:t>
            </a:r>
            <a:r>
              <a:rPr lang="en-US" altLang="zh-CN" sz="2000" b="1" dirty="0">
                <a:ea typeface="仿宋_GB2312" pitchFamily="49" charset="-122"/>
              </a:rPr>
              <a:t>Type&amp;</a:t>
            </a:r>
            <a:r>
              <a:rPr lang="en-US" altLang="zh-CN" sz="2000" dirty="0">
                <a:ea typeface="仿宋_GB2312" pitchFamily="49" charset="-122"/>
              </a:rPr>
              <a:t> x) </a:t>
            </a:r>
            <a:r>
              <a:rPr lang="en-US" altLang="zh-CN" sz="2000" b="1" dirty="0">
                <a:ea typeface="仿宋_GB2312" pitchFamily="49" charset="-122"/>
              </a:rPr>
              <a:t>{</a:t>
            </a:r>
            <a:endParaRPr lang="en-US" altLang="zh-CN" sz="2000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    if</a:t>
            </a:r>
            <a:r>
              <a:rPr lang="en-US" altLang="zh-CN" sz="2000" dirty="0">
                <a:ea typeface="仿宋_GB2312" pitchFamily="49" charset="-122"/>
              </a:rPr>
              <a:t> ( </a:t>
            </a:r>
            <a:r>
              <a:rPr lang="en-US" altLang="zh-CN" sz="2000" dirty="0" err="1">
                <a:ea typeface="仿宋_GB2312" pitchFamily="49" charset="-122"/>
              </a:rPr>
              <a:t>IsEmpty</a:t>
            </a:r>
            <a:r>
              <a:rPr lang="en-US" altLang="zh-CN" sz="2000" dirty="0">
                <a:ea typeface="仿宋_GB2312" pitchFamily="49" charset="-122"/>
              </a:rPr>
              <a:t> ( ) ) </a:t>
            </a:r>
            <a:r>
              <a:rPr lang="en-US" altLang="zh-CN" sz="2000" b="1" dirty="0">
                <a:ea typeface="仿宋_GB2312" pitchFamily="49" charset="-122"/>
              </a:rPr>
              <a:t>return</a:t>
            </a:r>
            <a:r>
              <a:rPr lang="en-US" altLang="zh-CN" sz="2000" dirty="0">
                <a:ea typeface="仿宋_GB2312" pitchFamily="49" charset="-122"/>
              </a:rPr>
              <a:t> 0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endParaRPr lang="en-US" altLang="zh-CN" sz="2000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000" dirty="0">
                <a:ea typeface="仿宋_GB2312" pitchFamily="49" charset="-122"/>
              </a:rPr>
              <a:t>    x = top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sz="2000" dirty="0">
                <a:ea typeface="仿宋_GB2312" pitchFamily="49" charset="-122"/>
              </a:rPr>
              <a:t>data</a:t>
            </a:r>
            <a:r>
              <a:rPr lang="en-US" altLang="zh-CN" sz="2000" b="1" dirty="0">
                <a:ea typeface="仿宋_GB2312" pitchFamily="49" charset="-122"/>
              </a:rPr>
              <a:t>;  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    return </a:t>
            </a:r>
            <a:r>
              <a:rPr lang="en-US" altLang="zh-CN" sz="2000" dirty="0">
                <a:ea typeface="仿宋_GB2312" pitchFamily="49" charset="-122"/>
              </a:rPr>
              <a:t>1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}</a:t>
            </a:r>
            <a:r>
              <a:rPr lang="en-US" altLang="zh-CN" dirty="0"/>
              <a:t> 						</a:t>
            </a:r>
          </a:p>
        </p:txBody>
      </p:sp>
    </p:spTree>
    <p:extLst>
      <p:ext uri="{BB962C8B-B14F-4D97-AF65-F5344CB8AC3E}">
        <p14:creationId xmlns:p14="http://schemas.microsoft.com/office/powerpoint/2010/main" val="2424355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EB0C-F38F-CE4C-A105-AB4709ED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90DB-B8A1-C24A-93B4-17881CA9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018961" cy="475805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设栈的进栈序列为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…,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若出栈的第一个元素为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则第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个出栈元素是什么？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若出栈的第一个元素为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，则由栈顶至栈底顺序存放的必然是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n-1, …, 2, 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，故第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个出栈的元素为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n-i+1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设栈的进栈序列为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…,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若出栈的第一个元素为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个出栈元素是什么？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第一个出栈时，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2, …,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都在栈内，之后可能有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之后的元素进栈，究竟第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个出栈的元素是哪个，不一定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依次进栈，若出栈顺序为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，则栈的容量至少为多少？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652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3847-8F39-1C47-9DEC-C151EB004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栈应用：括号匹配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2BCC-C25D-C74C-B2A1-EC7784F1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b+c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有左括号，分别与位置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的右括号匹配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的右括号没有可匹配的左括号，位置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的左括号没有可匹配的右括号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可以观察到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：从左向右扫描一个字符串，每一个右括号与最近遇到的未匹配的左括号相匹配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括号匹配的基本思路：从左向右扫描一个字符串，遇到左括号则进栈，遇到右括号就把栈顶的左括号出栈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68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C7CA-0940-4A4C-BD6E-D3D367DC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栈应用：表达式求值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01B4-83AB-D74C-8379-A2351AB9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一个表达式由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分界符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算术表达式有三种表示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A+B；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AB；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postfix)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AB+；</a:t>
            </a:r>
          </a:p>
        </p:txBody>
      </p:sp>
    </p:spTree>
    <p:extLst>
      <p:ext uri="{BB962C8B-B14F-4D97-AF65-F5344CB8AC3E}">
        <p14:creationId xmlns:p14="http://schemas.microsoft.com/office/powerpoint/2010/main" val="4006220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A0338-2025-C54F-867E-63D9D441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中缀表达式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88AE-E97A-2F48-A60B-F451CF6A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中缀表达式示例：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A+B*(C-D)-E/F</a:t>
            </a:r>
          </a:p>
          <a:p>
            <a:r>
              <a:rPr lang="zh-CN" altLang="en-US" dirty="0"/>
              <a:t>中缀表达式中，相邻两个操作符的计算次序依赖于</a:t>
            </a:r>
            <a:r>
              <a:rPr lang="zh-CN" altLang="en-US" dirty="0">
                <a:solidFill>
                  <a:srgbClr val="C00000"/>
                </a:solidFill>
              </a:rPr>
              <a:t>操作符的优先级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括号</a:t>
            </a:r>
          </a:p>
          <a:p>
            <a:pPr lvl="1"/>
            <a:r>
              <a:rPr lang="zh-CN" altLang="en-US" dirty="0"/>
              <a:t>优先级高的先计算</a:t>
            </a:r>
          </a:p>
          <a:p>
            <a:pPr lvl="1"/>
            <a:r>
              <a:rPr lang="zh-CN" altLang="en-US" dirty="0"/>
              <a:t>优先级相同的自左向右计算</a:t>
            </a:r>
          </a:p>
          <a:p>
            <a:pPr lvl="1"/>
            <a:r>
              <a:rPr lang="zh-CN" altLang="en-US" dirty="0"/>
              <a:t>括号从最内层开始计算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对于编译程序来说，一般不使用中缀表达式，而使用后缀表达式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较常用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和前缀表达式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对应的后缀表达式：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ABCD-*+EF/-</a:t>
            </a:r>
          </a:p>
        </p:txBody>
      </p:sp>
    </p:spTree>
    <p:extLst>
      <p:ext uri="{BB962C8B-B14F-4D97-AF65-F5344CB8AC3E}">
        <p14:creationId xmlns:p14="http://schemas.microsoft.com/office/powerpoint/2010/main" val="27317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766A-FE1E-EF4C-948D-1844138B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后缀表达式的计算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AAA11-5D63-0441-AC7F-DA29D6DD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zh-CN" altLang="en-US" dirty="0"/>
              <a:t>在后缀表达式的计算顺序中已</a:t>
            </a:r>
            <a:r>
              <a:rPr lang="zh-CN" altLang="en-US" dirty="0">
                <a:solidFill>
                  <a:srgbClr val="C00000"/>
                </a:solidFill>
              </a:rPr>
              <a:t>隐含了加括号的优先次序</a:t>
            </a:r>
            <a:r>
              <a:rPr lang="zh-CN" altLang="en-US" dirty="0"/>
              <a:t>，括号在后缀表达式中不出现</a:t>
            </a:r>
            <a:endParaRPr lang="en-US" altLang="zh-CN" dirty="0"/>
          </a:p>
          <a:p>
            <a:r>
              <a:rPr lang="zh-CN" altLang="en-US" dirty="0"/>
              <a:t>从左向右顺序地扫描表达式，并用一个栈暂存扫描到的操作数或计算结果</a:t>
            </a:r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计算示例：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 D -  * + E F / -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BF42B9E-2E45-E845-8D8C-5E6A026BACF2}"/>
              </a:ext>
            </a:extLst>
          </p:cNvPr>
          <p:cNvSpPr>
            <a:spLocks/>
          </p:cNvSpPr>
          <p:nvPr/>
        </p:nvSpPr>
        <p:spPr bwMode="auto">
          <a:xfrm rot="-5400000">
            <a:off x="3254919" y="3511538"/>
            <a:ext cx="166688" cy="612555"/>
          </a:xfrm>
          <a:prstGeom prst="leftBrace">
            <a:avLst>
              <a:gd name="adj1" fmla="val 45980"/>
              <a:gd name="adj2" fmla="val 50000"/>
            </a:avLst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0B640016-808F-504F-B25D-207DE0EB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601" y="3797973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b="1" baseline="-25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BE5BD27F-0457-A34E-94E7-0CD8CC012F95}"/>
              </a:ext>
            </a:extLst>
          </p:cNvPr>
          <p:cNvSpPr>
            <a:spLocks/>
          </p:cNvSpPr>
          <p:nvPr/>
        </p:nvSpPr>
        <p:spPr bwMode="auto">
          <a:xfrm rot="-5400000">
            <a:off x="3244687" y="3677074"/>
            <a:ext cx="208100" cy="1129076"/>
          </a:xfrm>
          <a:prstGeom prst="leftBrace">
            <a:avLst>
              <a:gd name="adj1" fmla="val 63722"/>
              <a:gd name="adj2" fmla="val 50000"/>
            </a:avLst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C4185359-2DC9-C64E-9804-CBCEEE3DB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604" y="4246374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b="1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87F11323-D793-BC4D-8D37-3AD4165E1C0C}"/>
              </a:ext>
            </a:extLst>
          </p:cNvPr>
          <p:cNvSpPr>
            <a:spLocks/>
          </p:cNvSpPr>
          <p:nvPr/>
        </p:nvSpPr>
        <p:spPr bwMode="auto">
          <a:xfrm rot="-5400000">
            <a:off x="3214031" y="3906851"/>
            <a:ext cx="183331" cy="1618212"/>
          </a:xfrm>
          <a:prstGeom prst="leftBrace">
            <a:avLst>
              <a:gd name="adj1" fmla="val 99933"/>
              <a:gd name="adj2" fmla="val 50000"/>
            </a:avLst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EA88AF44-0988-8547-8D09-CEC675E8A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601" y="4731422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b="1" baseline="-250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" name="AutoShape 12">
            <a:extLst>
              <a:ext uri="{FF2B5EF4-FFF2-40B4-BE49-F238E27FC236}">
                <a16:creationId xmlns:a16="http://schemas.microsoft.com/office/drawing/2014/main" id="{60F375C4-50EF-6240-9120-C781B6B1225A}"/>
              </a:ext>
            </a:extLst>
          </p:cNvPr>
          <p:cNvSpPr>
            <a:spLocks/>
          </p:cNvSpPr>
          <p:nvPr/>
        </p:nvSpPr>
        <p:spPr bwMode="auto">
          <a:xfrm rot="-5400000">
            <a:off x="4537498" y="3579271"/>
            <a:ext cx="152400" cy="491377"/>
          </a:xfrm>
          <a:prstGeom prst="leftBrace">
            <a:avLst>
              <a:gd name="adj1" fmla="val 44097"/>
              <a:gd name="adj2" fmla="val 50000"/>
            </a:avLst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3F61F4AE-3C2C-9042-B19A-21DFEA5A6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537" y="3797973"/>
            <a:ext cx="506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b="1" baseline="-250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5D9D000D-27A1-8B45-BB56-1DE8C830C515}"/>
              </a:ext>
            </a:extLst>
          </p:cNvPr>
          <p:cNvSpPr>
            <a:spLocks/>
          </p:cNvSpPr>
          <p:nvPr/>
        </p:nvSpPr>
        <p:spPr bwMode="auto">
          <a:xfrm rot="-5400000">
            <a:off x="3681139" y="4004074"/>
            <a:ext cx="189646" cy="2558741"/>
          </a:xfrm>
          <a:prstGeom prst="leftBrace">
            <a:avLst>
              <a:gd name="adj1" fmla="val 158199"/>
              <a:gd name="adj2" fmla="val 50000"/>
            </a:avLst>
          </a:prstGeom>
          <a:noFill/>
          <a:ln w="19050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391E1CD8-FD98-0346-9542-4758E4DBE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755" y="5314034"/>
            <a:ext cx="506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C00000"/>
                </a:solidFill>
              </a:rPr>
              <a:t>R</a:t>
            </a:r>
            <a:r>
              <a:rPr lang="en-US" altLang="zh-CN" b="1" baseline="-25000">
                <a:solidFill>
                  <a:srgbClr val="C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468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34CE8-7FB4-F942-9620-0CEDC748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后缀表达式的计算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463B-B619-8A4D-B1FC-2BF28C43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顺序扫描表达式的每一项，根据它的类型做如下操作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若该项是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，则将其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进栈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若该项是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操作符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连续出栈两个操作数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形成运算指令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X&lt;op&gt;Y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并将计算结果重新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进栈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当表达式的所有项都扫描并处理完后，栈顶存放的就是最后的计算结果</a:t>
            </a:r>
          </a:p>
        </p:txBody>
      </p:sp>
    </p:spTree>
    <p:extLst>
      <p:ext uri="{BB962C8B-B14F-4D97-AF65-F5344CB8AC3E}">
        <p14:creationId xmlns:p14="http://schemas.microsoft.com/office/powerpoint/2010/main" val="1224693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D352-0EAA-DB45-A85C-1DE7B3FF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 C D -  * + E F / -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FC1220-2A10-8A47-9587-74CC91E6DE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045740"/>
              </p:ext>
            </p:extLst>
          </p:nvPr>
        </p:nvGraphicFramePr>
        <p:xfrm>
          <a:off x="628650" y="1619278"/>
          <a:ext cx="7886700" cy="5151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0070">
                  <a:extLst>
                    <a:ext uri="{9D8B030D-6E8A-4147-A177-3AD203B41FA5}">
                      <a16:colId xmlns:a16="http://schemas.microsoft.com/office/drawing/2014/main" val="4105792912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331528246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2473523155"/>
                    </a:ext>
                  </a:extLst>
                </a:gridCol>
                <a:gridCol w="4506685">
                  <a:extLst>
                    <a:ext uri="{9D8B030D-6E8A-4147-A177-3AD203B41FA5}">
                      <a16:colId xmlns:a16="http://schemas.microsoft.com/office/drawing/2014/main" val="4165151380"/>
                    </a:ext>
                  </a:extLst>
                </a:gridCol>
                <a:gridCol w="1134836">
                  <a:extLst>
                    <a:ext uri="{9D8B030D-6E8A-4147-A177-3AD203B41FA5}">
                      <a16:colId xmlns:a16="http://schemas.microsoft.com/office/drawing/2014/main" val="4287724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步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输入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类型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动作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栈内容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85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置空栈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空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操作数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进栈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07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操作数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进栈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AB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操作数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进栈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ABC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3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操作数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进栈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ABCD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2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操作符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C</a:t>
                      </a:r>
                      <a:r>
                        <a:rPr lang="zh-CN" altLang="en-US" sz="2000" dirty="0"/>
                        <a:t>出栈，计算</a:t>
                      </a:r>
                      <a:r>
                        <a:rPr lang="en-US" altLang="zh-CN" sz="2000" dirty="0"/>
                        <a:t>C-D</a:t>
                      </a:r>
                      <a:r>
                        <a:rPr lang="zh-CN" altLang="en-US" sz="2000" dirty="0"/>
                        <a:t>，结果</a:t>
                      </a:r>
                      <a:r>
                        <a:rPr lang="en-US" altLang="zh-CN" sz="2000" dirty="0"/>
                        <a:t>R</a:t>
                      </a:r>
                      <a:r>
                        <a:rPr lang="en-US" altLang="zh-CN" sz="2000" baseline="-25000" dirty="0"/>
                        <a:t>1</a:t>
                      </a:r>
                      <a:r>
                        <a:rPr lang="zh-CN" altLang="en-US" sz="2000" dirty="0"/>
                        <a:t>进栈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ABR</a:t>
                      </a:r>
                      <a:r>
                        <a:rPr lang="en-US" altLang="zh-CN" sz="2000" baseline="-25000" dirty="0"/>
                        <a:t>1</a:t>
                      </a:r>
                      <a:endParaRPr lang="en-US" sz="2000" b="1" i="0" baseline="-2500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95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*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操作符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</a:t>
                      </a:r>
                      <a:r>
                        <a:rPr lang="en-US" altLang="zh-CN" sz="2000" baseline="-25000" dirty="0"/>
                        <a:t>1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B</a:t>
                      </a:r>
                      <a:r>
                        <a:rPr lang="zh-CN" altLang="en-US" sz="2000" dirty="0"/>
                        <a:t>出栈，计算</a:t>
                      </a:r>
                      <a:r>
                        <a:rPr lang="en-US" altLang="zh-CN" sz="2000" dirty="0"/>
                        <a:t>B</a:t>
                      </a:r>
                      <a:r>
                        <a:rPr lang="zh-CN" altLang="en-US" sz="2000" dirty="0"/>
                        <a:t>*</a:t>
                      </a:r>
                      <a:r>
                        <a:rPr lang="en-US" altLang="zh-CN" sz="2000" dirty="0"/>
                        <a:t>R</a:t>
                      </a:r>
                      <a:r>
                        <a:rPr lang="en-US" altLang="zh-CN" sz="2000" baseline="-25000" dirty="0"/>
                        <a:t>1</a:t>
                      </a:r>
                      <a:r>
                        <a:rPr lang="zh-CN" altLang="en-US" sz="2000" dirty="0"/>
                        <a:t>，结果</a:t>
                      </a:r>
                      <a:r>
                        <a:rPr lang="en-US" altLang="zh-CN" sz="2000" dirty="0"/>
                        <a:t>R</a:t>
                      </a:r>
                      <a:r>
                        <a:rPr lang="en-US" altLang="zh-CN" sz="2000" baseline="-25000" dirty="0"/>
                        <a:t>2</a:t>
                      </a:r>
                      <a:r>
                        <a:rPr lang="zh-CN" altLang="en-US" sz="2000" dirty="0"/>
                        <a:t>进栈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</a:t>
                      </a:r>
                      <a:r>
                        <a:rPr lang="en-US" altLang="zh-CN" sz="2000" baseline="-25000" dirty="0"/>
                        <a:t>2</a:t>
                      </a:r>
                      <a:endParaRPr lang="en-US" altLang="zh-CN" sz="2000" b="1" i="0" baseline="-2500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6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8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+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操作符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</a:t>
                      </a:r>
                      <a:r>
                        <a:rPr lang="en-US" sz="2000" baseline="-25000" dirty="0"/>
                        <a:t>2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A</a:t>
                      </a:r>
                      <a:r>
                        <a:rPr lang="zh-CN" altLang="en-US" sz="2000" dirty="0"/>
                        <a:t>出栈，计算</a:t>
                      </a:r>
                      <a:r>
                        <a:rPr lang="en-US" altLang="zh-CN" sz="2000" dirty="0"/>
                        <a:t>A+R</a:t>
                      </a:r>
                      <a:r>
                        <a:rPr lang="en-US" altLang="zh-CN" sz="2000" baseline="-25000" dirty="0"/>
                        <a:t>2</a:t>
                      </a:r>
                      <a:r>
                        <a:rPr lang="zh-CN" altLang="en-US" sz="2000" dirty="0"/>
                        <a:t>，结果</a:t>
                      </a:r>
                      <a:r>
                        <a:rPr lang="en-US" altLang="zh-CN" sz="2000" dirty="0"/>
                        <a:t>R</a:t>
                      </a:r>
                      <a:r>
                        <a:rPr lang="en-US" altLang="zh-CN" sz="2000" baseline="-25000" dirty="0"/>
                        <a:t>3</a:t>
                      </a:r>
                      <a:r>
                        <a:rPr lang="zh-CN" altLang="en-US" sz="2000" dirty="0"/>
                        <a:t>进栈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</a:t>
                      </a:r>
                      <a:r>
                        <a:rPr lang="en-US" altLang="zh-CN" sz="2000" baseline="-25000" dirty="0"/>
                        <a:t>3</a:t>
                      </a:r>
                      <a:endParaRPr lang="en-US" altLang="zh-CN" sz="2000" b="1" i="0" baseline="-2500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42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9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操作数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进栈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</a:t>
                      </a:r>
                      <a:r>
                        <a:rPr lang="en-US" altLang="zh-CN" sz="2000" baseline="-25000" dirty="0"/>
                        <a:t>3</a:t>
                      </a:r>
                      <a:r>
                        <a:rPr lang="en-US" altLang="zh-CN" sz="2000" dirty="0"/>
                        <a:t>E</a:t>
                      </a:r>
                      <a:endParaRPr lang="en-US" altLang="zh-CN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97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10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操作数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进栈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</a:t>
                      </a:r>
                      <a:r>
                        <a:rPr lang="en-US" altLang="zh-CN" sz="2000" baseline="-25000" dirty="0"/>
                        <a:t>3</a:t>
                      </a:r>
                      <a:r>
                        <a:rPr lang="en-US" altLang="zh-CN" sz="2000" dirty="0"/>
                        <a:t>EF</a:t>
                      </a:r>
                      <a:endParaRPr lang="en-US" altLang="zh-CN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02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11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/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操作符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E</a:t>
                      </a:r>
                      <a:r>
                        <a:rPr lang="zh-CN" altLang="en-US" sz="2000" dirty="0"/>
                        <a:t>出栈，计算</a:t>
                      </a:r>
                      <a:r>
                        <a:rPr lang="en-US" altLang="zh-CN" sz="2000" dirty="0"/>
                        <a:t>E/F</a:t>
                      </a:r>
                      <a:r>
                        <a:rPr lang="zh-CN" altLang="en-US" sz="2000" dirty="0"/>
                        <a:t>，结果</a:t>
                      </a:r>
                      <a:r>
                        <a:rPr lang="en-US" altLang="zh-CN" sz="2000" dirty="0"/>
                        <a:t>R</a:t>
                      </a:r>
                      <a:r>
                        <a:rPr lang="en-US" altLang="zh-CN" sz="2000" baseline="-25000" dirty="0"/>
                        <a:t>4</a:t>
                      </a:r>
                      <a:r>
                        <a:rPr lang="zh-CN" altLang="en-US" sz="2000" dirty="0"/>
                        <a:t>进栈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</a:t>
                      </a:r>
                      <a:r>
                        <a:rPr lang="en-US" altLang="zh-CN" sz="2000" baseline="-25000" dirty="0"/>
                        <a:t>3</a:t>
                      </a:r>
                      <a:r>
                        <a:rPr lang="en-US" altLang="zh-CN" sz="2000" dirty="0"/>
                        <a:t>R</a:t>
                      </a:r>
                      <a:r>
                        <a:rPr lang="en-US" altLang="zh-CN" sz="2000" baseline="-25000" dirty="0"/>
                        <a:t>4</a:t>
                      </a:r>
                      <a:endParaRPr lang="en-US" altLang="zh-CN" sz="2000" b="1" i="0" baseline="-2500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7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12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操作符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</a:t>
                      </a:r>
                      <a:r>
                        <a:rPr lang="en-US" altLang="zh-CN" sz="2000" baseline="-25000" dirty="0"/>
                        <a:t>4</a:t>
                      </a:r>
                      <a:r>
                        <a:rPr lang="zh-CN" altLang="en-US" sz="2000" dirty="0"/>
                        <a:t>、</a:t>
                      </a:r>
                      <a:r>
                        <a:rPr lang="en-US" altLang="zh-CN" sz="2000" dirty="0"/>
                        <a:t>R</a:t>
                      </a:r>
                      <a:r>
                        <a:rPr lang="en-US" altLang="zh-CN" sz="2000" baseline="-25000" dirty="0"/>
                        <a:t>3</a:t>
                      </a:r>
                      <a:r>
                        <a:rPr lang="zh-CN" altLang="en-US" sz="2000" dirty="0"/>
                        <a:t>出栈，计算</a:t>
                      </a:r>
                      <a:r>
                        <a:rPr lang="en-US" altLang="zh-CN" sz="2000" dirty="0"/>
                        <a:t>R</a:t>
                      </a:r>
                      <a:r>
                        <a:rPr lang="en-US" altLang="zh-CN" sz="2000" baseline="-25000" dirty="0"/>
                        <a:t>3</a:t>
                      </a:r>
                      <a:r>
                        <a:rPr lang="en-US" altLang="zh-CN" sz="2000" dirty="0"/>
                        <a:t>-R</a:t>
                      </a:r>
                      <a:r>
                        <a:rPr lang="en-US" altLang="zh-CN" sz="2000" baseline="-25000" dirty="0"/>
                        <a:t>4</a:t>
                      </a:r>
                      <a:r>
                        <a:rPr lang="zh-CN" altLang="en-US" sz="2000" dirty="0"/>
                        <a:t>，结果</a:t>
                      </a:r>
                      <a:r>
                        <a:rPr lang="en-US" altLang="zh-CN" sz="2000" dirty="0"/>
                        <a:t>R</a:t>
                      </a:r>
                      <a:r>
                        <a:rPr lang="en-US" altLang="zh-CN" sz="2000" baseline="-25000" dirty="0"/>
                        <a:t>5</a:t>
                      </a:r>
                      <a:r>
                        <a:rPr lang="zh-CN" altLang="en-US" sz="2000" dirty="0"/>
                        <a:t>进栈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R</a:t>
                      </a:r>
                      <a:r>
                        <a:rPr lang="en-US" altLang="zh-CN" sz="2000" baseline="-25000" dirty="0"/>
                        <a:t>5</a:t>
                      </a:r>
                      <a:endParaRPr lang="en-US" altLang="zh-CN" sz="2000" b="1" i="0" baseline="-2500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939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69C3F1-BF50-1298-4839-2A221B1E26D5}"/>
              </a:ext>
            </a:extLst>
          </p:cNvPr>
          <p:cNvSpPr txBox="1"/>
          <p:nvPr/>
        </p:nvSpPr>
        <p:spPr>
          <a:xfrm>
            <a:off x="2286000" y="119418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中缀表示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A+B*(C-D)-E/F</a:t>
            </a:r>
          </a:p>
        </p:txBody>
      </p:sp>
    </p:spTree>
    <p:extLst>
      <p:ext uri="{BB962C8B-B14F-4D97-AF65-F5344CB8AC3E}">
        <p14:creationId xmlns:p14="http://schemas.microsoft.com/office/powerpoint/2010/main" val="190655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5CA4-F258-3E43-842C-D6AB4CC9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的类定义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A88F5AE-F822-F548-84C1-690AA4A02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58" y="1690689"/>
            <a:ext cx="6911884" cy="4726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class Expression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private:</a:t>
            </a:r>
            <a:endParaRPr kumimoji="1" lang="pt-BR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</a:t>
            </a:r>
            <a:r>
              <a:rPr kumimoji="1" lang="fr-F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char * </a:t>
            </a:r>
            <a:r>
              <a:rPr kumimoji="1" lang="fr-FR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pos_e</a:t>
            </a:r>
            <a:r>
              <a:rPr kumimoji="1" lang="fr-F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;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</a:t>
            </a:r>
            <a:r>
              <a:rPr kumimoji="1" lang="en-US" altLang="zh-CN" sz="20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后缀表达式</a:t>
            </a:r>
            <a:endParaRPr kumimoji="1" lang="fr-FR" altLang="zh-CN" sz="2000" b="1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kumimoji="1" lang="fr-F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</a:t>
            </a:r>
            <a:r>
              <a:rPr kumimoji="1" lang="fr-FR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int</a:t>
            </a:r>
            <a:r>
              <a:rPr kumimoji="1" lang="fr-F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* v;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a, b, …, z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的变量值</a:t>
            </a:r>
            <a:endParaRPr lang="fr-FR" altLang="zh-CN" sz="2000" b="1" kern="0" dirty="0">
              <a:solidFill>
                <a:srgbClr val="C00000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public:</a:t>
            </a:r>
            <a:endParaRPr kumimoji="1" lang="pt-BR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pt-B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</a:t>
            </a:r>
            <a:r>
              <a:rPr kumimoji="1" lang="fr-F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Expression (char *</a:t>
            </a:r>
            <a:r>
              <a:rPr kumimoji="1" lang="fr-FR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posExpression</a:t>
            </a:r>
            <a:r>
              <a:rPr kumimoji="1" lang="fr-F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,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fr-FR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int</a:t>
            </a:r>
            <a:r>
              <a:rPr kumimoji="1" lang="fr-F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*val) 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 </a:t>
            </a:r>
            <a:r>
              <a:rPr kumimoji="1" lang="fr-FR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pos_e</a:t>
            </a:r>
            <a:r>
              <a:rPr kumimoji="1" lang="fr-F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= </a:t>
            </a:r>
            <a:r>
              <a:rPr kumimoji="1" lang="fr-FR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posExpression</a:t>
            </a:r>
            <a:r>
              <a:rPr kumimoji="1" lang="fr-F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 v = val;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fr-FR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~Expression ( ) {}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R="0" lvl="0" defTabSz="914400" eaLnBrk="1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int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evaluate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(int *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p_y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);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</a:t>
            </a:r>
            <a:r>
              <a:rPr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求值结果存在</a:t>
            </a:r>
            <a:r>
              <a:rPr lang="en-US" altLang="zh-CN" sz="2000" b="1" kern="0" dirty="0" err="1">
                <a:solidFill>
                  <a:srgbClr val="C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p_y</a:t>
            </a:r>
            <a:r>
              <a:rPr lang="zh-CN" altLang="en-US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所指的变量中</a:t>
            </a:r>
            <a:endParaRPr lang="en-US" altLang="zh-CN" sz="2000" b="1" kern="0" dirty="0">
              <a:solidFill>
                <a:srgbClr val="C00000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160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E24D-A3F9-8945-BEE3-DDADB564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的类定义</a:t>
            </a:r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DEE3BD9-E071-F047-AD81-9FA0D1015AEA}"/>
              </a:ext>
            </a:extLst>
          </p:cNvPr>
          <p:cNvSpPr txBox="1">
            <a:spLocks/>
          </p:cNvSpPr>
          <p:nvPr/>
        </p:nvSpPr>
        <p:spPr bwMode="auto">
          <a:xfrm>
            <a:off x="867648" y="1690689"/>
            <a:ext cx="7408703" cy="506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int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Expression::evaluate(int *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p_y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int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, j, k, x, y, z;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Stack&lt;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int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&gt; s(100);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kern="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char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c;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= 0;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 =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pos_e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[0];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while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!=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'\0'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if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islower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(c)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 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s.push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(v[c-'a']);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else switch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(c) 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case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'+' : 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s.pop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(&amp;x);   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s.pop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(&amp;y);   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s.push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y+x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);   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break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case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'-' :  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s.pop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(&amp;x);   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s.pop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(&amp;y);   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s.push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(y-x);    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break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case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'*':  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s.pop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(&amp;x);   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s.pop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(&amp;y);   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s.push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lang="en-US" altLang="zh-CN" sz="1800" kern="0" dirty="0">
                <a:solidFill>
                  <a:srgbClr val="000000"/>
                </a:solidFill>
                <a:latin typeface="Times New Roman"/>
                <a:ea typeface="宋体"/>
              </a:rPr>
              <a:t>y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*x);    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break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case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'/':   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s.pop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(&amp;x);   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s.pop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(&amp;y);   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s.push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(y/x);     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break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default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: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return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c =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pos_e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[++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];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s.pop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p_y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);        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if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1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s.isEmpty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())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return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1;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else return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}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5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栈和队列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队列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789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FE86-F78A-3842-ACC7-8DE62CEE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用栈将中缀表示转为后缀表示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6E47C-8F86-A146-A91C-2B28C4DD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使用栈可将表达式的中缀表示转换成它的后缀表示，为了实现这种转换，需要考虑各操作符的优先级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各个算术操作符的优先级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栈内优先级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stack priority)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栈外优先级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coming priority)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操作符优先级相等的情况只出现在括号配对或栈底的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‘;’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与表达式最后的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‘;’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配对时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93A7DE-F6C5-BA46-8E4B-0971E7D75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34506"/>
              </p:ext>
            </p:extLst>
          </p:nvPr>
        </p:nvGraphicFramePr>
        <p:xfrm>
          <a:off x="975360" y="3055982"/>
          <a:ext cx="7136676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9446">
                  <a:extLst>
                    <a:ext uri="{9D8B030D-6E8A-4147-A177-3AD203B41FA5}">
                      <a16:colId xmlns:a16="http://schemas.microsoft.com/office/drawing/2014/main" val="2907908973"/>
                    </a:ext>
                  </a:extLst>
                </a:gridCol>
                <a:gridCol w="1189446">
                  <a:extLst>
                    <a:ext uri="{9D8B030D-6E8A-4147-A177-3AD203B41FA5}">
                      <a16:colId xmlns:a16="http://schemas.microsoft.com/office/drawing/2014/main" val="735355658"/>
                    </a:ext>
                  </a:extLst>
                </a:gridCol>
                <a:gridCol w="1189446">
                  <a:extLst>
                    <a:ext uri="{9D8B030D-6E8A-4147-A177-3AD203B41FA5}">
                      <a16:colId xmlns:a16="http://schemas.microsoft.com/office/drawing/2014/main" val="2573786541"/>
                    </a:ext>
                  </a:extLst>
                </a:gridCol>
                <a:gridCol w="1189446">
                  <a:extLst>
                    <a:ext uri="{9D8B030D-6E8A-4147-A177-3AD203B41FA5}">
                      <a16:colId xmlns:a16="http://schemas.microsoft.com/office/drawing/2014/main" val="207462645"/>
                    </a:ext>
                  </a:extLst>
                </a:gridCol>
                <a:gridCol w="1189446">
                  <a:extLst>
                    <a:ext uri="{9D8B030D-6E8A-4147-A177-3AD203B41FA5}">
                      <a16:colId xmlns:a16="http://schemas.microsoft.com/office/drawing/2014/main" val="2079313040"/>
                    </a:ext>
                  </a:extLst>
                </a:gridCol>
                <a:gridCol w="1189446">
                  <a:extLst>
                    <a:ext uri="{9D8B030D-6E8A-4147-A177-3AD203B41FA5}">
                      <a16:colId xmlns:a16="http://schemas.microsoft.com/office/drawing/2014/main" val="3426304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*, 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+,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4840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isp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栈内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729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icp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栈外</a:t>
                      </a:r>
                      <a:r>
                        <a:rPr lang="en-US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382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116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D3C4-1C3B-1B4A-88C4-01B1EF6EF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用栈将中缀表示转为后缀表示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8233D-D4C2-B04F-AAA9-C71F9B4D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操作符栈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初始化，将结束符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‘;’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进栈，然后读入中缀表达式字符流的首字符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重复执行以下步骤，直到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‘;’，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同时栈顶的操作符也是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‘;’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，停止循环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是操作数则直接输出，读入下一个字符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是操作符，判断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和位于栈顶的操作符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(op)，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进栈，读入下一个字符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(op)，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出栈并输出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(op)，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则出栈但不输出，若出栈的是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‘(’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则读入下一个字符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算法结束，输出序列即为所需的后缀表达式</a:t>
            </a:r>
          </a:p>
        </p:txBody>
      </p:sp>
    </p:spTree>
    <p:extLst>
      <p:ext uri="{BB962C8B-B14F-4D97-AF65-F5344CB8AC3E}">
        <p14:creationId xmlns:p14="http://schemas.microsoft.com/office/powerpoint/2010/main" val="2986292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926-59D0-0146-A7C5-9324439A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A+B*(C-D)-E/F;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FFC54E-1EA5-DE43-A5D0-4852C254C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184281"/>
              </p:ext>
            </p:extLst>
          </p:nvPr>
        </p:nvGraphicFramePr>
        <p:xfrm>
          <a:off x="628650" y="1690689"/>
          <a:ext cx="7886701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2713">
                  <a:extLst>
                    <a:ext uri="{9D8B030D-6E8A-4147-A177-3AD203B41FA5}">
                      <a16:colId xmlns:a16="http://schemas.microsoft.com/office/drawing/2014/main" val="771112232"/>
                    </a:ext>
                  </a:extLst>
                </a:gridCol>
                <a:gridCol w="831878">
                  <a:extLst>
                    <a:ext uri="{9D8B030D-6E8A-4147-A177-3AD203B41FA5}">
                      <a16:colId xmlns:a16="http://schemas.microsoft.com/office/drawing/2014/main" val="334466919"/>
                    </a:ext>
                  </a:extLst>
                </a:gridCol>
                <a:gridCol w="1047019">
                  <a:extLst>
                    <a:ext uri="{9D8B030D-6E8A-4147-A177-3AD203B41FA5}">
                      <a16:colId xmlns:a16="http://schemas.microsoft.com/office/drawing/2014/main" val="2580590043"/>
                    </a:ext>
                  </a:extLst>
                </a:gridCol>
                <a:gridCol w="1147416">
                  <a:extLst>
                    <a:ext uri="{9D8B030D-6E8A-4147-A177-3AD203B41FA5}">
                      <a16:colId xmlns:a16="http://schemas.microsoft.com/office/drawing/2014/main" val="3531593443"/>
                    </a:ext>
                  </a:extLst>
                </a:gridCol>
                <a:gridCol w="1061362">
                  <a:extLst>
                    <a:ext uri="{9D8B030D-6E8A-4147-A177-3AD203B41FA5}">
                      <a16:colId xmlns:a16="http://schemas.microsoft.com/office/drawing/2014/main" val="3191991310"/>
                    </a:ext>
                  </a:extLst>
                </a:gridCol>
                <a:gridCol w="3026313">
                  <a:extLst>
                    <a:ext uri="{9D8B030D-6E8A-4147-A177-3AD203B41FA5}">
                      <a16:colId xmlns:a16="http://schemas.microsoft.com/office/drawing/2014/main" val="115772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步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栈内容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语义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动作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3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栈初始化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12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输出，读字符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 &gt;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输出，读字符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&gt; +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54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;+*(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 &gt;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7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;+*(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输出，读字符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1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;+*(-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 &gt;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2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;+*(-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输出，读字符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4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;+*(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 &lt;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出栈输出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620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1ECA-96B0-4144-8D05-1BA72C2A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A+B*(C-D)-E/F;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AF72D1-99EA-DC4C-A384-2C9A95A20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760264"/>
              </p:ext>
            </p:extLst>
          </p:nvPr>
        </p:nvGraphicFramePr>
        <p:xfrm>
          <a:off x="628650" y="1690689"/>
          <a:ext cx="7886702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2713">
                  <a:extLst>
                    <a:ext uri="{9D8B030D-6E8A-4147-A177-3AD203B41FA5}">
                      <a16:colId xmlns:a16="http://schemas.microsoft.com/office/drawing/2014/main" val="771112232"/>
                    </a:ext>
                  </a:extLst>
                </a:gridCol>
                <a:gridCol w="831878">
                  <a:extLst>
                    <a:ext uri="{9D8B030D-6E8A-4147-A177-3AD203B41FA5}">
                      <a16:colId xmlns:a16="http://schemas.microsoft.com/office/drawing/2014/main" val="334466919"/>
                    </a:ext>
                  </a:extLst>
                </a:gridCol>
                <a:gridCol w="1047019">
                  <a:extLst>
                    <a:ext uri="{9D8B030D-6E8A-4147-A177-3AD203B41FA5}">
                      <a16:colId xmlns:a16="http://schemas.microsoft.com/office/drawing/2014/main" val="2580590043"/>
                    </a:ext>
                  </a:extLst>
                </a:gridCol>
                <a:gridCol w="1147416">
                  <a:extLst>
                    <a:ext uri="{9D8B030D-6E8A-4147-A177-3AD203B41FA5}">
                      <a16:colId xmlns:a16="http://schemas.microsoft.com/office/drawing/2014/main" val="3531593443"/>
                    </a:ext>
                  </a:extLst>
                </a:gridCol>
                <a:gridCol w="1061362">
                  <a:extLst>
                    <a:ext uri="{9D8B030D-6E8A-4147-A177-3AD203B41FA5}">
                      <a16:colId xmlns:a16="http://schemas.microsoft.com/office/drawing/2014/main" val="3191991310"/>
                    </a:ext>
                  </a:extLst>
                </a:gridCol>
                <a:gridCol w="3026314">
                  <a:extLst>
                    <a:ext uri="{9D8B030D-6E8A-4147-A177-3AD203B41FA5}">
                      <a16:colId xmlns:a16="http://schemas.microsoft.com/office/drawing/2014/main" val="115772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步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栈内容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语义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动作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3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 =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出栈不输出，读字符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12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 *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操作符*出栈输出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 &lt;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出栈输出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 &gt;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输出，读字符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54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/ &gt;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7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输出，读字符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1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 &lt;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出栈输出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2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 &lt;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出栈输出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4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 =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配对，结束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549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874A-E47D-3245-B1FC-D0692D41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用栈将中缀表示转为后缀表示</a:t>
            </a: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4994B14-16FD-2E44-890C-059E272E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014" y="1690689"/>
            <a:ext cx="5431971" cy="4853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altLang="zh-CN" sz="2000" b="1" dirty="0"/>
              <a:t>void</a:t>
            </a:r>
            <a:r>
              <a:rPr lang="en-US" altLang="zh-CN" sz="2000" dirty="0"/>
              <a:t> postfix ( expression e ) </a:t>
            </a:r>
            <a:r>
              <a:rPr lang="en-US" altLang="zh-CN" sz="2000" b="1" dirty="0"/>
              <a:t>{</a:t>
            </a:r>
            <a:endParaRPr lang="en-US" altLang="zh-CN" sz="2000" dirty="0"/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 </a:t>
            </a:r>
            <a:r>
              <a:rPr lang="en-US" altLang="zh-CN" sz="2000" dirty="0"/>
              <a:t>stack</a:t>
            </a:r>
            <a:r>
              <a:rPr lang="en-US" altLang="zh-CN" sz="2000" b="1" dirty="0"/>
              <a:t>&lt;char&gt;</a:t>
            </a:r>
            <a:r>
              <a:rPr lang="en-US" altLang="zh-CN" sz="2000" dirty="0"/>
              <a:t> s</a:t>
            </a:r>
            <a:r>
              <a:rPr lang="en-US" altLang="zh-CN" sz="2000" b="1" dirty="0"/>
              <a:t>;  char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</a:t>
            </a:r>
            <a:r>
              <a:rPr lang="en-US" altLang="zh-CN" sz="2000" b="1" dirty="0"/>
              <a:t>, </a:t>
            </a:r>
            <a:r>
              <a:rPr lang="en-US" altLang="zh-CN" sz="2000" dirty="0"/>
              <a:t>op</a:t>
            </a:r>
            <a:r>
              <a:rPr lang="en-US" altLang="zh-CN" sz="2000" b="1" dirty="0"/>
              <a:t>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s.Push</a:t>
            </a:r>
            <a:r>
              <a:rPr lang="en-US" altLang="zh-CN" sz="2000" dirty="0"/>
              <a:t> ( ‘</a:t>
            </a:r>
            <a:r>
              <a:rPr lang="en-US" altLang="zh-CN" sz="2000" b="1" dirty="0"/>
              <a:t>;</a:t>
            </a:r>
            <a:r>
              <a:rPr lang="en-US" altLang="zh-CN" sz="2000" dirty="0"/>
              <a:t>’ )</a:t>
            </a:r>
            <a:r>
              <a:rPr lang="en-US" altLang="zh-CN" sz="2000" b="1" dirty="0"/>
              <a:t>;  </a:t>
            </a:r>
            <a:r>
              <a:rPr lang="en-US" altLang="zh-CN" sz="2000" b="1" dirty="0" err="1"/>
              <a:t>cin.</a:t>
            </a:r>
            <a:r>
              <a:rPr lang="en-US" altLang="zh-CN" sz="2000" dirty="0" err="1"/>
              <a:t>Get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)</a:t>
            </a:r>
            <a:r>
              <a:rPr lang="en-US" altLang="zh-CN" sz="2000" b="1" dirty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</a:t>
            </a:r>
            <a:r>
              <a:rPr lang="zh-CN" altLang="en-US" sz="2000" b="1" dirty="0"/>
              <a:t>   </a:t>
            </a:r>
            <a:r>
              <a:rPr lang="en-US" altLang="zh-CN" sz="2000" b="1" dirty="0"/>
              <a:t>while</a:t>
            </a:r>
            <a:r>
              <a:rPr lang="en-US" altLang="zh-CN" sz="2000" dirty="0"/>
              <a:t> ( !</a:t>
            </a:r>
            <a:r>
              <a:rPr lang="en-US" altLang="zh-CN" sz="2000" dirty="0" err="1"/>
              <a:t>s.IsEmpty</a:t>
            </a:r>
            <a:r>
              <a:rPr lang="en-US" altLang="zh-CN" sz="2000" dirty="0"/>
              <a:t>( ) </a:t>
            </a:r>
            <a:r>
              <a:rPr lang="en-US" altLang="zh-CN" sz="2000" b="1" dirty="0"/>
              <a:t>&amp;&amp;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!= '</a:t>
            </a:r>
            <a:r>
              <a:rPr lang="en-US" altLang="zh-CN" sz="2000" b="1" dirty="0"/>
              <a:t>;</a:t>
            </a:r>
            <a:r>
              <a:rPr lang="en-US" altLang="zh-CN" sz="2000" dirty="0"/>
              <a:t>' )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      </a:t>
            </a:r>
            <a:r>
              <a:rPr lang="en-US" altLang="zh-CN" sz="2000" b="1" dirty="0"/>
              <a:t>if </a:t>
            </a:r>
            <a:r>
              <a:rPr lang="en-US" altLang="zh-CN" sz="2000" dirty="0"/>
              <a:t>( </a:t>
            </a:r>
            <a:r>
              <a:rPr lang="en-US" altLang="zh-CN" sz="2000" dirty="0" err="1"/>
              <a:t>isdigit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) ) </a:t>
            </a:r>
            <a:r>
              <a:rPr lang="en-US" altLang="zh-CN" sz="2000" b="1" dirty="0"/>
              <a:t>{</a:t>
            </a:r>
            <a:r>
              <a:rPr lang="en-US" altLang="zh-CN" sz="2000" dirty="0"/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/>
              <a:t>            </a:t>
            </a:r>
            <a:r>
              <a:rPr lang="en-US" altLang="zh-CN" sz="2000" b="1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ch</a:t>
            </a:r>
            <a:r>
              <a:rPr lang="en-US" altLang="zh-CN" sz="2000" b="1" dirty="0"/>
              <a:t>;  </a:t>
            </a:r>
            <a:r>
              <a:rPr lang="en-US" altLang="zh-CN" sz="2000" b="1" dirty="0" err="1"/>
              <a:t>cin.</a:t>
            </a:r>
            <a:r>
              <a:rPr lang="en-US" altLang="zh-CN" sz="2000" dirty="0" err="1"/>
              <a:t>Get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)</a:t>
            </a:r>
            <a:r>
              <a:rPr lang="en-US" altLang="zh-CN" sz="2000" b="1" dirty="0"/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/>
              <a:t>        </a:t>
            </a:r>
            <a:r>
              <a:rPr lang="en-US" altLang="zh-CN" sz="2000" b="1" dirty="0"/>
              <a:t>}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else {</a:t>
            </a:r>
            <a:r>
              <a:rPr lang="en-US" altLang="zh-CN" sz="2000" dirty="0"/>
              <a:t>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  </a:t>
            </a:r>
            <a:r>
              <a:rPr lang="en-US" altLang="zh-CN" sz="2000" b="1" dirty="0"/>
              <a:t>if </a:t>
            </a:r>
            <a:r>
              <a:rPr lang="en-US" altLang="zh-CN" sz="2000" dirty="0"/>
              <a:t>( </a:t>
            </a:r>
            <a:r>
              <a:rPr lang="en-US" altLang="zh-CN" sz="2000" dirty="0" err="1"/>
              <a:t>isp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s.GetTop</a:t>
            </a:r>
            <a:r>
              <a:rPr lang="en-US" altLang="zh-CN" sz="2000" dirty="0"/>
              <a:t>( ) ) &lt; </a:t>
            </a:r>
            <a:r>
              <a:rPr lang="en-US" altLang="zh-CN" sz="2000" dirty="0" err="1"/>
              <a:t>icp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) )</a:t>
            </a:r>
            <a:r>
              <a:rPr lang="zh-CN" altLang="en-US" sz="2000" dirty="0"/>
              <a:t> </a:t>
            </a:r>
            <a:r>
              <a:rPr lang="en-US" altLang="zh-CN" sz="2000" b="1" dirty="0"/>
              <a:t>{</a:t>
            </a:r>
            <a:r>
              <a:rPr lang="en-US" altLang="zh-CN" sz="2000" dirty="0"/>
              <a:t>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zh-CN" altLang="en-US" sz="2000" dirty="0"/>
              <a:t>                </a:t>
            </a:r>
            <a:r>
              <a:rPr lang="en-US" altLang="zh-CN" sz="2000" dirty="0" err="1"/>
              <a:t>s.Push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)</a:t>
            </a:r>
            <a:r>
              <a:rPr lang="en-US" altLang="zh-CN" sz="2000" b="1" dirty="0"/>
              <a:t>; 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cin.</a:t>
            </a:r>
            <a:r>
              <a:rPr lang="en-US" altLang="zh-CN" sz="2000" dirty="0" err="1"/>
              <a:t>Get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)</a:t>
            </a:r>
            <a:r>
              <a:rPr lang="en-US" altLang="zh-CN" sz="2000" b="1" dirty="0"/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}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 </a:t>
            </a:r>
            <a:r>
              <a:rPr lang="en-US" altLang="zh-CN" sz="2000" b="1" dirty="0"/>
              <a:t>if </a:t>
            </a:r>
            <a:r>
              <a:rPr lang="en-US" altLang="zh-CN" sz="2000" dirty="0"/>
              <a:t>( </a:t>
            </a:r>
            <a:r>
              <a:rPr lang="en-US" altLang="zh-CN" sz="2000" dirty="0" err="1"/>
              <a:t>isp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s.GetTop</a:t>
            </a:r>
            <a:r>
              <a:rPr lang="en-US" altLang="zh-CN" sz="2000" dirty="0"/>
              <a:t>( ) ) &gt; </a:t>
            </a:r>
            <a:r>
              <a:rPr lang="en-US" altLang="zh-CN" sz="2000" dirty="0" err="1"/>
              <a:t>icp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) )</a:t>
            </a:r>
            <a:r>
              <a:rPr lang="zh-CN" altLang="en-US" sz="2000" dirty="0"/>
              <a:t> </a:t>
            </a:r>
            <a:r>
              <a:rPr lang="en-US" altLang="zh-CN" sz="2000" b="1" dirty="0"/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            </a:t>
            </a:r>
            <a:r>
              <a:rPr lang="en-US" altLang="zh-CN" sz="2000" dirty="0"/>
              <a:t>op = </a:t>
            </a:r>
            <a:r>
              <a:rPr lang="en-US" altLang="zh-CN" sz="2000" dirty="0" err="1"/>
              <a:t>s.GetTop</a:t>
            </a:r>
            <a:r>
              <a:rPr lang="en-US" altLang="zh-CN" sz="2000" dirty="0"/>
              <a:t> ( )</a:t>
            </a:r>
            <a:r>
              <a:rPr lang="en-US" altLang="zh-CN" sz="2000" b="1" dirty="0"/>
              <a:t>; 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s.Pop</a:t>
            </a:r>
            <a:r>
              <a:rPr lang="en-US" altLang="zh-CN" sz="2000" dirty="0"/>
              <a:t>( )</a:t>
            </a:r>
            <a:r>
              <a:rPr lang="en-US" altLang="zh-CN" sz="2000" b="1" dirty="0"/>
              <a:t>;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</a:t>
            </a:r>
            <a:r>
              <a:rPr lang="en-US" altLang="zh-CN" sz="2000" dirty="0"/>
              <a:t>&lt;&lt; op</a:t>
            </a:r>
            <a:r>
              <a:rPr lang="en-US" altLang="zh-CN" sz="2000" b="1" dirty="0"/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        } else {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            </a:t>
            </a:r>
            <a:r>
              <a:rPr lang="en-US" altLang="zh-CN" sz="2000" dirty="0"/>
              <a:t>op = </a:t>
            </a:r>
            <a:r>
              <a:rPr lang="en-US" altLang="zh-CN" sz="2000" dirty="0" err="1"/>
              <a:t>s.GetTop</a:t>
            </a:r>
            <a:r>
              <a:rPr lang="en-US" altLang="zh-CN" sz="2000" dirty="0"/>
              <a:t> ( )</a:t>
            </a:r>
            <a:r>
              <a:rPr lang="en-US" altLang="zh-CN" sz="2000" b="1" dirty="0"/>
              <a:t>;  </a:t>
            </a:r>
            <a:r>
              <a:rPr lang="en-US" altLang="zh-CN" sz="2000" dirty="0" err="1"/>
              <a:t>s.Pop</a:t>
            </a:r>
            <a:r>
              <a:rPr lang="en-US" altLang="zh-CN" sz="2000" dirty="0"/>
              <a:t>( )</a:t>
            </a:r>
            <a:r>
              <a:rPr lang="en-US" altLang="zh-CN" sz="2000" b="1" dirty="0"/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            if </a:t>
            </a:r>
            <a:r>
              <a:rPr lang="en-US" altLang="zh-CN" sz="2000" dirty="0"/>
              <a:t>( op </a:t>
            </a:r>
            <a:r>
              <a:rPr lang="en-US" altLang="zh-CN" sz="2000" i="1" dirty="0"/>
              <a:t>==</a:t>
            </a:r>
            <a:r>
              <a:rPr lang="en-US" altLang="zh-CN" sz="2000" dirty="0"/>
              <a:t> ‘(’ )</a:t>
            </a:r>
            <a:r>
              <a:rPr lang="en-US" altLang="zh-CN" sz="2000" b="1" dirty="0"/>
              <a:t>  </a:t>
            </a:r>
            <a:r>
              <a:rPr lang="en-US" altLang="zh-CN" sz="2000" b="1" dirty="0" err="1"/>
              <a:t>cin.</a:t>
            </a:r>
            <a:r>
              <a:rPr lang="en-US" altLang="zh-CN" sz="2000" dirty="0" err="1"/>
              <a:t>Get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)</a:t>
            </a:r>
            <a:r>
              <a:rPr lang="en-US" altLang="zh-CN" sz="2000" b="1" dirty="0"/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        }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        }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zh-CN" sz="2000" b="1" dirty="0"/>
              <a:t>}  </a:t>
            </a:r>
            <a:r>
              <a:rPr lang="en-US" altLang="zh-CN" sz="2000" dirty="0"/>
              <a:t>  </a:t>
            </a:r>
            <a:r>
              <a:rPr lang="en-US" altLang="zh-CN" sz="2000" b="1" dirty="0"/>
              <a:t>	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06819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B01E-280D-124C-91D8-E2DAA8EA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中缀表达式求值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B371-B2F3-6849-96EF-F10B6915C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15821"/>
            <a:ext cx="7886700" cy="1961142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使用两个栈，操作符栈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OPTR(Operator)，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OPND(Operand)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为了实现这种计算，需要考虑各操作符的优先级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7D1A482-EF2A-CE42-A1A7-925F6E853BDA}"/>
              </a:ext>
            </a:extLst>
          </p:cNvPr>
          <p:cNvSpPr>
            <a:spLocks/>
          </p:cNvSpPr>
          <p:nvPr/>
        </p:nvSpPr>
        <p:spPr bwMode="auto">
          <a:xfrm rot="-5400000">
            <a:off x="4571872" y="1887392"/>
            <a:ext cx="152400" cy="900113"/>
          </a:xfrm>
          <a:prstGeom prst="leftBrace">
            <a:avLst>
              <a:gd name="adj1" fmla="val 49219"/>
              <a:gd name="adj2" fmla="val 5112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>
              <a:solidFill>
                <a:srgbClr val="008000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B31A456-B30D-124A-A6BE-A63E4C905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200" y="2317119"/>
            <a:ext cx="510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R</a:t>
            </a:r>
            <a:r>
              <a:rPr lang="en-US" altLang="zh-CN" b="1" baseline="-25000" dirty="0">
                <a:solidFill>
                  <a:srgbClr val="0000FF"/>
                </a:solidFill>
              </a:rPr>
              <a:t>1</a:t>
            </a:r>
            <a:endParaRPr lang="en-US" altLang="zh-CN" sz="2800" b="1" baseline="-25000" dirty="0">
              <a:solidFill>
                <a:srgbClr val="0000FF"/>
              </a:solidFill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45BC8F9-F34E-8B41-A1F5-B9B2DB6C8272}"/>
              </a:ext>
            </a:extLst>
          </p:cNvPr>
          <p:cNvSpPr>
            <a:spLocks/>
          </p:cNvSpPr>
          <p:nvPr/>
        </p:nvSpPr>
        <p:spPr bwMode="auto">
          <a:xfrm rot="-5400000">
            <a:off x="4333946" y="2025228"/>
            <a:ext cx="103683" cy="1482495"/>
          </a:xfrm>
          <a:prstGeom prst="leftBrace">
            <a:avLst>
              <a:gd name="adj1" fmla="val 119063"/>
              <a:gd name="adj2" fmla="val 5103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 b="1">
              <a:solidFill>
                <a:srgbClr val="008000"/>
              </a:solidFill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1643F52-4F4C-984E-A1C0-AB6A38091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7090" y="2720329"/>
            <a:ext cx="510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R</a:t>
            </a:r>
            <a:r>
              <a:rPr lang="en-US" altLang="zh-CN" b="1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A584E51B-A7CD-6342-9D95-266ACD9F0541}"/>
              </a:ext>
            </a:extLst>
          </p:cNvPr>
          <p:cNvSpPr>
            <a:spLocks/>
          </p:cNvSpPr>
          <p:nvPr/>
        </p:nvSpPr>
        <p:spPr bwMode="auto">
          <a:xfrm rot="-5400000">
            <a:off x="4077044" y="2172947"/>
            <a:ext cx="103043" cy="2039211"/>
          </a:xfrm>
          <a:prstGeom prst="leftBrace">
            <a:avLst>
              <a:gd name="adj1" fmla="val 139966"/>
              <a:gd name="adj2" fmla="val 5103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 b="1">
              <a:solidFill>
                <a:srgbClr val="008000"/>
              </a:solidFill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5BFB6619-B1AE-334D-BC4C-1159644BD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2977" y="3146427"/>
            <a:ext cx="510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R</a:t>
            </a:r>
            <a:r>
              <a:rPr lang="en-US" altLang="zh-CN" b="1" baseline="-250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2CB99CCA-20F1-E84F-8FF6-B5BBCF3030AE}"/>
              </a:ext>
            </a:extLst>
          </p:cNvPr>
          <p:cNvSpPr>
            <a:spLocks/>
          </p:cNvSpPr>
          <p:nvPr/>
        </p:nvSpPr>
        <p:spPr bwMode="auto">
          <a:xfrm rot="-5400000">
            <a:off x="5671216" y="2072224"/>
            <a:ext cx="178894" cy="554382"/>
          </a:xfrm>
          <a:prstGeom prst="leftBrace">
            <a:avLst>
              <a:gd name="adj1" fmla="val 39931"/>
              <a:gd name="adj2" fmla="val 5112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>
              <a:solidFill>
                <a:srgbClr val="008000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70AEA75F-6DFD-B445-92BA-CB045DCCB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378" y="2327740"/>
            <a:ext cx="510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R</a:t>
            </a:r>
            <a:r>
              <a:rPr lang="en-US" altLang="zh-CN" b="1" baseline="-250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2" name="AutoShape 14">
            <a:extLst>
              <a:ext uri="{FF2B5EF4-FFF2-40B4-BE49-F238E27FC236}">
                <a16:creationId xmlns:a16="http://schemas.microsoft.com/office/drawing/2014/main" id="{B75012F6-EE88-BD4A-B540-1A0C302E8700}"/>
              </a:ext>
            </a:extLst>
          </p:cNvPr>
          <p:cNvSpPr>
            <a:spLocks/>
          </p:cNvSpPr>
          <p:nvPr/>
        </p:nvSpPr>
        <p:spPr bwMode="auto">
          <a:xfrm rot="-5400000">
            <a:off x="4536022" y="2182772"/>
            <a:ext cx="111270" cy="2965393"/>
          </a:xfrm>
          <a:prstGeom prst="leftBrace">
            <a:avLst>
              <a:gd name="adj1" fmla="val 226562"/>
              <a:gd name="adj2" fmla="val 51037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 b="1">
              <a:solidFill>
                <a:srgbClr val="008000"/>
              </a:solidFill>
            </a:endParaRP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48BD7F4F-DF99-3D4B-90D5-31A6A15FF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3034" y="3661362"/>
            <a:ext cx="510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R</a:t>
            </a:r>
            <a:r>
              <a:rPr lang="en-US" altLang="zh-CN" b="1" baseline="-25000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03A3A2-B9A6-9944-A012-FEDD5625ED4A}"/>
              </a:ext>
            </a:extLst>
          </p:cNvPr>
          <p:cNvSpPr/>
          <p:nvPr/>
        </p:nvSpPr>
        <p:spPr>
          <a:xfrm>
            <a:off x="2931661" y="1750664"/>
            <a:ext cx="3306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仿宋_GB2312" pitchFamily="49" charset="-122"/>
              </a:rPr>
              <a:t> A </a:t>
            </a:r>
            <a:r>
              <a:rPr lang="en-US" altLang="zh-CN" b="1" dirty="0">
                <a:solidFill>
                  <a:srgbClr val="008000"/>
                </a:solidFill>
                <a:ea typeface="仿宋_GB2312" pitchFamily="49" charset="-122"/>
              </a:rPr>
              <a:t>+</a:t>
            </a:r>
            <a:r>
              <a:rPr lang="en-US" altLang="zh-CN" b="1" dirty="0">
                <a:solidFill>
                  <a:srgbClr val="0000FF"/>
                </a:solidFill>
                <a:ea typeface="仿宋_GB2312" pitchFamily="49" charset="-122"/>
              </a:rPr>
              <a:t> B </a:t>
            </a:r>
            <a:r>
              <a:rPr lang="en-US" altLang="zh-CN" b="1" dirty="0">
                <a:solidFill>
                  <a:srgbClr val="008000"/>
                </a:solidFill>
                <a:ea typeface="仿宋_GB2312" pitchFamily="49" charset="-122"/>
              </a:rPr>
              <a:t>*</a:t>
            </a:r>
            <a:r>
              <a:rPr lang="en-US" altLang="zh-CN" b="1" dirty="0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ea typeface="仿宋_GB2312" pitchFamily="49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a typeface="仿宋_GB2312" pitchFamily="49" charset="-122"/>
              </a:rPr>
              <a:t> C </a:t>
            </a:r>
            <a:r>
              <a:rPr lang="en-US" altLang="zh-CN" b="1" dirty="0">
                <a:solidFill>
                  <a:srgbClr val="008000"/>
                </a:solidFill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a typeface="仿宋_GB2312" pitchFamily="49" charset="-122"/>
              </a:rPr>
              <a:t> D </a:t>
            </a:r>
            <a:r>
              <a:rPr lang="en-US" altLang="zh-CN" b="1" dirty="0">
                <a:solidFill>
                  <a:srgbClr val="008000"/>
                </a:solidFill>
                <a:ea typeface="仿宋_GB2312" pitchFamily="49" charset="-122"/>
              </a:rPr>
              <a:t>) </a:t>
            </a:r>
            <a:r>
              <a:rPr lang="en-US" altLang="zh-CN" b="1" dirty="0">
                <a:solidFill>
                  <a:srgbClr val="008000"/>
                </a:solidFill>
                <a:ea typeface="楷体_GB2312" pitchFamily="49" charset="-122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a typeface="仿宋_GB2312" pitchFamily="49" charset="-122"/>
              </a:rPr>
              <a:t> E </a:t>
            </a:r>
            <a:r>
              <a:rPr lang="en-US" altLang="zh-CN" b="1" dirty="0">
                <a:solidFill>
                  <a:srgbClr val="008000"/>
                </a:solidFill>
                <a:ea typeface="仿宋_GB2312" pitchFamily="49" charset="-122"/>
              </a:rPr>
              <a:t>/</a:t>
            </a:r>
            <a:r>
              <a:rPr lang="en-US" altLang="zh-CN" b="1" dirty="0">
                <a:solidFill>
                  <a:srgbClr val="0000FF"/>
                </a:solidFill>
                <a:ea typeface="仿宋_GB2312" pitchFamily="49" charset="-122"/>
              </a:rPr>
              <a:t> 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144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8ED55-5FAE-F442-8991-9B788490D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中缀表达式求值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E733-E0B9-604E-AE20-4BEB78A7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18961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栈，并在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栈进栈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‘;’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从头扫描中缀表达式，读一字符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‘;’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栈的栈顶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‘;’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时，执行以下步骤；否则结束算法，此时在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栈的栈顶即运算结果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是操作数，进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栈，从中缀表达式读下一字符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是操作符，比较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的栈顶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的优先级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栈，从中缀表达式读下一字符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OPND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栈退出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，从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OPTR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栈退出</a:t>
            </a:r>
            <a:r>
              <a:rPr lang="el-GR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，形成运算指令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a2)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，结果进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OPND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‘)’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栈退出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‘(’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，并从中缀表达式读下一字符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532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8926-59D0-0146-A7C5-9324439A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A+B*(C-D)-E/F;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FFC54E-1EA5-DE43-A5D0-4852C254C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497650"/>
              </p:ext>
            </p:extLst>
          </p:nvPr>
        </p:nvGraphicFramePr>
        <p:xfrm>
          <a:off x="628650" y="1690689"/>
          <a:ext cx="7886699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196">
                  <a:extLst>
                    <a:ext uri="{9D8B030D-6E8A-4147-A177-3AD203B41FA5}">
                      <a16:colId xmlns:a16="http://schemas.microsoft.com/office/drawing/2014/main" val="77111223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4466919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1091226371"/>
                    </a:ext>
                  </a:extLst>
                </a:gridCol>
                <a:gridCol w="862148">
                  <a:extLst>
                    <a:ext uri="{9D8B030D-6E8A-4147-A177-3AD203B41FA5}">
                      <a16:colId xmlns:a16="http://schemas.microsoft.com/office/drawing/2014/main" val="2580590043"/>
                    </a:ext>
                  </a:extLst>
                </a:gridCol>
                <a:gridCol w="757646">
                  <a:extLst>
                    <a:ext uri="{9D8B030D-6E8A-4147-A177-3AD203B41FA5}">
                      <a16:colId xmlns:a16="http://schemas.microsoft.com/office/drawing/2014/main" val="3531593443"/>
                    </a:ext>
                  </a:extLst>
                </a:gridCol>
                <a:gridCol w="4139292">
                  <a:extLst>
                    <a:ext uri="{9D8B030D-6E8A-4147-A177-3AD203B41FA5}">
                      <a16:colId xmlns:a16="http://schemas.microsoft.com/office/drawing/2014/main" val="115772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步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OPND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OPTR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语义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动作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3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栈初始化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12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 &gt;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&gt; +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54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;+*(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 &gt;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7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;+*(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1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;+*(-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 &gt;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2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ABCD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;+*(-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4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ABR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i="0" baseline="-2500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;+*(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 &lt;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出栈，计算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C-D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，结果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634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1ECA-96B0-4144-8D05-1BA72C2A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A+B*(C-D)-E/F;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AF72D1-99EA-DC4C-A384-2C9A95A20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173822"/>
              </p:ext>
            </p:extLst>
          </p:nvPr>
        </p:nvGraphicFramePr>
        <p:xfrm>
          <a:off x="444953" y="1690689"/>
          <a:ext cx="8254093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3504">
                  <a:extLst>
                    <a:ext uri="{9D8B030D-6E8A-4147-A177-3AD203B41FA5}">
                      <a16:colId xmlns:a16="http://schemas.microsoft.com/office/drawing/2014/main" val="771112232"/>
                    </a:ext>
                  </a:extLst>
                </a:gridCol>
                <a:gridCol w="683570">
                  <a:extLst>
                    <a:ext uri="{9D8B030D-6E8A-4147-A177-3AD203B41FA5}">
                      <a16:colId xmlns:a16="http://schemas.microsoft.com/office/drawing/2014/main" val="334466919"/>
                    </a:ext>
                  </a:extLst>
                </a:gridCol>
                <a:gridCol w="929653">
                  <a:extLst>
                    <a:ext uri="{9D8B030D-6E8A-4147-A177-3AD203B41FA5}">
                      <a16:colId xmlns:a16="http://schemas.microsoft.com/office/drawing/2014/main" val="1163076471"/>
                    </a:ext>
                  </a:extLst>
                </a:gridCol>
                <a:gridCol w="915981">
                  <a:extLst>
                    <a:ext uri="{9D8B030D-6E8A-4147-A177-3AD203B41FA5}">
                      <a16:colId xmlns:a16="http://schemas.microsoft.com/office/drawing/2014/main" val="2580590043"/>
                    </a:ext>
                  </a:extLst>
                </a:gridCol>
                <a:gridCol w="765596">
                  <a:extLst>
                    <a:ext uri="{9D8B030D-6E8A-4147-A177-3AD203B41FA5}">
                      <a16:colId xmlns:a16="http://schemas.microsoft.com/office/drawing/2014/main" val="3531593443"/>
                    </a:ext>
                  </a:extLst>
                </a:gridCol>
                <a:gridCol w="4345789">
                  <a:extLst>
                    <a:ext uri="{9D8B030D-6E8A-4147-A177-3AD203B41FA5}">
                      <a16:colId xmlns:a16="http://schemas.microsoft.com/office/drawing/2014/main" val="115772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步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OPND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OPTR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语义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动作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3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ABR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b="1" i="0" baseline="-2500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 =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出栈，读字符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12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b="1" i="0" baseline="-2500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&lt; *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、*出栈，计算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，结果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 i="0" baseline="-2500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 &lt;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出栈，计算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A+R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，结果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b="1" i="0" baseline="-2500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 &gt; 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54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/ &gt;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7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EF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进栈，读字符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1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b="1" i="0" baseline="-2500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 &lt;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出栈，计算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E/F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，结果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2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1" i="0" baseline="-2500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 &lt;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出栈，计算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-R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，结果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进栈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4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1" i="0" baseline="-2500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i="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zh-CN" altLang="en-US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配对，结束，结果为</a:t>
                      </a: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b="1" i="0" baseline="-25000" dirty="0"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3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461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C68C-262C-E946-8C81-1CCA7976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中缀表达式求值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4776EF-14B9-9A40-A7E1-D7397FF7D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1" y="1690689"/>
            <a:ext cx="8978537" cy="480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InFixRun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 )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000" b="0" i="0" u="none" strike="noStrike" kern="0" cap="none" spc="0" normalizeH="0" baseline="0" noProof="0" dirty="0">
              <a:ln>
                <a:noFill/>
              </a:ln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stack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&lt;char&gt;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OPTR, OPND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char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op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0" fontAlgn="auto">
              <a:spcBef>
                <a:spcPct val="0"/>
              </a:spcBef>
              <a:spcAft>
                <a:spcPts val="0"/>
              </a:spcAft>
              <a:buNone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Push ( OPTR</a:t>
            </a:r>
            <a:r>
              <a:rPr lang="en-US" altLang="zh-CN" sz="2000" kern="0" dirty="0"/>
              <a:t>, '</a:t>
            </a:r>
            <a:r>
              <a:rPr lang="en-US" altLang="zh-CN" sz="2000" b="1" kern="0" dirty="0"/>
              <a:t>;</a:t>
            </a:r>
            <a:r>
              <a:rPr lang="en-US" altLang="zh-CN" sz="2000" kern="0" dirty="0"/>
              <a:t>'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kumimoji="1" lang="en-US" altLang="zh-CN" sz="20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uLnTx/>
                <a:uFillTx/>
                <a:ea typeface="DengXian" panose="02010600030101010101" pitchFamily="2" charset="-122"/>
                <a:cs typeface="Times New Roman" panose="02020603050405020304" pitchFamily="18" charset="0"/>
              </a:rPr>
              <a:t>栈初始化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lang="en-US" altLang="zh-CN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读一个字符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op =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2000" b="1" kern="0" dirty="0"/>
              <a:t>;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'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lvl="0" fontAlgn="auto">
              <a:spcBef>
                <a:spcPct val="0"/>
              </a:spcBef>
              <a:spcAft>
                <a:spcPts val="0"/>
              </a:spcAft>
              <a:buNone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while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!= </a:t>
            </a:r>
            <a:r>
              <a:rPr lang="en-US" altLang="zh-CN" sz="2000" kern="0" dirty="0"/>
              <a:t>'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'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||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op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!=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'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if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isdigit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) )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Push ( OPND,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getchar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ch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}</a:t>
            </a:r>
          </a:p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else {  </a:t>
            </a:r>
            <a:r>
              <a:rPr lang="en-US" altLang="zh-CN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是操作符</a:t>
            </a:r>
            <a:r>
              <a:rPr lang="zh-CN" altLang="en-US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，比较优先级</a:t>
            </a:r>
          </a:p>
          <a:p>
            <a:pPr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隶书" pitchFamily="49" charset="-122"/>
              </a:rPr>
              <a:t>            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隶书" pitchFamily="49" charset="-122"/>
              </a:rPr>
              <a:t>GetTop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隶书" pitchFamily="49" charset="-122"/>
              </a:rPr>
              <a:t> ( OPTR, op )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隶书" pitchFamily="49" charset="-122"/>
              </a:rPr>
              <a:t>;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隶书" pitchFamily="49" charset="-122"/>
              </a:rPr>
              <a:t>  </a:t>
            </a:r>
            <a:r>
              <a:rPr lang="en-US" altLang="zh-CN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kern="0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读一个操作符</a:t>
            </a:r>
            <a:endParaRPr lang="en-US" altLang="zh-CN" sz="2000" b="1" kern="0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ea typeface="仿宋_GB2312" pitchFamily="49" charset="-122"/>
              </a:rPr>
              <a:t> </a:t>
            </a:r>
            <a:r>
              <a:rPr lang="zh-CN" altLang="en-US" sz="2000" b="1" dirty="0">
                <a:ea typeface="仿宋_GB2312" pitchFamily="49" charset="-122"/>
              </a:rPr>
              <a:t>           </a:t>
            </a:r>
            <a:r>
              <a:rPr lang="en-US" altLang="zh-CN" sz="2000" b="1" dirty="0">
                <a:ea typeface="仿宋_GB2312" pitchFamily="49" charset="-122"/>
              </a:rPr>
              <a:t>if </a:t>
            </a:r>
            <a:r>
              <a:rPr lang="en-US" altLang="zh-CN" sz="2000" dirty="0">
                <a:ea typeface="仿宋_GB2312" pitchFamily="49" charset="-122"/>
              </a:rPr>
              <a:t>( </a:t>
            </a:r>
            <a:r>
              <a:rPr lang="en-US" altLang="zh-CN" sz="2000" dirty="0" err="1">
                <a:ea typeface="仿宋_GB2312" pitchFamily="49" charset="-122"/>
              </a:rPr>
              <a:t>icp</a:t>
            </a:r>
            <a:r>
              <a:rPr lang="en-US" altLang="zh-CN" sz="2000" dirty="0">
                <a:ea typeface="仿宋_GB2312" pitchFamily="49" charset="-122"/>
              </a:rPr>
              <a:t>( </a:t>
            </a:r>
            <a:r>
              <a:rPr lang="en-US" altLang="zh-CN" sz="2000" dirty="0" err="1">
                <a:ea typeface="仿宋_GB2312" pitchFamily="49" charset="-122"/>
              </a:rPr>
              <a:t>ch</a:t>
            </a:r>
            <a:r>
              <a:rPr lang="en-US" altLang="zh-CN" sz="2000" dirty="0">
                <a:ea typeface="仿宋_GB2312" pitchFamily="49" charset="-122"/>
              </a:rPr>
              <a:t> ) </a:t>
            </a:r>
            <a:r>
              <a:rPr lang="en-US" altLang="zh-CN" sz="2000" b="1" dirty="0">
                <a:ea typeface="仿宋_GB2312" pitchFamily="49" charset="-122"/>
              </a:rPr>
              <a:t>&gt;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dirty="0" err="1">
                <a:ea typeface="仿宋_GB2312" pitchFamily="49" charset="-122"/>
              </a:rPr>
              <a:t>isp</a:t>
            </a:r>
            <a:r>
              <a:rPr lang="en-US" altLang="zh-CN" sz="2000" dirty="0">
                <a:ea typeface="仿宋_GB2312" pitchFamily="49" charset="-122"/>
              </a:rPr>
              <a:t>( op ) ) </a:t>
            </a:r>
            <a:r>
              <a:rPr lang="en-US" altLang="zh-CN" sz="2000" b="1" dirty="0"/>
              <a:t>{</a:t>
            </a:r>
            <a:r>
              <a:rPr lang="en-US" altLang="zh-CN" sz="2000" dirty="0"/>
              <a:t> Push ( OPTR,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)</a:t>
            </a:r>
            <a:r>
              <a:rPr lang="en-US" altLang="zh-CN" sz="2000" b="1" dirty="0"/>
              <a:t>; </a:t>
            </a:r>
            <a:r>
              <a:rPr lang="en-US" altLang="zh-CN" sz="2000" dirty="0"/>
              <a:t> </a:t>
            </a:r>
            <a:r>
              <a:rPr lang="en-US" altLang="zh-CN" sz="2000" b="1" dirty="0" err="1"/>
              <a:t>getchar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)</a:t>
            </a:r>
            <a:r>
              <a:rPr lang="en-US" altLang="zh-CN" sz="2000" b="1" dirty="0"/>
              <a:t>; }</a:t>
            </a: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  </a:t>
            </a:r>
            <a:r>
              <a:rPr lang="en-US" altLang="zh-CN" sz="2000" b="1" dirty="0"/>
              <a:t>else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b="1" dirty="0"/>
              <a:t>if </a:t>
            </a:r>
            <a:r>
              <a:rPr lang="en-US" altLang="zh-CN" sz="2000" dirty="0"/>
              <a:t>( </a:t>
            </a:r>
            <a:r>
              <a:rPr lang="en-US" altLang="zh-CN" sz="2000" dirty="0" err="1"/>
              <a:t>icp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) </a:t>
            </a:r>
            <a:r>
              <a:rPr lang="en-US" altLang="zh-CN" sz="2000" b="1" dirty="0"/>
              <a:t>&lt;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isp</a:t>
            </a:r>
            <a:r>
              <a:rPr lang="en-US" altLang="zh-CN" sz="2000" dirty="0"/>
              <a:t> ( op ) ) </a:t>
            </a:r>
            <a:r>
              <a:rPr lang="en-US" altLang="zh-CN" sz="2000" b="1" dirty="0"/>
              <a:t>{</a:t>
            </a:r>
            <a:r>
              <a:rPr lang="zh-CN" altLang="en-US" sz="2000" b="1" dirty="0"/>
              <a:t> </a:t>
            </a:r>
            <a:r>
              <a:rPr lang="en-US" altLang="zh-CN" sz="2000" dirty="0"/>
              <a:t>Pop( OPTR, op )</a:t>
            </a:r>
            <a:r>
              <a:rPr lang="en-US" altLang="zh-CN" sz="2000" b="1" dirty="0"/>
              <a:t>; </a:t>
            </a:r>
            <a:r>
              <a:rPr lang="en-US" altLang="zh-CN" sz="2000" dirty="0" err="1"/>
              <a:t>DoOperator</a:t>
            </a:r>
            <a:r>
              <a:rPr lang="en-US" altLang="zh-CN" sz="2000" dirty="0"/>
              <a:t> ( OPND, op )</a:t>
            </a:r>
            <a:r>
              <a:rPr lang="en-US" altLang="zh-CN" sz="2000" b="1" dirty="0"/>
              <a:t>;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}</a:t>
            </a: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else if </a:t>
            </a:r>
            <a:r>
              <a:rPr lang="en-US" altLang="zh-CN" sz="2000" dirty="0"/>
              <a:t>( </a:t>
            </a:r>
            <a:r>
              <a:rPr lang="en-US" altLang="zh-CN" sz="2000" dirty="0" err="1">
                <a:ea typeface="仿宋_GB2312" pitchFamily="49" charset="-122"/>
              </a:rPr>
              <a:t>ch</a:t>
            </a:r>
            <a:r>
              <a:rPr lang="en-US" altLang="zh-CN" sz="2000" dirty="0">
                <a:ea typeface="仿宋_GB2312" pitchFamily="49" charset="-122"/>
              </a:rPr>
              <a:t> == </a:t>
            </a:r>
            <a:r>
              <a:rPr lang="en-US" altLang="zh-CN" sz="2000" kern="0" dirty="0"/>
              <a:t>'</a:t>
            </a:r>
            <a:r>
              <a:rPr lang="en-US" altLang="zh-CN" sz="2000" dirty="0">
                <a:ea typeface="仿宋_GB2312" pitchFamily="49" charset="-122"/>
              </a:rPr>
              <a:t>)</a:t>
            </a:r>
            <a:r>
              <a:rPr lang="en-US" altLang="zh-CN" sz="2000" kern="0" dirty="0"/>
              <a:t>'</a:t>
            </a:r>
            <a:r>
              <a:rPr lang="en-US" altLang="zh-CN" sz="2000" dirty="0">
                <a:ea typeface="仿宋_GB2312" pitchFamily="49" charset="-122"/>
              </a:rPr>
              <a:t> ) </a:t>
            </a:r>
            <a:r>
              <a:rPr lang="en-US" altLang="zh-CN" sz="2000" b="1" dirty="0">
                <a:ea typeface="仿宋_GB2312" pitchFamily="49" charset="-122"/>
              </a:rPr>
              <a:t>{ </a:t>
            </a:r>
            <a:r>
              <a:rPr lang="en-US" altLang="zh-CN" sz="2000" dirty="0">
                <a:ea typeface="仿宋_GB2312" pitchFamily="49" charset="-122"/>
              </a:rPr>
              <a:t>P</a:t>
            </a:r>
            <a:r>
              <a:rPr lang="en-US" altLang="zh-CN" sz="2000" dirty="0"/>
              <a:t>op( OPTR, op )</a:t>
            </a:r>
            <a:r>
              <a:rPr lang="en-US" altLang="zh-CN" sz="2000" b="1" dirty="0"/>
              <a:t>;  </a:t>
            </a:r>
            <a:r>
              <a:rPr lang="en-US" altLang="zh-CN" sz="2000" b="1" dirty="0" err="1"/>
              <a:t>getchar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)</a:t>
            </a:r>
            <a:r>
              <a:rPr lang="en-US" altLang="zh-CN" sz="2000" b="1" dirty="0"/>
              <a:t>; }</a:t>
            </a: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    </a:t>
            </a:r>
            <a:r>
              <a:rPr lang="zh-CN" altLang="en-US" sz="2000" b="1" dirty="0"/>
              <a:t>    </a:t>
            </a:r>
            <a:r>
              <a:rPr lang="en-US" altLang="zh-CN" sz="2000" b="1" dirty="0"/>
              <a:t>}</a:t>
            </a:r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    }</a:t>
            </a:r>
            <a:endParaRPr lang="en-US" altLang="zh-CN" sz="2000" dirty="0"/>
          </a:p>
          <a:p>
            <a:pPr marL="0" lv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}</a:t>
            </a:r>
            <a:endParaRPr kumimoji="1" lang="zh-CN" altLang="en-US" sz="2000" b="0" i="0" u="none" strike="noStrike" kern="0" cap="none" spc="0" normalizeH="0" baseline="0" noProof="0" dirty="0">
              <a:ln>
                <a:noFill/>
              </a:ln>
              <a:uLnTx/>
              <a:uFillTx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8841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FF71-3757-9147-9C5A-D811689D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(Stack)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DB208-786F-4E45-A32A-7D8CB0A4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23464" cy="435133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栈</a:t>
            </a:r>
            <a:r>
              <a:rPr lang="zh-CN" altLang="en-US" dirty="0"/>
              <a:t>是只允许在一端进行插入和删除的线性表</a:t>
            </a:r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允许插入和删除的一端叫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，另一端叫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(bottom)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特点：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后进先出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(LIFO)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7" descr="之字形">
            <a:extLst>
              <a:ext uri="{FF2B5EF4-FFF2-40B4-BE49-F238E27FC236}">
                <a16:creationId xmlns:a16="http://schemas.microsoft.com/office/drawing/2014/main" id="{B8F9AC01-FD7F-7A47-B082-8F3FF0AF8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827419"/>
            <a:ext cx="1752600" cy="238843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CC4CA005-6867-094E-9D33-9475B1794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985" y="5692638"/>
            <a:ext cx="4844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a</a:t>
            </a:r>
            <a:r>
              <a:rPr lang="en-US" altLang="zh-CN" sz="2800" b="1" baseline="-25000" dirty="0"/>
              <a:t>0</a:t>
            </a:r>
            <a:endParaRPr lang="en-US" altLang="zh-CN" sz="2000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FA8DA2C6-2526-2F49-89E7-F2175210D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5805218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EC851CEE-4532-7944-B7A8-ECFBD13DA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385" y="4355765"/>
            <a:ext cx="6976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a</a:t>
            </a:r>
            <a:r>
              <a:rPr lang="en-US" altLang="zh-CN" sz="2800" b="1" baseline="-25000" dirty="0"/>
              <a:t>n-1</a:t>
            </a:r>
            <a:endParaRPr lang="en-US" altLang="zh-CN" sz="2000" dirty="0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A6AA7633-0F3D-3341-BDCA-6688F1435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4477252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C1D1864F-8920-3B45-A440-1D9459CB9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4919438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137CBB95-6EF6-B248-BFF4-83218B773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899" y="5374823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C1068F1E-593B-DE45-9522-451FA8DBB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130" y="4796604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b="1" dirty="0">
                <a:sym typeface="Symbol" pitchFamily="18" charset="2"/>
              </a:rPr>
              <a:t></a:t>
            </a:r>
            <a:endParaRPr lang="en-US" altLang="zh-CN" sz="2000" dirty="0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1D1854CD-E8A6-9C4E-8030-1D974F4E9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090" y="4474596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隶书" pitchFamily="49" charset="-122"/>
              </a:rPr>
              <a:t>top</a:t>
            </a:r>
            <a:endParaRPr lang="en-US" altLang="zh-CN" sz="1800" b="1" dirty="0">
              <a:solidFill>
                <a:srgbClr val="C00000"/>
              </a:solidFill>
            </a:endParaRP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0996579A-F7D2-B940-BDB5-8B2EDB60B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703" y="6180966"/>
            <a:ext cx="11256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隶书" pitchFamily="49" charset="-122"/>
              </a:rPr>
              <a:t>bottom</a:t>
            </a:r>
            <a:endParaRPr lang="en-US" altLang="zh-CN" sz="1800" b="1" dirty="0">
              <a:solidFill>
                <a:srgbClr val="C00000"/>
              </a:solidFill>
            </a:endParaRPr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1C0C8D1A-6D83-1346-AC3D-2CC95FB96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189" y="4699673"/>
            <a:ext cx="5334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2A14B2CF-F3C2-8040-B7EB-74F31F0CA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189" y="6403387"/>
            <a:ext cx="5334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DDEDF956-0A54-AB41-9FD8-751FE6B41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985" y="5268456"/>
            <a:ext cx="4844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i="1" dirty="0"/>
              <a:t>a</a:t>
            </a:r>
            <a:r>
              <a:rPr lang="en-US" altLang="zh-CN" sz="2800" b="1" baseline="-25000" dirty="0"/>
              <a:t>1</a:t>
            </a:r>
            <a:endParaRPr lang="en-US" altLang="zh-CN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DB9983-E03B-5A4E-9243-5FAADCBFB111}"/>
              </a:ext>
            </a:extLst>
          </p:cNvPr>
          <p:cNvSpPr txBox="1"/>
          <p:nvPr/>
        </p:nvSpPr>
        <p:spPr>
          <a:xfrm>
            <a:off x="3641589" y="3522533"/>
            <a:ext cx="193625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7A3CD4BE-2423-7647-9946-1F0212F00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141" y="3093837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出栈</a:t>
            </a:r>
            <a:endParaRPr lang="zh-CN" altLang="en-US" sz="18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A686D46C-4B07-2B41-86FE-559077048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6932" y="3093837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进栈</a:t>
            </a: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69437519-5278-594C-A3F1-D034DE470D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9364" y="3559808"/>
            <a:ext cx="309653" cy="49113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8E56A16E-18B3-CD48-844F-3745F8C90A07}"/>
              </a:ext>
            </a:extLst>
          </p:cNvPr>
          <p:cNvSpPr>
            <a:spLocks noChangeShapeType="1"/>
          </p:cNvSpPr>
          <p:nvPr/>
        </p:nvSpPr>
        <p:spPr bwMode="auto">
          <a:xfrm rot="17440103" flipV="1">
            <a:off x="3926460" y="3536481"/>
            <a:ext cx="308917" cy="51880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6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6" grpId="0" animBg="1"/>
      <p:bldP spid="20" grpId="0"/>
      <p:bldP spid="21" grpId="0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C879-9014-2944-AF00-D7D7F33C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栈应用：迷宫问题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0B9AA-A1FA-7A45-A564-FEC6AC47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迷宫问题：给定的迷宫中找出一条从入口到出口的路径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迷宫可用二维数组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maze[m+2][n+2]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表示该位置是墙壁，不通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表示该位置是通路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ym typeface="Symbol" pitchFamily="18" charset="2"/>
              </a:rPr>
              <a:t> 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 1 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maze[1][0]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为入口，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maze[m][n+1]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为出口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数组的第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行、第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列和第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列是迷宫的围墙</a:t>
            </a:r>
          </a:p>
        </p:txBody>
      </p:sp>
    </p:spTree>
    <p:extLst>
      <p:ext uri="{BB962C8B-B14F-4D97-AF65-F5344CB8AC3E}">
        <p14:creationId xmlns:p14="http://schemas.microsoft.com/office/powerpoint/2010/main" val="33071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D51C-F62E-134F-AD93-6CD5FABC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用二维数组表示的迷宫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D5F2-9097-EF42-894B-E93C4C72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1 1 1 1 1 1 1 1 1 1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0 0 1 0 0 1 1 0 1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1 1 0 0 0 1 1 0 1 1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1 0 1 1 1 0 0 1 1 1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1 0 1 0 1 1 1 0 0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出口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1 1 1 1 1 1 1 1 1 1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在迷宫中任一时刻的位置可用数组下标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088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5875-1EFE-CA47-AF4F-11CA7F75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可能的前进方向</a:t>
            </a:r>
            <a:endParaRPr lang="en-US" dirty="0"/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80D92D29-8979-4A44-BF80-48B06203CD8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932805"/>
              </p:ext>
            </p:extLst>
          </p:nvPr>
        </p:nvGraphicFramePr>
        <p:xfrm>
          <a:off x="1708150" y="2206625"/>
          <a:ext cx="5727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27700" imgH="2044700" progId="Word.Document.8">
                  <p:embed/>
                </p:oleObj>
              </mc:Choice>
              <mc:Fallback>
                <p:oleObj name="Document" r:id="rId2" imgW="5727700" imgH="2044700" progId="Word.Document.8">
                  <p:embed/>
                  <p:pic>
                    <p:nvPicPr>
                      <p:cNvPr id="205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2206625"/>
                        <a:ext cx="57277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D47DFA4-0A54-FC4D-B911-62ECDE29A31B}"/>
              </a:ext>
            </a:extLst>
          </p:cNvPr>
          <p:cNvSpPr/>
          <p:nvPr/>
        </p:nvSpPr>
        <p:spPr>
          <a:xfrm>
            <a:off x="1457325" y="4769201"/>
            <a:ext cx="6229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 从</a:t>
            </a:r>
            <a:r>
              <a:rPr lang="en-US" altLang="zh-CN" b="1" dirty="0">
                <a:ea typeface="DengXian" panose="02010600030101010101" pitchFamily="2" charset="-122"/>
                <a:cs typeface="Times New Roman" panose="02020603050405020304" pitchFamily="18" charset="0"/>
              </a:rPr>
              <a:t>maze[</a:t>
            </a:r>
            <a:r>
              <a:rPr lang="en-US" altLang="zh-CN" b="1" dirty="0" err="1"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DengXian" panose="02010600030101010101" pitchFamily="2" charset="-122"/>
                <a:cs typeface="Times New Roman" panose="02020603050405020304" pitchFamily="18" charset="0"/>
              </a:rPr>
              <a:t>][j]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出发，可能的前进方向有</a:t>
            </a:r>
            <a:r>
              <a:rPr lang="en-US" altLang="zh-CN" b="1" dirty="0">
                <a:ea typeface="DengXia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818985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1D80-5418-0645-97C2-C9877572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前进方向表</a:t>
            </a:r>
            <a:endParaRPr lang="en-US" dirty="0"/>
          </a:p>
        </p:txBody>
      </p:sp>
      <p:graphicFrame>
        <p:nvGraphicFramePr>
          <p:cNvPr id="10" name="Object 0">
            <a:extLst>
              <a:ext uri="{FF2B5EF4-FFF2-40B4-BE49-F238E27FC236}">
                <a16:creationId xmlns:a16="http://schemas.microsoft.com/office/drawing/2014/main" id="{AFDBC26D-25F2-1F46-BA8A-EB9B22276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305295"/>
              </p:ext>
            </p:extLst>
          </p:nvPr>
        </p:nvGraphicFramePr>
        <p:xfrm>
          <a:off x="120772" y="1690689"/>
          <a:ext cx="8902455" cy="417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908800" imgH="3238500" progId="Word.Document.8">
                  <p:embed/>
                </p:oleObj>
              </mc:Choice>
              <mc:Fallback>
                <p:oleObj name="Document" r:id="rId3" imgW="6908800" imgH="3238500" progId="Word.Document.8">
                  <p:embed/>
                  <p:pic>
                    <p:nvPicPr>
                      <p:cNvPr id="307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72" y="1690689"/>
                        <a:ext cx="8902455" cy="417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C59EEC42-286A-4A49-BCF7-606BF82A9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71" y="5863715"/>
            <a:ext cx="8775255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noAutofit/>
          </a:bodyPr>
          <a:lstStyle/>
          <a:p>
            <a:pPr marL="342900" indent="-342900" algn="ctr"/>
            <a:r>
              <a:rPr lang="zh-CN" altLang="zh-CN" b="1" dirty="0">
                <a:ea typeface="+mn-ea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maze</a:t>
            </a:r>
            <a:r>
              <a:rPr lang="zh-CN" altLang="zh-CN" b="1" dirty="0"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][j]</a:t>
            </a:r>
            <a:r>
              <a:rPr lang="zh-CN" altLang="zh-CN" b="1" dirty="0">
                <a:ea typeface="+mn-ea"/>
                <a:cs typeface="Times New Roman" panose="02020603050405020304" pitchFamily="18" charset="0"/>
              </a:rPr>
              <a:t>时，若向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东北</a:t>
            </a:r>
            <a:r>
              <a:rPr lang="zh-CN" altLang="zh-CN" b="1" dirty="0">
                <a:ea typeface="+mn-ea"/>
                <a:cs typeface="Times New Roman" panose="02020603050405020304" pitchFamily="18" charset="0"/>
              </a:rPr>
              <a:t>方向走，下一相邻位置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maze</a:t>
            </a:r>
            <a:r>
              <a:rPr lang="zh-CN" altLang="zh-CN" b="1" dirty="0"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g][h]</a:t>
            </a:r>
            <a:r>
              <a:rPr lang="zh-CN" altLang="zh-CN" b="1" dirty="0">
                <a:ea typeface="+mn-ea"/>
                <a:cs typeface="Times New Roman" panose="02020603050405020304" pitchFamily="18" charset="0"/>
              </a:rPr>
              <a:t>为：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g = 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move[1].a = </a:t>
            </a:r>
            <a:r>
              <a:rPr lang="en-US" altLang="zh-CN" b="1" dirty="0" err="1"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1;  h = j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move[1].b = j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+mn-ea"/>
                <a:cs typeface="Times New Roman" panose="02020603050405020304" pitchFamily="18" charset="0"/>
              </a:rPr>
              <a:t>1;</a:t>
            </a:r>
          </a:p>
        </p:txBody>
      </p:sp>
    </p:spTree>
    <p:extLst>
      <p:ext uri="{BB962C8B-B14F-4D97-AF65-F5344CB8AC3E}">
        <p14:creationId xmlns:p14="http://schemas.microsoft.com/office/powerpoint/2010/main" val="388500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11AF-8E70-B04E-BD6E-36E596839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迷宫问题的思路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EF40-6D8E-B24F-9768-AB7193FF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用栈存储在试探过程中所走过的路径</a:t>
            </a:r>
          </a:p>
          <a:p>
            <a:pPr lvl="1"/>
            <a:r>
              <a:rPr lang="zh-CN" altLang="en-US" dirty="0"/>
              <a:t>一旦需要回退，可以根据栈中记录进行回溯，尝试其它允许方向</a:t>
            </a:r>
          </a:p>
          <a:p>
            <a:pPr lvl="1"/>
            <a:r>
              <a:rPr lang="zh-CN" altLang="en-US" dirty="0"/>
              <a:t>如果栈空，则表示已回退到最初出发位置</a:t>
            </a:r>
          </a:p>
          <a:p>
            <a:pPr lvl="1"/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栈中数据用三元组表示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&lt;x, y, d&gt;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位置沿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方向到达下一位置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标志矩阵防止走重复路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标志矩阵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mark[m+2][n+2]，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其中所有元素都初始化为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表示该位置已走过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表示该位置尚未走过</a:t>
            </a:r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8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A013-1983-7546-9324-BB87F35A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迷宫问题的算法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5357-5689-EA4F-B821-459FC3683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994" y="1690688"/>
            <a:ext cx="6448011" cy="47233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{int x, y, d; }  Element;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路径记录  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typedef struct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{int a, b; }  MOVE;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前进方向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&lt;Element&gt; s(MAX*MAX);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Maze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maze[MAX][MAX];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迷宫矩阵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mark[MAX][MAX];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标志矩阵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MOVE mv[8];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前进方向表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……</a:t>
            </a:r>
            <a:endParaRPr lang="en-US" altLang="zh-CN" sz="20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getmazepath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301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FBC9-4CCA-B445-9AF5-19EA1C6F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迷宫问题的算法</a:t>
            </a:r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62677E8-2F0E-FB49-B3E8-48F95777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43" y="1690689"/>
            <a:ext cx="8156713" cy="5106640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getmazepath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) {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k, g, h;  Element current;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maze[1][0]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maze[m][n+1]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ERROR;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出入口错误</a:t>
            </a:r>
            <a:endParaRPr lang="en-US" altLang="zh-CN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current.x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current.y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current.d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-1; 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在入口，未走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s.push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(current);  mark[1][0] = 1;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!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s.isEmpty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)  {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s.pop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(&amp;current); 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current.x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j =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current.y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k =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current.d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找下一个可走的方向</a:t>
            </a:r>
            <a:endParaRPr lang="en-US" altLang="zh-CN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g =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mv[++k].a; 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j + mv[k].b;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&amp;&amp; h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{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printPath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j); 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OK; }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到达出口</a:t>
            </a:r>
            <a:endParaRPr lang="en-US" altLang="zh-CN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maze[g][h] == 0 &amp;&amp; mark[g][h] == 0)  {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可走且未走过</a:t>
            </a:r>
            <a:endParaRPr lang="en-US" altLang="zh-CN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mark[g][h] = 1; 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current.x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current.y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j; 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current.d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k;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s.push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(current);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g;  j = h;  k = -1;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ERROR;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5286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栈和队列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栈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队列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57806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9BF3-CF0F-164B-881C-FFB93BF3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(Queue)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03F4-5021-3141-961F-907DB14D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409333" cy="4351338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队列</a:t>
            </a:r>
            <a:r>
              <a:rPr lang="zh-CN" altLang="en-US" dirty="0"/>
              <a:t>是只允许在一端删除，在另一端插入的线性表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允许删除的一端叫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front)，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允许插入的一端叫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特点：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先进先出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(FIFO)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65E68AE-4999-B34C-965A-6CCE16C56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5" y="3811104"/>
            <a:ext cx="6872288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467025ED-1125-C24E-A0EF-7DF176C65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6513" y="3661879"/>
            <a:ext cx="419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AF4CB9FF-5CE7-2846-B683-4C53508E6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6513" y="4195279"/>
            <a:ext cx="419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887E0C0A-A38F-204B-A6E0-697E5740F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3598931"/>
            <a:ext cx="39179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/>
              <a:t>q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   q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   q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   …  </a:t>
            </a:r>
            <a:r>
              <a:rPr lang="en-US" altLang="zh-CN" sz="2800" b="1" dirty="0">
                <a:sym typeface="Symbol" pitchFamily="18" charset="2"/>
              </a:rPr>
              <a:t> q</a:t>
            </a:r>
            <a:r>
              <a:rPr lang="en-US" altLang="zh-CN" sz="2800" b="1" baseline="-25000" dirty="0">
                <a:sym typeface="Symbol" pitchFamily="18" charset="2"/>
              </a:rPr>
              <a:t>n-2</a:t>
            </a:r>
            <a:r>
              <a:rPr lang="en-US" altLang="zh-CN" sz="2800" b="1" dirty="0">
                <a:sym typeface="Symbol" pitchFamily="18" charset="2"/>
              </a:rPr>
              <a:t>   q</a:t>
            </a:r>
            <a:r>
              <a:rPr lang="en-US" altLang="zh-CN" sz="2800" b="1" baseline="-25000" dirty="0">
                <a:sym typeface="Symbol" pitchFamily="18" charset="2"/>
              </a:rPr>
              <a:t>n-1</a:t>
            </a:r>
            <a:endParaRPr lang="en-US" altLang="zh-CN" sz="2000" dirty="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A909FC07-3C00-6F44-A75E-FE15C241E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17" y="3697101"/>
            <a:ext cx="845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front</a:t>
            </a:r>
            <a:endParaRPr lang="en-US" altLang="zh-CN" sz="1800" dirty="0">
              <a:solidFill>
                <a:srgbClr val="C00000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9B7D6C3-F920-F84F-886A-B71495B9F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892" y="3686429"/>
            <a:ext cx="741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rear</a:t>
            </a:r>
            <a:endParaRPr lang="en-US" altLang="zh-CN" sz="1800" dirty="0">
              <a:solidFill>
                <a:srgbClr val="C00000"/>
              </a:solidFill>
            </a:endParaRP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D1816D9-73D9-FA41-9016-6ACB572CDF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7583" y="3923886"/>
            <a:ext cx="674826" cy="6349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93E40F92-9D82-234E-A35C-44D28F3D4C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19466" y="3917262"/>
            <a:ext cx="674826" cy="6349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AFA023E4-8CB4-E44E-8521-E274636DA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075" y="4262436"/>
            <a:ext cx="80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出队</a:t>
            </a:r>
            <a:endParaRPr lang="en-US" altLang="zh-CN" sz="18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565C1DF6-25F5-2F42-9B41-26B217375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531" y="4268192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进队</a:t>
            </a:r>
            <a:endParaRPr lang="en-US" altLang="zh-CN" sz="18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59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6652-43D9-5F47-B7B9-FF324719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队列的抽象数据类型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E7D95C0-B679-444D-A8DE-D319BCC85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814" y="1690689"/>
            <a:ext cx="570437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仿宋_GB2312" pitchFamily="49" charset="-122"/>
              </a:rPr>
              <a:t>template &lt;class Type&gt; class</a:t>
            </a:r>
            <a:r>
              <a:rPr lang="en-US" altLang="zh-CN" dirty="0">
                <a:ea typeface="仿宋_GB2312" pitchFamily="49" charset="-122"/>
              </a:rPr>
              <a:t> Queue </a:t>
            </a:r>
            <a:r>
              <a:rPr lang="en-US" altLang="zh-CN" b="1" dirty="0">
                <a:ea typeface="仿宋_GB2312" pitchFamily="49" charset="-122"/>
              </a:rPr>
              <a:t>{</a:t>
            </a:r>
            <a:r>
              <a:rPr lang="en-US" altLang="zh-CN" dirty="0">
                <a:ea typeface="仿宋_GB2312" pitchFamily="49" charset="-122"/>
              </a:rPr>
              <a:t>	</a:t>
            </a:r>
          </a:p>
          <a:p>
            <a:r>
              <a:rPr lang="en-US" altLang="zh-CN" b="1" dirty="0">
                <a:ea typeface="仿宋_GB2312" pitchFamily="49" charset="-122"/>
              </a:rPr>
              <a:t>public: </a:t>
            </a:r>
            <a:endParaRPr lang="en-US" altLang="zh-CN" dirty="0">
              <a:ea typeface="仿宋_GB2312" pitchFamily="49" charset="-122"/>
            </a:endParaRPr>
          </a:p>
          <a:p>
            <a:r>
              <a:rPr lang="en-US" altLang="zh-CN" dirty="0">
                <a:ea typeface="仿宋_GB2312" pitchFamily="49" charset="-122"/>
              </a:rPr>
              <a:t>    Queue (</a:t>
            </a:r>
            <a:r>
              <a:rPr lang="en-US" altLang="zh-CN" b="1" dirty="0" err="1">
                <a:ea typeface="仿宋_GB2312" pitchFamily="49" charset="-122"/>
              </a:rPr>
              <a:t>int</a:t>
            </a:r>
            <a:r>
              <a:rPr lang="en-US" altLang="zh-CN" b="1" dirty="0">
                <a:ea typeface="仿宋_GB2312" pitchFamily="49" charset="-122"/>
              </a:rPr>
              <a:t> </a:t>
            </a:r>
            <a:r>
              <a:rPr lang="en-US" altLang="zh-CN" dirty="0">
                <a:ea typeface="仿宋_GB2312" pitchFamily="49" charset="-122"/>
              </a:rPr>
              <a:t>= 10)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zh-CN" altLang="en-US" dirty="0">
                <a:ea typeface="仿宋_GB2312" pitchFamily="49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构造函数</a:t>
            </a:r>
          </a:p>
          <a:p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void </a:t>
            </a:r>
            <a:r>
              <a:rPr lang="en-US" altLang="zh-CN" dirty="0" err="1">
                <a:ea typeface="仿宋_GB2312" pitchFamily="49" charset="-122"/>
              </a:rPr>
              <a:t>EnQueue</a:t>
            </a:r>
            <a:r>
              <a:rPr lang="en-US" altLang="zh-CN" dirty="0">
                <a:ea typeface="仿宋_GB2312" pitchFamily="49" charset="-122"/>
              </a:rPr>
              <a:t> (</a:t>
            </a:r>
            <a:r>
              <a:rPr lang="en-US" altLang="zh-CN" b="1" dirty="0">
                <a:ea typeface="仿宋_GB2312" pitchFamily="49" charset="-122"/>
              </a:rPr>
              <a:t>Type</a:t>
            </a:r>
            <a:r>
              <a:rPr lang="en-US" altLang="zh-CN" dirty="0">
                <a:ea typeface="仿宋_GB2312" pitchFamily="49" charset="-122"/>
              </a:rPr>
              <a:t> x)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zh-CN" altLang="en-US" b="1" dirty="0">
                <a:ea typeface="仿宋_GB2312" pitchFamily="49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进队</a:t>
            </a:r>
            <a:endParaRPr lang="zh-CN" altLang="en-US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 err="1">
                <a:ea typeface="仿宋_GB2312" pitchFamily="49" charset="-122"/>
              </a:rPr>
              <a:t>int</a:t>
            </a:r>
            <a:r>
              <a:rPr lang="en-US" altLang="zh-CN" b="1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DeQueue</a:t>
            </a:r>
            <a:r>
              <a:rPr lang="en-US" altLang="zh-CN" dirty="0">
                <a:ea typeface="仿宋_GB2312" pitchFamily="49" charset="-122"/>
              </a:rPr>
              <a:t> (</a:t>
            </a:r>
            <a:r>
              <a:rPr lang="en-US" altLang="zh-CN" b="1" dirty="0">
                <a:ea typeface="仿宋_GB2312" pitchFamily="49" charset="-122"/>
              </a:rPr>
              <a:t>Type&amp;</a:t>
            </a:r>
            <a:r>
              <a:rPr lang="en-US" altLang="zh-CN" dirty="0">
                <a:ea typeface="仿宋_GB2312" pitchFamily="49" charset="-122"/>
              </a:rPr>
              <a:t> x)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zh-CN" altLang="en-US" b="1" dirty="0">
                <a:ea typeface="仿宋_GB2312" pitchFamily="49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出队</a:t>
            </a:r>
          </a:p>
          <a:p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 err="1">
                <a:ea typeface="仿宋_GB2312" pitchFamily="49" charset="-122"/>
              </a:rPr>
              <a:t>int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GetFront</a:t>
            </a:r>
            <a:r>
              <a:rPr lang="en-US" altLang="zh-CN" dirty="0">
                <a:ea typeface="仿宋_GB2312" pitchFamily="49" charset="-122"/>
              </a:rPr>
              <a:t> (</a:t>
            </a:r>
            <a:r>
              <a:rPr lang="en-US" altLang="zh-CN" b="1" dirty="0">
                <a:ea typeface="仿宋_GB2312" pitchFamily="49" charset="-122"/>
              </a:rPr>
              <a:t>Type&amp;</a:t>
            </a:r>
            <a:r>
              <a:rPr lang="en-US" altLang="zh-CN" dirty="0">
                <a:ea typeface="仿宋_GB2312" pitchFamily="49" charset="-122"/>
              </a:rPr>
              <a:t> x)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zh-CN" altLang="en-US" b="1" dirty="0">
                <a:ea typeface="仿宋_GB2312" pitchFamily="49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取队头元素</a:t>
            </a:r>
          </a:p>
          <a:p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void </a:t>
            </a:r>
            <a:r>
              <a:rPr lang="en-US" altLang="zh-CN" dirty="0" err="1">
                <a:ea typeface="仿宋_GB2312" pitchFamily="49" charset="-122"/>
              </a:rPr>
              <a:t>MakeEmpty</a:t>
            </a:r>
            <a:r>
              <a:rPr lang="en-US" altLang="zh-CN" dirty="0">
                <a:ea typeface="仿宋_GB2312" pitchFamily="49" charset="-122"/>
              </a:rPr>
              <a:t> ( )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zh-CN" altLang="en-US" b="1" dirty="0">
                <a:ea typeface="仿宋_GB2312" pitchFamily="49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置空队列	</a:t>
            </a:r>
          </a:p>
          <a:p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 err="1">
                <a:ea typeface="仿宋_GB2312" pitchFamily="49" charset="-122"/>
              </a:rPr>
              <a:t>int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IsEmpty</a:t>
            </a:r>
            <a:r>
              <a:rPr lang="en-US" altLang="zh-CN" dirty="0">
                <a:ea typeface="仿宋_GB2312" pitchFamily="49" charset="-122"/>
              </a:rPr>
              <a:t> ( ) </a:t>
            </a:r>
            <a:r>
              <a:rPr lang="en-US" altLang="zh-CN" b="1" dirty="0" err="1">
                <a:ea typeface="仿宋_GB2312" pitchFamily="49" charset="-122"/>
              </a:rPr>
              <a:t>const</a:t>
            </a:r>
            <a:r>
              <a:rPr lang="en-US" altLang="zh-CN" b="1" dirty="0">
                <a:ea typeface="仿宋_GB2312" pitchFamily="49" charset="-122"/>
              </a:rPr>
              <a:t> ;</a:t>
            </a:r>
            <a:r>
              <a:rPr lang="en-US" altLang="zh-CN" dirty="0">
                <a:ea typeface="仿宋_GB2312" pitchFamily="49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判队列空否</a:t>
            </a:r>
          </a:p>
          <a:p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 err="1">
                <a:ea typeface="仿宋_GB2312" pitchFamily="49" charset="-122"/>
              </a:rPr>
              <a:t>int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IsFull</a:t>
            </a:r>
            <a:r>
              <a:rPr lang="en-US" altLang="zh-CN" dirty="0">
                <a:ea typeface="仿宋_GB2312" pitchFamily="49" charset="-122"/>
              </a:rPr>
              <a:t> ( ) </a:t>
            </a:r>
            <a:r>
              <a:rPr lang="en-US" altLang="zh-CN" b="1" dirty="0" err="1">
                <a:ea typeface="仿宋_GB2312" pitchFamily="49" charset="-122"/>
              </a:rPr>
              <a:t>const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en-US" altLang="zh-CN" dirty="0">
                <a:ea typeface="仿宋_GB2312" pitchFamily="49" charset="-122"/>
              </a:rPr>
              <a:t>	</a:t>
            </a:r>
            <a:r>
              <a:rPr lang="zh-CN" altLang="en-US" dirty="0">
                <a:ea typeface="仿宋_GB2312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判队列满否</a:t>
            </a:r>
          </a:p>
          <a:p>
            <a:r>
              <a:rPr lang="en-US" altLang="zh-CN" b="1" dirty="0">
                <a:ea typeface="仿宋_GB2312" pitchFamily="49" charset="-122"/>
              </a:rPr>
              <a:t>}</a:t>
            </a:r>
            <a:endParaRPr lang="en-US" altLang="zh-CN" dirty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47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C8A8-6B10-4B46-87D5-7F9AE431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栈的抽象数据类型</a:t>
            </a:r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25C3A06-CC56-5D46-81CF-E92905C10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392" y="1690689"/>
            <a:ext cx="569921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仿宋_GB2312" pitchFamily="49" charset="-122"/>
              </a:rPr>
              <a:t>template &lt;class Type&gt; class</a:t>
            </a:r>
            <a:r>
              <a:rPr lang="en-US" altLang="zh-CN" dirty="0">
                <a:ea typeface="仿宋_GB2312" pitchFamily="49" charset="-122"/>
              </a:rPr>
              <a:t> Stack</a:t>
            </a:r>
            <a:r>
              <a:rPr lang="en-US" altLang="zh-CN" b="1" dirty="0">
                <a:ea typeface="仿宋_GB2312" pitchFamily="49" charset="-122"/>
              </a:rPr>
              <a:t> {	</a:t>
            </a:r>
            <a:endParaRPr lang="en-US" altLang="zh-CN" dirty="0">
              <a:ea typeface="仿宋_GB2312" pitchFamily="49" charset="-122"/>
            </a:endParaRPr>
          </a:p>
          <a:p>
            <a:r>
              <a:rPr lang="en-US" altLang="zh-CN" b="1" dirty="0">
                <a:ea typeface="仿宋_GB2312" pitchFamily="49" charset="-122"/>
              </a:rPr>
              <a:t>public:</a:t>
            </a:r>
            <a:endParaRPr lang="en-US" altLang="zh-CN" dirty="0">
              <a:ea typeface="仿宋_GB2312" pitchFamily="49" charset="-122"/>
            </a:endParaRPr>
          </a:p>
          <a:p>
            <a:r>
              <a:rPr lang="en-US" altLang="zh-CN" dirty="0">
                <a:ea typeface="仿宋_GB2312" pitchFamily="49" charset="-122"/>
              </a:rPr>
              <a:t>    Stack</a:t>
            </a:r>
            <a:r>
              <a:rPr lang="en-US" altLang="zh-CN" b="1" dirty="0">
                <a:ea typeface="仿宋_GB2312" pitchFamily="49" charset="-122"/>
              </a:rPr>
              <a:t>( );</a:t>
            </a:r>
            <a:r>
              <a:rPr lang="zh-CN" altLang="en-US" b="1" dirty="0">
                <a:ea typeface="仿宋_GB2312" pitchFamily="49" charset="-122"/>
              </a:rPr>
              <a:t> </a:t>
            </a:r>
            <a:r>
              <a:rPr lang="en-US" altLang="zh-CN" b="1" dirty="0">
                <a:ea typeface="仿宋_GB2312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构造函数</a:t>
            </a:r>
          </a:p>
          <a:p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void</a:t>
            </a:r>
            <a:r>
              <a:rPr lang="en-US" altLang="zh-CN" dirty="0">
                <a:ea typeface="仿宋_GB2312" pitchFamily="49" charset="-122"/>
              </a:rPr>
              <a:t> Push</a:t>
            </a:r>
            <a:r>
              <a:rPr lang="en-US" altLang="zh-CN" b="1" dirty="0">
                <a:ea typeface="仿宋_GB2312" pitchFamily="49" charset="-122"/>
              </a:rPr>
              <a:t>(Type</a:t>
            </a:r>
            <a:r>
              <a:rPr lang="en-US" altLang="zh-CN" dirty="0">
                <a:ea typeface="仿宋_GB2312" pitchFamily="49" charset="-122"/>
              </a:rPr>
              <a:t> x</a:t>
            </a:r>
            <a:r>
              <a:rPr lang="en-US" altLang="zh-CN" b="1" dirty="0">
                <a:ea typeface="仿宋_GB2312" pitchFamily="49" charset="-122"/>
              </a:rPr>
              <a:t>);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进栈</a:t>
            </a:r>
          </a:p>
          <a:p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int</a:t>
            </a:r>
            <a:r>
              <a:rPr lang="en-US" altLang="zh-CN" dirty="0">
                <a:ea typeface="仿宋_GB2312" pitchFamily="49" charset="-122"/>
              </a:rPr>
              <a:t> Pop</a:t>
            </a:r>
            <a:r>
              <a:rPr lang="en-US" altLang="zh-CN" b="1" dirty="0">
                <a:ea typeface="仿宋_GB2312" pitchFamily="49" charset="-122"/>
              </a:rPr>
              <a:t>(Type &amp;</a:t>
            </a:r>
            <a:r>
              <a:rPr lang="en-US" altLang="zh-CN" dirty="0">
                <a:ea typeface="仿宋_GB2312" pitchFamily="49" charset="-122"/>
              </a:rPr>
              <a:t>x</a:t>
            </a:r>
            <a:r>
              <a:rPr lang="en-US" altLang="zh-CN" b="1" dirty="0">
                <a:ea typeface="仿宋_GB2312" pitchFamily="49" charset="-122"/>
              </a:rPr>
              <a:t>);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出栈</a:t>
            </a:r>
          </a:p>
          <a:p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int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GetTop</a:t>
            </a:r>
            <a:r>
              <a:rPr lang="en-US" altLang="zh-CN" b="1" dirty="0">
                <a:ea typeface="仿宋_GB2312" pitchFamily="49" charset="-122"/>
              </a:rPr>
              <a:t>(Type &amp;</a:t>
            </a:r>
            <a:r>
              <a:rPr lang="en-US" altLang="zh-CN" dirty="0">
                <a:ea typeface="仿宋_GB2312" pitchFamily="49" charset="-122"/>
              </a:rPr>
              <a:t>x</a:t>
            </a:r>
            <a:r>
              <a:rPr lang="en-US" altLang="zh-CN" b="1" dirty="0">
                <a:ea typeface="仿宋_GB2312" pitchFamily="49" charset="-122"/>
              </a:rPr>
              <a:t>); </a:t>
            </a:r>
            <a:r>
              <a:rPr lang="zh-CN" altLang="en-US" b="1" dirty="0">
                <a:ea typeface="仿宋_GB2312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取栈顶元素</a:t>
            </a:r>
            <a:endParaRPr lang="en-US" altLang="zh-CN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void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MakeEmpty</a:t>
            </a:r>
            <a:r>
              <a:rPr lang="en-US" altLang="zh-CN" dirty="0">
                <a:ea typeface="仿宋_GB2312" pitchFamily="49" charset="-122"/>
              </a:rPr>
              <a:t> ( )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zh-CN" altLang="en-US" b="1" dirty="0">
                <a:ea typeface="仿宋_GB2312" pitchFamily="49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置空栈</a:t>
            </a:r>
          </a:p>
          <a:p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int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IsEmpty</a:t>
            </a:r>
            <a:r>
              <a:rPr lang="en-US" altLang="zh-CN" b="1" dirty="0">
                <a:ea typeface="仿宋_GB2312" pitchFamily="49" charset="-122"/>
              </a:rPr>
              <a:t>( );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判栈空否</a:t>
            </a:r>
          </a:p>
          <a:p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IsFull</a:t>
            </a:r>
            <a:r>
              <a:rPr lang="en-US" altLang="zh-CN" b="1" dirty="0">
                <a:ea typeface="宋体" pitchFamily="2" charset="-122"/>
              </a:rPr>
              <a:t>( );</a:t>
            </a:r>
            <a:r>
              <a:rPr lang="en-US" altLang="zh-CN" b="1" dirty="0">
                <a:ea typeface="仿宋_GB2312" pitchFamily="49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判栈满否</a:t>
            </a:r>
          </a:p>
          <a:p>
            <a:r>
              <a:rPr lang="zh-CN" altLang="en-US" b="1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int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GetSize</a:t>
            </a:r>
            <a:r>
              <a:rPr lang="en-US" altLang="zh-CN" b="1" dirty="0">
                <a:ea typeface="仿宋_GB2312" pitchFamily="49" charset="-122"/>
              </a:rPr>
              <a:t>( );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返回栈中元素个数</a:t>
            </a:r>
            <a:endParaRPr lang="en-US" altLang="zh-CN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ea typeface="仿宋_GB2312" pitchFamily="49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0566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8E38-2C68-2046-BF32-3A204F77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队列的数组存储表示：顺序队列</a:t>
            </a:r>
            <a:endParaRPr lang="en-US" dirty="0"/>
          </a:p>
        </p:txBody>
      </p:sp>
      <p:sp>
        <p:nvSpPr>
          <p:cNvPr id="4" name="Text Box 1026">
            <a:extLst>
              <a:ext uri="{FF2B5EF4-FFF2-40B4-BE49-F238E27FC236}">
                <a16:creationId xmlns:a16="http://schemas.microsoft.com/office/drawing/2014/main" id="{FAB004C0-0126-4647-A7DC-895829A47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450" y="1690689"/>
            <a:ext cx="583509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/>
              <a:t>template &lt;class Type&gt; class</a:t>
            </a:r>
            <a:r>
              <a:rPr lang="en-US" altLang="zh-CN" dirty="0"/>
              <a:t> Queue </a:t>
            </a:r>
            <a:r>
              <a:rPr lang="en-US" altLang="zh-CN" b="1" dirty="0"/>
              <a:t>{</a:t>
            </a:r>
            <a:endParaRPr lang="en-US" altLang="zh-CN" dirty="0"/>
          </a:p>
          <a:p>
            <a:r>
              <a:rPr lang="zh-CN" altLang="en-US" b="1" dirty="0"/>
              <a:t>    </a:t>
            </a:r>
            <a:r>
              <a:rPr lang="en-US" altLang="zh-CN" b="1" dirty="0"/>
              <a:t>private: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    </a:t>
            </a:r>
            <a:r>
              <a:rPr lang="en-US" altLang="zh-CN" b="1" dirty="0" err="1"/>
              <a:t>int</a:t>
            </a:r>
            <a:r>
              <a:rPr lang="en-US" altLang="zh-CN" dirty="0"/>
              <a:t> rear</a:t>
            </a:r>
            <a:r>
              <a:rPr lang="en-US" altLang="zh-CN" b="1" dirty="0"/>
              <a:t>,</a:t>
            </a:r>
            <a:r>
              <a:rPr lang="en-US" altLang="zh-CN" dirty="0"/>
              <a:t> front</a:t>
            </a:r>
            <a:r>
              <a:rPr lang="en-US" altLang="zh-CN" b="1" dirty="0"/>
              <a:t>;</a:t>
            </a:r>
            <a:r>
              <a:rPr lang="zh-CN" altLang="en-US" b="1" dirty="0"/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队尾，队头指针</a:t>
            </a:r>
          </a:p>
          <a:p>
            <a:r>
              <a:rPr lang="zh-CN" altLang="en-US" dirty="0"/>
              <a:t>        </a:t>
            </a:r>
            <a:r>
              <a:rPr lang="en-US" altLang="zh-CN" b="1" dirty="0"/>
              <a:t>Type </a:t>
            </a:r>
            <a:r>
              <a:rPr lang="en-US" altLang="zh-CN" dirty="0"/>
              <a:t>*elements</a:t>
            </a:r>
            <a:r>
              <a:rPr lang="en-US" altLang="zh-CN" b="1" dirty="0"/>
              <a:t>;</a:t>
            </a:r>
            <a:r>
              <a:rPr lang="zh-CN" altLang="en-US" b="1" dirty="0"/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队列元素数组</a:t>
            </a:r>
          </a:p>
          <a:p>
            <a:r>
              <a:rPr lang="zh-CN" altLang="en-US" dirty="0"/>
              <a:t>        </a:t>
            </a:r>
            <a:r>
              <a:rPr lang="en-US" altLang="zh-CN" b="1" dirty="0" err="1"/>
              <a:t>int</a:t>
            </a:r>
            <a:r>
              <a:rPr lang="en-US" altLang="zh-CN" dirty="0"/>
              <a:t> size</a:t>
            </a:r>
            <a:r>
              <a:rPr lang="en-US" altLang="zh-CN" b="1" dirty="0"/>
              <a:t>;</a:t>
            </a:r>
            <a:r>
              <a:rPr lang="zh-CN" altLang="en-US" b="1" dirty="0"/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最大元素个数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public: 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   </a:t>
            </a:r>
            <a:r>
              <a:rPr lang="en-US" altLang="zh-CN" dirty="0"/>
              <a:t>Queue (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sz</a:t>
            </a:r>
            <a:r>
              <a:rPr lang="en-US" altLang="zh-CN" b="1" dirty="0"/>
              <a:t> </a:t>
            </a:r>
            <a:r>
              <a:rPr lang="en-US" altLang="zh-CN" dirty="0"/>
              <a:t>= 10)</a:t>
            </a:r>
            <a:r>
              <a:rPr lang="en-US" altLang="zh-CN" b="1" dirty="0"/>
              <a:t>;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   </a:t>
            </a:r>
            <a:r>
              <a:rPr lang="en-US" altLang="zh-CN" dirty="0"/>
              <a:t>~Queue ( ) </a:t>
            </a:r>
            <a:r>
              <a:rPr lang="en-US" altLang="zh-CN" b="1" dirty="0"/>
              <a:t>{ delete </a:t>
            </a:r>
            <a:r>
              <a:rPr lang="en-US" altLang="zh-CN" dirty="0"/>
              <a:t>[ ] elements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r>
              <a:rPr lang="en-US" altLang="zh-CN" b="1" dirty="0"/>
              <a:t>}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   </a:t>
            </a:r>
            <a:r>
              <a:rPr lang="en-US" altLang="zh-CN" b="1" dirty="0"/>
              <a:t>void </a:t>
            </a:r>
            <a:r>
              <a:rPr lang="en-US" altLang="zh-CN" dirty="0" err="1"/>
              <a:t>EnQueue</a:t>
            </a:r>
            <a:r>
              <a:rPr lang="en-US" altLang="zh-CN" dirty="0"/>
              <a:t> (</a:t>
            </a:r>
            <a:r>
              <a:rPr lang="en-US" altLang="zh-CN" b="1" dirty="0"/>
              <a:t>Type</a:t>
            </a:r>
            <a:r>
              <a:rPr lang="en-US" altLang="zh-CN" dirty="0"/>
              <a:t> x)</a:t>
            </a:r>
            <a:r>
              <a:rPr lang="en-US" altLang="zh-CN" b="1" dirty="0"/>
              <a:t>;</a:t>
            </a:r>
            <a:r>
              <a:rPr lang="en-US" altLang="zh-CN" dirty="0"/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进队</a:t>
            </a:r>
            <a:endParaRPr lang="en-US" altLang="zh-CN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ea typeface="隶书" pitchFamily="49" charset="-122"/>
              </a:rPr>
              <a:t>        </a:t>
            </a:r>
            <a:r>
              <a:rPr lang="en-US" altLang="zh-CN" b="1" dirty="0" err="1">
                <a:ea typeface="仿宋_GB2312" pitchFamily="49" charset="-122"/>
              </a:rPr>
              <a:t>int</a:t>
            </a:r>
            <a:r>
              <a:rPr lang="en-US" altLang="zh-CN" b="1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DeQueue</a:t>
            </a:r>
            <a:r>
              <a:rPr lang="en-US" altLang="zh-CN" dirty="0">
                <a:ea typeface="仿宋_GB2312" pitchFamily="49" charset="-122"/>
              </a:rPr>
              <a:t> (</a:t>
            </a:r>
            <a:r>
              <a:rPr lang="en-US" altLang="zh-CN" b="1" dirty="0">
                <a:ea typeface="仿宋_GB2312" pitchFamily="49" charset="-122"/>
              </a:rPr>
              <a:t>Type&amp;</a:t>
            </a:r>
            <a:r>
              <a:rPr lang="en-US" altLang="zh-CN" dirty="0">
                <a:ea typeface="仿宋_GB2312" pitchFamily="49" charset="-122"/>
              </a:rPr>
              <a:t> x)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zh-CN" altLang="en-US" b="1" dirty="0">
                <a:ea typeface="仿宋_GB2312" pitchFamily="49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出队</a:t>
            </a:r>
            <a:endParaRPr lang="en-US" altLang="zh-CN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/>
              <a:t>        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GetFront</a:t>
            </a:r>
            <a:r>
              <a:rPr lang="en-US" altLang="zh-CN" dirty="0"/>
              <a:t> (</a:t>
            </a:r>
            <a:r>
              <a:rPr lang="en-US" altLang="zh-CN" b="1" dirty="0"/>
              <a:t>Type&amp;</a:t>
            </a:r>
            <a:r>
              <a:rPr lang="en-US" altLang="zh-CN" dirty="0"/>
              <a:t> x)</a:t>
            </a:r>
            <a:r>
              <a:rPr lang="en-US" altLang="zh-CN" b="1" dirty="0"/>
              <a:t>;</a:t>
            </a:r>
            <a:r>
              <a:rPr lang="zh-CN" altLang="en-US" b="1" dirty="0"/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取队头元素</a:t>
            </a:r>
            <a:endParaRPr lang="en-US" altLang="zh-CN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b="1" dirty="0">
                <a:ea typeface="DengXian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b="1" dirty="0">
                <a:ea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b="1" dirty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325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30157-42FD-304E-ABB4-91A7F37C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队列的进队和出队</a:t>
            </a:r>
            <a:endParaRPr lang="en-US" dirty="0"/>
          </a:p>
        </p:txBody>
      </p:sp>
      <p:sp>
        <p:nvSpPr>
          <p:cNvPr id="4" name="Rectangle 170">
            <a:extLst>
              <a:ext uri="{FF2B5EF4-FFF2-40B4-BE49-F238E27FC236}">
                <a16:creationId xmlns:a16="http://schemas.microsoft.com/office/drawing/2014/main" id="{5FEF4BC0-6117-0D41-9F3C-9DA7698FC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720" y="5628856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" name="Rectangle 168">
            <a:extLst>
              <a:ext uri="{FF2B5EF4-FFF2-40B4-BE49-F238E27FC236}">
                <a16:creationId xmlns:a16="http://schemas.microsoft.com/office/drawing/2014/main" id="{93089422-3E07-824B-8B6D-258242C97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20" y="5628856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6" name="Rectangle 162">
            <a:extLst>
              <a:ext uri="{FF2B5EF4-FFF2-40B4-BE49-F238E27FC236}">
                <a16:creationId xmlns:a16="http://schemas.microsoft.com/office/drawing/2014/main" id="{2C083622-6B64-6645-B305-A8B25FCD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720" y="4333456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C6756758-A70B-D945-AC6B-902CFE807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20" y="4333456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69696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0C7A19-DDE8-3F4B-986A-1301AEC01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20" y="1742656"/>
            <a:ext cx="3200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66E2E9CB-1505-5442-B055-3EFAA7897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720" y="17426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F3FE7C0E-2D61-C246-B18F-617CA7A30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8920" y="17426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0BAFA6CE-37A1-2C4B-8475-4292DBEA3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120" y="17426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DDFB53DA-4616-834F-8975-2E171E112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320" y="17426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D95328AF-870C-A34A-A3F7-FAD904339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0520" y="17426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01D376C4-C064-2044-A77F-E65600F0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7720" y="17426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033D2AC1-03FA-9041-B8E9-79583245E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720" y="1742656"/>
            <a:ext cx="3200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zh-CN" altLang="zh-CN"/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429BB7B1-149E-2A44-9E6F-CE33C2811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920" y="17426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24">
            <a:extLst>
              <a:ext uri="{FF2B5EF4-FFF2-40B4-BE49-F238E27FC236}">
                <a16:creationId xmlns:a16="http://schemas.microsoft.com/office/drawing/2014/main" id="{4EF766B1-E230-4643-8379-4946EE13A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120" y="17426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id="{9FDE3B8E-2902-9A4F-BE18-2AB90F12B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2320" y="17426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28">
            <a:extLst>
              <a:ext uri="{FF2B5EF4-FFF2-40B4-BE49-F238E27FC236}">
                <a16:creationId xmlns:a16="http://schemas.microsoft.com/office/drawing/2014/main" id="{B24A7284-4D1A-874C-8500-B7E61D6CA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9520" y="17426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30">
            <a:extLst>
              <a:ext uri="{FF2B5EF4-FFF2-40B4-BE49-F238E27FC236}">
                <a16:creationId xmlns:a16="http://schemas.microsoft.com/office/drawing/2014/main" id="{1E0FA65A-D535-4D4E-B61D-00AD2964A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6720" y="17426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32">
            <a:extLst>
              <a:ext uri="{FF2B5EF4-FFF2-40B4-BE49-F238E27FC236}">
                <a16:creationId xmlns:a16="http://schemas.microsoft.com/office/drawing/2014/main" id="{171F2E96-D946-A24C-BC40-2912D604C7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920" y="17426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2DCE16CB-4B1C-004F-93CE-4FFF14B6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20" y="3038056"/>
            <a:ext cx="3200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23" name="Line 35">
            <a:extLst>
              <a:ext uri="{FF2B5EF4-FFF2-40B4-BE49-F238E27FC236}">
                <a16:creationId xmlns:a16="http://schemas.microsoft.com/office/drawing/2014/main" id="{C29FE60F-7CDF-3B49-B29B-B23C84632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720" y="30380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37">
            <a:extLst>
              <a:ext uri="{FF2B5EF4-FFF2-40B4-BE49-F238E27FC236}">
                <a16:creationId xmlns:a16="http://schemas.microsoft.com/office/drawing/2014/main" id="{A78C3AE7-C155-7B4B-AF12-AF493BFBC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8920" y="30380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39">
            <a:extLst>
              <a:ext uri="{FF2B5EF4-FFF2-40B4-BE49-F238E27FC236}">
                <a16:creationId xmlns:a16="http://schemas.microsoft.com/office/drawing/2014/main" id="{1B4E584E-43C2-304B-8650-20F26CC0C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120" y="30380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41">
            <a:extLst>
              <a:ext uri="{FF2B5EF4-FFF2-40B4-BE49-F238E27FC236}">
                <a16:creationId xmlns:a16="http://schemas.microsoft.com/office/drawing/2014/main" id="{6812883E-A179-4043-8E9A-D2CCC25D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320" y="30380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43">
            <a:extLst>
              <a:ext uri="{FF2B5EF4-FFF2-40B4-BE49-F238E27FC236}">
                <a16:creationId xmlns:a16="http://schemas.microsoft.com/office/drawing/2014/main" id="{8C46570A-9751-BB46-AE69-247672DC3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0520" y="30380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45">
            <a:extLst>
              <a:ext uri="{FF2B5EF4-FFF2-40B4-BE49-F238E27FC236}">
                <a16:creationId xmlns:a16="http://schemas.microsoft.com/office/drawing/2014/main" id="{82FCDB0F-5ADD-7E41-8A15-615492DC2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7720" y="30380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47">
            <a:extLst>
              <a:ext uri="{FF2B5EF4-FFF2-40B4-BE49-F238E27FC236}">
                <a16:creationId xmlns:a16="http://schemas.microsoft.com/office/drawing/2014/main" id="{F74AC198-FC23-594B-BADD-F3D73D078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720" y="4333456"/>
            <a:ext cx="2743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0" name="Line 48">
            <a:extLst>
              <a:ext uri="{FF2B5EF4-FFF2-40B4-BE49-F238E27FC236}">
                <a16:creationId xmlns:a16="http://schemas.microsoft.com/office/drawing/2014/main" id="{D9177C51-A9C5-9741-B9B5-D09D08172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720" y="43334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009062F7-54A2-BD41-9E3F-18C1C3D10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8920" y="43334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52">
            <a:extLst>
              <a:ext uri="{FF2B5EF4-FFF2-40B4-BE49-F238E27FC236}">
                <a16:creationId xmlns:a16="http://schemas.microsoft.com/office/drawing/2014/main" id="{F020FE50-32CC-FE49-AF2E-FFE972ECE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120" y="43334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54">
            <a:extLst>
              <a:ext uri="{FF2B5EF4-FFF2-40B4-BE49-F238E27FC236}">
                <a16:creationId xmlns:a16="http://schemas.microsoft.com/office/drawing/2014/main" id="{2FCE3014-B36A-A64D-A554-1250EABE6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320" y="43334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56">
            <a:extLst>
              <a:ext uri="{FF2B5EF4-FFF2-40B4-BE49-F238E27FC236}">
                <a16:creationId xmlns:a16="http://schemas.microsoft.com/office/drawing/2014/main" id="{7C49BA6C-7020-5E4F-A9D4-5BCA774FF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0520" y="43334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58">
            <a:extLst>
              <a:ext uri="{FF2B5EF4-FFF2-40B4-BE49-F238E27FC236}">
                <a16:creationId xmlns:a16="http://schemas.microsoft.com/office/drawing/2014/main" id="{CE5C793F-D5CA-CA4A-A599-0AAFC0384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7720" y="43334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Rectangle 60">
            <a:extLst>
              <a:ext uri="{FF2B5EF4-FFF2-40B4-BE49-F238E27FC236}">
                <a16:creationId xmlns:a16="http://schemas.microsoft.com/office/drawing/2014/main" id="{560DF85D-376A-D745-A1D8-18923A1B4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720" y="3038056"/>
            <a:ext cx="3200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37" name="Line 61">
            <a:extLst>
              <a:ext uri="{FF2B5EF4-FFF2-40B4-BE49-F238E27FC236}">
                <a16:creationId xmlns:a16="http://schemas.microsoft.com/office/drawing/2014/main" id="{E65CAD28-CC92-B747-A74F-00B037134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920" y="30380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63">
            <a:extLst>
              <a:ext uri="{FF2B5EF4-FFF2-40B4-BE49-F238E27FC236}">
                <a16:creationId xmlns:a16="http://schemas.microsoft.com/office/drawing/2014/main" id="{0E59E617-0B0A-0B47-AC3F-1DDB07432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120" y="30380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65">
            <a:extLst>
              <a:ext uri="{FF2B5EF4-FFF2-40B4-BE49-F238E27FC236}">
                <a16:creationId xmlns:a16="http://schemas.microsoft.com/office/drawing/2014/main" id="{07ABAA58-BF38-804E-9AEE-9ED74FB91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2320" y="30380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67">
            <a:extLst>
              <a:ext uri="{FF2B5EF4-FFF2-40B4-BE49-F238E27FC236}">
                <a16:creationId xmlns:a16="http://schemas.microsoft.com/office/drawing/2014/main" id="{0DC45F56-E4A2-FB40-B748-B39CDB820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9520" y="30380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69">
            <a:extLst>
              <a:ext uri="{FF2B5EF4-FFF2-40B4-BE49-F238E27FC236}">
                <a16:creationId xmlns:a16="http://schemas.microsoft.com/office/drawing/2014/main" id="{1B9F2055-E273-7E4F-9C4B-D4C127550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6720" y="30380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71">
            <a:extLst>
              <a:ext uri="{FF2B5EF4-FFF2-40B4-BE49-F238E27FC236}">
                <a16:creationId xmlns:a16="http://schemas.microsoft.com/office/drawing/2014/main" id="{184803CB-A848-2541-883E-0E35CD4D9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920" y="30380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Rectangle 73">
            <a:extLst>
              <a:ext uri="{FF2B5EF4-FFF2-40B4-BE49-F238E27FC236}">
                <a16:creationId xmlns:a16="http://schemas.microsoft.com/office/drawing/2014/main" id="{5D58DAB8-C72A-FF4E-991A-A8C8618CB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120" y="4333456"/>
            <a:ext cx="2286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44" name="Line 74">
            <a:extLst>
              <a:ext uri="{FF2B5EF4-FFF2-40B4-BE49-F238E27FC236}">
                <a16:creationId xmlns:a16="http://schemas.microsoft.com/office/drawing/2014/main" id="{AEB4BCAF-3DC4-594B-85B2-AC70852991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920" y="43334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76">
            <a:extLst>
              <a:ext uri="{FF2B5EF4-FFF2-40B4-BE49-F238E27FC236}">
                <a16:creationId xmlns:a16="http://schemas.microsoft.com/office/drawing/2014/main" id="{24377ECC-4512-1C4E-9393-8F5A84D45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120" y="43334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78">
            <a:extLst>
              <a:ext uri="{FF2B5EF4-FFF2-40B4-BE49-F238E27FC236}">
                <a16:creationId xmlns:a16="http://schemas.microsoft.com/office/drawing/2014/main" id="{9C5E8F3E-A083-9F40-A631-32A02419E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2320" y="43334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80">
            <a:extLst>
              <a:ext uri="{FF2B5EF4-FFF2-40B4-BE49-F238E27FC236}">
                <a16:creationId xmlns:a16="http://schemas.microsoft.com/office/drawing/2014/main" id="{245B91F4-BA76-7B40-A841-CF9FB29D6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9520" y="43334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82">
            <a:extLst>
              <a:ext uri="{FF2B5EF4-FFF2-40B4-BE49-F238E27FC236}">
                <a16:creationId xmlns:a16="http://schemas.microsoft.com/office/drawing/2014/main" id="{57375229-F6A1-0B4D-B086-4ADE1175F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6720" y="43334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84">
            <a:extLst>
              <a:ext uri="{FF2B5EF4-FFF2-40B4-BE49-F238E27FC236}">
                <a16:creationId xmlns:a16="http://schemas.microsoft.com/office/drawing/2014/main" id="{4BDEB2B0-DF79-824B-B6CF-93D9BAF4D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920" y="43334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Rectangle 86">
            <a:extLst>
              <a:ext uri="{FF2B5EF4-FFF2-40B4-BE49-F238E27FC236}">
                <a16:creationId xmlns:a16="http://schemas.microsoft.com/office/drawing/2014/main" id="{9548DE77-6C85-EA4A-8A95-172480CA3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5120" y="5628856"/>
            <a:ext cx="2286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1" name="Line 87">
            <a:extLst>
              <a:ext uri="{FF2B5EF4-FFF2-40B4-BE49-F238E27FC236}">
                <a16:creationId xmlns:a16="http://schemas.microsoft.com/office/drawing/2014/main" id="{D5D9FE46-3D37-7443-BEB0-297569582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920" y="5628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Line 89">
            <a:extLst>
              <a:ext uri="{FF2B5EF4-FFF2-40B4-BE49-F238E27FC236}">
                <a16:creationId xmlns:a16="http://schemas.microsoft.com/office/drawing/2014/main" id="{DEDC898C-1482-2F49-9C3B-F044B4E85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120" y="5628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91">
            <a:extLst>
              <a:ext uri="{FF2B5EF4-FFF2-40B4-BE49-F238E27FC236}">
                <a16:creationId xmlns:a16="http://schemas.microsoft.com/office/drawing/2014/main" id="{A2562B6E-6415-C14B-AAA6-F5EBC16F8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2320" y="5628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93">
            <a:extLst>
              <a:ext uri="{FF2B5EF4-FFF2-40B4-BE49-F238E27FC236}">
                <a16:creationId xmlns:a16="http://schemas.microsoft.com/office/drawing/2014/main" id="{49F0B450-489C-A945-BC27-2592478F58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9520" y="5628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95">
            <a:extLst>
              <a:ext uri="{FF2B5EF4-FFF2-40B4-BE49-F238E27FC236}">
                <a16:creationId xmlns:a16="http://schemas.microsoft.com/office/drawing/2014/main" id="{3180E007-71AA-5D45-89D3-AAB5CE780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6720" y="5628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97">
            <a:extLst>
              <a:ext uri="{FF2B5EF4-FFF2-40B4-BE49-F238E27FC236}">
                <a16:creationId xmlns:a16="http://schemas.microsoft.com/office/drawing/2014/main" id="{5DBC7451-824B-224B-9092-6EC7FB133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920" y="5628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" name="Rectangle 99">
            <a:extLst>
              <a:ext uri="{FF2B5EF4-FFF2-40B4-BE49-F238E27FC236}">
                <a16:creationId xmlns:a16="http://schemas.microsoft.com/office/drawing/2014/main" id="{89613EA8-A3AC-5D44-9EC5-7081300D2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920" y="5628856"/>
            <a:ext cx="2286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/>
          <a:p>
            <a:endParaRPr lang="zh-CN" altLang="en-US"/>
          </a:p>
        </p:txBody>
      </p:sp>
      <p:sp>
        <p:nvSpPr>
          <p:cNvPr id="58" name="Line 100">
            <a:extLst>
              <a:ext uri="{FF2B5EF4-FFF2-40B4-BE49-F238E27FC236}">
                <a16:creationId xmlns:a16="http://schemas.microsoft.com/office/drawing/2014/main" id="{9A80583E-0C92-0248-9A6A-B1ED66B02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720" y="5628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102">
            <a:extLst>
              <a:ext uri="{FF2B5EF4-FFF2-40B4-BE49-F238E27FC236}">
                <a16:creationId xmlns:a16="http://schemas.microsoft.com/office/drawing/2014/main" id="{26F076E7-16B4-8A4E-B005-A62654BB4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8920" y="5628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104">
            <a:extLst>
              <a:ext uri="{FF2B5EF4-FFF2-40B4-BE49-F238E27FC236}">
                <a16:creationId xmlns:a16="http://schemas.microsoft.com/office/drawing/2014/main" id="{F65E50F8-E86A-D54D-8F1B-D9DF9DB2F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120" y="5628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106">
            <a:extLst>
              <a:ext uri="{FF2B5EF4-FFF2-40B4-BE49-F238E27FC236}">
                <a16:creationId xmlns:a16="http://schemas.microsoft.com/office/drawing/2014/main" id="{D41BD9AC-E628-544E-ACBF-E873F8B27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320" y="5628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108">
            <a:extLst>
              <a:ext uri="{FF2B5EF4-FFF2-40B4-BE49-F238E27FC236}">
                <a16:creationId xmlns:a16="http://schemas.microsoft.com/office/drawing/2014/main" id="{1C9C99B3-6E25-9A46-8097-20A7D63A0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0520" y="5628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110">
            <a:extLst>
              <a:ext uri="{FF2B5EF4-FFF2-40B4-BE49-F238E27FC236}">
                <a16:creationId xmlns:a16="http://schemas.microsoft.com/office/drawing/2014/main" id="{CC570FC6-99D6-D94C-BE14-BF731C7B4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7720" y="5628856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Text Box 112">
            <a:extLst>
              <a:ext uri="{FF2B5EF4-FFF2-40B4-BE49-F238E27FC236}">
                <a16:creationId xmlns:a16="http://schemas.microsoft.com/office/drawing/2014/main" id="{1D2C30BA-3DC8-874F-8944-37F623298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33" y="2352256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front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65" name="Text Box 126">
            <a:extLst>
              <a:ext uri="{FF2B5EF4-FFF2-40B4-BE49-F238E27FC236}">
                <a16:creationId xmlns:a16="http://schemas.microsoft.com/office/drawing/2014/main" id="{6821D6F0-CB0B-604C-8463-B23806C5B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170" y="2352256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rear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66" name="Line 127">
            <a:extLst>
              <a:ext uri="{FF2B5EF4-FFF2-40B4-BE49-F238E27FC236}">
                <a16:creationId xmlns:a16="http://schemas.microsoft.com/office/drawing/2014/main" id="{3DE52FF0-0A53-0945-9EEF-78315030A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920" y="2171281"/>
            <a:ext cx="431800" cy="3333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28">
            <a:extLst>
              <a:ext uri="{FF2B5EF4-FFF2-40B4-BE49-F238E27FC236}">
                <a16:creationId xmlns:a16="http://schemas.microsoft.com/office/drawing/2014/main" id="{65F63112-959C-E541-A2AD-77DA0108A9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3545" y="2214144"/>
            <a:ext cx="1019175" cy="2905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129">
            <a:extLst>
              <a:ext uri="{FF2B5EF4-FFF2-40B4-BE49-F238E27FC236}">
                <a16:creationId xmlns:a16="http://schemas.microsoft.com/office/drawing/2014/main" id="{19189BB7-B49C-3147-AB63-6FC2FAAF9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320" y="2290344"/>
            <a:ext cx="1250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DengXian" panose="02010600030101010101" pitchFamily="2" charset="-122"/>
                <a:cs typeface="Times New Roman" panose="02020603050405020304" pitchFamily="18" charset="0"/>
              </a:rPr>
              <a:t>空队列</a:t>
            </a:r>
          </a:p>
        </p:txBody>
      </p:sp>
      <p:sp>
        <p:nvSpPr>
          <p:cNvPr id="69" name="Text Box 130">
            <a:extLst>
              <a:ext uri="{FF2B5EF4-FFF2-40B4-BE49-F238E27FC236}">
                <a16:creationId xmlns:a16="http://schemas.microsoft.com/office/drawing/2014/main" id="{6BDF1B59-5E16-0F44-842A-234B4C5D7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683" y="2352256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front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0" name="Text Box 131">
            <a:extLst>
              <a:ext uri="{FF2B5EF4-FFF2-40B4-BE49-F238E27FC236}">
                <a16:creationId xmlns:a16="http://schemas.microsoft.com/office/drawing/2014/main" id="{CC3AE836-D98B-FC47-8B2B-94A9E8BC6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820" y="2352256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rear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1" name="Line 132">
            <a:extLst>
              <a:ext uri="{FF2B5EF4-FFF2-40B4-BE49-F238E27FC236}">
                <a16:creationId xmlns:a16="http://schemas.microsoft.com/office/drawing/2014/main" id="{FC3AD7FD-1ECB-4241-9383-A2763673D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945" y="2258594"/>
            <a:ext cx="225425" cy="2460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133">
            <a:extLst>
              <a:ext uri="{FF2B5EF4-FFF2-40B4-BE49-F238E27FC236}">
                <a16:creationId xmlns:a16="http://schemas.microsoft.com/office/drawing/2014/main" id="{126FD6AC-7BDF-CB44-B077-5EA70237C1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09320" y="2228431"/>
            <a:ext cx="654050" cy="2762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 Box 134">
            <a:extLst>
              <a:ext uri="{FF2B5EF4-FFF2-40B4-BE49-F238E27FC236}">
                <a16:creationId xmlns:a16="http://schemas.microsoft.com/office/drawing/2014/main" id="{C7AEA847-5575-3249-981C-775B463C2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970" y="2312569"/>
            <a:ext cx="1152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ea typeface="DengXian" panose="02010600030101010101" pitchFamily="2" charset="-122"/>
                <a:cs typeface="Times New Roman" panose="02020603050405020304" pitchFamily="18" charset="0"/>
              </a:rPr>
              <a:t>进队</a:t>
            </a:r>
          </a:p>
        </p:txBody>
      </p:sp>
      <p:sp>
        <p:nvSpPr>
          <p:cNvPr id="74" name="Text Box 136">
            <a:extLst>
              <a:ext uri="{FF2B5EF4-FFF2-40B4-BE49-F238E27FC236}">
                <a16:creationId xmlns:a16="http://schemas.microsoft.com/office/drawing/2014/main" id="{91AFA484-886E-1C41-934B-5C449D333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6595" y="1680744"/>
            <a:ext cx="441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A</a:t>
            </a:r>
            <a:endParaRPr lang="en-US" altLang="zh-CN"/>
          </a:p>
        </p:txBody>
      </p:sp>
      <p:sp>
        <p:nvSpPr>
          <p:cNvPr id="75" name="Text Box 137">
            <a:extLst>
              <a:ext uri="{FF2B5EF4-FFF2-40B4-BE49-F238E27FC236}">
                <a16:creationId xmlns:a16="http://schemas.microsoft.com/office/drawing/2014/main" id="{BD521E8E-55FC-FC4A-9B09-92863A49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483" y="3647656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front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6" name="Text Box 138">
            <a:extLst>
              <a:ext uri="{FF2B5EF4-FFF2-40B4-BE49-F238E27FC236}">
                <a16:creationId xmlns:a16="http://schemas.microsoft.com/office/drawing/2014/main" id="{962BC09E-6661-7C43-9086-1FB8116A2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620" y="3647656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rear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77" name="Line 139">
            <a:extLst>
              <a:ext uri="{FF2B5EF4-FFF2-40B4-BE49-F238E27FC236}">
                <a16:creationId xmlns:a16="http://schemas.microsoft.com/office/drawing/2014/main" id="{36499FAE-A4A3-494C-BB9B-10BE464CB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08" y="3404769"/>
            <a:ext cx="693737" cy="3952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140">
            <a:extLst>
              <a:ext uri="{FF2B5EF4-FFF2-40B4-BE49-F238E27FC236}">
                <a16:creationId xmlns:a16="http://schemas.microsoft.com/office/drawing/2014/main" id="{70F95299-F14D-D942-BAA6-92DF3D54F5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56520" y="3534944"/>
            <a:ext cx="152400" cy="2651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141">
            <a:extLst>
              <a:ext uri="{FF2B5EF4-FFF2-40B4-BE49-F238E27FC236}">
                <a16:creationId xmlns:a16="http://schemas.microsoft.com/office/drawing/2014/main" id="{1459D462-7ECC-874A-B81E-916895B09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770" y="3607969"/>
            <a:ext cx="1131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ea typeface="DengXian" panose="02010600030101010101" pitchFamily="2" charset="-122"/>
                <a:cs typeface="Times New Roman" panose="02020603050405020304" pitchFamily="18" charset="0"/>
              </a:rPr>
              <a:t>进队</a:t>
            </a:r>
          </a:p>
        </p:txBody>
      </p:sp>
      <p:sp>
        <p:nvSpPr>
          <p:cNvPr id="80" name="Text Box 142">
            <a:extLst>
              <a:ext uri="{FF2B5EF4-FFF2-40B4-BE49-F238E27FC236}">
                <a16:creationId xmlns:a16="http://schemas.microsoft.com/office/drawing/2014/main" id="{F91A1227-EE7B-AA4A-9C6B-0C4B9E647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258" y="2976144"/>
            <a:ext cx="855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A  B</a:t>
            </a:r>
            <a:endParaRPr lang="en-US" altLang="zh-CN"/>
          </a:p>
        </p:txBody>
      </p:sp>
      <p:sp>
        <p:nvSpPr>
          <p:cNvPr id="81" name="Text Box 143">
            <a:extLst>
              <a:ext uri="{FF2B5EF4-FFF2-40B4-BE49-F238E27FC236}">
                <a16:creationId xmlns:a16="http://schemas.microsoft.com/office/drawing/2014/main" id="{7EB44350-E153-8D4C-9A42-15F421D76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1345" y="3633369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front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82" name="Text Box 144">
            <a:extLst>
              <a:ext uri="{FF2B5EF4-FFF2-40B4-BE49-F238E27FC236}">
                <a16:creationId xmlns:a16="http://schemas.microsoft.com/office/drawing/2014/main" id="{5B4163B7-E37A-2144-BE06-203B1631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483" y="3633369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rear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83" name="Line 145">
            <a:extLst>
              <a:ext uri="{FF2B5EF4-FFF2-40B4-BE49-F238E27FC236}">
                <a16:creationId xmlns:a16="http://schemas.microsoft.com/office/drawing/2014/main" id="{CBA121CB-120E-5444-89BE-1A20BE1DA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1495" y="3461919"/>
            <a:ext cx="541338" cy="33813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" name="Line 146">
            <a:extLst>
              <a:ext uri="{FF2B5EF4-FFF2-40B4-BE49-F238E27FC236}">
                <a16:creationId xmlns:a16="http://schemas.microsoft.com/office/drawing/2014/main" id="{F18C50AF-601C-5E45-9945-A0F28D862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7520" y="3506369"/>
            <a:ext cx="525463" cy="2936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 Box 147">
            <a:extLst>
              <a:ext uri="{FF2B5EF4-FFF2-40B4-BE49-F238E27FC236}">
                <a16:creationId xmlns:a16="http://schemas.microsoft.com/office/drawing/2014/main" id="{6BFBF636-4AB3-6847-BA77-60C03C6F2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633" y="3593681"/>
            <a:ext cx="1587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ea typeface="DengXian" panose="02010600030101010101" pitchFamily="2" charset="-122"/>
                <a:cs typeface="Times New Roman" panose="02020603050405020304" pitchFamily="18" charset="0"/>
              </a:rPr>
              <a:t>C, D</a:t>
            </a:r>
            <a:r>
              <a:rPr lang="zh-CN" altLang="en-US" sz="2800" b="1">
                <a:ea typeface="DengXian" panose="02010600030101010101" pitchFamily="2" charset="-122"/>
                <a:cs typeface="Times New Roman" panose="02020603050405020304" pitchFamily="18" charset="0"/>
              </a:rPr>
              <a:t>进队</a:t>
            </a:r>
          </a:p>
        </p:txBody>
      </p:sp>
      <p:sp>
        <p:nvSpPr>
          <p:cNvPr id="86" name="Text Box 148">
            <a:extLst>
              <a:ext uri="{FF2B5EF4-FFF2-40B4-BE49-F238E27FC236}">
                <a16:creationId xmlns:a16="http://schemas.microsoft.com/office/drawing/2014/main" id="{DADF529F-5A14-6A43-A138-38773D950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120" y="2976144"/>
            <a:ext cx="18145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A  B   C  D</a:t>
            </a:r>
            <a:endParaRPr lang="en-US" altLang="zh-CN"/>
          </a:p>
        </p:txBody>
      </p:sp>
      <p:sp>
        <p:nvSpPr>
          <p:cNvPr id="87" name="Text Box 149">
            <a:extLst>
              <a:ext uri="{FF2B5EF4-FFF2-40B4-BE49-F238E27FC236}">
                <a16:creationId xmlns:a16="http://schemas.microsoft.com/office/drawing/2014/main" id="{42D8D69E-09C5-B649-BC9B-D6E27464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483" y="4928769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front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88" name="Text Box 150">
            <a:extLst>
              <a:ext uri="{FF2B5EF4-FFF2-40B4-BE49-F238E27FC236}">
                <a16:creationId xmlns:a16="http://schemas.microsoft.com/office/drawing/2014/main" id="{C003E8E2-CAB1-C643-916E-C4C8984FF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620" y="4928769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rear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89" name="Line 151">
            <a:extLst>
              <a:ext uri="{FF2B5EF4-FFF2-40B4-BE49-F238E27FC236}">
                <a16:creationId xmlns:a16="http://schemas.microsoft.com/office/drawing/2014/main" id="{68953A0B-7FDF-B244-BE96-950763A92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9945" y="4798594"/>
            <a:ext cx="174625" cy="2667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152">
            <a:extLst>
              <a:ext uri="{FF2B5EF4-FFF2-40B4-BE49-F238E27FC236}">
                <a16:creationId xmlns:a16="http://schemas.microsoft.com/office/drawing/2014/main" id="{611B1B7C-8138-4D4E-AD99-339400FC6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3720" y="4782719"/>
            <a:ext cx="312738" cy="31273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53">
            <a:extLst>
              <a:ext uri="{FF2B5EF4-FFF2-40B4-BE49-F238E27FC236}">
                <a16:creationId xmlns:a16="http://schemas.microsoft.com/office/drawing/2014/main" id="{7F05CDBB-9A8A-7941-AEA6-417E33FE3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770" y="4889081"/>
            <a:ext cx="11624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ea typeface="DengXian" panose="02010600030101010101" pitchFamily="2" charset="-122"/>
                <a:cs typeface="Times New Roman" panose="02020603050405020304" pitchFamily="18" charset="0"/>
              </a:rPr>
              <a:t>出队</a:t>
            </a:r>
          </a:p>
        </p:txBody>
      </p:sp>
      <p:sp>
        <p:nvSpPr>
          <p:cNvPr id="92" name="Text Box 154">
            <a:extLst>
              <a:ext uri="{FF2B5EF4-FFF2-40B4-BE49-F238E27FC236}">
                <a16:creationId xmlns:a16="http://schemas.microsoft.com/office/drawing/2014/main" id="{39116545-AF4C-2546-9FF7-BF4426491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483" y="4257256"/>
            <a:ext cx="1290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B  C  D</a:t>
            </a:r>
            <a:endParaRPr lang="en-US" altLang="zh-CN"/>
          </a:p>
        </p:txBody>
      </p:sp>
      <p:sp>
        <p:nvSpPr>
          <p:cNvPr id="93" name="Text Box 156">
            <a:extLst>
              <a:ext uri="{FF2B5EF4-FFF2-40B4-BE49-F238E27FC236}">
                <a16:creationId xmlns:a16="http://schemas.microsoft.com/office/drawing/2014/main" id="{FAEEA8BB-45CF-3446-848D-699E86405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1345" y="4928769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front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94" name="Text Box 157">
            <a:extLst>
              <a:ext uri="{FF2B5EF4-FFF2-40B4-BE49-F238E27FC236}">
                <a16:creationId xmlns:a16="http://schemas.microsoft.com/office/drawing/2014/main" id="{77E2831B-87A8-064C-89A9-F3C7E1230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483" y="4928769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rear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95" name="Line 158">
            <a:extLst>
              <a:ext uri="{FF2B5EF4-FFF2-40B4-BE49-F238E27FC236}">
                <a16:creationId xmlns:a16="http://schemas.microsoft.com/office/drawing/2014/main" id="{FE41C7A4-3EBB-9A46-8A2D-227535863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4583" y="4827169"/>
            <a:ext cx="196850" cy="2682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159">
            <a:extLst>
              <a:ext uri="{FF2B5EF4-FFF2-40B4-BE49-F238E27FC236}">
                <a16:creationId xmlns:a16="http://schemas.microsoft.com/office/drawing/2014/main" id="{C2CD890C-0869-E74C-9365-A87537AB87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6583" y="4768431"/>
            <a:ext cx="406400" cy="3270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 Box 160">
            <a:extLst>
              <a:ext uri="{FF2B5EF4-FFF2-40B4-BE49-F238E27FC236}">
                <a16:creationId xmlns:a16="http://schemas.microsoft.com/office/drawing/2014/main" id="{5BC2BF97-F2CB-1B47-AA81-35ED5913C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633" y="4889081"/>
            <a:ext cx="11416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ea typeface="DengXian" panose="02010600030101010101" pitchFamily="2" charset="-122"/>
                <a:cs typeface="Times New Roman" panose="02020603050405020304" pitchFamily="18" charset="0"/>
              </a:rPr>
              <a:t>出队</a:t>
            </a:r>
          </a:p>
        </p:txBody>
      </p:sp>
      <p:sp>
        <p:nvSpPr>
          <p:cNvPr id="98" name="Text Box 161">
            <a:extLst>
              <a:ext uri="{FF2B5EF4-FFF2-40B4-BE49-F238E27FC236}">
                <a16:creationId xmlns:a16="http://schemas.microsoft.com/office/drawing/2014/main" id="{186BFE51-A354-3F4D-BB54-DD159E837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3220" y="4257256"/>
            <a:ext cx="876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C  D</a:t>
            </a:r>
            <a:endParaRPr lang="en-US" altLang="zh-CN"/>
          </a:p>
        </p:txBody>
      </p:sp>
      <p:sp>
        <p:nvSpPr>
          <p:cNvPr id="99" name="Text Box 163">
            <a:extLst>
              <a:ext uri="{FF2B5EF4-FFF2-40B4-BE49-F238E27FC236}">
                <a16:creationId xmlns:a16="http://schemas.microsoft.com/office/drawing/2014/main" id="{A9CDBB6B-7FC8-C547-8F05-AA4822C43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20" y="6224169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front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00" name="Text Box 164">
            <a:extLst>
              <a:ext uri="{FF2B5EF4-FFF2-40B4-BE49-F238E27FC236}">
                <a16:creationId xmlns:a16="http://schemas.microsoft.com/office/drawing/2014/main" id="{681384ED-0959-9A4E-8EA7-2D2C804D9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458" y="6224169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rear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01" name="Line 165">
            <a:extLst>
              <a:ext uri="{FF2B5EF4-FFF2-40B4-BE49-F238E27FC236}">
                <a16:creationId xmlns:a16="http://schemas.microsoft.com/office/drawing/2014/main" id="{EACF6797-4401-1B4C-BF44-DDBD7F1E77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1558" y="6060656"/>
            <a:ext cx="320675" cy="3302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Line 166">
            <a:extLst>
              <a:ext uri="{FF2B5EF4-FFF2-40B4-BE49-F238E27FC236}">
                <a16:creationId xmlns:a16="http://schemas.microsoft.com/office/drawing/2014/main" id="{D7873823-6DA5-DF47-9C22-D8D3DC82DF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3558" y="6074944"/>
            <a:ext cx="1765300" cy="31591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Text Box 167">
            <a:extLst>
              <a:ext uri="{FF2B5EF4-FFF2-40B4-BE49-F238E27FC236}">
                <a16:creationId xmlns:a16="http://schemas.microsoft.com/office/drawing/2014/main" id="{AC751267-36F8-C34A-86FE-254997DE6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608" y="6184481"/>
            <a:ext cx="19663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DengXian" panose="02010600030101010101" pitchFamily="2" charset="-122"/>
                <a:cs typeface="Times New Roman" panose="02020603050405020304" pitchFamily="18" charset="0"/>
              </a:rPr>
              <a:t>E,</a:t>
            </a:r>
            <a:r>
              <a:rPr lang="zh-CN" altLang="en-US" sz="2800" b="1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DengXian" panose="02010600030101010101" pitchFamily="2" charset="-122"/>
                <a:cs typeface="Times New Roman" panose="02020603050405020304" pitchFamily="18" charset="0"/>
              </a:rPr>
              <a:t>F,</a:t>
            </a:r>
            <a:r>
              <a:rPr lang="zh-CN" altLang="en-US" sz="2800" b="1" dirty="0"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DengXian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ea typeface="DengXian" panose="02010600030101010101" pitchFamily="2" charset="-122"/>
                <a:cs typeface="Times New Roman" panose="02020603050405020304" pitchFamily="18" charset="0"/>
              </a:rPr>
              <a:t>进队</a:t>
            </a:r>
          </a:p>
        </p:txBody>
      </p:sp>
      <p:sp>
        <p:nvSpPr>
          <p:cNvPr id="104" name="Text Box 169">
            <a:extLst>
              <a:ext uri="{FF2B5EF4-FFF2-40B4-BE49-F238E27FC236}">
                <a16:creationId xmlns:a16="http://schemas.microsoft.com/office/drawing/2014/main" id="{77F6CB4D-C9EE-5C4F-8A3E-B33F364EB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020" y="5566944"/>
            <a:ext cx="2228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C  D  E  F   G</a:t>
            </a:r>
            <a:endParaRPr lang="en-US" altLang="zh-CN"/>
          </a:p>
        </p:txBody>
      </p:sp>
      <p:sp>
        <p:nvSpPr>
          <p:cNvPr id="105" name="Text Box 171">
            <a:extLst>
              <a:ext uri="{FF2B5EF4-FFF2-40B4-BE49-F238E27FC236}">
                <a16:creationId xmlns:a16="http://schemas.microsoft.com/office/drawing/2014/main" id="{08BCC2A5-D633-BA4D-8317-4057FC740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320" y="5566944"/>
            <a:ext cx="2228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C  D  E  F   G</a:t>
            </a:r>
            <a:endParaRPr lang="en-US" altLang="zh-CN" dirty="0"/>
          </a:p>
        </p:txBody>
      </p:sp>
      <p:sp>
        <p:nvSpPr>
          <p:cNvPr id="106" name="Text Box 172">
            <a:extLst>
              <a:ext uri="{FF2B5EF4-FFF2-40B4-BE49-F238E27FC236}">
                <a16:creationId xmlns:a16="http://schemas.microsoft.com/office/drawing/2014/main" id="{AE1F7CF4-811A-5547-A76F-CA4546435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470" y="6209881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C00000"/>
                </a:solidFill>
              </a:rPr>
              <a:t>front</a:t>
            </a:r>
            <a:endParaRPr lang="en-US" altLang="zh-CN">
              <a:solidFill>
                <a:srgbClr val="C00000"/>
              </a:solidFill>
            </a:endParaRPr>
          </a:p>
        </p:txBody>
      </p:sp>
      <p:sp>
        <p:nvSpPr>
          <p:cNvPr id="107" name="Text Box 173">
            <a:extLst>
              <a:ext uri="{FF2B5EF4-FFF2-40B4-BE49-F238E27FC236}">
                <a16:creationId xmlns:a16="http://schemas.microsoft.com/office/drawing/2014/main" id="{EDA2EB46-E8C2-8A4E-9B2F-AA5AF5D9C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608" y="6209881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rear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08" name="Line 174">
            <a:extLst>
              <a:ext uri="{FF2B5EF4-FFF2-40B4-BE49-F238E27FC236}">
                <a16:creationId xmlns:a16="http://schemas.microsoft.com/office/drawing/2014/main" id="{2B362950-1397-4249-B1D8-ECC13064AF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3158" y="6089231"/>
            <a:ext cx="255587" cy="25876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sm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175">
            <a:extLst>
              <a:ext uri="{FF2B5EF4-FFF2-40B4-BE49-F238E27FC236}">
                <a16:creationId xmlns:a16="http://schemas.microsoft.com/office/drawing/2014/main" id="{D840DEB6-D7C5-FD40-81A3-D719D6EE92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50708" y="6103519"/>
            <a:ext cx="1773237" cy="2730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 Box 176">
            <a:extLst>
              <a:ext uri="{FF2B5EF4-FFF2-40B4-BE49-F238E27FC236}">
                <a16:creationId xmlns:a16="http://schemas.microsoft.com/office/drawing/2014/main" id="{6C12D050-9E32-3D4D-9DAE-12C32B06D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870" y="6170194"/>
            <a:ext cx="22589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DengXian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ea typeface="DengXian" panose="02010600030101010101" pitchFamily="2" charset="-122"/>
                <a:cs typeface="Times New Roman" panose="02020603050405020304" pitchFamily="18" charset="0"/>
              </a:rPr>
              <a:t>进队，溢出</a:t>
            </a:r>
          </a:p>
        </p:txBody>
      </p:sp>
    </p:spTree>
    <p:extLst>
      <p:ext uri="{BB962C8B-B14F-4D97-AF65-F5344CB8AC3E}">
        <p14:creationId xmlns:p14="http://schemas.microsoft.com/office/powerpoint/2010/main" val="196602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9" grpId="0"/>
      <p:bldP spid="70" grpId="0"/>
      <p:bldP spid="71" grpId="0" animBg="1"/>
      <p:bldP spid="72" grpId="0" animBg="1"/>
      <p:bldP spid="73" grpId="0"/>
      <p:bldP spid="74" grpId="0"/>
      <p:bldP spid="75" grpId="0"/>
      <p:bldP spid="76" grpId="0"/>
      <p:bldP spid="77" grpId="0" animBg="1"/>
      <p:bldP spid="78" grpId="0" animBg="1"/>
      <p:bldP spid="79" grpId="0"/>
      <p:bldP spid="80" grpId="0"/>
      <p:bldP spid="81" grpId="0"/>
      <p:bldP spid="82" grpId="0"/>
      <p:bldP spid="83" grpId="0" animBg="1"/>
      <p:bldP spid="84" grpId="0" animBg="1"/>
      <p:bldP spid="85" grpId="0"/>
      <p:bldP spid="86" grpId="0"/>
      <p:bldP spid="87" grpId="0"/>
      <p:bldP spid="88" grpId="0"/>
      <p:bldP spid="89" grpId="0" animBg="1"/>
      <p:bldP spid="90" grpId="0" animBg="1"/>
      <p:bldP spid="91" grpId="0"/>
      <p:bldP spid="92" grpId="0"/>
      <p:bldP spid="93" grpId="0"/>
      <p:bldP spid="94" grpId="0"/>
      <p:bldP spid="95" grpId="0" animBg="1"/>
      <p:bldP spid="96" grpId="0" animBg="1"/>
      <p:bldP spid="97" grpId="0"/>
      <p:bldP spid="98" grpId="0"/>
      <p:bldP spid="99" grpId="0"/>
      <p:bldP spid="100" grpId="0"/>
      <p:bldP spid="101" grpId="0" animBg="1"/>
      <p:bldP spid="102" grpId="0" animBg="1"/>
      <p:bldP spid="103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2672-B157-154E-B1AF-F811DCDA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队列的进队和出队原则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ADAC-E57F-834E-8365-96831659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998515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进队时，队尾指针先进一，即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= rear + 1，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再将新元素按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指示位置加入，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队尾指针指示实际队尾位置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出队时，队头指针先进一，即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= front + 1，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再将下标为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的元素取出，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队头指针指示实际队头的前一位置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队空时，满足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== rear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，再出队将进行队空处理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队满时，满足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== size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再进队将溢出，但可能是假溢出，因为前端可能有空间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解决假溢出的办法之一：将队列元素存放数组首尾相接，形成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循环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环形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814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F3F4-5737-B541-A252-444CD489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循环队列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(Circular Queue)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E9909-8A57-E743-9744-47920B3A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队列存放数组从逻辑上被当作首尾相接的表处理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队头、队尾指针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可从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-1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直接进到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，可用程序语言的取模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余数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运算实现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队头指针进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= (front+1)%size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队尾指针进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= (rear+1)%size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队列初始化：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= rear = 0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队空条件：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== rear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队满条件：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rear+1)%size == front</a:t>
            </a:r>
          </a:p>
        </p:txBody>
      </p:sp>
    </p:spTree>
    <p:extLst>
      <p:ext uri="{BB962C8B-B14F-4D97-AF65-F5344CB8AC3E}">
        <p14:creationId xmlns:p14="http://schemas.microsoft.com/office/powerpoint/2010/main" val="296307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6AEE-B0C0-3E44-975E-528470AF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循环队列的进队和出队</a:t>
            </a:r>
            <a:endParaRPr lang="en-US" dirty="0"/>
          </a:p>
        </p:txBody>
      </p:sp>
      <p:sp>
        <p:nvSpPr>
          <p:cNvPr id="4" name="Oval 5" descr="再生纸">
            <a:extLst>
              <a:ext uri="{FF2B5EF4-FFF2-40B4-BE49-F238E27FC236}">
                <a16:creationId xmlns:a16="http://schemas.microsoft.com/office/drawing/2014/main" id="{AB1AD178-147C-8A45-BF58-83462185D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20068"/>
            <a:ext cx="1828800" cy="18288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02EF92C4-3924-4E4E-B566-912D45E2A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620068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5C391C01-F183-3E40-9F8C-8CFCF043D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534468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7A8E3E8-C344-364D-88E0-AA4679479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848668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59AA7016-7A87-2645-B6E3-B19BB11D2C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1848668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94B55115-AF88-7648-86E1-5939C7695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077268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DFC3916-F907-EE4F-B550-62CB06A5B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001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  <a:endParaRPr lang="en-US" altLang="zh-CN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CC0BB5AA-DCE7-1B47-AF5D-687059BF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2763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1</a:t>
            </a:r>
            <a:endParaRPr lang="en-US" altLang="zh-CN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5BBAF41C-A37C-4F42-9DBA-AD07B311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0" y="32964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2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562B5ED5-AF2D-E149-A0D8-97B21ED5A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964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3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92CF62DF-EFC5-8545-A4FF-6268BE83E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63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4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BA24ACF5-ACD2-8E4A-91F6-1F078B2E9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486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5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C0821080-0B56-8140-A818-4596E2CB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30201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6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16F8C6B2-8C01-B244-98FE-58EABA425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30201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2E9FEA92-FC59-5C4C-8D1B-FB8A91235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104" y="1384840"/>
            <a:ext cx="10088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front=0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19" name="Oval 23" descr="再生纸">
            <a:extLst>
              <a:ext uri="{FF2B5EF4-FFF2-40B4-BE49-F238E27FC236}">
                <a16:creationId xmlns:a16="http://schemas.microsoft.com/office/drawing/2014/main" id="{80CC2856-04E7-3B4E-A25C-2A3FF23BB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1620068"/>
            <a:ext cx="1828800" cy="18288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29411710-408D-C043-856D-E2DB68770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2534468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5">
            <a:extLst>
              <a:ext uri="{FF2B5EF4-FFF2-40B4-BE49-F238E27FC236}">
                <a16:creationId xmlns:a16="http://schemas.microsoft.com/office/drawing/2014/main" id="{A7F7AFB8-834E-144D-BBF1-64DA7A55C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725" y="1848668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016EE0F5-CEDD-4243-9DAF-B30E69A67F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1725" y="1848668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50D816E8-6216-8844-9A47-86495EA29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9525" y="188994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  <a:endParaRPr lang="en-US" altLang="zh-CN"/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69024D8B-5AE8-DE41-9B14-FF732C4C7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775" y="2763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1</a:t>
            </a:r>
            <a:endParaRPr lang="en-US" altLang="zh-CN"/>
          </a:p>
        </p:txBody>
      </p:sp>
      <p:sp>
        <p:nvSpPr>
          <p:cNvPr id="25" name="Rectangle 30">
            <a:extLst>
              <a:ext uri="{FF2B5EF4-FFF2-40B4-BE49-F238E27FC236}">
                <a16:creationId xmlns:a16="http://schemas.microsoft.com/office/drawing/2014/main" id="{BC7084C0-0C49-E44C-99E7-D62557999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32964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2</a:t>
            </a:r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B16700B6-E8D6-7443-85AB-24D587B1A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3293156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3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id="{5E7EA3D4-C9FF-B141-A4F2-449C546BB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2763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4</a:t>
            </a: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3E59B24D-7D65-1045-B2BA-40305F730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18486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5</a:t>
            </a:r>
          </a:p>
        </p:txBody>
      </p:sp>
      <p:sp>
        <p:nvSpPr>
          <p:cNvPr id="29" name="Rectangle 34">
            <a:extLst>
              <a:ext uri="{FF2B5EF4-FFF2-40B4-BE49-F238E27FC236}">
                <a16:creationId xmlns:a16="http://schemas.microsoft.com/office/drawing/2014/main" id="{E5E5BA15-D6EC-5249-9989-BEF27B007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725" y="130201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6</a:t>
            </a: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D1157FD0-3FCD-0A42-BD94-29563B788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125" y="1302017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</a:p>
        </p:txBody>
      </p:sp>
      <p:sp>
        <p:nvSpPr>
          <p:cNvPr id="31" name="Text Box 37">
            <a:extLst>
              <a:ext uri="{FF2B5EF4-FFF2-40B4-BE49-F238E27FC236}">
                <a16:creationId xmlns:a16="http://schemas.microsoft.com/office/drawing/2014/main" id="{16072067-E86C-F647-8402-BCB25EC80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314" y="1580361"/>
            <a:ext cx="10088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front=0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32" name="Oval 38" descr="再生纸">
            <a:extLst>
              <a:ext uri="{FF2B5EF4-FFF2-40B4-BE49-F238E27FC236}">
                <a16:creationId xmlns:a16="http://schemas.microsoft.com/office/drawing/2014/main" id="{9F04126A-3ACB-A942-B0A8-0E2F2998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8525" y="1620068"/>
            <a:ext cx="1828800" cy="18288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9">
            <a:extLst>
              <a:ext uri="{FF2B5EF4-FFF2-40B4-BE49-F238E27FC236}">
                <a16:creationId xmlns:a16="http://schemas.microsoft.com/office/drawing/2014/main" id="{E52F7B2C-B47D-9E41-9891-5EE358874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8525" y="2534468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40">
            <a:extLst>
              <a:ext uri="{FF2B5EF4-FFF2-40B4-BE49-F238E27FC236}">
                <a16:creationId xmlns:a16="http://schemas.microsoft.com/office/drawing/2014/main" id="{E7EBF0F3-3726-4F4C-95DA-17718D7B32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5" y="1848668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41">
            <a:extLst>
              <a:ext uri="{FF2B5EF4-FFF2-40B4-BE49-F238E27FC236}">
                <a16:creationId xmlns:a16="http://schemas.microsoft.com/office/drawing/2014/main" id="{8EB69B34-C278-2646-9586-326FB9247F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3325" y="1848668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43">
            <a:extLst>
              <a:ext uri="{FF2B5EF4-FFF2-40B4-BE49-F238E27FC236}">
                <a16:creationId xmlns:a16="http://schemas.microsoft.com/office/drawing/2014/main" id="{58BBE5DF-A271-E14E-AF05-71320DBFA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188994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  <a:endParaRPr lang="en-US" altLang="zh-CN"/>
          </a:p>
        </p:txBody>
      </p:sp>
      <p:sp>
        <p:nvSpPr>
          <p:cNvPr id="37" name="Text Box 44">
            <a:extLst>
              <a:ext uri="{FF2B5EF4-FFF2-40B4-BE49-F238E27FC236}">
                <a16:creationId xmlns:a16="http://schemas.microsoft.com/office/drawing/2014/main" id="{96D381DC-FC6C-C24A-9C76-272D77708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2763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1</a:t>
            </a:r>
            <a:endParaRPr lang="en-US" altLang="zh-CN"/>
          </a:p>
        </p:txBody>
      </p:sp>
      <p:sp>
        <p:nvSpPr>
          <p:cNvPr id="38" name="Rectangle 45">
            <a:extLst>
              <a:ext uri="{FF2B5EF4-FFF2-40B4-BE49-F238E27FC236}">
                <a16:creationId xmlns:a16="http://schemas.microsoft.com/office/drawing/2014/main" id="{DD0D6729-16A7-DE44-A8F7-B1DE4DDB2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775" y="32964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2</a:t>
            </a:r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id="{BB1235C0-1179-2B4E-B095-A76010B8C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25" y="32964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3</a:t>
            </a:r>
          </a:p>
        </p:txBody>
      </p:sp>
      <p:sp>
        <p:nvSpPr>
          <p:cNvPr id="40" name="Rectangle 47">
            <a:extLst>
              <a:ext uri="{FF2B5EF4-FFF2-40B4-BE49-F238E27FC236}">
                <a16:creationId xmlns:a16="http://schemas.microsoft.com/office/drawing/2014/main" id="{97309B4B-04BF-1848-BF4D-6EFBA91E6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27630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4</a:t>
            </a:r>
          </a:p>
        </p:txBody>
      </p:sp>
      <p:sp>
        <p:nvSpPr>
          <p:cNvPr id="41" name="Rectangle 48">
            <a:extLst>
              <a:ext uri="{FF2B5EF4-FFF2-40B4-BE49-F238E27FC236}">
                <a16:creationId xmlns:a16="http://schemas.microsoft.com/office/drawing/2014/main" id="{0034CF28-B27B-9447-84E0-193CBE3A4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18486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5</a:t>
            </a:r>
          </a:p>
        </p:txBody>
      </p:sp>
      <p:sp>
        <p:nvSpPr>
          <p:cNvPr id="42" name="Rectangle 49">
            <a:extLst>
              <a:ext uri="{FF2B5EF4-FFF2-40B4-BE49-F238E27FC236}">
                <a16:creationId xmlns:a16="http://schemas.microsoft.com/office/drawing/2014/main" id="{C5D6F3C2-8089-8B42-83F2-016D7BBF6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073" y="13152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6</a:t>
            </a:r>
          </a:p>
        </p:txBody>
      </p:sp>
      <p:sp>
        <p:nvSpPr>
          <p:cNvPr id="43" name="Rectangle 50">
            <a:extLst>
              <a:ext uri="{FF2B5EF4-FFF2-40B4-BE49-F238E27FC236}">
                <a16:creationId xmlns:a16="http://schemas.microsoft.com/office/drawing/2014/main" id="{B6251D25-7F10-7B4E-8BA0-493D09A89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473" y="131526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7</a:t>
            </a:r>
          </a:p>
        </p:txBody>
      </p:sp>
      <p:sp>
        <p:nvSpPr>
          <p:cNvPr id="44" name="Text Box 52">
            <a:extLst>
              <a:ext uri="{FF2B5EF4-FFF2-40B4-BE49-F238E27FC236}">
                <a16:creationId xmlns:a16="http://schemas.microsoft.com/office/drawing/2014/main" id="{FD9AF0D8-E84A-E943-99C0-983E3AFAF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679" y="1546100"/>
            <a:ext cx="10088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front=0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45" name="Text Box 53">
            <a:extLst>
              <a:ext uri="{FF2B5EF4-FFF2-40B4-BE49-F238E27FC236}">
                <a16:creationId xmlns:a16="http://schemas.microsoft.com/office/drawing/2014/main" id="{09DE7CFB-3A2E-D44C-9A65-065030032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465" y="1636632"/>
            <a:ext cx="13498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rear=0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46" name="Line 55">
            <a:extLst>
              <a:ext uri="{FF2B5EF4-FFF2-40B4-BE49-F238E27FC236}">
                <a16:creationId xmlns:a16="http://schemas.microsoft.com/office/drawing/2014/main" id="{C4C9B880-1652-5648-9737-53582E020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620068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42">
            <a:extLst>
              <a:ext uri="{FF2B5EF4-FFF2-40B4-BE49-F238E27FC236}">
                <a16:creationId xmlns:a16="http://schemas.microsoft.com/office/drawing/2014/main" id="{C181E12B-0FA8-4447-B34E-9FCF10153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725" y="2077268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56">
            <a:extLst>
              <a:ext uri="{FF2B5EF4-FFF2-40B4-BE49-F238E27FC236}">
                <a16:creationId xmlns:a16="http://schemas.microsoft.com/office/drawing/2014/main" id="{A1945FB0-FA94-1A4F-B384-5E4EBC93F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620068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Oval 27">
            <a:extLst>
              <a:ext uri="{FF2B5EF4-FFF2-40B4-BE49-F238E27FC236}">
                <a16:creationId xmlns:a16="http://schemas.microsoft.com/office/drawing/2014/main" id="{37808006-FDF5-3440-B434-57DA2DEDF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2077268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57">
            <a:extLst>
              <a:ext uri="{FF2B5EF4-FFF2-40B4-BE49-F238E27FC236}">
                <a16:creationId xmlns:a16="http://schemas.microsoft.com/office/drawing/2014/main" id="{ECA4F717-05DC-3247-8A49-FDC0199C5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356" y="2517686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A</a:t>
            </a:r>
            <a:endParaRPr lang="en-US" altLang="zh-CN" dirty="0"/>
          </a:p>
        </p:txBody>
      </p:sp>
      <p:sp>
        <p:nvSpPr>
          <p:cNvPr id="51" name="Text Box 58">
            <a:extLst>
              <a:ext uri="{FF2B5EF4-FFF2-40B4-BE49-F238E27FC236}">
                <a16:creationId xmlns:a16="http://schemas.microsoft.com/office/drawing/2014/main" id="{CCCA2E1C-51CD-7C47-A6B9-68EF284D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156" y="2550343"/>
            <a:ext cx="477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A</a:t>
            </a:r>
            <a:endParaRPr lang="en-US" altLang="zh-CN" dirty="0"/>
          </a:p>
        </p:txBody>
      </p:sp>
      <p:sp>
        <p:nvSpPr>
          <p:cNvPr id="52" name="Text Box 59">
            <a:extLst>
              <a:ext uri="{FF2B5EF4-FFF2-40B4-BE49-F238E27FC236}">
                <a16:creationId xmlns:a16="http://schemas.microsoft.com/office/drawing/2014/main" id="{E787E3BA-E680-634E-B7C1-B07AF9EC9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912" y="2869430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B</a:t>
            </a:r>
            <a:endParaRPr lang="en-US" altLang="zh-CN" dirty="0"/>
          </a:p>
        </p:txBody>
      </p:sp>
      <p:sp>
        <p:nvSpPr>
          <p:cNvPr id="53" name="Text Box 60">
            <a:extLst>
              <a:ext uri="{FF2B5EF4-FFF2-40B4-BE49-F238E27FC236}">
                <a16:creationId xmlns:a16="http://schemas.microsoft.com/office/drawing/2014/main" id="{BEBE3CB5-AE51-2A49-A2F8-1B9ECEAD5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436" y="2883718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endParaRPr lang="en-US" altLang="zh-CN" dirty="0"/>
          </a:p>
        </p:txBody>
      </p:sp>
      <p:sp>
        <p:nvSpPr>
          <p:cNvPr id="54" name="Text Box 61">
            <a:extLst>
              <a:ext uri="{FF2B5EF4-FFF2-40B4-BE49-F238E27FC236}">
                <a16:creationId xmlns:a16="http://schemas.microsoft.com/office/drawing/2014/main" id="{98472FE2-F3B1-D845-9C78-C4D5C2F35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718" y="3088279"/>
            <a:ext cx="649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rear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55" name="Line 62">
            <a:extLst>
              <a:ext uri="{FF2B5EF4-FFF2-40B4-BE49-F238E27FC236}">
                <a16:creationId xmlns:a16="http://schemas.microsoft.com/office/drawing/2014/main" id="{32ECE46D-E89A-5344-8248-404B549785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0303" y="3015481"/>
            <a:ext cx="304800" cy="228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63">
            <a:extLst>
              <a:ext uri="{FF2B5EF4-FFF2-40B4-BE49-F238E27FC236}">
                <a16:creationId xmlns:a16="http://schemas.microsoft.com/office/drawing/2014/main" id="{2619CF9B-C5CD-3A45-9EC0-DDCFFE77A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725" y="3474268"/>
            <a:ext cx="649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rear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57" name="Line 64">
            <a:extLst>
              <a:ext uri="{FF2B5EF4-FFF2-40B4-BE49-F238E27FC236}">
                <a16:creationId xmlns:a16="http://schemas.microsoft.com/office/drawing/2014/main" id="{195BE140-2BE4-1748-BACE-6B0F3CF03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84874" y="3372667"/>
            <a:ext cx="400051" cy="22859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Text Box 65">
            <a:extLst>
              <a:ext uri="{FF2B5EF4-FFF2-40B4-BE49-F238E27FC236}">
                <a16:creationId xmlns:a16="http://schemas.microsoft.com/office/drawing/2014/main" id="{E2E71FAD-0EB0-6B44-8757-9EFF253AD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037" y="3588016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ea typeface="隶书" pitchFamily="49" charset="-122"/>
              </a:rPr>
              <a:t>空队列</a:t>
            </a:r>
            <a:endParaRPr lang="zh-CN" altLang="en-US" sz="2000" dirty="0"/>
          </a:p>
        </p:txBody>
      </p:sp>
      <p:sp>
        <p:nvSpPr>
          <p:cNvPr id="59" name="Text Box 66">
            <a:extLst>
              <a:ext uri="{FF2B5EF4-FFF2-40B4-BE49-F238E27FC236}">
                <a16:creationId xmlns:a16="http://schemas.microsoft.com/office/drawing/2014/main" id="{27341F6F-1AD4-F044-B828-D83D3CC6C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237" y="3610241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ea typeface="隶书" pitchFamily="49" charset="-122"/>
              </a:rPr>
              <a:t>A</a:t>
            </a:r>
            <a:r>
              <a:rPr lang="zh-CN" altLang="zh-CN" b="1" dirty="0">
                <a:ea typeface="隶书" pitchFamily="49" charset="-122"/>
              </a:rPr>
              <a:t>进</a:t>
            </a:r>
            <a:r>
              <a:rPr lang="zh-CN" altLang="en-US" b="1" dirty="0">
                <a:ea typeface="隶书" pitchFamily="49" charset="-122"/>
              </a:rPr>
              <a:t>队</a:t>
            </a:r>
            <a:endParaRPr lang="zh-CN" altLang="en-US" sz="2000" dirty="0"/>
          </a:p>
        </p:txBody>
      </p:sp>
      <p:sp>
        <p:nvSpPr>
          <p:cNvPr id="60" name="Text Box 67">
            <a:extLst>
              <a:ext uri="{FF2B5EF4-FFF2-40B4-BE49-F238E27FC236}">
                <a16:creationId xmlns:a16="http://schemas.microsoft.com/office/drawing/2014/main" id="{EF41C0AD-859E-674D-9ABC-5524D9AFA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689" y="3602304"/>
            <a:ext cx="13821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ea typeface="隶书" pitchFamily="49" charset="-122"/>
              </a:rPr>
              <a:t>B, C</a:t>
            </a:r>
            <a:r>
              <a:rPr lang="zh-CN" altLang="zh-CN" b="1" dirty="0">
                <a:ea typeface="隶书" pitchFamily="49" charset="-122"/>
              </a:rPr>
              <a:t>进</a:t>
            </a:r>
            <a:r>
              <a:rPr lang="zh-CN" altLang="en-US" b="1" dirty="0">
                <a:ea typeface="隶书" pitchFamily="49" charset="-122"/>
              </a:rPr>
              <a:t>队</a:t>
            </a:r>
            <a:endParaRPr lang="zh-CN" altLang="en-US" sz="2000" dirty="0"/>
          </a:p>
        </p:txBody>
      </p:sp>
      <p:sp>
        <p:nvSpPr>
          <p:cNvPr id="61" name="Oval 68" descr="再生纸">
            <a:extLst>
              <a:ext uri="{FF2B5EF4-FFF2-40B4-BE49-F238E27FC236}">
                <a16:creationId xmlns:a16="http://schemas.microsoft.com/office/drawing/2014/main" id="{3CA83FC6-BCE4-304B-853B-59D5DE46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4346704"/>
            <a:ext cx="1828800" cy="18288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9">
            <a:extLst>
              <a:ext uri="{FF2B5EF4-FFF2-40B4-BE49-F238E27FC236}">
                <a16:creationId xmlns:a16="http://schemas.microsoft.com/office/drawing/2014/main" id="{92376E0C-A28D-8442-A182-5C247724C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725" y="4346704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70">
            <a:extLst>
              <a:ext uri="{FF2B5EF4-FFF2-40B4-BE49-F238E27FC236}">
                <a16:creationId xmlns:a16="http://schemas.microsoft.com/office/drawing/2014/main" id="{260EE389-B113-9D49-B94F-9FAB68113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9325" y="5261104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71">
            <a:extLst>
              <a:ext uri="{FF2B5EF4-FFF2-40B4-BE49-F238E27FC236}">
                <a16:creationId xmlns:a16="http://schemas.microsoft.com/office/drawing/2014/main" id="{3933204C-84E9-1B48-9579-6383DDD99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4125" y="4575304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72">
            <a:extLst>
              <a:ext uri="{FF2B5EF4-FFF2-40B4-BE49-F238E27FC236}">
                <a16:creationId xmlns:a16="http://schemas.microsoft.com/office/drawing/2014/main" id="{1C83D0E4-FF6E-CF4A-8955-D710E57183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4125" y="4575304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Oval 73">
            <a:extLst>
              <a:ext uri="{FF2B5EF4-FFF2-40B4-BE49-F238E27FC236}">
                <a16:creationId xmlns:a16="http://schemas.microsoft.com/office/drawing/2014/main" id="{33A49A70-9F40-2F43-B151-AEB11D3DC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4803904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74">
            <a:extLst>
              <a:ext uri="{FF2B5EF4-FFF2-40B4-BE49-F238E27FC236}">
                <a16:creationId xmlns:a16="http://schemas.microsoft.com/office/drawing/2014/main" id="{71BDA6C0-2A4C-9344-AAF5-EFB380570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925" y="47277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  <a:endParaRPr lang="en-US" altLang="zh-CN"/>
          </a:p>
        </p:txBody>
      </p:sp>
      <p:sp>
        <p:nvSpPr>
          <p:cNvPr id="68" name="Text Box 75">
            <a:extLst>
              <a:ext uri="{FF2B5EF4-FFF2-40B4-BE49-F238E27FC236}">
                <a16:creationId xmlns:a16="http://schemas.microsoft.com/office/drawing/2014/main" id="{BC24D011-A328-544F-8604-B66D9C32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54897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1</a:t>
            </a:r>
            <a:endParaRPr lang="en-US" altLang="zh-CN"/>
          </a:p>
        </p:txBody>
      </p:sp>
      <p:sp>
        <p:nvSpPr>
          <p:cNvPr id="69" name="Rectangle 76">
            <a:extLst>
              <a:ext uri="{FF2B5EF4-FFF2-40B4-BE49-F238E27FC236}">
                <a16:creationId xmlns:a16="http://schemas.microsoft.com/office/drawing/2014/main" id="{26ADFBE8-771A-3E45-9B4B-28F640DB2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5" y="60231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2</a:t>
            </a:r>
          </a:p>
        </p:txBody>
      </p:sp>
      <p:sp>
        <p:nvSpPr>
          <p:cNvPr id="70" name="Rectangle 77">
            <a:extLst>
              <a:ext uri="{FF2B5EF4-FFF2-40B4-BE49-F238E27FC236}">
                <a16:creationId xmlns:a16="http://schemas.microsoft.com/office/drawing/2014/main" id="{5F2C8E12-AE39-1348-9BD5-D3D0F26D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50" y="60993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3</a:t>
            </a:r>
          </a:p>
        </p:txBody>
      </p:sp>
      <p:sp>
        <p:nvSpPr>
          <p:cNvPr id="71" name="Rectangle 78">
            <a:extLst>
              <a:ext uri="{FF2B5EF4-FFF2-40B4-BE49-F238E27FC236}">
                <a16:creationId xmlns:a16="http://schemas.microsoft.com/office/drawing/2014/main" id="{13E5BD50-B912-2D4D-9E98-1BE74FAC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54897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4</a:t>
            </a:r>
          </a:p>
        </p:txBody>
      </p:sp>
      <p:sp>
        <p:nvSpPr>
          <p:cNvPr id="72" name="Rectangle 79">
            <a:extLst>
              <a:ext uri="{FF2B5EF4-FFF2-40B4-BE49-F238E27FC236}">
                <a16:creationId xmlns:a16="http://schemas.microsoft.com/office/drawing/2014/main" id="{FA7F5F10-ECC1-B54F-857C-0E019258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45753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5</a:t>
            </a:r>
          </a:p>
        </p:txBody>
      </p:sp>
      <p:sp>
        <p:nvSpPr>
          <p:cNvPr id="73" name="Rectangle 80">
            <a:extLst>
              <a:ext uri="{FF2B5EF4-FFF2-40B4-BE49-F238E27FC236}">
                <a16:creationId xmlns:a16="http://schemas.microsoft.com/office/drawing/2014/main" id="{540D50E8-2A89-C44D-BC02-7B207968F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396239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6</a:t>
            </a:r>
          </a:p>
        </p:txBody>
      </p:sp>
      <p:sp>
        <p:nvSpPr>
          <p:cNvPr id="74" name="Rectangle 81">
            <a:extLst>
              <a:ext uri="{FF2B5EF4-FFF2-40B4-BE49-F238E27FC236}">
                <a16:creationId xmlns:a16="http://schemas.microsoft.com/office/drawing/2014/main" id="{65028E31-C274-DD45-80D2-2257436A0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396239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7</a:t>
            </a:r>
          </a:p>
        </p:txBody>
      </p:sp>
      <p:sp>
        <p:nvSpPr>
          <p:cNvPr id="75" name="Oval 82" descr="再生纸">
            <a:extLst>
              <a:ext uri="{FF2B5EF4-FFF2-40B4-BE49-F238E27FC236}">
                <a16:creationId xmlns:a16="http://schemas.microsoft.com/office/drawing/2014/main" id="{4FBDA92C-C582-8244-BEC3-44A70B1E2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4346704"/>
            <a:ext cx="1828800" cy="18288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83">
            <a:extLst>
              <a:ext uri="{FF2B5EF4-FFF2-40B4-BE49-F238E27FC236}">
                <a16:creationId xmlns:a16="http://schemas.microsoft.com/office/drawing/2014/main" id="{461B7881-CFDB-6B44-B79D-39FB61B75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7250" y="5261104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84">
            <a:extLst>
              <a:ext uri="{FF2B5EF4-FFF2-40B4-BE49-F238E27FC236}">
                <a16:creationId xmlns:a16="http://schemas.microsoft.com/office/drawing/2014/main" id="{8BDCF609-EF4B-9F4C-A799-D04B1E480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2050" y="4575304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85">
            <a:extLst>
              <a:ext uri="{FF2B5EF4-FFF2-40B4-BE49-F238E27FC236}">
                <a16:creationId xmlns:a16="http://schemas.microsoft.com/office/drawing/2014/main" id="{A73986D7-FA90-4445-AFC2-E2B7D1BE6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2050" y="4575304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86">
            <a:extLst>
              <a:ext uri="{FF2B5EF4-FFF2-40B4-BE49-F238E27FC236}">
                <a16:creationId xmlns:a16="http://schemas.microsoft.com/office/drawing/2014/main" id="{D966D53C-615D-C84F-8392-B24388025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461657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  <a:endParaRPr lang="en-US" altLang="zh-CN"/>
          </a:p>
        </p:txBody>
      </p:sp>
      <p:sp>
        <p:nvSpPr>
          <p:cNvPr id="80" name="Text Box 87">
            <a:extLst>
              <a:ext uri="{FF2B5EF4-FFF2-40B4-BE49-F238E27FC236}">
                <a16:creationId xmlns:a16="http://schemas.microsoft.com/office/drawing/2014/main" id="{2AE24E38-F7CF-7841-B405-740492860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54897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1</a:t>
            </a:r>
            <a:endParaRPr lang="en-US" altLang="zh-CN"/>
          </a:p>
        </p:txBody>
      </p:sp>
      <p:sp>
        <p:nvSpPr>
          <p:cNvPr id="81" name="Rectangle 88">
            <a:extLst>
              <a:ext uri="{FF2B5EF4-FFF2-40B4-BE49-F238E27FC236}">
                <a16:creationId xmlns:a16="http://schemas.microsoft.com/office/drawing/2014/main" id="{24EED260-0960-5047-9CDA-1F3783B2A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60231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2</a:t>
            </a:r>
          </a:p>
        </p:txBody>
      </p:sp>
      <p:sp>
        <p:nvSpPr>
          <p:cNvPr id="82" name="Rectangle 89">
            <a:extLst>
              <a:ext uri="{FF2B5EF4-FFF2-40B4-BE49-F238E27FC236}">
                <a16:creationId xmlns:a16="http://schemas.microsoft.com/office/drawing/2014/main" id="{E7111C27-43B1-4D46-ACC9-9BEF8768A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60993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3</a:t>
            </a:r>
          </a:p>
        </p:txBody>
      </p:sp>
      <p:sp>
        <p:nvSpPr>
          <p:cNvPr id="83" name="Rectangle 90">
            <a:extLst>
              <a:ext uri="{FF2B5EF4-FFF2-40B4-BE49-F238E27FC236}">
                <a16:creationId xmlns:a16="http://schemas.microsoft.com/office/drawing/2014/main" id="{52C0C093-F489-1549-A360-651DEE2AB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0" y="54897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4</a:t>
            </a:r>
          </a:p>
        </p:txBody>
      </p:sp>
      <p:sp>
        <p:nvSpPr>
          <p:cNvPr id="84" name="Rectangle 91">
            <a:extLst>
              <a:ext uri="{FF2B5EF4-FFF2-40B4-BE49-F238E27FC236}">
                <a16:creationId xmlns:a16="http://schemas.microsoft.com/office/drawing/2014/main" id="{6D363E94-0173-3F4D-A77E-F4D665A6B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0" y="45753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5</a:t>
            </a:r>
          </a:p>
        </p:txBody>
      </p:sp>
      <p:sp>
        <p:nvSpPr>
          <p:cNvPr id="85" name="Rectangle 92">
            <a:extLst>
              <a:ext uri="{FF2B5EF4-FFF2-40B4-BE49-F238E27FC236}">
                <a16:creationId xmlns:a16="http://schemas.microsoft.com/office/drawing/2014/main" id="{400F838E-9F70-9D4D-95E6-9CB7D8540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0" y="396239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6</a:t>
            </a:r>
          </a:p>
        </p:txBody>
      </p:sp>
      <p:sp>
        <p:nvSpPr>
          <p:cNvPr id="86" name="Rectangle 93">
            <a:extLst>
              <a:ext uri="{FF2B5EF4-FFF2-40B4-BE49-F238E27FC236}">
                <a16:creationId xmlns:a16="http://schemas.microsoft.com/office/drawing/2014/main" id="{90E79D91-6A7B-A64C-B871-3FAA6FBDA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450" y="396239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7</a:t>
            </a:r>
          </a:p>
        </p:txBody>
      </p:sp>
      <p:sp>
        <p:nvSpPr>
          <p:cNvPr id="87" name="Line 94">
            <a:extLst>
              <a:ext uri="{FF2B5EF4-FFF2-40B4-BE49-F238E27FC236}">
                <a16:creationId xmlns:a16="http://schemas.microsoft.com/office/drawing/2014/main" id="{F8C5FF63-EDEF-AA4F-B09F-0F998564E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2125" y="4346704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Oval 95">
            <a:extLst>
              <a:ext uri="{FF2B5EF4-FFF2-40B4-BE49-F238E27FC236}">
                <a16:creationId xmlns:a16="http://schemas.microsoft.com/office/drawing/2014/main" id="{76387AF2-44B7-DA41-84EE-F22AFF15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4803904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Text Box 96">
            <a:extLst>
              <a:ext uri="{FF2B5EF4-FFF2-40B4-BE49-F238E27FC236}">
                <a16:creationId xmlns:a16="http://schemas.microsoft.com/office/drawing/2014/main" id="{AF9F2B7B-0BD7-934E-96D2-4EBD73381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518" y="6391888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ea typeface="隶书" pitchFamily="49" charset="-122"/>
              </a:rPr>
              <a:t>A</a:t>
            </a:r>
            <a:r>
              <a:rPr lang="zh-CN" altLang="en-US" b="1" dirty="0">
                <a:ea typeface="隶书" pitchFamily="49" charset="-122"/>
              </a:rPr>
              <a:t>出队</a:t>
            </a:r>
            <a:endParaRPr lang="zh-CN" altLang="en-US" sz="2000" dirty="0"/>
          </a:p>
        </p:txBody>
      </p:sp>
      <p:sp>
        <p:nvSpPr>
          <p:cNvPr id="90" name="Text Box 97">
            <a:extLst>
              <a:ext uri="{FF2B5EF4-FFF2-40B4-BE49-F238E27FC236}">
                <a16:creationId xmlns:a16="http://schemas.microsoft.com/office/drawing/2014/main" id="{706B8E98-D1F7-2348-A861-3529CB0A3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451" y="6405140"/>
            <a:ext cx="10054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ea typeface="隶书" pitchFamily="49" charset="-122"/>
              </a:rPr>
              <a:t>B</a:t>
            </a:r>
            <a:r>
              <a:rPr lang="zh-CN" altLang="en-US" b="1" dirty="0">
                <a:ea typeface="隶书" pitchFamily="49" charset="-122"/>
              </a:rPr>
              <a:t>出队</a:t>
            </a:r>
            <a:endParaRPr lang="zh-CN" altLang="en-US" sz="2000" dirty="0"/>
          </a:p>
        </p:txBody>
      </p:sp>
      <p:sp>
        <p:nvSpPr>
          <p:cNvPr id="91" name="Oval 98" descr="再生纸">
            <a:extLst>
              <a:ext uri="{FF2B5EF4-FFF2-40B4-BE49-F238E27FC236}">
                <a16:creationId xmlns:a16="http://schemas.microsoft.com/office/drawing/2014/main" id="{F981AAD6-75C2-0D4B-B496-2A669C684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4346704"/>
            <a:ext cx="1828800" cy="18288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99">
            <a:extLst>
              <a:ext uri="{FF2B5EF4-FFF2-40B4-BE49-F238E27FC236}">
                <a16:creationId xmlns:a16="http://schemas.microsoft.com/office/drawing/2014/main" id="{F4686296-1ADF-5E4C-93C2-0724A4737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6725" y="4346704"/>
            <a:ext cx="0" cy="1828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100">
            <a:extLst>
              <a:ext uri="{FF2B5EF4-FFF2-40B4-BE49-F238E27FC236}">
                <a16:creationId xmlns:a16="http://schemas.microsoft.com/office/drawing/2014/main" id="{E932B04F-1283-0C4B-A70B-8A49EBC02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2325" y="5261104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Line 101">
            <a:extLst>
              <a:ext uri="{FF2B5EF4-FFF2-40B4-BE49-F238E27FC236}">
                <a16:creationId xmlns:a16="http://schemas.microsoft.com/office/drawing/2014/main" id="{B4C5509E-7AD7-ED42-B723-21167177C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125" y="4575304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102">
            <a:extLst>
              <a:ext uri="{FF2B5EF4-FFF2-40B4-BE49-F238E27FC236}">
                <a16:creationId xmlns:a16="http://schemas.microsoft.com/office/drawing/2014/main" id="{5FD03F9D-06E0-064F-8CEA-D04C678F1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7125" y="4575304"/>
            <a:ext cx="1219200" cy="1371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Oval 103">
            <a:extLst>
              <a:ext uri="{FF2B5EF4-FFF2-40B4-BE49-F238E27FC236}">
                <a16:creationId xmlns:a16="http://schemas.microsoft.com/office/drawing/2014/main" id="{FB233AB6-A706-AE4F-BF7A-D177A6624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4803904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 Box 104">
            <a:extLst>
              <a:ext uri="{FF2B5EF4-FFF2-40B4-BE49-F238E27FC236}">
                <a16:creationId xmlns:a16="http://schemas.microsoft.com/office/drawing/2014/main" id="{A2A2CE3E-BADC-0E46-8038-3A47EFB3E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47277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0</a:t>
            </a:r>
            <a:endParaRPr lang="en-US" altLang="zh-CN"/>
          </a:p>
        </p:txBody>
      </p:sp>
      <p:sp>
        <p:nvSpPr>
          <p:cNvPr id="98" name="Text Box 105">
            <a:extLst>
              <a:ext uri="{FF2B5EF4-FFF2-40B4-BE49-F238E27FC236}">
                <a16:creationId xmlns:a16="http://schemas.microsoft.com/office/drawing/2014/main" id="{BCB43AA5-E616-B74D-9E4D-D55C12A4B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175" y="54897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1</a:t>
            </a:r>
            <a:endParaRPr lang="en-US" altLang="zh-CN"/>
          </a:p>
        </p:txBody>
      </p:sp>
      <p:sp>
        <p:nvSpPr>
          <p:cNvPr id="99" name="Rectangle 106">
            <a:extLst>
              <a:ext uri="{FF2B5EF4-FFF2-40B4-BE49-F238E27FC236}">
                <a16:creationId xmlns:a16="http://schemas.microsoft.com/office/drawing/2014/main" id="{6F5309A7-88B4-6849-BBF6-95833132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5" y="60231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2</a:t>
            </a:r>
          </a:p>
        </p:txBody>
      </p:sp>
      <p:sp>
        <p:nvSpPr>
          <p:cNvPr id="100" name="Rectangle 107">
            <a:extLst>
              <a:ext uri="{FF2B5EF4-FFF2-40B4-BE49-F238E27FC236}">
                <a16:creationId xmlns:a16="http://schemas.microsoft.com/office/drawing/2014/main" id="{EC722C6E-1397-F14D-B67B-AC848124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60231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3</a:t>
            </a:r>
          </a:p>
        </p:txBody>
      </p:sp>
      <p:sp>
        <p:nvSpPr>
          <p:cNvPr id="101" name="Rectangle 108">
            <a:extLst>
              <a:ext uri="{FF2B5EF4-FFF2-40B4-BE49-F238E27FC236}">
                <a16:creationId xmlns:a16="http://schemas.microsoft.com/office/drawing/2014/main" id="{69935973-6C67-4841-86D5-02ABF2405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25" y="54897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4</a:t>
            </a:r>
          </a:p>
        </p:txBody>
      </p:sp>
      <p:sp>
        <p:nvSpPr>
          <p:cNvPr id="102" name="Rectangle 109">
            <a:extLst>
              <a:ext uri="{FF2B5EF4-FFF2-40B4-BE49-F238E27FC236}">
                <a16:creationId xmlns:a16="http://schemas.microsoft.com/office/drawing/2014/main" id="{50C6ABD2-B41B-1948-9C3B-F3A16BC07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25" y="4575304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5</a:t>
            </a:r>
          </a:p>
        </p:txBody>
      </p:sp>
      <p:sp>
        <p:nvSpPr>
          <p:cNvPr id="103" name="Rectangle 110">
            <a:extLst>
              <a:ext uri="{FF2B5EF4-FFF2-40B4-BE49-F238E27FC236}">
                <a16:creationId xmlns:a16="http://schemas.microsoft.com/office/drawing/2014/main" id="{C29DE36F-E1F6-9846-9528-FD3037B55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25" y="396239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6</a:t>
            </a:r>
          </a:p>
        </p:txBody>
      </p:sp>
      <p:sp>
        <p:nvSpPr>
          <p:cNvPr id="104" name="Rectangle 111">
            <a:extLst>
              <a:ext uri="{FF2B5EF4-FFF2-40B4-BE49-F238E27FC236}">
                <a16:creationId xmlns:a16="http://schemas.microsoft.com/office/drawing/2014/main" id="{3DD918E5-E92D-9F48-BA13-F60796B58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5" y="3962392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7</a:t>
            </a:r>
          </a:p>
        </p:txBody>
      </p:sp>
      <p:sp>
        <p:nvSpPr>
          <p:cNvPr id="105" name="Text Box 126">
            <a:extLst>
              <a:ext uri="{FF2B5EF4-FFF2-40B4-BE49-F238E27FC236}">
                <a16:creationId xmlns:a16="http://schemas.microsoft.com/office/drawing/2014/main" id="{D964850C-E866-0E4B-AABA-4B7B4CBE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189" y="6406402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ea typeface="隶书" pitchFamily="49" charset="-122"/>
              </a:rPr>
              <a:t>队满</a:t>
            </a:r>
            <a:endParaRPr lang="zh-CN" altLang="en-US" sz="2000" dirty="0"/>
          </a:p>
        </p:txBody>
      </p:sp>
      <p:sp>
        <p:nvSpPr>
          <p:cNvPr id="106" name="Line 128">
            <a:extLst>
              <a:ext uri="{FF2B5EF4-FFF2-40B4-BE49-F238E27FC236}">
                <a16:creationId xmlns:a16="http://schemas.microsoft.com/office/drawing/2014/main" id="{6F651081-FC87-3949-A8DA-4DCDC57671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30046" y="5605817"/>
            <a:ext cx="108404" cy="33711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Text Box 129">
            <a:extLst>
              <a:ext uri="{FF2B5EF4-FFF2-40B4-BE49-F238E27FC236}">
                <a16:creationId xmlns:a16="http://schemas.microsoft.com/office/drawing/2014/main" id="{3FDE7E56-1D88-E14C-9735-6D91B70D7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514" y="5905378"/>
            <a:ext cx="73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front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108" name="Text Box 130">
            <a:extLst>
              <a:ext uri="{FF2B5EF4-FFF2-40B4-BE49-F238E27FC236}">
                <a16:creationId xmlns:a16="http://schemas.microsoft.com/office/drawing/2014/main" id="{3B0A4D99-5DA4-7E41-AF02-5C9F88533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5624504"/>
            <a:ext cx="455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B</a:t>
            </a:r>
            <a:endParaRPr lang="en-US" altLang="zh-CN" dirty="0"/>
          </a:p>
        </p:txBody>
      </p:sp>
      <p:sp>
        <p:nvSpPr>
          <p:cNvPr id="109" name="Text Box 131">
            <a:extLst>
              <a:ext uri="{FF2B5EF4-FFF2-40B4-BE49-F238E27FC236}">
                <a16:creationId xmlns:a16="http://schemas.microsoft.com/office/drawing/2014/main" id="{9D794EC6-EE25-5248-BBE0-0E2AC5FAA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6525" y="5626545"/>
            <a:ext cx="477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endParaRPr lang="en-US" altLang="zh-CN" dirty="0"/>
          </a:p>
        </p:txBody>
      </p:sp>
      <p:sp>
        <p:nvSpPr>
          <p:cNvPr id="110" name="Text Box 132">
            <a:extLst>
              <a:ext uri="{FF2B5EF4-FFF2-40B4-BE49-F238E27FC236}">
                <a16:creationId xmlns:a16="http://schemas.microsoft.com/office/drawing/2014/main" id="{A7906F66-1331-7F40-A2F2-8CA16B48C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18" y="6327904"/>
            <a:ext cx="649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rear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111" name="Line 133">
            <a:extLst>
              <a:ext uri="{FF2B5EF4-FFF2-40B4-BE49-F238E27FC236}">
                <a16:creationId xmlns:a16="http://schemas.microsoft.com/office/drawing/2014/main" id="{D1965230-B7E5-5248-9596-74EDA41D27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6077306"/>
            <a:ext cx="672987" cy="341086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 Box 135">
            <a:extLst>
              <a:ext uri="{FF2B5EF4-FFF2-40B4-BE49-F238E27FC236}">
                <a16:creationId xmlns:a16="http://schemas.microsoft.com/office/drawing/2014/main" id="{691549A9-3782-B849-A04C-B5C510AEB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6099304"/>
            <a:ext cx="73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</a:rPr>
              <a:t>front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113" name="Text Box 137">
            <a:extLst>
              <a:ext uri="{FF2B5EF4-FFF2-40B4-BE49-F238E27FC236}">
                <a16:creationId xmlns:a16="http://schemas.microsoft.com/office/drawing/2014/main" id="{BC770817-D446-4743-AD73-910C4D29B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935" y="5650041"/>
            <a:ext cx="4778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endParaRPr lang="en-US" altLang="zh-CN" dirty="0"/>
          </a:p>
        </p:txBody>
      </p:sp>
      <p:sp>
        <p:nvSpPr>
          <p:cNvPr id="114" name="Text Box 138">
            <a:extLst>
              <a:ext uri="{FF2B5EF4-FFF2-40B4-BE49-F238E27FC236}">
                <a16:creationId xmlns:a16="http://schemas.microsoft.com/office/drawing/2014/main" id="{E72E0F47-54AF-434A-9922-C08BF78A5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7" y="6356934"/>
            <a:ext cx="649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rear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115" name="Line 139">
            <a:extLst>
              <a:ext uri="{FF2B5EF4-FFF2-40B4-BE49-F238E27FC236}">
                <a16:creationId xmlns:a16="http://schemas.microsoft.com/office/drawing/2014/main" id="{DA3D979D-9F14-A246-A276-76D1FC7A8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2050" y="6099304"/>
            <a:ext cx="244475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140">
            <a:extLst>
              <a:ext uri="{FF2B5EF4-FFF2-40B4-BE49-F238E27FC236}">
                <a16:creationId xmlns:a16="http://schemas.microsoft.com/office/drawing/2014/main" id="{3204084C-C74E-6148-B987-43988D0780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26000" y="6023104"/>
            <a:ext cx="355600" cy="228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141">
            <a:extLst>
              <a:ext uri="{FF2B5EF4-FFF2-40B4-BE49-F238E27FC236}">
                <a16:creationId xmlns:a16="http://schemas.microsoft.com/office/drawing/2014/main" id="{E223D6E7-782B-E840-A858-C5F7A46D4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6099304"/>
            <a:ext cx="73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front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118" name="Text Box 142">
            <a:extLst>
              <a:ext uri="{FF2B5EF4-FFF2-40B4-BE49-F238E27FC236}">
                <a16:creationId xmlns:a16="http://schemas.microsoft.com/office/drawing/2014/main" id="{BDD77B4F-4733-B34E-999E-31EEB4440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5611350"/>
            <a:ext cx="477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C</a:t>
            </a:r>
            <a:endParaRPr lang="en-US" altLang="zh-CN" dirty="0"/>
          </a:p>
        </p:txBody>
      </p:sp>
      <p:sp>
        <p:nvSpPr>
          <p:cNvPr id="119" name="Text Box 143">
            <a:extLst>
              <a:ext uri="{FF2B5EF4-FFF2-40B4-BE49-F238E27FC236}">
                <a16:creationId xmlns:a16="http://schemas.microsoft.com/office/drawing/2014/main" id="{E90C063A-DAF9-1F45-A769-24A41884F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638" y="5261104"/>
            <a:ext cx="6497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rear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120" name="Line 144">
            <a:extLst>
              <a:ext uri="{FF2B5EF4-FFF2-40B4-BE49-F238E27FC236}">
                <a16:creationId xmlns:a16="http://schemas.microsoft.com/office/drawing/2014/main" id="{BAAD6241-3019-E64F-A0E1-CD75995207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91450" y="5489703"/>
            <a:ext cx="28575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Line 145">
            <a:extLst>
              <a:ext uri="{FF2B5EF4-FFF2-40B4-BE49-F238E27FC236}">
                <a16:creationId xmlns:a16="http://schemas.microsoft.com/office/drawing/2014/main" id="{9F803B9D-A9DD-0F47-9745-4CAD88F395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7702" y="6099304"/>
            <a:ext cx="372148" cy="152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" name="Text Box 146">
            <a:extLst>
              <a:ext uri="{FF2B5EF4-FFF2-40B4-BE49-F238E27FC236}">
                <a16:creationId xmlns:a16="http://schemas.microsoft.com/office/drawing/2014/main" id="{7D7C4AAB-E515-0B46-959D-AB6D7157E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206" y="5264483"/>
            <a:ext cx="4778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D</a:t>
            </a:r>
            <a:endParaRPr lang="en-US" altLang="zh-CN" dirty="0"/>
          </a:p>
        </p:txBody>
      </p:sp>
      <p:sp>
        <p:nvSpPr>
          <p:cNvPr id="123" name="Text Box 147">
            <a:extLst>
              <a:ext uri="{FF2B5EF4-FFF2-40B4-BE49-F238E27FC236}">
                <a16:creationId xmlns:a16="http://schemas.microsoft.com/office/drawing/2014/main" id="{BF15D0F0-4842-4743-9916-7CDFDC5BE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093" y="4654452"/>
            <a:ext cx="4556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E</a:t>
            </a:r>
            <a:endParaRPr lang="en-US" altLang="zh-CN" dirty="0"/>
          </a:p>
        </p:txBody>
      </p:sp>
      <p:sp>
        <p:nvSpPr>
          <p:cNvPr id="124" name="Text Box 148">
            <a:extLst>
              <a:ext uri="{FF2B5EF4-FFF2-40B4-BE49-F238E27FC236}">
                <a16:creationId xmlns:a16="http://schemas.microsoft.com/office/drawing/2014/main" id="{2D365E55-5ACC-8643-9779-C5E314045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5474" y="4326860"/>
            <a:ext cx="43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F</a:t>
            </a:r>
            <a:endParaRPr lang="en-US" altLang="zh-CN" dirty="0"/>
          </a:p>
        </p:txBody>
      </p:sp>
      <p:sp>
        <p:nvSpPr>
          <p:cNvPr id="125" name="Text Box 149">
            <a:extLst>
              <a:ext uri="{FF2B5EF4-FFF2-40B4-BE49-F238E27FC236}">
                <a16:creationId xmlns:a16="http://schemas.microsoft.com/office/drawing/2014/main" id="{CDE80F2C-B23F-674B-B012-7E2FF38B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095" y="4318810"/>
            <a:ext cx="5000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G</a:t>
            </a:r>
            <a:endParaRPr lang="en-US" altLang="zh-CN" dirty="0"/>
          </a:p>
        </p:txBody>
      </p:sp>
      <p:sp>
        <p:nvSpPr>
          <p:cNvPr id="126" name="Text Box 150">
            <a:extLst>
              <a:ext uri="{FF2B5EF4-FFF2-40B4-BE49-F238E27FC236}">
                <a16:creationId xmlns:a16="http://schemas.microsoft.com/office/drawing/2014/main" id="{6659AD1F-D0C5-924B-8D63-7A4F62CE1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5960" y="4684502"/>
            <a:ext cx="5000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H</a:t>
            </a:r>
            <a:endParaRPr lang="en-US" altLang="zh-CN" dirty="0"/>
          </a:p>
        </p:txBody>
      </p:sp>
      <p:sp>
        <p:nvSpPr>
          <p:cNvPr id="127" name="Text Box 151">
            <a:extLst>
              <a:ext uri="{FF2B5EF4-FFF2-40B4-BE49-F238E27FC236}">
                <a16:creationId xmlns:a16="http://schemas.microsoft.com/office/drawing/2014/main" id="{452D9473-B4B8-784D-AA5C-DAB6AE58F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407" y="5263939"/>
            <a:ext cx="342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/>
              <a:t>I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627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 animBg="1"/>
      <p:bldP spid="47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57" grpId="0" animBg="1"/>
      <p:bldP spid="59" grpId="0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 animBg="1"/>
      <p:bldP spid="88" grpId="0" animBg="1"/>
      <p:bldP spid="89" grpId="0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/>
      <p:bldP spid="108" grpId="0"/>
      <p:bldP spid="109" grpId="0"/>
      <p:bldP spid="110" grpId="0"/>
      <p:bldP spid="111" grpId="0" animBg="1"/>
      <p:bldP spid="112" grpId="0"/>
      <p:bldP spid="113" grpId="0"/>
      <p:bldP spid="114" grpId="0"/>
      <p:bldP spid="115" grpId="0" animBg="1"/>
      <p:bldP spid="116" grpId="0" animBg="1"/>
      <p:bldP spid="117" grpId="0"/>
      <p:bldP spid="118" grpId="0"/>
      <p:bldP spid="119" grpId="0"/>
      <p:bldP spid="120" grpId="0" animBg="1"/>
      <p:bldP spid="121" grpId="0" animBg="1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F72F-8C0A-1249-BC08-F95594BE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队满说明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73B6-2090-C94B-8F30-B50FA5FF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在到达队满状态时，实际还有一个空闲存储单元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如果想利用该单元，则队满和队空时都满足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front==rear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为了区别，就需要加一个标志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判断队列是满还是空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最近一次执行是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tag==1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；是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tag==0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front==rear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tag==1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，则队满；若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tag==0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，则队空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这增加了计算工作，在频繁使用的队列中一般不使用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0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7596-8E02-3C43-8345-5FE1D235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循环队列的操作定义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9EA269-9A4F-AF4B-8ED0-E5E16EE4A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55" y="1690689"/>
            <a:ext cx="8144289" cy="4333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b="1" dirty="0"/>
              <a:t>template &lt;class Type&gt; void</a:t>
            </a:r>
            <a:r>
              <a:rPr lang="en-US" altLang="zh-CN" dirty="0"/>
              <a:t> Queue</a:t>
            </a:r>
            <a:r>
              <a:rPr lang="zh-CN" altLang="en-US" dirty="0"/>
              <a:t> </a:t>
            </a:r>
            <a:r>
              <a:rPr lang="en-US" altLang="zh-CN" b="1" dirty="0"/>
              <a:t>&lt;Type&gt;</a:t>
            </a:r>
            <a:r>
              <a:rPr lang="zh-CN" altLang="en-US" b="1" dirty="0"/>
              <a:t> </a:t>
            </a:r>
            <a:r>
              <a:rPr lang="en-US" altLang="zh-CN" b="1" dirty="0"/>
              <a:t>:: </a:t>
            </a:r>
            <a:r>
              <a:rPr lang="en-US" altLang="zh-CN" dirty="0" err="1"/>
              <a:t>MakeEmpty</a:t>
            </a:r>
            <a:r>
              <a:rPr lang="en-US" altLang="zh-CN" dirty="0"/>
              <a:t> ( ) </a:t>
            </a:r>
            <a:r>
              <a:rPr lang="en-US" altLang="zh-CN" b="1" dirty="0"/>
              <a:t>{</a:t>
            </a:r>
            <a:r>
              <a:rPr lang="en-US" altLang="zh-CN" dirty="0"/>
              <a:t> 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dirty="0">
                <a:ea typeface="仿宋_GB2312" pitchFamily="49" charset="-122"/>
              </a:rPr>
              <a:t>front = rear</a:t>
            </a:r>
            <a:r>
              <a:rPr lang="en-US" altLang="zh-CN" i="1" dirty="0">
                <a:ea typeface="仿宋_GB2312" pitchFamily="49" charset="-122"/>
              </a:rPr>
              <a:t> = </a:t>
            </a:r>
            <a:r>
              <a:rPr lang="en-US" altLang="zh-CN" dirty="0">
                <a:ea typeface="仿宋_GB2312" pitchFamily="49" charset="-122"/>
              </a:rPr>
              <a:t>0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en-US" altLang="zh-CN" b="1" i="1" dirty="0">
                <a:ea typeface="仿宋_GB2312" pitchFamily="49" charset="-122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ea typeface="仿宋_GB2312" pitchFamily="49" charset="-122"/>
              </a:rPr>
              <a:t>}</a:t>
            </a:r>
          </a:p>
          <a:p>
            <a:pPr>
              <a:lnSpc>
                <a:spcPct val="105000"/>
              </a:lnSpc>
            </a:pPr>
            <a:endParaRPr lang="en-US" altLang="zh-CN" b="1" dirty="0">
              <a:ea typeface="仿宋_GB2312" pitchFamily="49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/>
              <a:t>template &lt;class Type&gt; </a:t>
            </a:r>
            <a:r>
              <a:rPr lang="en-US" altLang="zh-CN" b="1" dirty="0" err="1"/>
              <a:t>int</a:t>
            </a:r>
            <a:r>
              <a:rPr lang="en-US" altLang="zh-CN" dirty="0"/>
              <a:t> Queue</a:t>
            </a:r>
            <a:r>
              <a:rPr lang="zh-CN" altLang="en-US" dirty="0"/>
              <a:t> </a:t>
            </a:r>
            <a:r>
              <a:rPr lang="en-US" altLang="zh-CN" b="1" dirty="0"/>
              <a:t>&lt;Type&gt;</a:t>
            </a:r>
            <a:r>
              <a:rPr lang="zh-CN" altLang="en-US" b="1" dirty="0"/>
              <a:t> </a:t>
            </a:r>
            <a:r>
              <a:rPr lang="en-US" altLang="zh-CN" b="1" dirty="0"/>
              <a:t>::</a:t>
            </a:r>
            <a:r>
              <a:rPr lang="en-US" altLang="zh-CN" b="1" dirty="0">
                <a:ea typeface="仿宋_GB2312" pitchFamily="49" charset="-122"/>
              </a:rPr>
              <a:t> </a:t>
            </a:r>
            <a:r>
              <a:rPr lang="en-US" altLang="zh-CN" dirty="0" err="1"/>
              <a:t>IsEmpty</a:t>
            </a:r>
            <a:r>
              <a:rPr lang="en-US" altLang="zh-CN" dirty="0"/>
              <a:t> ( ) </a:t>
            </a:r>
            <a:r>
              <a:rPr lang="en-US" altLang="zh-CN" b="1" dirty="0"/>
              <a:t>{ </a:t>
            </a:r>
          </a:p>
          <a:p>
            <a:pPr>
              <a:lnSpc>
                <a:spcPct val="105000"/>
              </a:lnSpc>
            </a:pPr>
            <a:r>
              <a:rPr lang="zh-CN" altLang="en-US" b="1" dirty="0"/>
              <a:t>    </a:t>
            </a:r>
            <a:r>
              <a:rPr lang="en-US" altLang="zh-CN" b="1" dirty="0"/>
              <a:t>return </a:t>
            </a:r>
            <a:r>
              <a:rPr lang="en-US" altLang="zh-CN" dirty="0"/>
              <a:t>front </a:t>
            </a:r>
            <a:r>
              <a:rPr lang="en-US" altLang="zh-CN" i="1" dirty="0"/>
              <a:t>==</a:t>
            </a:r>
            <a:r>
              <a:rPr lang="en-US" altLang="zh-CN" dirty="0"/>
              <a:t> rear</a:t>
            </a:r>
            <a:r>
              <a:rPr lang="en-US" altLang="zh-CN" b="1" dirty="0"/>
              <a:t>; </a:t>
            </a:r>
          </a:p>
          <a:p>
            <a:pPr>
              <a:lnSpc>
                <a:spcPct val="105000"/>
              </a:lnSpc>
            </a:pPr>
            <a:r>
              <a:rPr lang="en-US" altLang="zh-CN" b="1" dirty="0"/>
              <a:t>}</a:t>
            </a:r>
          </a:p>
          <a:p>
            <a:pPr>
              <a:lnSpc>
                <a:spcPct val="105000"/>
              </a:lnSpc>
            </a:pPr>
            <a:endParaRPr lang="en-US" altLang="zh-CN" b="1" dirty="0"/>
          </a:p>
          <a:p>
            <a:pPr>
              <a:lnSpc>
                <a:spcPct val="105000"/>
              </a:lnSpc>
            </a:pPr>
            <a:r>
              <a:rPr lang="en-US" altLang="zh-CN" b="1" dirty="0"/>
              <a:t>template &lt;class Type&gt; </a:t>
            </a:r>
            <a:r>
              <a:rPr lang="en-US" altLang="zh-CN" b="1" dirty="0" err="1"/>
              <a:t>int</a:t>
            </a:r>
            <a:r>
              <a:rPr lang="en-US" altLang="zh-CN" dirty="0"/>
              <a:t> Queue</a:t>
            </a:r>
            <a:r>
              <a:rPr lang="zh-CN" altLang="en-US" dirty="0"/>
              <a:t> </a:t>
            </a:r>
            <a:r>
              <a:rPr lang="en-US" altLang="zh-CN" b="1" dirty="0"/>
              <a:t>&lt;Type&gt;</a:t>
            </a:r>
            <a:r>
              <a:rPr lang="zh-CN" altLang="en-US" b="1" dirty="0"/>
              <a:t> </a:t>
            </a:r>
            <a:r>
              <a:rPr lang="en-US" altLang="zh-CN" b="1" dirty="0"/>
              <a:t>:: </a:t>
            </a:r>
            <a:r>
              <a:rPr lang="en-US" altLang="zh-CN" dirty="0" err="1"/>
              <a:t>IsFull</a:t>
            </a:r>
            <a:r>
              <a:rPr lang="en-US" altLang="zh-CN" dirty="0"/>
              <a:t> ( ) </a:t>
            </a:r>
            <a:r>
              <a:rPr lang="en-US" altLang="zh-CN" b="1" dirty="0"/>
              <a:t>{ </a:t>
            </a:r>
          </a:p>
          <a:p>
            <a:pPr>
              <a:lnSpc>
                <a:spcPct val="105000"/>
              </a:lnSpc>
            </a:pPr>
            <a:r>
              <a:rPr lang="zh-CN" altLang="en-US" b="1" dirty="0"/>
              <a:t>    </a:t>
            </a:r>
            <a:r>
              <a:rPr lang="en-US" altLang="zh-CN" b="1" dirty="0"/>
              <a:t>return </a:t>
            </a:r>
            <a:r>
              <a:rPr lang="en-US" altLang="zh-CN" dirty="0"/>
              <a:t>(rear+1)</a:t>
            </a:r>
            <a:r>
              <a:rPr lang="en-US" altLang="zh-CN" b="1" dirty="0"/>
              <a:t>%</a:t>
            </a:r>
            <a:r>
              <a:rPr lang="en-US" altLang="zh-CN" dirty="0"/>
              <a:t>size </a:t>
            </a:r>
            <a:r>
              <a:rPr lang="en-US" altLang="zh-CN" i="1" dirty="0"/>
              <a:t>==</a:t>
            </a:r>
            <a:r>
              <a:rPr lang="en-US" altLang="zh-CN" dirty="0"/>
              <a:t> front</a:t>
            </a:r>
            <a:r>
              <a:rPr lang="en-US" altLang="zh-CN" b="1" dirty="0"/>
              <a:t>; </a:t>
            </a:r>
          </a:p>
          <a:p>
            <a:pPr>
              <a:lnSpc>
                <a:spcPct val="105000"/>
              </a:lnSpc>
            </a:pPr>
            <a:r>
              <a:rPr lang="en-US" altLang="zh-C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5700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FBE1-F0E6-584A-BE14-2595C2B8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循环队列的操作定义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639DDF96-BBBC-D048-BDC2-4343C22DB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8823" y="1690689"/>
            <a:ext cx="6106354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b="1" dirty="0"/>
              <a:t>template &lt;class Type&gt;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b="1" dirty="0"/>
              <a:t>&lt;Type&gt;</a:t>
            </a:r>
            <a:r>
              <a:rPr lang="zh-CN" altLang="en-US" b="1" dirty="0"/>
              <a:t> </a:t>
            </a:r>
            <a:r>
              <a:rPr lang="en-US" altLang="zh-CN" b="1" dirty="0"/>
              <a:t>:: </a:t>
            </a:r>
          </a:p>
          <a:p>
            <a:pPr>
              <a:lnSpc>
                <a:spcPct val="95000"/>
              </a:lnSpc>
            </a:pPr>
            <a:r>
              <a:rPr lang="en-US" altLang="zh-CN" dirty="0"/>
              <a:t>Queue (</a:t>
            </a:r>
            <a:r>
              <a:rPr lang="en-US" altLang="zh-CN" b="1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sz</a:t>
            </a:r>
            <a:r>
              <a:rPr lang="en-US" altLang="zh-CN" dirty="0"/>
              <a:t>) </a:t>
            </a:r>
            <a:r>
              <a:rPr lang="en-US" altLang="zh-CN" b="1" dirty="0"/>
              <a:t>:</a:t>
            </a:r>
            <a:r>
              <a:rPr lang="en-US" altLang="zh-CN" dirty="0"/>
              <a:t> front (0)</a:t>
            </a:r>
            <a:r>
              <a:rPr lang="en-US" altLang="zh-CN" b="1" dirty="0"/>
              <a:t>,</a:t>
            </a:r>
            <a:r>
              <a:rPr lang="en-US" altLang="zh-CN" dirty="0"/>
              <a:t> rear (0)</a:t>
            </a:r>
            <a:r>
              <a:rPr lang="en-US" altLang="zh-CN" b="1" dirty="0"/>
              <a:t>,</a:t>
            </a:r>
            <a:r>
              <a:rPr lang="en-US" altLang="zh-CN" dirty="0"/>
              <a:t> size (</a:t>
            </a:r>
            <a:r>
              <a:rPr lang="en-US" altLang="zh-CN" dirty="0" err="1"/>
              <a:t>sz</a:t>
            </a:r>
            <a:r>
              <a:rPr lang="en-US" altLang="zh-CN" dirty="0"/>
              <a:t>) </a:t>
            </a:r>
            <a:r>
              <a:rPr lang="en-US" altLang="zh-CN" b="1" dirty="0"/>
              <a:t>{</a:t>
            </a: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/>
              <a:t>    elements = </a:t>
            </a:r>
            <a:r>
              <a:rPr lang="en-US" altLang="zh-CN" b="1" dirty="0"/>
              <a:t>new Type</a:t>
            </a:r>
            <a:r>
              <a:rPr lang="en-US" altLang="zh-CN" dirty="0"/>
              <a:t>[size]</a:t>
            </a:r>
            <a:r>
              <a:rPr lang="en-US" altLang="zh-CN" b="1" dirty="0"/>
              <a:t>;</a:t>
            </a: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/>
              <a:t>    </a:t>
            </a:r>
            <a:r>
              <a:rPr lang="en-US" altLang="zh-CN" b="1" dirty="0"/>
              <a:t>assert</a:t>
            </a:r>
            <a:r>
              <a:rPr lang="en-US" altLang="zh-CN" dirty="0"/>
              <a:t> ( elements != NULL )</a:t>
            </a:r>
            <a:r>
              <a:rPr lang="en-US" altLang="zh-CN" b="1" dirty="0"/>
              <a:t>;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}</a:t>
            </a:r>
            <a:endParaRPr lang="en-US" altLang="zh-CN" dirty="0"/>
          </a:p>
          <a:p>
            <a:pPr>
              <a:lnSpc>
                <a:spcPct val="95000"/>
              </a:lnSpc>
            </a:pP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b="1" dirty="0"/>
              <a:t>template &lt;class Type&gt; void</a:t>
            </a:r>
            <a:r>
              <a:rPr lang="en-US" altLang="zh-CN" dirty="0"/>
              <a:t> Queue</a:t>
            </a:r>
            <a:r>
              <a:rPr lang="zh-CN" altLang="en-US" dirty="0"/>
              <a:t> </a:t>
            </a:r>
            <a:r>
              <a:rPr lang="en-US" altLang="zh-CN" b="1" dirty="0"/>
              <a:t>&lt;Type&gt;</a:t>
            </a:r>
            <a:r>
              <a:rPr lang="zh-CN" altLang="en-US" b="1" dirty="0"/>
              <a:t> </a:t>
            </a:r>
            <a:r>
              <a:rPr lang="en-US" altLang="zh-CN" b="1" dirty="0"/>
              <a:t>::</a:t>
            </a:r>
          </a:p>
          <a:p>
            <a:pPr>
              <a:lnSpc>
                <a:spcPct val="95000"/>
              </a:lnSpc>
            </a:pPr>
            <a:r>
              <a:rPr lang="en-US" altLang="zh-CN" dirty="0" err="1"/>
              <a:t>EnQueue</a:t>
            </a:r>
            <a:r>
              <a:rPr lang="en-US" altLang="zh-CN" dirty="0"/>
              <a:t> (</a:t>
            </a:r>
            <a:r>
              <a:rPr lang="en-US" altLang="zh-CN" b="1" dirty="0"/>
              <a:t>Type</a:t>
            </a:r>
            <a:r>
              <a:rPr lang="en-US" altLang="zh-CN" dirty="0"/>
              <a:t> x) </a:t>
            </a:r>
            <a:r>
              <a:rPr lang="en-US" altLang="zh-CN" b="1" dirty="0"/>
              <a:t>{</a:t>
            </a: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/>
              <a:t>     </a:t>
            </a:r>
            <a:r>
              <a:rPr lang="en-US" altLang="zh-CN" b="1" dirty="0"/>
              <a:t>assert</a:t>
            </a:r>
            <a:r>
              <a:rPr lang="en-US" altLang="zh-CN" dirty="0"/>
              <a:t> ( !</a:t>
            </a:r>
            <a:r>
              <a:rPr lang="en-US" altLang="zh-CN" dirty="0" err="1"/>
              <a:t>IsFull</a:t>
            </a:r>
            <a:r>
              <a:rPr lang="en-US" altLang="zh-CN" dirty="0"/>
              <a:t> ( ) )</a:t>
            </a:r>
            <a:r>
              <a:rPr lang="en-US" altLang="zh-CN" b="1" dirty="0"/>
              <a:t>; 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     </a:t>
            </a:r>
            <a:r>
              <a:rPr lang="en-US" altLang="zh-CN" dirty="0"/>
              <a:t>rear = (rear+1) % size</a:t>
            </a:r>
            <a:r>
              <a:rPr lang="en-US" altLang="zh-CN" b="1" dirty="0"/>
              <a:t>;</a:t>
            </a: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/>
              <a:t>     elements[rear] = x</a:t>
            </a:r>
            <a:r>
              <a:rPr lang="en-US" altLang="zh-CN" b="1" dirty="0"/>
              <a:t>;	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2975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BDB6-22BD-EE45-A5C9-6D31567B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循环队列的操作定义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7DF01D-93EA-0A44-94BD-B0CE236EA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168" y="1690689"/>
            <a:ext cx="585166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/>
              <a:t>template &lt;class Type&gt; </a:t>
            </a:r>
            <a:r>
              <a:rPr lang="en-US" altLang="zh-CN" b="1" dirty="0" err="1"/>
              <a:t>int</a:t>
            </a:r>
            <a:r>
              <a:rPr lang="en-US" altLang="zh-CN" b="1" dirty="0"/>
              <a:t> </a:t>
            </a:r>
            <a:r>
              <a:rPr lang="en-US" altLang="zh-CN" dirty="0"/>
              <a:t>Queue</a:t>
            </a:r>
            <a:r>
              <a:rPr lang="en-US" altLang="zh-CN" b="1" dirty="0"/>
              <a:t>&lt;Type&gt; :: </a:t>
            </a:r>
          </a:p>
          <a:p>
            <a:r>
              <a:rPr lang="en-US" altLang="zh-CN" dirty="0" err="1"/>
              <a:t>DeQueue</a:t>
            </a:r>
            <a:r>
              <a:rPr lang="en-US" altLang="zh-CN" dirty="0"/>
              <a:t> (</a:t>
            </a:r>
            <a:r>
              <a:rPr lang="en-US" altLang="zh-CN" b="1" dirty="0"/>
              <a:t>Type&amp;</a:t>
            </a:r>
            <a:r>
              <a:rPr lang="en-US" altLang="zh-CN" dirty="0"/>
              <a:t> x) </a:t>
            </a:r>
            <a:r>
              <a:rPr lang="en-US" altLang="zh-CN" b="1" dirty="0"/>
              <a:t>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b="1" dirty="0"/>
              <a:t>if</a:t>
            </a:r>
            <a:r>
              <a:rPr lang="en-US" altLang="zh-CN" dirty="0"/>
              <a:t> ( </a:t>
            </a:r>
            <a:r>
              <a:rPr lang="en-US" altLang="zh-CN" dirty="0" err="1"/>
              <a:t>IsEmpty</a:t>
            </a:r>
            <a:r>
              <a:rPr lang="en-US" altLang="zh-CN" dirty="0"/>
              <a:t> ( ) ) </a:t>
            </a:r>
            <a:r>
              <a:rPr lang="en-US" altLang="zh-CN" b="1" dirty="0"/>
              <a:t>return</a:t>
            </a:r>
            <a:r>
              <a:rPr lang="en-US" altLang="zh-CN" dirty="0"/>
              <a:t> 0</a:t>
            </a:r>
            <a:r>
              <a:rPr lang="en-US" altLang="zh-CN" b="1" dirty="0"/>
              <a:t>; 	</a:t>
            </a:r>
            <a:endParaRPr lang="en-US" altLang="zh-CN" dirty="0"/>
          </a:p>
          <a:p>
            <a:r>
              <a:rPr lang="en-US" altLang="zh-CN" dirty="0"/>
              <a:t>    front = (front+1) % size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</a:t>
            </a:r>
            <a:r>
              <a:rPr lang="en-US" altLang="zh-CN" dirty="0"/>
              <a:t>x = elements[front]</a:t>
            </a:r>
            <a:r>
              <a:rPr lang="en-US" altLang="zh-CN" b="1" dirty="0"/>
              <a:t>;  return</a:t>
            </a:r>
            <a:r>
              <a:rPr lang="en-US" altLang="zh-CN" dirty="0"/>
              <a:t> 1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template &lt;class Type&gt; </a:t>
            </a:r>
            <a:r>
              <a:rPr lang="en-US" altLang="zh-CN" b="1" dirty="0" err="1"/>
              <a:t>int</a:t>
            </a:r>
            <a:r>
              <a:rPr lang="en-US" altLang="zh-CN" dirty="0"/>
              <a:t> Queue</a:t>
            </a:r>
            <a:r>
              <a:rPr lang="en-US" altLang="zh-CN" b="1" dirty="0"/>
              <a:t>&lt;Type&gt; :: </a:t>
            </a:r>
          </a:p>
          <a:p>
            <a:r>
              <a:rPr lang="en-US" altLang="zh-CN" dirty="0" err="1"/>
              <a:t>GetFront</a:t>
            </a:r>
            <a:r>
              <a:rPr lang="en-US" altLang="zh-CN" dirty="0"/>
              <a:t> (</a:t>
            </a:r>
            <a:r>
              <a:rPr lang="en-US" altLang="zh-CN" b="1" dirty="0"/>
              <a:t>Type&amp;</a:t>
            </a:r>
            <a:r>
              <a:rPr lang="en-US" altLang="zh-CN" dirty="0"/>
              <a:t> x)</a:t>
            </a:r>
            <a:r>
              <a:rPr lang="en-US" altLang="zh-CN" b="1" dirty="0"/>
              <a:t> {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b="1" dirty="0"/>
              <a:t>if</a:t>
            </a:r>
            <a:r>
              <a:rPr lang="en-US" altLang="zh-CN" dirty="0"/>
              <a:t> ( </a:t>
            </a:r>
            <a:r>
              <a:rPr lang="en-US" altLang="zh-CN" dirty="0" err="1"/>
              <a:t>IsEmpty</a:t>
            </a:r>
            <a:r>
              <a:rPr lang="en-US" altLang="zh-CN" dirty="0"/>
              <a:t> ( ) ) </a:t>
            </a:r>
            <a:r>
              <a:rPr lang="en-US" altLang="zh-CN" b="1" dirty="0"/>
              <a:t>return</a:t>
            </a:r>
            <a:r>
              <a:rPr lang="en-US" altLang="zh-CN" dirty="0"/>
              <a:t> 0</a:t>
            </a:r>
            <a:r>
              <a:rPr lang="en-US" altLang="zh-CN" b="1" dirty="0"/>
              <a:t>; 		</a:t>
            </a:r>
            <a:endParaRPr lang="en-US" altLang="zh-CN" dirty="0"/>
          </a:p>
          <a:p>
            <a:r>
              <a:rPr lang="en-US" altLang="zh-CN" dirty="0"/>
              <a:t>     x = elements[( front+1) % size]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 return </a:t>
            </a:r>
            <a:r>
              <a:rPr lang="en-US" altLang="zh-CN" dirty="0"/>
              <a:t>1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8837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36C1-CEEC-5D42-9308-20EF28D7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队列的链表存储表示：链式队列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1F0A-1FA5-4F47-825B-93068069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92557"/>
            <a:ext cx="7886700" cy="2784405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队头在链头，队尾在链尾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链式队列在进队时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无队满问题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有队空问题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队空条件为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front==NULL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26AA22-F3BE-804B-BCD1-E9133A18A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055" y="1977383"/>
            <a:ext cx="838200" cy="5333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A571A88E-FD73-2F45-A83F-3CECA6229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455" y="1977383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CF6740E0-3E5F-E348-A02C-33D3B9543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9855" y="224299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E0320DA-9A38-8643-BC62-88233B1B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055" y="1977383"/>
            <a:ext cx="838200" cy="5333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D8A09FB4-26B2-264B-BBD6-9DF8A2BB0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455" y="1977383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BC3BE934-3BD1-AB46-8D1F-53DF37F73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855" y="224299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BAEFC8C0-547A-5744-84BB-EC5A6E779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055" y="1977383"/>
            <a:ext cx="838200" cy="5333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0F9C8CE6-CC47-EC4C-8425-BC1C98870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455" y="1977383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FB105F37-470C-D14B-85DF-B7045B496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5855" y="224299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CC822D04-FEA6-8641-8095-6258C3964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8855" y="224299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01F878C7-EDB0-F944-B6E3-00E1ADD45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255" y="1977383"/>
            <a:ext cx="838200" cy="53339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FB57B5C4-32CD-C846-8239-20EB90DFF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157" y="1848969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2">
            <a:extLst>
              <a:ext uri="{FF2B5EF4-FFF2-40B4-BE49-F238E27FC236}">
                <a16:creationId xmlns:a16="http://schemas.microsoft.com/office/drawing/2014/main" id="{540F0212-3D91-0542-BD95-F59A48E55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51" y="1964163"/>
            <a:ext cx="9572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front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EB47A7B7-3794-2F43-8BB0-EDEDFED2E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312" y="1977383"/>
            <a:ext cx="0" cy="533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B22A3F47-3042-344D-B34D-C9D006880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055" y="224299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F9C1229C-04A8-F843-AF63-F4C9733ED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0191" y="2429667"/>
            <a:ext cx="535063" cy="3528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med"/>
          </a:ln>
          <a:effectLst/>
        </p:spPr>
        <p:txBody>
          <a:bodyPr wrap="none" anchor="ctr"/>
          <a:lstStyle/>
          <a:p>
            <a:endParaRPr lang="zh-CN" altLang="en-US" u="none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id="{9D895A4E-91F0-DF4C-8FD4-D53DF1DAF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9430" y="2649502"/>
            <a:ext cx="8338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rear</a:t>
            </a:r>
            <a:endParaRPr lang="en-US" altLang="zh-CN" sz="2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66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4FAC-5DB0-1E47-9D57-9054BA6B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栈的数组存储表示：顺序栈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4996AC-2D5E-1840-A125-663B293B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915" y="1690689"/>
            <a:ext cx="517017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ea typeface="仿宋_GB2312" pitchFamily="49" charset="-122"/>
              </a:rPr>
              <a:t>template &lt;class Type&gt; class</a:t>
            </a:r>
            <a:r>
              <a:rPr lang="en-US" altLang="zh-CN" sz="2000" dirty="0">
                <a:ea typeface="仿宋_GB2312" pitchFamily="49" charset="-122"/>
              </a:rPr>
              <a:t> Stack</a:t>
            </a:r>
            <a:r>
              <a:rPr lang="en-US" altLang="zh-CN" sz="2000" b="1" dirty="0">
                <a:ea typeface="仿宋_GB2312" pitchFamily="49" charset="-122"/>
              </a:rPr>
              <a:t> {</a:t>
            </a:r>
            <a:endParaRPr lang="en-US" altLang="zh-CN" sz="2000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private:</a:t>
            </a:r>
          </a:p>
          <a:p>
            <a:pPr>
              <a:lnSpc>
                <a:spcPct val="95000"/>
              </a:lnSpc>
            </a:pPr>
            <a:r>
              <a:rPr lang="en-US" altLang="zh-CN" sz="2000" b="1" dirty="0">
                <a:ea typeface="仿宋_GB2312" pitchFamily="49" charset="-122"/>
              </a:rPr>
              <a:t>    int</a:t>
            </a:r>
            <a:r>
              <a:rPr lang="en-US" altLang="zh-CN" sz="2000" i="1" dirty="0">
                <a:ea typeface="仿宋_GB2312" pitchFamily="49" charset="-122"/>
              </a:rPr>
              <a:t> </a:t>
            </a:r>
            <a:r>
              <a:rPr lang="en-US" altLang="zh-CN" sz="2000" dirty="0">
                <a:ea typeface="仿宋_GB2312" pitchFamily="49" charset="-122"/>
              </a:rPr>
              <a:t>top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zh-CN" altLang="en-US" sz="2000" b="1" dirty="0"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栈顶指针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数组下标指针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Type </a:t>
            </a:r>
            <a:r>
              <a:rPr lang="en-US" altLang="zh-CN" sz="2000" dirty="0">
                <a:ea typeface="仿宋_GB2312" pitchFamily="49" charset="-122"/>
              </a:rPr>
              <a:t>*elements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zh-CN" altLang="en-US" sz="2000" b="1" dirty="0"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栈元素数组头指针</a:t>
            </a:r>
          </a:p>
          <a:p>
            <a:pPr>
              <a:lnSpc>
                <a:spcPct val="95000"/>
              </a:lnSpc>
            </a:pPr>
            <a:r>
              <a:rPr lang="zh-CN" altLang="en-US" sz="2000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int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dirty="0" err="1">
                <a:ea typeface="仿宋_GB2312" pitchFamily="49" charset="-122"/>
              </a:rPr>
              <a:t>maxSize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zh-CN" altLang="en-US" sz="2000" b="1" dirty="0"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栈最大容量</a:t>
            </a:r>
            <a:endParaRPr lang="en-US" altLang="zh-CN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仿宋_GB2312" pitchFamily="49" charset="-122"/>
              </a:rPr>
              <a:t> public:</a:t>
            </a:r>
            <a:endParaRPr lang="en-US" altLang="zh-CN" sz="2000" dirty="0">
              <a:ea typeface="仿宋_GB2312" pitchFamily="49" charset="-122"/>
            </a:endParaRPr>
          </a:p>
          <a:p>
            <a:r>
              <a:rPr lang="en-US" altLang="zh-CN" sz="2000" dirty="0">
                <a:ea typeface="仿宋_GB2312" pitchFamily="49" charset="-122"/>
              </a:rPr>
              <a:t>    Stack (</a:t>
            </a:r>
            <a:r>
              <a:rPr lang="en-US" altLang="zh-CN" sz="2000" b="1" dirty="0">
                <a:ea typeface="仿宋_GB2312" pitchFamily="49" charset="-122"/>
              </a:rPr>
              <a:t>int </a:t>
            </a:r>
            <a:r>
              <a:rPr lang="en-US" altLang="zh-CN" sz="2000" dirty="0" err="1">
                <a:ea typeface="仿宋_GB2312" pitchFamily="49" charset="-122"/>
              </a:rPr>
              <a:t>sz</a:t>
            </a:r>
            <a:r>
              <a:rPr lang="en-US" altLang="zh-CN" sz="2000" b="1" dirty="0">
                <a:ea typeface="仿宋_GB2312" pitchFamily="49" charset="-122"/>
              </a:rPr>
              <a:t> </a:t>
            </a:r>
            <a:r>
              <a:rPr lang="en-US" altLang="zh-CN" sz="2000" dirty="0">
                <a:ea typeface="仿宋_GB2312" pitchFamily="49" charset="-122"/>
              </a:rPr>
              <a:t>= 10)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zh-CN" altLang="en-US" sz="2000" b="1" dirty="0">
                <a:ea typeface="仿宋_GB2312" pitchFamily="49" charset="-122"/>
              </a:rPr>
              <a:t> </a:t>
            </a:r>
            <a:r>
              <a:rPr lang="en-US" altLang="zh-CN" sz="2000" b="1" dirty="0">
                <a:ea typeface="仿宋_GB2312" pitchFamily="49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构造函数    </a:t>
            </a:r>
          </a:p>
          <a:p>
            <a:r>
              <a:rPr lang="zh-CN" altLang="en-US" sz="2000" b="1" dirty="0">
                <a:ea typeface="仿宋_GB2312" pitchFamily="49" charset="-122"/>
              </a:rPr>
              <a:t>    </a:t>
            </a:r>
            <a:r>
              <a:rPr lang="en-US" altLang="zh-CN" sz="2000" dirty="0">
                <a:ea typeface="仿宋_GB2312" pitchFamily="49" charset="-122"/>
              </a:rPr>
              <a:t>~Stack ( ) </a:t>
            </a:r>
            <a:r>
              <a:rPr lang="en-US" altLang="zh-CN" sz="2000" b="1" dirty="0">
                <a:ea typeface="仿宋_GB2312" pitchFamily="49" charset="-122"/>
              </a:rPr>
              <a:t>{ delete</a:t>
            </a:r>
            <a:r>
              <a:rPr lang="en-US" altLang="zh-CN" sz="2000" dirty="0">
                <a:ea typeface="仿宋_GB2312" pitchFamily="49" charset="-122"/>
              </a:rPr>
              <a:t> [ ] elements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b="1" dirty="0">
                <a:ea typeface="仿宋_GB2312" pitchFamily="49" charset="-122"/>
              </a:rPr>
              <a:t>}</a:t>
            </a:r>
          </a:p>
          <a:p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void</a:t>
            </a:r>
            <a:r>
              <a:rPr lang="en-US" altLang="zh-CN" sz="2000" dirty="0">
                <a:ea typeface="仿宋_GB2312" pitchFamily="49" charset="-122"/>
              </a:rPr>
              <a:t> Push (</a:t>
            </a:r>
            <a:r>
              <a:rPr lang="en-US" altLang="zh-CN" sz="2000" b="1" dirty="0">
                <a:ea typeface="仿宋_GB2312" pitchFamily="49" charset="-122"/>
              </a:rPr>
              <a:t>Type</a:t>
            </a:r>
            <a:r>
              <a:rPr lang="en-US" altLang="zh-CN" sz="2000" dirty="0">
                <a:ea typeface="仿宋_GB2312" pitchFamily="49" charset="-122"/>
              </a:rPr>
              <a:t> x)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zh-CN" altLang="en-US" sz="2000" b="1" dirty="0"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进栈    </a:t>
            </a:r>
          </a:p>
          <a:p>
            <a:r>
              <a:rPr lang="zh-CN" altLang="en-US" sz="2000" b="1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int </a:t>
            </a:r>
            <a:r>
              <a:rPr lang="en-US" altLang="zh-CN" sz="2000" dirty="0">
                <a:ea typeface="仿宋_GB2312" pitchFamily="49" charset="-122"/>
              </a:rPr>
              <a:t>Pop (</a:t>
            </a:r>
            <a:r>
              <a:rPr lang="en-US" altLang="zh-CN" sz="2000" b="1" dirty="0">
                <a:ea typeface="仿宋_GB2312" pitchFamily="49" charset="-122"/>
              </a:rPr>
              <a:t>Type&amp;</a:t>
            </a:r>
            <a:r>
              <a:rPr lang="en-US" altLang="zh-CN" sz="2000" dirty="0">
                <a:ea typeface="仿宋_GB2312" pitchFamily="49" charset="-122"/>
              </a:rPr>
              <a:t> x)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zh-CN" altLang="en-US" sz="2000" b="1" dirty="0"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出栈</a:t>
            </a:r>
          </a:p>
          <a:p>
            <a:r>
              <a:rPr lang="zh-CN" altLang="en-US" sz="2000" b="1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int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dirty="0" err="1">
                <a:ea typeface="仿宋_GB2312" pitchFamily="49" charset="-122"/>
              </a:rPr>
              <a:t>GetTop</a:t>
            </a:r>
            <a:r>
              <a:rPr lang="en-US" altLang="zh-CN" sz="2000" dirty="0">
                <a:ea typeface="仿宋_GB2312" pitchFamily="49" charset="-122"/>
              </a:rPr>
              <a:t> (</a:t>
            </a:r>
            <a:r>
              <a:rPr lang="en-US" altLang="zh-CN" sz="2000" b="1" dirty="0">
                <a:ea typeface="仿宋_GB2312" pitchFamily="49" charset="-122"/>
              </a:rPr>
              <a:t>Type&amp;</a:t>
            </a:r>
            <a:r>
              <a:rPr lang="en-US" altLang="zh-CN" sz="2000" dirty="0">
                <a:ea typeface="仿宋_GB2312" pitchFamily="49" charset="-122"/>
              </a:rPr>
              <a:t> x)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zh-CN" altLang="en-US" sz="2000" b="1" dirty="0"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取栈顶元素</a:t>
            </a:r>
          </a:p>
          <a:p>
            <a:r>
              <a:rPr lang="zh-CN" altLang="en-US" sz="2000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void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dirty="0" err="1">
                <a:ea typeface="仿宋_GB2312" pitchFamily="49" charset="-122"/>
              </a:rPr>
              <a:t>MakeEmpty</a:t>
            </a:r>
            <a:r>
              <a:rPr lang="en-US" altLang="zh-CN" sz="2000" dirty="0">
                <a:ea typeface="仿宋_GB2312" pitchFamily="49" charset="-122"/>
              </a:rPr>
              <a:t> ( ) </a:t>
            </a:r>
            <a:r>
              <a:rPr lang="en-US" altLang="zh-CN" sz="2000" b="1" dirty="0">
                <a:ea typeface="仿宋_GB2312" pitchFamily="49" charset="-122"/>
              </a:rPr>
              <a:t>{ </a:t>
            </a:r>
            <a:r>
              <a:rPr lang="en-US" altLang="zh-CN" sz="2000" dirty="0">
                <a:ea typeface="仿宋_GB2312" pitchFamily="49" charset="-122"/>
              </a:rPr>
              <a:t>top = 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000" dirty="0">
                <a:ea typeface="仿宋_GB2312" pitchFamily="49" charset="-122"/>
              </a:rPr>
              <a:t>1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b="1" dirty="0">
                <a:ea typeface="仿宋_GB2312" pitchFamily="49" charset="-122"/>
              </a:rPr>
              <a:t>}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置空栈</a:t>
            </a:r>
          </a:p>
          <a:p>
            <a:r>
              <a:rPr lang="zh-CN" altLang="en-US" sz="2000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int </a:t>
            </a:r>
            <a:r>
              <a:rPr lang="en-US" altLang="zh-CN" sz="2000" dirty="0" err="1">
                <a:ea typeface="仿宋_GB2312" pitchFamily="49" charset="-122"/>
              </a:rPr>
              <a:t>IsEmpty</a:t>
            </a:r>
            <a:r>
              <a:rPr lang="en-US" altLang="zh-CN" sz="2000" dirty="0">
                <a:ea typeface="仿宋_GB2312" pitchFamily="49" charset="-122"/>
              </a:rPr>
              <a:t> ( )</a:t>
            </a:r>
            <a:r>
              <a:rPr lang="en-US" altLang="zh-CN" sz="2000" b="1" dirty="0">
                <a:ea typeface="仿宋_GB2312" pitchFamily="49" charset="-122"/>
              </a:rPr>
              <a:t> { return</a:t>
            </a:r>
            <a:r>
              <a:rPr lang="en-US" altLang="zh-CN" sz="2000" dirty="0">
                <a:ea typeface="仿宋_GB2312" pitchFamily="49" charset="-122"/>
              </a:rPr>
              <a:t> top</a:t>
            </a:r>
            <a:r>
              <a:rPr lang="en-US" altLang="zh-CN" sz="2000" i="1" dirty="0">
                <a:ea typeface="仿宋_GB2312" pitchFamily="49" charset="-122"/>
              </a:rPr>
              <a:t> == 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en-US" altLang="zh-CN" sz="2000" dirty="0">
                <a:ea typeface="仿宋_GB2312" pitchFamily="49" charset="-122"/>
              </a:rPr>
              <a:t>1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en-US" altLang="zh-CN" sz="2000" i="1" dirty="0">
                <a:ea typeface="仿宋_GB2312" pitchFamily="49" charset="-122"/>
              </a:rPr>
              <a:t> </a:t>
            </a:r>
            <a:r>
              <a:rPr lang="en-US" altLang="zh-CN" sz="2000" b="1" dirty="0">
                <a:ea typeface="仿宋_GB2312" pitchFamily="49" charset="-122"/>
              </a:rPr>
              <a:t>}</a:t>
            </a:r>
            <a:r>
              <a:rPr lang="en-US" altLang="zh-CN" sz="2000" dirty="0"/>
              <a:t> </a:t>
            </a:r>
          </a:p>
          <a:p>
            <a:r>
              <a:rPr lang="en-US" altLang="zh-CN" sz="2000" b="1" dirty="0">
                <a:ea typeface="仿宋_GB2312" pitchFamily="49" charset="-122"/>
              </a:rPr>
              <a:t>    int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dirty="0" err="1">
                <a:ea typeface="仿宋_GB2312" pitchFamily="49" charset="-122"/>
              </a:rPr>
              <a:t>IsFull</a:t>
            </a:r>
            <a:r>
              <a:rPr lang="en-US" altLang="zh-CN" sz="2000" dirty="0">
                <a:ea typeface="仿宋_GB2312" pitchFamily="49" charset="-122"/>
              </a:rPr>
              <a:t> ( ) </a:t>
            </a:r>
            <a:r>
              <a:rPr lang="en-US" altLang="zh-CN" sz="2000" b="1" dirty="0">
                <a:ea typeface="仿宋_GB2312" pitchFamily="49" charset="-122"/>
              </a:rPr>
              <a:t>{ return</a:t>
            </a:r>
            <a:r>
              <a:rPr lang="en-US" altLang="zh-CN" sz="2000" dirty="0">
                <a:ea typeface="仿宋_GB2312" pitchFamily="49" charset="-122"/>
              </a:rPr>
              <a:t> top == </a:t>
            </a:r>
            <a:r>
              <a:rPr lang="en-US" altLang="zh-CN" sz="2000" dirty="0" err="1">
                <a:ea typeface="仿宋_GB2312" pitchFamily="49" charset="-122"/>
              </a:rPr>
              <a:t>maxSize</a:t>
            </a:r>
            <a:r>
              <a:rPr lang="zh-CN" altLang="en-US" sz="2000" dirty="0">
                <a:ea typeface="仿宋_GB2312" pitchFamily="49" charset="-122"/>
              </a:rPr>
              <a:t> </a:t>
            </a:r>
            <a:r>
              <a:rPr lang="en-US" altLang="zh-CN" sz="2000" dirty="0">
                <a:latin typeface="仿宋_GB2312" pitchFamily="49" charset="-122"/>
                <a:ea typeface="仿宋_GB2312" pitchFamily="49" charset="-122"/>
              </a:rPr>
              <a:t>-</a:t>
            </a:r>
            <a:r>
              <a:rPr lang="zh-CN" altLang="en-US" sz="2000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000" dirty="0">
                <a:ea typeface="仿宋_GB2312" pitchFamily="49" charset="-122"/>
              </a:rPr>
              <a:t>1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  <a:r>
              <a:rPr lang="en-US" altLang="zh-CN" sz="2000" i="1" dirty="0">
                <a:ea typeface="仿宋_GB2312" pitchFamily="49" charset="-122"/>
              </a:rPr>
              <a:t> </a:t>
            </a:r>
            <a:r>
              <a:rPr lang="en-US" altLang="zh-CN" sz="2000" b="1" dirty="0">
                <a:ea typeface="仿宋_GB2312" pitchFamily="49" charset="-122"/>
              </a:rPr>
              <a:t>}</a:t>
            </a:r>
          </a:p>
          <a:p>
            <a:r>
              <a:rPr lang="zh-CN" altLang="en-US" sz="2000" b="1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int</a:t>
            </a:r>
            <a:r>
              <a:rPr lang="zh-CN" altLang="en-US" sz="2000" b="1" dirty="0">
                <a:ea typeface="仿宋_GB2312" pitchFamily="49" charset="-122"/>
              </a:rPr>
              <a:t> </a:t>
            </a:r>
            <a:r>
              <a:rPr lang="en-US" altLang="zh-CN" sz="2000" dirty="0" err="1">
                <a:ea typeface="仿宋_GB2312" pitchFamily="49" charset="-122"/>
              </a:rPr>
              <a:t>GetSize</a:t>
            </a:r>
            <a:r>
              <a:rPr lang="zh-CN" altLang="en-US" sz="2000" dirty="0">
                <a:ea typeface="仿宋_GB2312" pitchFamily="49" charset="-122"/>
              </a:rPr>
              <a:t> </a:t>
            </a:r>
            <a:r>
              <a:rPr lang="en-US" altLang="zh-CN" sz="2000" dirty="0">
                <a:ea typeface="仿宋_GB2312" pitchFamily="49" charset="-122"/>
              </a:rPr>
              <a:t>( ) </a:t>
            </a:r>
            <a:r>
              <a:rPr lang="en-US" altLang="zh-CN" sz="2000" b="1" dirty="0">
                <a:ea typeface="仿宋_GB2312" pitchFamily="49" charset="-122"/>
              </a:rPr>
              <a:t>{ return</a:t>
            </a:r>
            <a:r>
              <a:rPr lang="en-US" altLang="zh-CN" sz="2000" dirty="0">
                <a:ea typeface="仿宋_GB2312" pitchFamily="49" charset="-122"/>
              </a:rPr>
              <a:t> top + 1</a:t>
            </a:r>
            <a:r>
              <a:rPr lang="en-US" altLang="zh-CN" sz="2000" b="1" dirty="0">
                <a:ea typeface="仿宋_GB2312" pitchFamily="49" charset="-122"/>
              </a:rPr>
              <a:t>; }</a:t>
            </a:r>
          </a:p>
          <a:p>
            <a:r>
              <a:rPr lang="en-US" altLang="zh-CN" sz="2000" b="1" dirty="0"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21082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2AB8-3BAD-264E-940E-A16ED1CB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链式队列的类定义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D2511B2-B62C-834C-99B7-CFC7A171B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308" y="1690689"/>
            <a:ext cx="652338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仿宋_GB2312" pitchFamily="49" charset="-122"/>
              </a:rPr>
              <a:t>template &lt;class Type&gt; class</a:t>
            </a:r>
            <a:r>
              <a:rPr lang="en-US" altLang="zh-CN" dirty="0">
                <a:ea typeface="仿宋_GB2312" pitchFamily="49" charset="-122"/>
              </a:rPr>
              <a:t> Queue</a:t>
            </a:r>
            <a:r>
              <a:rPr lang="en-US" altLang="zh-CN" b="1" dirty="0">
                <a:ea typeface="仿宋_GB2312" pitchFamily="49" charset="-122"/>
              </a:rPr>
              <a:t>;</a:t>
            </a:r>
          </a:p>
          <a:p>
            <a:r>
              <a:rPr lang="en-US" altLang="zh-CN" b="1" dirty="0">
                <a:ea typeface="仿宋_GB2312" pitchFamily="49" charset="-122"/>
              </a:rPr>
              <a:t>template &lt;class Type&gt; class </a:t>
            </a:r>
            <a:r>
              <a:rPr lang="en-US" altLang="zh-CN" dirty="0" err="1">
                <a:ea typeface="仿宋_GB2312" pitchFamily="49" charset="-122"/>
              </a:rPr>
              <a:t>QueueNode</a:t>
            </a:r>
            <a:r>
              <a:rPr lang="en-US" altLang="zh-CN" b="1" dirty="0">
                <a:ea typeface="仿宋_GB2312" pitchFamily="49" charset="-122"/>
              </a:rPr>
              <a:t> {	</a:t>
            </a:r>
          </a:p>
          <a:p>
            <a:r>
              <a:rPr lang="zh-CN" altLang="en-US" b="1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friend class </a:t>
            </a:r>
            <a:r>
              <a:rPr lang="en-US" altLang="zh-CN" dirty="0">
                <a:ea typeface="仿宋_GB2312" pitchFamily="49" charset="-122"/>
              </a:rPr>
              <a:t>Queue</a:t>
            </a:r>
            <a:r>
              <a:rPr lang="en-US" altLang="zh-CN" b="1" dirty="0">
                <a:ea typeface="仿宋_GB2312" pitchFamily="49" charset="-122"/>
              </a:rPr>
              <a:t>&lt;Type&gt;;</a:t>
            </a:r>
          </a:p>
          <a:p>
            <a:r>
              <a:rPr lang="zh-CN" altLang="en-US" b="1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private:</a:t>
            </a:r>
            <a:r>
              <a:rPr lang="en-US" altLang="zh-CN" dirty="0">
                <a:ea typeface="仿宋_GB2312" pitchFamily="49" charset="-122"/>
              </a:rPr>
              <a:t> </a:t>
            </a:r>
          </a:p>
          <a:p>
            <a:r>
              <a:rPr lang="en-US" altLang="zh-CN" b="1" dirty="0">
                <a:ea typeface="仿宋_GB2312" pitchFamily="49" charset="-122"/>
              </a:rPr>
              <a:t>    </a:t>
            </a:r>
            <a:r>
              <a:rPr lang="zh-CN" altLang="en-US" b="1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Type</a:t>
            </a:r>
            <a:r>
              <a:rPr lang="en-US" altLang="zh-CN" dirty="0">
                <a:ea typeface="仿宋_GB2312" pitchFamily="49" charset="-122"/>
              </a:rPr>
              <a:t> data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zh-CN" altLang="en-US" b="1" dirty="0">
                <a:ea typeface="仿宋_GB2312" pitchFamily="49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队列结点数据</a:t>
            </a:r>
          </a:p>
          <a:p>
            <a:r>
              <a:rPr lang="zh-CN" altLang="en-US" dirty="0">
                <a:ea typeface="仿宋_GB2312" pitchFamily="49" charset="-122"/>
              </a:rPr>
              <a:t>        </a:t>
            </a:r>
            <a:r>
              <a:rPr lang="en-US" altLang="zh-CN" dirty="0" err="1">
                <a:ea typeface="仿宋_GB2312" pitchFamily="49" charset="-122"/>
              </a:rPr>
              <a:t>QueueNode</a:t>
            </a:r>
            <a:r>
              <a:rPr lang="en-US" altLang="zh-CN" b="1" dirty="0">
                <a:ea typeface="仿宋_GB2312" pitchFamily="49" charset="-122"/>
              </a:rPr>
              <a:t>&lt;Type&gt;</a:t>
            </a:r>
            <a:r>
              <a:rPr lang="en-US" altLang="zh-CN" dirty="0">
                <a:ea typeface="仿宋_GB2312" pitchFamily="49" charset="-122"/>
              </a:rPr>
              <a:t> *link</a:t>
            </a:r>
            <a:r>
              <a:rPr lang="en-US" altLang="zh-CN" b="1" dirty="0">
                <a:ea typeface="仿宋_GB2312" pitchFamily="49" charset="-122"/>
              </a:rPr>
              <a:t>;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结点链指针</a:t>
            </a:r>
          </a:p>
          <a:p>
            <a:r>
              <a:rPr lang="zh-CN" altLang="en-US" b="1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public:</a:t>
            </a:r>
            <a:endParaRPr lang="en-US" altLang="zh-CN" dirty="0">
              <a:ea typeface="仿宋_GB2312" pitchFamily="49" charset="-122"/>
            </a:endParaRPr>
          </a:p>
          <a:p>
            <a:r>
              <a:rPr lang="en-US" altLang="zh-CN" dirty="0">
                <a:ea typeface="仿宋_GB2312" pitchFamily="49" charset="-122"/>
              </a:rPr>
              <a:t>    </a:t>
            </a:r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dirty="0" err="1">
                <a:ea typeface="仿宋_GB2312" pitchFamily="49" charset="-122"/>
              </a:rPr>
              <a:t>QueueNode</a:t>
            </a:r>
            <a:r>
              <a:rPr lang="en-US" altLang="zh-CN" dirty="0">
                <a:ea typeface="仿宋_GB2312" pitchFamily="49" charset="-122"/>
              </a:rPr>
              <a:t> ( </a:t>
            </a:r>
            <a:r>
              <a:rPr lang="en-US" altLang="zh-CN" b="1" dirty="0">
                <a:ea typeface="仿宋_GB2312" pitchFamily="49" charset="-122"/>
              </a:rPr>
              <a:t>Type</a:t>
            </a:r>
            <a:r>
              <a:rPr lang="en-US" altLang="zh-CN" dirty="0">
                <a:ea typeface="仿宋_GB2312" pitchFamily="49" charset="-122"/>
              </a:rPr>
              <a:t> d = 0</a:t>
            </a:r>
            <a:r>
              <a:rPr lang="en-US" altLang="zh-CN" b="1" dirty="0">
                <a:ea typeface="仿宋_GB2312" pitchFamily="49" charset="-122"/>
              </a:rPr>
              <a:t>,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QueueNode</a:t>
            </a:r>
            <a:r>
              <a:rPr lang="en-US" altLang="zh-CN" dirty="0">
                <a:ea typeface="仿宋_GB2312" pitchFamily="49" charset="-122"/>
              </a:rPr>
              <a:t>&lt;</a:t>
            </a:r>
            <a:r>
              <a:rPr lang="en-US" altLang="zh-CN" b="1" dirty="0">
                <a:ea typeface="仿宋_GB2312" pitchFamily="49" charset="-122"/>
              </a:rPr>
              <a:t>Type</a:t>
            </a:r>
            <a:r>
              <a:rPr lang="en-US" altLang="zh-CN" dirty="0">
                <a:ea typeface="仿宋_GB2312" pitchFamily="49" charset="-122"/>
              </a:rPr>
              <a:t>&gt;</a:t>
            </a:r>
          </a:p>
          <a:p>
            <a:r>
              <a:rPr lang="en-US" altLang="zh-CN" dirty="0">
                <a:ea typeface="仿宋_GB2312" pitchFamily="49" charset="-122"/>
              </a:rPr>
              <a:t>      </a:t>
            </a:r>
            <a:r>
              <a:rPr lang="zh-CN" altLang="en-US" dirty="0">
                <a:ea typeface="仿宋_GB2312" pitchFamily="49" charset="-122"/>
              </a:rPr>
              <a:t>      </a:t>
            </a:r>
            <a:r>
              <a:rPr lang="en-US" altLang="zh-CN" dirty="0">
                <a:ea typeface="仿宋_GB2312" pitchFamily="49" charset="-122"/>
              </a:rPr>
              <a:t>*next = NULL ) </a:t>
            </a:r>
            <a:r>
              <a:rPr lang="en-US" altLang="zh-CN" b="1" dirty="0">
                <a:ea typeface="仿宋_GB2312" pitchFamily="49" charset="-122"/>
              </a:rPr>
              <a:t>:</a:t>
            </a:r>
            <a:r>
              <a:rPr lang="en-US" altLang="zh-CN" dirty="0">
                <a:ea typeface="仿宋_GB2312" pitchFamily="49" charset="-122"/>
              </a:rPr>
              <a:t> data (d)</a:t>
            </a:r>
            <a:r>
              <a:rPr lang="en-US" altLang="zh-CN" b="1" dirty="0">
                <a:ea typeface="仿宋_GB2312" pitchFamily="49" charset="-122"/>
              </a:rPr>
              <a:t>,</a:t>
            </a:r>
            <a:r>
              <a:rPr lang="en-US" altLang="zh-CN" dirty="0">
                <a:ea typeface="仿宋_GB2312" pitchFamily="49" charset="-122"/>
              </a:rPr>
              <a:t> link (next)</a:t>
            </a:r>
            <a:r>
              <a:rPr lang="en-US" altLang="zh-CN" b="1" dirty="0">
                <a:ea typeface="仿宋_GB2312" pitchFamily="49" charset="-122"/>
              </a:rPr>
              <a:t> { }</a:t>
            </a:r>
          </a:p>
          <a:p>
            <a:r>
              <a:rPr lang="en-US" altLang="zh-CN" b="1" dirty="0">
                <a:ea typeface="仿宋_GB2312" pitchFamily="49" charset="-122"/>
              </a:rPr>
              <a:t>};</a:t>
            </a:r>
            <a:endParaRPr lang="en-US" altLang="zh-CN" dirty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0310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205D-A87D-B348-A4E3-20876CC9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链式队列的类定义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CAC6D0-52FC-074E-9064-4185EB2F8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686" y="1690689"/>
            <a:ext cx="7584627" cy="46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b="1" dirty="0">
                <a:ea typeface="仿宋_GB2312" pitchFamily="49" charset="-122"/>
              </a:rPr>
              <a:t>template &lt;class Type&gt; class </a:t>
            </a:r>
            <a:r>
              <a:rPr lang="en-US" altLang="zh-CN" dirty="0">
                <a:ea typeface="仿宋_GB2312" pitchFamily="49" charset="-122"/>
              </a:rPr>
              <a:t>Queue </a:t>
            </a:r>
            <a:r>
              <a:rPr lang="en-US" altLang="zh-CN" b="1" dirty="0">
                <a:ea typeface="仿宋_GB2312" pitchFamily="49" charset="-122"/>
              </a:rPr>
              <a:t>{</a:t>
            </a:r>
            <a:r>
              <a:rPr lang="en-US" altLang="zh-CN" dirty="0">
                <a:ea typeface="仿宋_GB2312" pitchFamily="49" charset="-122"/>
              </a:rPr>
              <a:t>	</a:t>
            </a:r>
            <a:endParaRPr lang="en-US" altLang="zh-CN" b="1" dirty="0">
              <a:ea typeface="仿宋_GB2312" pitchFamily="49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1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private:</a:t>
            </a:r>
            <a:r>
              <a:rPr lang="en-US" altLang="zh-CN" dirty="0">
                <a:ea typeface="仿宋_GB2312" pitchFamily="49" charset="-122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ea typeface="仿宋_GB2312" pitchFamily="49" charset="-122"/>
              </a:rPr>
              <a:t> </a:t>
            </a:r>
            <a:r>
              <a:rPr lang="en-US" altLang="zh-CN" dirty="0">
                <a:ea typeface="仿宋_GB2312" pitchFamily="49" charset="-122"/>
              </a:rPr>
              <a:t>    </a:t>
            </a:r>
            <a:r>
              <a:rPr lang="zh-CN" altLang="en-US" dirty="0">
                <a:ea typeface="仿宋_GB2312" pitchFamily="49" charset="-122"/>
              </a:rPr>
              <a:t>   </a:t>
            </a:r>
            <a:r>
              <a:rPr lang="en-US" altLang="zh-CN" dirty="0" err="1">
                <a:ea typeface="仿宋_GB2312" pitchFamily="49" charset="-122"/>
              </a:rPr>
              <a:t>QueueNode</a:t>
            </a:r>
            <a:r>
              <a:rPr lang="en-US" altLang="zh-CN" b="1" dirty="0">
                <a:ea typeface="仿宋_GB2312" pitchFamily="49" charset="-122"/>
              </a:rPr>
              <a:t>&lt;Type&gt;</a:t>
            </a:r>
            <a:r>
              <a:rPr lang="en-US" altLang="zh-CN" dirty="0">
                <a:ea typeface="仿宋_GB2312" pitchFamily="49" charset="-122"/>
              </a:rPr>
              <a:t> *front</a:t>
            </a:r>
            <a:r>
              <a:rPr lang="en-US" altLang="zh-CN" b="1" dirty="0">
                <a:ea typeface="仿宋_GB2312" pitchFamily="49" charset="-122"/>
              </a:rPr>
              <a:t>,</a:t>
            </a:r>
            <a:r>
              <a:rPr lang="en-US" altLang="zh-CN" dirty="0">
                <a:ea typeface="仿宋_GB2312" pitchFamily="49" charset="-122"/>
              </a:rPr>
              <a:t> *rear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zh-CN" altLang="en-US" b="1" dirty="0">
                <a:ea typeface="仿宋_GB2312" pitchFamily="49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队头、队尾指针</a:t>
            </a:r>
          </a:p>
          <a:p>
            <a:pPr>
              <a:lnSpc>
                <a:spcPct val="105000"/>
              </a:lnSpc>
            </a:pPr>
            <a:r>
              <a:rPr lang="zh-CN" altLang="en-US" b="1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public: 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ea typeface="仿宋_GB2312" pitchFamily="49" charset="-122"/>
              </a:rPr>
              <a:t>    </a:t>
            </a:r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dirty="0">
                <a:ea typeface="仿宋_GB2312" pitchFamily="49" charset="-122"/>
              </a:rPr>
              <a:t>Queue ( )</a:t>
            </a:r>
            <a:r>
              <a:rPr lang="en-US" altLang="zh-CN" b="1" dirty="0">
                <a:ea typeface="仿宋_GB2312" pitchFamily="49" charset="-122"/>
              </a:rPr>
              <a:t> : </a:t>
            </a:r>
            <a:r>
              <a:rPr lang="en-US" altLang="zh-CN" dirty="0">
                <a:ea typeface="仿宋_GB2312" pitchFamily="49" charset="-122"/>
              </a:rPr>
              <a:t>rear ( NULL )</a:t>
            </a:r>
            <a:r>
              <a:rPr lang="en-US" altLang="zh-CN" b="1" dirty="0">
                <a:ea typeface="仿宋_GB2312" pitchFamily="49" charset="-122"/>
              </a:rPr>
              <a:t>,</a:t>
            </a:r>
            <a:r>
              <a:rPr lang="en-US" altLang="zh-CN" dirty="0">
                <a:ea typeface="仿宋_GB2312" pitchFamily="49" charset="-122"/>
              </a:rPr>
              <a:t> front ( NULL )</a:t>
            </a:r>
            <a:r>
              <a:rPr lang="en-US" altLang="zh-CN" b="1" dirty="0">
                <a:ea typeface="仿宋_GB2312" pitchFamily="49" charset="-122"/>
              </a:rPr>
              <a:t> { }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ea typeface="仿宋_GB2312" pitchFamily="49" charset="-122"/>
              </a:rPr>
              <a:t> </a:t>
            </a:r>
            <a:r>
              <a:rPr lang="en-US" altLang="zh-CN" dirty="0">
                <a:ea typeface="仿宋_GB2312" pitchFamily="49" charset="-122"/>
              </a:rPr>
              <a:t>   </a:t>
            </a:r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dirty="0">
                <a:ea typeface="仿宋_GB2312" pitchFamily="49" charset="-122"/>
              </a:rPr>
              <a:t>~Queue ( )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en-US" altLang="zh-CN" dirty="0">
                <a:ea typeface="仿宋_GB2312" pitchFamily="49" charset="-122"/>
              </a:rPr>
              <a:t>						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ea typeface="仿宋_GB2312" pitchFamily="49" charset="-122"/>
              </a:rPr>
              <a:t>    </a:t>
            </a:r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void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EnQueue</a:t>
            </a:r>
            <a:r>
              <a:rPr lang="en-US" altLang="zh-CN" dirty="0">
                <a:ea typeface="仿宋_GB2312" pitchFamily="49" charset="-122"/>
              </a:rPr>
              <a:t> (</a:t>
            </a:r>
            <a:r>
              <a:rPr lang="en-US" altLang="zh-CN" b="1" dirty="0">
                <a:ea typeface="仿宋_GB2312" pitchFamily="49" charset="-122"/>
              </a:rPr>
              <a:t>Type</a:t>
            </a:r>
            <a:r>
              <a:rPr lang="en-US" altLang="zh-CN" dirty="0">
                <a:ea typeface="仿宋_GB2312" pitchFamily="49" charset="-122"/>
              </a:rPr>
              <a:t> x)</a:t>
            </a:r>
            <a:r>
              <a:rPr lang="en-US" altLang="zh-CN" b="1" dirty="0"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ea typeface="仿宋_GB2312" pitchFamily="49" charset="-122"/>
              </a:rPr>
              <a:t>    </a:t>
            </a:r>
            <a:r>
              <a:rPr lang="zh-CN" altLang="en-US" b="1" dirty="0">
                <a:ea typeface="仿宋_GB2312" pitchFamily="49" charset="-122"/>
              </a:rPr>
              <a:t>    </a:t>
            </a:r>
            <a:r>
              <a:rPr lang="en-US" altLang="zh-CN" b="1" dirty="0" err="1">
                <a:ea typeface="仿宋_GB2312" pitchFamily="49" charset="-122"/>
              </a:rPr>
              <a:t>int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DeQueue</a:t>
            </a:r>
            <a:r>
              <a:rPr lang="en-US" altLang="zh-CN" dirty="0">
                <a:ea typeface="仿宋_GB2312" pitchFamily="49" charset="-122"/>
              </a:rPr>
              <a:t> (</a:t>
            </a:r>
            <a:r>
              <a:rPr lang="en-US" altLang="zh-CN" b="1" dirty="0">
                <a:ea typeface="仿宋_GB2312" pitchFamily="49" charset="-122"/>
              </a:rPr>
              <a:t>Type&amp;</a:t>
            </a:r>
            <a:r>
              <a:rPr lang="en-US" altLang="zh-CN" dirty="0">
                <a:ea typeface="仿宋_GB2312" pitchFamily="49" charset="-122"/>
              </a:rPr>
              <a:t> x)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en-US" altLang="zh-CN" dirty="0">
                <a:ea typeface="仿宋_GB2312" pitchFamily="49" charset="-122"/>
              </a:rPr>
              <a:t>			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ea typeface="仿宋_GB2312" pitchFamily="49" charset="-122"/>
              </a:rPr>
              <a:t>    </a:t>
            </a:r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 err="1">
                <a:ea typeface="仿宋_GB2312" pitchFamily="49" charset="-122"/>
              </a:rPr>
              <a:t>int</a:t>
            </a:r>
            <a:r>
              <a:rPr lang="en-US" altLang="zh-CN" b="1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GetFront</a:t>
            </a:r>
            <a:r>
              <a:rPr lang="en-US" altLang="zh-CN" dirty="0">
                <a:ea typeface="仿宋_GB2312" pitchFamily="49" charset="-122"/>
              </a:rPr>
              <a:t> (</a:t>
            </a:r>
            <a:r>
              <a:rPr lang="en-US" altLang="zh-CN" b="1" dirty="0">
                <a:ea typeface="仿宋_GB2312" pitchFamily="49" charset="-122"/>
              </a:rPr>
              <a:t>Type&amp;</a:t>
            </a:r>
            <a:r>
              <a:rPr lang="en-US" altLang="zh-CN" dirty="0">
                <a:ea typeface="仿宋_GB2312" pitchFamily="49" charset="-122"/>
              </a:rPr>
              <a:t> x)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en-US" altLang="zh-CN" dirty="0">
                <a:ea typeface="仿宋_GB2312" pitchFamily="49" charset="-122"/>
              </a:rPr>
              <a:t>			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ea typeface="仿宋_GB2312" pitchFamily="49" charset="-122"/>
              </a:rPr>
              <a:t>    </a:t>
            </a:r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void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MakeEmpty</a:t>
            </a:r>
            <a:r>
              <a:rPr lang="en-US" altLang="zh-CN" dirty="0">
                <a:ea typeface="仿宋_GB2312" pitchFamily="49" charset="-122"/>
              </a:rPr>
              <a:t> ( )</a:t>
            </a:r>
            <a:r>
              <a:rPr lang="en-US" altLang="zh-CN" b="1" dirty="0">
                <a:ea typeface="仿宋_GB2312" pitchFamily="49" charset="-122"/>
              </a:rPr>
              <a:t>;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实现与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~Queue( )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相</a:t>
            </a:r>
            <a:r>
              <a:rPr lang="zh-CN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同</a:t>
            </a:r>
            <a:endParaRPr lang="en-US" altLang="zh-CN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ea typeface="仿宋_GB2312" pitchFamily="49" charset="-122"/>
              </a:rPr>
              <a:t> </a:t>
            </a:r>
            <a:r>
              <a:rPr lang="zh-CN" altLang="en-US" b="1" dirty="0">
                <a:ea typeface="仿宋_GB2312" pitchFamily="49" charset="-122"/>
              </a:rPr>
              <a:t>       </a:t>
            </a:r>
            <a:r>
              <a:rPr lang="en-US" altLang="zh-CN" b="1" dirty="0" err="1">
                <a:ea typeface="仿宋_GB2312" pitchFamily="49" charset="-122"/>
              </a:rPr>
              <a:t>int</a:t>
            </a:r>
            <a:r>
              <a:rPr lang="en-US" altLang="zh-CN" b="1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IsEmpty</a:t>
            </a:r>
            <a:r>
              <a:rPr lang="en-US" altLang="zh-CN" dirty="0">
                <a:ea typeface="仿宋_GB2312" pitchFamily="49" charset="-122"/>
              </a:rPr>
              <a:t> ( ) </a:t>
            </a:r>
            <a:r>
              <a:rPr lang="en-US" altLang="zh-CN" b="1" dirty="0">
                <a:ea typeface="仿宋_GB2312" pitchFamily="49" charset="-122"/>
              </a:rPr>
              <a:t>{ return </a:t>
            </a:r>
            <a:r>
              <a:rPr lang="en-US" altLang="zh-CN" dirty="0">
                <a:ea typeface="仿宋_GB2312" pitchFamily="49" charset="-122"/>
              </a:rPr>
              <a:t>front == NULL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en-US" altLang="zh-CN" b="1" dirty="0">
                <a:ea typeface="仿宋_GB2312" pitchFamily="49" charset="-122"/>
              </a:rPr>
              <a:t>}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ea typeface="仿宋_GB2312" pitchFamily="49" charset="-122"/>
              </a:rPr>
              <a:t>};</a:t>
            </a:r>
            <a:endParaRPr lang="zh-CN" altLang="en-US" b="1" dirty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19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873A-AAA4-914B-B30F-80A90D81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链式队列的类定义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745E9-3842-EC49-B378-D2D969A43382}"/>
              </a:ext>
            </a:extLst>
          </p:cNvPr>
          <p:cNvSpPr/>
          <p:nvPr/>
        </p:nvSpPr>
        <p:spPr>
          <a:xfrm>
            <a:off x="361122" y="1592336"/>
            <a:ext cx="8421756" cy="527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b="1" dirty="0">
                <a:ea typeface="仿宋_GB2312" pitchFamily="49" charset="-122"/>
              </a:rPr>
              <a:t>template &lt;class Type&gt;</a:t>
            </a:r>
            <a:r>
              <a:rPr lang="zh-CN" altLang="en-US" b="1" dirty="0">
                <a:ea typeface="仿宋_GB2312" pitchFamily="49" charset="-122"/>
              </a:rPr>
              <a:t> </a:t>
            </a:r>
            <a:r>
              <a:rPr lang="en-US" altLang="zh-CN" dirty="0">
                <a:ea typeface="仿宋_GB2312" pitchFamily="49" charset="-122"/>
              </a:rPr>
              <a:t>Queue</a:t>
            </a:r>
            <a:r>
              <a:rPr lang="en-US" altLang="zh-CN" b="1" dirty="0">
                <a:ea typeface="仿宋_GB2312" pitchFamily="49" charset="-122"/>
              </a:rPr>
              <a:t>&lt;Type&gt; :: </a:t>
            </a:r>
            <a:r>
              <a:rPr lang="en-US" altLang="zh-CN" dirty="0">
                <a:ea typeface="仿宋_GB2312" pitchFamily="49" charset="-122"/>
              </a:rPr>
              <a:t>~Queue ( ) </a:t>
            </a:r>
            <a:r>
              <a:rPr lang="en-US" altLang="zh-CN" b="1" dirty="0">
                <a:ea typeface="仿宋_GB2312" pitchFamily="49" charset="-122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dirty="0" err="1">
                <a:ea typeface="仿宋_GB2312" pitchFamily="49" charset="-122"/>
              </a:rPr>
              <a:t>QueueNode</a:t>
            </a:r>
            <a:r>
              <a:rPr lang="en-US" altLang="zh-CN" b="1" dirty="0">
                <a:ea typeface="仿宋_GB2312" pitchFamily="49" charset="-122"/>
              </a:rPr>
              <a:t>&lt;Type&gt;</a:t>
            </a:r>
            <a:r>
              <a:rPr lang="en-US" altLang="zh-CN" dirty="0">
                <a:ea typeface="仿宋_GB2312" pitchFamily="49" charset="-122"/>
              </a:rPr>
              <a:t> *p</a:t>
            </a:r>
            <a:r>
              <a:rPr lang="en-US" altLang="zh-CN" b="1" dirty="0">
                <a:ea typeface="仿宋_GB2312" pitchFamily="49" charset="-122"/>
              </a:rPr>
              <a:t>;</a:t>
            </a:r>
            <a:endParaRPr lang="en-US" altLang="zh-CN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while</a:t>
            </a:r>
            <a:r>
              <a:rPr lang="en-US" altLang="zh-CN" dirty="0">
                <a:ea typeface="仿宋_GB2312" pitchFamily="49" charset="-122"/>
              </a:rPr>
              <a:t> ( front != NULL )</a:t>
            </a:r>
            <a:r>
              <a:rPr lang="en-US" altLang="zh-CN" b="1" dirty="0">
                <a:ea typeface="仿宋_GB2312" pitchFamily="49" charset="-122"/>
              </a:rPr>
              <a:t> {</a:t>
            </a:r>
            <a:r>
              <a:rPr lang="en-US" altLang="zh-CN" dirty="0">
                <a:ea typeface="仿宋_GB2312" pitchFamily="49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逐个结点释放</a:t>
            </a:r>
          </a:p>
          <a:p>
            <a:pPr>
              <a:lnSpc>
                <a:spcPct val="95000"/>
              </a:lnSpc>
            </a:pPr>
            <a:r>
              <a:rPr lang="zh-CN" altLang="en-US" dirty="0">
                <a:ea typeface="仿宋_GB2312" pitchFamily="49" charset="-122"/>
              </a:rPr>
              <a:t>        </a:t>
            </a:r>
            <a:r>
              <a:rPr lang="en-US" altLang="zh-CN" dirty="0">
                <a:ea typeface="仿宋_GB2312" pitchFamily="49" charset="-122"/>
              </a:rPr>
              <a:t>p = front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en-US" altLang="zh-CN" dirty="0">
                <a:ea typeface="仿宋_GB2312" pitchFamily="49" charset="-122"/>
              </a:rPr>
              <a:t>  front = front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ea typeface="仿宋_GB2312" pitchFamily="49" charset="-122"/>
              </a:rPr>
              <a:t>link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en-US" altLang="zh-CN" dirty="0">
                <a:ea typeface="仿宋_GB2312" pitchFamily="49" charset="-122"/>
              </a:rPr>
              <a:t>  </a:t>
            </a:r>
            <a:r>
              <a:rPr lang="en-US" altLang="zh-CN" b="1" dirty="0">
                <a:ea typeface="仿宋_GB2312" pitchFamily="49" charset="-122"/>
              </a:rPr>
              <a:t>delete</a:t>
            </a:r>
            <a:r>
              <a:rPr lang="en-US" altLang="zh-CN" dirty="0">
                <a:ea typeface="仿宋_GB2312" pitchFamily="49" charset="-122"/>
              </a:rPr>
              <a:t> p</a:t>
            </a:r>
            <a:r>
              <a:rPr lang="en-US" altLang="zh-CN" b="1" dirty="0">
                <a:ea typeface="仿宋_GB2312" pitchFamily="49" charset="-122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ea typeface="仿宋_GB2312" pitchFamily="49" charset="-122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altLang="zh-CN" b="1" dirty="0">
                <a:ea typeface="仿宋_GB2312" pitchFamily="49" charset="-122"/>
              </a:rPr>
              <a:t>}</a:t>
            </a:r>
            <a:endParaRPr lang="en-US" b="1" dirty="0">
              <a:ea typeface="仿宋_GB2312" pitchFamily="49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ea typeface="仿宋_GB2312" pitchFamily="49" charset="-122"/>
              </a:rPr>
              <a:t>template &lt;class Type&gt; void</a:t>
            </a:r>
            <a:r>
              <a:rPr lang="en-US" altLang="zh-CN" dirty="0">
                <a:ea typeface="仿宋_GB2312" pitchFamily="49" charset="-122"/>
              </a:rPr>
              <a:t> Queue</a:t>
            </a:r>
            <a:r>
              <a:rPr lang="en-US" altLang="zh-CN" b="1" dirty="0">
                <a:ea typeface="仿宋_GB2312" pitchFamily="49" charset="-122"/>
              </a:rPr>
              <a:t>&lt;Type&gt; :: </a:t>
            </a:r>
            <a:r>
              <a:rPr lang="en-US" altLang="zh-CN" dirty="0" err="1">
                <a:ea typeface="仿宋_GB2312" pitchFamily="49" charset="-122"/>
              </a:rPr>
              <a:t>EnQueue</a:t>
            </a:r>
            <a:r>
              <a:rPr lang="en-US" altLang="zh-CN" dirty="0">
                <a:ea typeface="仿宋_GB2312" pitchFamily="49" charset="-122"/>
              </a:rPr>
              <a:t> (</a:t>
            </a:r>
            <a:r>
              <a:rPr lang="en-US" altLang="zh-CN" b="1" dirty="0">
                <a:ea typeface="仿宋_GB2312" pitchFamily="49" charset="-122"/>
              </a:rPr>
              <a:t>Type</a:t>
            </a:r>
            <a:r>
              <a:rPr lang="en-US" altLang="zh-CN" dirty="0">
                <a:ea typeface="仿宋_GB2312" pitchFamily="49" charset="-122"/>
              </a:rPr>
              <a:t> x) </a:t>
            </a:r>
            <a:r>
              <a:rPr lang="en-US" altLang="zh-CN" b="1" dirty="0">
                <a:ea typeface="仿宋_GB2312" pitchFamily="49" charset="-122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zh-CN" altLang="en-US" b="1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if</a:t>
            </a:r>
            <a:r>
              <a:rPr lang="en-US" altLang="zh-CN" dirty="0">
                <a:ea typeface="仿宋_GB2312" pitchFamily="49" charset="-122"/>
              </a:rPr>
              <a:t> ( front </a:t>
            </a:r>
            <a:r>
              <a:rPr lang="en-US" altLang="zh-CN" i="1" dirty="0">
                <a:ea typeface="仿宋_GB2312" pitchFamily="49" charset="-122"/>
              </a:rPr>
              <a:t>==</a:t>
            </a:r>
            <a:r>
              <a:rPr lang="en-US" altLang="zh-CN" dirty="0">
                <a:ea typeface="仿宋_GB2312" pitchFamily="49" charset="-122"/>
              </a:rPr>
              <a:t> NULL )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创建第一个结点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ea typeface="仿宋_GB2312" pitchFamily="49" charset="-122"/>
              </a:rPr>
              <a:t>        </a:t>
            </a:r>
            <a:r>
              <a:rPr lang="en-US" altLang="zh-CN" dirty="0">
                <a:ea typeface="仿宋_GB2312" pitchFamily="49" charset="-122"/>
              </a:rPr>
              <a:t>front = rear = </a:t>
            </a:r>
            <a:r>
              <a:rPr lang="en-US" altLang="zh-CN" b="1" dirty="0">
                <a:ea typeface="仿宋_GB2312" pitchFamily="49" charset="-122"/>
              </a:rPr>
              <a:t>new </a:t>
            </a:r>
            <a:r>
              <a:rPr lang="en-US" altLang="zh-CN" dirty="0" err="1">
                <a:ea typeface="仿宋_GB2312" pitchFamily="49" charset="-122"/>
              </a:rPr>
              <a:t>QueueNode</a:t>
            </a:r>
            <a:r>
              <a:rPr lang="zh-CN" altLang="en-US" dirty="0">
                <a:ea typeface="仿宋_GB2312" pitchFamily="49" charset="-122"/>
              </a:rPr>
              <a:t> </a:t>
            </a:r>
            <a:r>
              <a:rPr lang="en-US" altLang="zh-CN" b="1" dirty="0">
                <a:ea typeface="仿宋_GB2312" pitchFamily="49" charset="-122"/>
              </a:rPr>
              <a:t>&lt;Type&gt;</a:t>
            </a:r>
            <a:r>
              <a:rPr lang="en-US" altLang="zh-CN" dirty="0">
                <a:ea typeface="仿宋_GB2312" pitchFamily="49" charset="-122"/>
              </a:rPr>
              <a:t> (x, NULL)</a:t>
            </a:r>
            <a:r>
              <a:rPr lang="en-US" altLang="zh-CN" b="1" dirty="0"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else {</a:t>
            </a:r>
            <a:r>
              <a:rPr lang="zh-CN" altLang="en-US" dirty="0">
                <a:ea typeface="仿宋_GB2312" pitchFamily="49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队列非空，插入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ea typeface="仿宋_GB2312" pitchFamily="49" charset="-122"/>
              </a:rPr>
              <a:t>        </a:t>
            </a:r>
            <a:r>
              <a:rPr lang="en-US" altLang="zh-CN" dirty="0">
                <a:ea typeface="仿宋_GB2312" pitchFamily="49" charset="-122"/>
              </a:rPr>
              <a:t>rear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ea typeface="仿宋_GB2312" pitchFamily="49" charset="-122"/>
              </a:rPr>
              <a:t>link = </a:t>
            </a:r>
            <a:r>
              <a:rPr lang="en-US" altLang="zh-CN" b="1" dirty="0">
                <a:ea typeface="仿宋_GB2312" pitchFamily="49" charset="-122"/>
              </a:rPr>
              <a:t>new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en-US" altLang="zh-CN" dirty="0" err="1">
                <a:ea typeface="仿宋_GB2312" pitchFamily="49" charset="-122"/>
              </a:rPr>
              <a:t>QueueNode</a:t>
            </a:r>
            <a:r>
              <a:rPr lang="en-US" altLang="zh-CN" dirty="0">
                <a:ea typeface="仿宋_GB2312" pitchFamily="49" charset="-122"/>
              </a:rPr>
              <a:t> </a:t>
            </a:r>
            <a:r>
              <a:rPr lang="en-US" altLang="zh-CN" b="1" dirty="0">
                <a:ea typeface="仿宋_GB2312" pitchFamily="49" charset="-122"/>
              </a:rPr>
              <a:t>&lt;Type&gt;</a:t>
            </a:r>
            <a:r>
              <a:rPr lang="zh-CN" altLang="en-US" b="1" dirty="0">
                <a:ea typeface="仿宋_GB2312" pitchFamily="49" charset="-122"/>
              </a:rPr>
              <a:t> </a:t>
            </a:r>
            <a:r>
              <a:rPr lang="en-US" altLang="zh-CN" dirty="0">
                <a:ea typeface="仿宋_GB2312" pitchFamily="49" charset="-122"/>
              </a:rPr>
              <a:t>(x, NULL)</a:t>
            </a:r>
            <a:r>
              <a:rPr lang="en-US" altLang="zh-CN" b="1" dirty="0"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ea typeface="仿宋_GB2312" pitchFamily="49" charset="-122"/>
              </a:rPr>
              <a:t>        </a:t>
            </a:r>
            <a:r>
              <a:rPr lang="en-US" altLang="zh-CN" dirty="0">
                <a:ea typeface="仿宋_GB2312" pitchFamily="49" charset="-122"/>
              </a:rPr>
              <a:t>rear = rear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ea typeface="仿宋_GB2312" pitchFamily="49" charset="-122"/>
              </a:rPr>
              <a:t>link</a:t>
            </a:r>
            <a:r>
              <a:rPr lang="en-US" altLang="zh-CN" b="1" dirty="0">
                <a:ea typeface="仿宋_GB2312" pitchFamily="49" charset="-122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zh-CN" altLang="en-US" b="1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altLang="zh-CN" b="1" dirty="0">
                <a:ea typeface="仿宋_GB2312" pitchFamily="49" charset="-122"/>
              </a:rPr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28764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BB7-3893-964E-A9DB-B53C095B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链式队列的类定义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EBE9AC-4E05-C64C-A892-63C79157F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33" y="1690689"/>
            <a:ext cx="8571534" cy="39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b="1" dirty="0">
                <a:ea typeface="仿宋_GB2312" pitchFamily="49" charset="-122"/>
              </a:rPr>
              <a:t>template &lt;class Type&gt; </a:t>
            </a:r>
            <a:r>
              <a:rPr lang="en-US" altLang="zh-CN" b="1" dirty="0" err="1">
                <a:ea typeface="仿宋_GB2312" pitchFamily="49" charset="-122"/>
              </a:rPr>
              <a:t>int</a:t>
            </a:r>
            <a:r>
              <a:rPr lang="en-US" altLang="zh-CN" b="1" dirty="0">
                <a:ea typeface="仿宋_GB2312" pitchFamily="49" charset="-122"/>
              </a:rPr>
              <a:t> </a:t>
            </a:r>
            <a:r>
              <a:rPr lang="en-US" altLang="zh-CN" dirty="0">
                <a:ea typeface="仿宋_GB2312" pitchFamily="49" charset="-122"/>
              </a:rPr>
              <a:t>Queue</a:t>
            </a:r>
            <a:r>
              <a:rPr lang="en-US" altLang="zh-CN" b="1" dirty="0">
                <a:ea typeface="仿宋_GB2312" pitchFamily="49" charset="-122"/>
              </a:rPr>
              <a:t>&lt;Type&gt; :: </a:t>
            </a:r>
            <a:r>
              <a:rPr lang="en-US" altLang="zh-CN" dirty="0" err="1">
                <a:ea typeface="仿宋_GB2312" pitchFamily="49" charset="-122"/>
              </a:rPr>
              <a:t>DeQueue</a:t>
            </a:r>
            <a:r>
              <a:rPr lang="en-US" altLang="zh-CN" dirty="0">
                <a:ea typeface="仿宋_GB2312" pitchFamily="49" charset="-122"/>
              </a:rPr>
              <a:t> (</a:t>
            </a:r>
            <a:r>
              <a:rPr lang="en-US" altLang="zh-CN" b="1" dirty="0">
                <a:ea typeface="仿宋_GB2312" pitchFamily="49" charset="-122"/>
              </a:rPr>
              <a:t>Type&amp;</a:t>
            </a:r>
            <a:r>
              <a:rPr lang="en-US" altLang="zh-CN" dirty="0">
                <a:ea typeface="仿宋_GB2312" pitchFamily="49" charset="-122"/>
              </a:rPr>
              <a:t> x) </a:t>
            </a:r>
            <a:r>
              <a:rPr lang="en-US" altLang="zh-CN" b="1" dirty="0">
                <a:ea typeface="仿宋_GB2312" pitchFamily="49" charset="-122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if</a:t>
            </a:r>
            <a:r>
              <a:rPr lang="en-US" altLang="zh-CN" dirty="0">
                <a:ea typeface="仿宋_GB2312" pitchFamily="49" charset="-122"/>
              </a:rPr>
              <a:t> ( </a:t>
            </a:r>
            <a:r>
              <a:rPr lang="en-US" altLang="zh-CN" dirty="0" err="1">
                <a:ea typeface="仿宋_GB2312" pitchFamily="49" charset="-122"/>
              </a:rPr>
              <a:t>IsEmpty</a:t>
            </a:r>
            <a:r>
              <a:rPr lang="en-US" altLang="zh-CN" dirty="0">
                <a:ea typeface="仿宋_GB2312" pitchFamily="49" charset="-122"/>
              </a:rPr>
              <a:t> ( ) ) </a:t>
            </a:r>
            <a:r>
              <a:rPr lang="en-US" altLang="zh-CN" b="1" dirty="0">
                <a:ea typeface="仿宋_GB2312" pitchFamily="49" charset="-122"/>
              </a:rPr>
              <a:t>return</a:t>
            </a:r>
            <a:r>
              <a:rPr lang="en-US" altLang="zh-CN" dirty="0">
                <a:ea typeface="仿宋_GB2312" pitchFamily="49" charset="-122"/>
              </a:rPr>
              <a:t> 0</a:t>
            </a:r>
            <a:r>
              <a:rPr lang="en-US" altLang="zh-CN" b="1" dirty="0">
                <a:ea typeface="仿宋_GB2312" pitchFamily="49" charset="-122"/>
              </a:rPr>
              <a:t>;  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判队空</a:t>
            </a:r>
          </a:p>
          <a:p>
            <a:pPr>
              <a:lnSpc>
                <a:spcPct val="95000"/>
              </a:lnSpc>
            </a:pPr>
            <a:r>
              <a:rPr lang="zh-CN" altLang="en-US" dirty="0">
                <a:ea typeface="仿宋_GB2312" pitchFamily="49" charset="-122"/>
              </a:rPr>
              <a:t>    </a:t>
            </a:r>
            <a:r>
              <a:rPr lang="en-US" altLang="zh-CN" dirty="0" err="1">
                <a:ea typeface="仿宋_GB2312" pitchFamily="49" charset="-122"/>
              </a:rPr>
              <a:t>QueueNode</a:t>
            </a:r>
            <a:r>
              <a:rPr lang="en-US" altLang="zh-CN" b="1" dirty="0">
                <a:ea typeface="仿宋_GB2312" pitchFamily="49" charset="-122"/>
              </a:rPr>
              <a:t>&lt;Type&gt;</a:t>
            </a:r>
            <a:r>
              <a:rPr lang="en-US" altLang="zh-CN" dirty="0">
                <a:ea typeface="仿宋_GB2312" pitchFamily="49" charset="-122"/>
              </a:rPr>
              <a:t> *p = front</a:t>
            </a:r>
            <a:r>
              <a:rPr lang="en-US" altLang="zh-CN" b="1" dirty="0">
                <a:ea typeface="仿宋_GB2312" pitchFamily="49" charset="-122"/>
              </a:rPr>
              <a:t>;		</a:t>
            </a:r>
            <a:endParaRPr lang="en-US" altLang="zh-CN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dirty="0">
                <a:ea typeface="仿宋_GB2312" pitchFamily="49" charset="-122"/>
              </a:rPr>
              <a:t>    </a:t>
            </a:r>
            <a:r>
              <a:rPr lang="en-US" altLang="zh-CN" dirty="0"/>
              <a:t>x = front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/>
              <a:t>data</a:t>
            </a:r>
            <a:r>
              <a:rPr lang="en-US" altLang="zh-CN" b="1" dirty="0"/>
              <a:t>;  </a:t>
            </a:r>
            <a:r>
              <a:rPr lang="en-US" altLang="zh-CN" dirty="0">
                <a:ea typeface="仿宋_GB2312" pitchFamily="49" charset="-122"/>
              </a:rPr>
              <a:t>front = front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>
                <a:ea typeface="仿宋_GB2312" pitchFamily="49" charset="-122"/>
              </a:rPr>
              <a:t>link</a:t>
            </a:r>
            <a:r>
              <a:rPr lang="en-US" altLang="zh-CN" b="1" dirty="0">
                <a:ea typeface="仿宋_GB2312" pitchFamily="49" charset="-122"/>
              </a:rPr>
              <a:t>;</a:t>
            </a:r>
            <a:r>
              <a:rPr lang="en-US" altLang="zh-CN" dirty="0">
                <a:ea typeface="仿宋_GB2312" pitchFamily="49" charset="-122"/>
              </a:rPr>
              <a:t>   </a:t>
            </a:r>
          </a:p>
          <a:p>
            <a:pPr>
              <a:lnSpc>
                <a:spcPct val="95000"/>
              </a:lnSpc>
            </a:pPr>
            <a:r>
              <a:rPr lang="en-US" altLang="zh-CN" dirty="0">
                <a:ea typeface="仿宋_GB2312" pitchFamily="49" charset="-122"/>
              </a:rPr>
              <a:t>    </a:t>
            </a:r>
            <a:r>
              <a:rPr lang="en-US" altLang="zh-CN" b="1" dirty="0">
                <a:ea typeface="仿宋_GB2312" pitchFamily="49" charset="-122"/>
              </a:rPr>
              <a:t>delete</a:t>
            </a:r>
            <a:r>
              <a:rPr lang="en-US" altLang="zh-CN" dirty="0">
                <a:ea typeface="仿宋_GB2312" pitchFamily="49" charset="-122"/>
              </a:rPr>
              <a:t> p</a:t>
            </a:r>
            <a:r>
              <a:rPr lang="en-US" altLang="zh-CN" b="1" dirty="0">
                <a:ea typeface="仿宋_GB2312" pitchFamily="49" charset="-122"/>
              </a:rPr>
              <a:t>;  return</a:t>
            </a:r>
            <a:r>
              <a:rPr lang="en-US" altLang="zh-CN" dirty="0">
                <a:ea typeface="仿宋_GB2312" pitchFamily="49" charset="-122"/>
              </a:rPr>
              <a:t> 1</a:t>
            </a:r>
            <a:r>
              <a:rPr lang="en-US" altLang="zh-CN" b="1" dirty="0">
                <a:ea typeface="仿宋_GB2312" pitchFamily="49" charset="-122"/>
              </a:rPr>
              <a:t>;				</a:t>
            </a:r>
            <a:endParaRPr lang="en-US" altLang="zh-CN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b="1" dirty="0">
                <a:ea typeface="仿宋_GB2312" pitchFamily="49" charset="-122"/>
              </a:rPr>
              <a:t>}</a:t>
            </a:r>
          </a:p>
          <a:p>
            <a:pPr>
              <a:lnSpc>
                <a:spcPct val="95000"/>
              </a:lnSpc>
            </a:pPr>
            <a:endParaRPr lang="en-US" altLang="zh-CN" b="1" dirty="0">
              <a:ea typeface="仿宋_GB2312" pitchFamily="49" charset="-122"/>
            </a:endParaRPr>
          </a:p>
          <a:p>
            <a:pPr>
              <a:lnSpc>
                <a:spcPct val="95000"/>
              </a:lnSpc>
            </a:pPr>
            <a:r>
              <a:rPr lang="en-US" altLang="zh-CN" b="1" dirty="0"/>
              <a:t>template &lt;class Type&gt; </a:t>
            </a:r>
            <a:r>
              <a:rPr lang="en-US" altLang="zh-CN" b="1" dirty="0" err="1"/>
              <a:t>int</a:t>
            </a:r>
            <a:r>
              <a:rPr lang="en-US" altLang="zh-CN" dirty="0"/>
              <a:t> Queue</a:t>
            </a:r>
            <a:r>
              <a:rPr lang="en-US" altLang="zh-CN" b="1" dirty="0"/>
              <a:t>&lt;Type&gt; :: </a:t>
            </a:r>
            <a:r>
              <a:rPr lang="en-US" altLang="zh-CN" dirty="0" err="1"/>
              <a:t>GetFront</a:t>
            </a:r>
            <a:r>
              <a:rPr lang="en-US" altLang="zh-CN" dirty="0"/>
              <a:t> (</a:t>
            </a:r>
            <a:r>
              <a:rPr lang="en-US" altLang="zh-CN" b="1" dirty="0"/>
              <a:t>Type&amp;</a:t>
            </a:r>
            <a:r>
              <a:rPr lang="en-US" altLang="zh-CN" dirty="0"/>
              <a:t> x) </a:t>
            </a:r>
            <a:r>
              <a:rPr lang="en-US" altLang="zh-CN" b="1" dirty="0"/>
              <a:t>{</a:t>
            </a:r>
          </a:p>
          <a:p>
            <a:pPr>
              <a:lnSpc>
                <a:spcPct val="95000"/>
              </a:lnSpc>
            </a:pPr>
            <a:r>
              <a:rPr lang="en-US" altLang="zh-CN" b="1" dirty="0"/>
              <a:t>    </a:t>
            </a:r>
            <a:r>
              <a:rPr lang="en-US" altLang="zh-CN" b="1" dirty="0">
                <a:ea typeface="仿宋_GB2312" pitchFamily="49" charset="-122"/>
              </a:rPr>
              <a:t>if</a:t>
            </a:r>
            <a:r>
              <a:rPr lang="en-US" altLang="zh-CN" dirty="0">
                <a:ea typeface="仿宋_GB2312" pitchFamily="49" charset="-122"/>
              </a:rPr>
              <a:t> ( </a:t>
            </a:r>
            <a:r>
              <a:rPr lang="en-US" altLang="zh-CN" dirty="0" err="1">
                <a:ea typeface="仿宋_GB2312" pitchFamily="49" charset="-122"/>
              </a:rPr>
              <a:t>IsEmpty</a:t>
            </a:r>
            <a:r>
              <a:rPr lang="en-US" altLang="zh-CN" dirty="0">
                <a:ea typeface="仿宋_GB2312" pitchFamily="49" charset="-122"/>
              </a:rPr>
              <a:t> ( ) )  </a:t>
            </a:r>
            <a:r>
              <a:rPr lang="en-US" altLang="zh-CN" b="1" dirty="0">
                <a:ea typeface="仿宋_GB2312" pitchFamily="49" charset="-122"/>
              </a:rPr>
              <a:t>return</a:t>
            </a:r>
            <a:r>
              <a:rPr lang="en-US" altLang="zh-CN" dirty="0">
                <a:ea typeface="仿宋_GB2312" pitchFamily="49" charset="-122"/>
              </a:rPr>
              <a:t> 0</a:t>
            </a:r>
            <a:r>
              <a:rPr lang="en-US" altLang="zh-CN" b="1" dirty="0">
                <a:ea typeface="仿宋_GB2312" pitchFamily="49" charset="-122"/>
              </a:rPr>
              <a:t>; </a:t>
            </a:r>
            <a:r>
              <a:rPr lang="en-US" altLang="zh-CN" b="1" dirty="0"/>
              <a:t>	</a:t>
            </a: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dirty="0"/>
              <a:t>    x = front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-&gt;</a:t>
            </a:r>
            <a:r>
              <a:rPr lang="en-US" altLang="zh-CN" dirty="0"/>
              <a:t>data</a:t>
            </a:r>
            <a:r>
              <a:rPr lang="en-US" altLang="zh-CN" b="1" dirty="0"/>
              <a:t>;  return </a:t>
            </a:r>
            <a:r>
              <a:rPr lang="en-US" altLang="zh-CN" dirty="0"/>
              <a:t>1</a:t>
            </a:r>
            <a:r>
              <a:rPr lang="en-US" altLang="zh-CN" b="1" dirty="0"/>
              <a:t>;</a:t>
            </a:r>
            <a:endParaRPr lang="en-US" altLang="zh-CN" dirty="0"/>
          </a:p>
          <a:p>
            <a:pPr>
              <a:lnSpc>
                <a:spcPct val="95000"/>
              </a:lnSpc>
            </a:pPr>
            <a:r>
              <a:rPr lang="en-US" altLang="zh-CN" b="1" dirty="0"/>
              <a:t>}</a:t>
            </a:r>
            <a:endParaRPr lang="en-US" altLang="zh-CN" b="1" dirty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829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A66A-70E6-354C-9D6E-304AA558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队列应用：逐行打印二项展开式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的系数</a:t>
            </a:r>
            <a:endParaRPr lang="en-US" dirty="0"/>
          </a:p>
        </p:txBody>
      </p:sp>
      <p:graphicFrame>
        <p:nvGraphicFramePr>
          <p:cNvPr id="4" name="Object 1024">
            <a:extLst>
              <a:ext uri="{FF2B5EF4-FFF2-40B4-BE49-F238E27FC236}">
                <a16:creationId xmlns:a16="http://schemas.microsoft.com/office/drawing/2014/main" id="{86E66259-C998-6440-9A7B-C1C673581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606322"/>
              </p:ext>
            </p:extLst>
          </p:nvPr>
        </p:nvGraphicFramePr>
        <p:xfrm>
          <a:off x="346075" y="2339975"/>
          <a:ext cx="8450263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657520" imgH="1504800" progId="Word.Document.8">
                  <p:embed/>
                </p:oleObj>
              </mc:Choice>
              <mc:Fallback>
                <p:oleObj name="Document" r:id="rId3" imgW="2657520" imgH="1504800" progId="Word.Document.8">
                  <p:embed/>
                  <p:pic>
                    <p:nvPicPr>
                      <p:cNvPr id="24678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2339975"/>
                        <a:ext cx="8450263" cy="480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id="{801C2819-4F91-BD44-B708-515C9FDCC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931" y="1817222"/>
            <a:ext cx="48141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杨辉三角形</a:t>
            </a:r>
            <a:r>
              <a:rPr lang="en-US" altLang="zh-CN" sz="28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(Pascal’s Triangle)</a:t>
            </a:r>
            <a:endParaRPr lang="en-US" altLang="zh-CN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776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259D-8EBD-084F-AC6E-19326684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分析第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行元素与第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行元素的关系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43">
            <a:extLst>
              <a:ext uri="{FF2B5EF4-FFF2-40B4-BE49-F238E27FC236}">
                <a16:creationId xmlns:a16="http://schemas.microsoft.com/office/drawing/2014/main" id="{42C677E2-56AD-9B46-B1B5-41AAA279636A}"/>
              </a:ext>
            </a:extLst>
          </p:cNvPr>
          <p:cNvGrpSpPr>
            <a:grpSpLocks/>
          </p:cNvGrpSpPr>
          <p:nvPr/>
        </p:nvGrpSpPr>
        <p:grpSpPr bwMode="auto">
          <a:xfrm>
            <a:off x="1816172" y="1857103"/>
            <a:ext cx="5695660" cy="3003712"/>
            <a:chOff x="515" y="660"/>
            <a:chExt cx="4205" cy="2803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FD853709-BC8A-4445-9CCA-C3FAD4549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411"/>
              <a:ext cx="620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ea typeface="隶书" pitchFamily="49" charset="-122"/>
                </a:rPr>
                <a:t> </a:t>
              </a:r>
              <a:r>
                <a:rPr lang="en-US" altLang="zh-CN" sz="3200" b="1" dirty="0" err="1">
                  <a:solidFill>
                    <a:srgbClr val="C00000"/>
                  </a:solidFill>
                  <a:ea typeface="隶书" pitchFamily="49" charset="-122"/>
                </a:rPr>
                <a:t>i</a:t>
              </a:r>
              <a:r>
                <a:rPr lang="en-US" altLang="zh-CN" sz="3200" b="1" dirty="0">
                  <a:solidFill>
                    <a:srgbClr val="C00000"/>
                  </a:solidFill>
                  <a:ea typeface="隶书" pitchFamily="49" charset="-122"/>
                </a:rPr>
                <a:t>=2</a:t>
              </a:r>
              <a:endParaRPr lang="en-US" altLang="zh-CN" dirty="0">
                <a:solidFill>
                  <a:srgbClr val="C00000"/>
                </a:solidFill>
                <a:ea typeface="隶书" pitchFamily="49" charset="-122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DFC9B25-757E-E245-B87D-27221ECD3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130"/>
              <a:ext cx="620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ea typeface="隶书" pitchFamily="49" charset="-122"/>
                </a:rPr>
                <a:t> </a:t>
              </a:r>
              <a:r>
                <a:rPr lang="en-US" altLang="zh-CN" sz="3200" b="1" dirty="0" err="1">
                  <a:solidFill>
                    <a:srgbClr val="C00000"/>
                  </a:solidFill>
                  <a:ea typeface="隶书" pitchFamily="49" charset="-122"/>
                </a:rPr>
                <a:t>i</a:t>
              </a:r>
              <a:r>
                <a:rPr lang="en-US" altLang="zh-CN" sz="3200" b="1" dirty="0">
                  <a:solidFill>
                    <a:srgbClr val="C00000"/>
                  </a:solidFill>
                  <a:ea typeface="隶书" pitchFamily="49" charset="-122"/>
                </a:rPr>
                <a:t>=3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3B88F07-AE5E-D743-AD3C-B01B98173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2886"/>
              <a:ext cx="620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  <a:ea typeface="隶书" pitchFamily="49" charset="-122"/>
                </a:rPr>
                <a:t> </a:t>
              </a:r>
              <a:r>
                <a:rPr lang="en-US" altLang="zh-CN" sz="3200" b="1" dirty="0" err="1">
                  <a:solidFill>
                    <a:srgbClr val="C00000"/>
                  </a:solidFill>
                  <a:ea typeface="隶书" pitchFamily="49" charset="-122"/>
                </a:rPr>
                <a:t>i</a:t>
              </a:r>
              <a:r>
                <a:rPr lang="en-US" altLang="zh-CN" sz="3200" b="1" dirty="0">
                  <a:solidFill>
                    <a:srgbClr val="C00000"/>
                  </a:solidFill>
                  <a:ea typeface="隶书" pitchFamily="49" charset="-122"/>
                </a:rPr>
                <a:t>=4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F678587E-23FD-EF42-801C-9F7D6410A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1920"/>
              <a:ext cx="0" cy="33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005614E9-054A-D84A-9D10-39C936B11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6" y="2640"/>
              <a:ext cx="0" cy="33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6A42FA1-E14A-7A46-A727-349788D50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2129"/>
              <a:ext cx="3242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  <a:ea typeface="隶书" pitchFamily="49" charset="-122"/>
                </a:rPr>
                <a:t>0     1      3      3     1      0</a:t>
              </a:r>
              <a:endParaRPr lang="en-US" altLang="zh-CN" dirty="0">
                <a:ea typeface="隶书" pitchFamily="49" charset="-122"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3E1987CF-C410-6141-8109-AE1899C51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" y="2917"/>
              <a:ext cx="2636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  <a:ea typeface="隶书" pitchFamily="49" charset="-122"/>
                </a:rPr>
                <a:t>1      4     </a:t>
              </a:r>
              <a:r>
                <a:rPr lang="zh-CN" altLang="en-US" sz="3200" b="1" dirty="0">
                  <a:solidFill>
                    <a:srgbClr val="000099"/>
                  </a:solidFill>
                  <a:ea typeface="隶书" pitchFamily="49" charset="-122"/>
                </a:rPr>
                <a:t> </a:t>
              </a:r>
              <a:r>
                <a:rPr lang="en-US" altLang="zh-CN" sz="3200" b="1" dirty="0">
                  <a:solidFill>
                    <a:srgbClr val="000099"/>
                  </a:solidFill>
                  <a:ea typeface="隶书" pitchFamily="49" charset="-122"/>
                </a:rPr>
                <a:t>6     4      1</a:t>
              </a:r>
              <a:endParaRPr lang="en-US" altLang="zh-CN" dirty="0">
                <a:ea typeface="隶书" pitchFamily="49" charset="-122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0077337C-7FDD-3F4A-B29C-308C59534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1420"/>
              <a:ext cx="2560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  <a:ea typeface="隶书" pitchFamily="49" charset="-122"/>
                </a:rPr>
                <a:t>0     </a:t>
              </a:r>
              <a:r>
                <a:rPr lang="zh-CN" altLang="en-US" sz="3200" b="1" dirty="0">
                  <a:solidFill>
                    <a:srgbClr val="000099"/>
                  </a:solidFill>
                  <a:ea typeface="隶书" pitchFamily="49" charset="-122"/>
                </a:rPr>
                <a:t> </a:t>
              </a:r>
              <a:r>
                <a:rPr lang="en-US" altLang="zh-CN" sz="3200" b="1" dirty="0">
                  <a:solidFill>
                    <a:srgbClr val="000099"/>
                  </a:solidFill>
                  <a:ea typeface="隶书" pitchFamily="49" charset="-122"/>
                </a:rPr>
                <a:t>1     2     </a:t>
              </a:r>
              <a:r>
                <a:rPr lang="zh-CN" altLang="en-US" sz="3200" b="1" dirty="0">
                  <a:solidFill>
                    <a:srgbClr val="000099"/>
                  </a:solidFill>
                  <a:ea typeface="隶书" pitchFamily="49" charset="-122"/>
                </a:rPr>
                <a:t> </a:t>
              </a:r>
              <a:r>
                <a:rPr lang="en-US" altLang="zh-CN" sz="3200" b="1" dirty="0">
                  <a:solidFill>
                    <a:srgbClr val="000099"/>
                  </a:solidFill>
                  <a:ea typeface="隶书" pitchFamily="49" charset="-122"/>
                </a:rPr>
                <a:t>1     0</a:t>
              </a:r>
              <a:endParaRPr lang="en-US" altLang="zh-CN" dirty="0">
                <a:ea typeface="隶书" pitchFamily="49" charset="-122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99AF8F90-A4F3-1745-A341-29454E37F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0" y="660"/>
              <a:ext cx="2030" cy="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rgbClr val="000099"/>
                  </a:solidFill>
                  <a:ea typeface="隶书" pitchFamily="49" charset="-122"/>
                </a:rPr>
                <a:t>0     </a:t>
              </a:r>
              <a:r>
                <a:rPr lang="zh-CN" altLang="en-US" sz="3200" b="1" dirty="0">
                  <a:solidFill>
                    <a:srgbClr val="000099"/>
                  </a:solidFill>
                  <a:ea typeface="隶书" pitchFamily="49" charset="-122"/>
                </a:rPr>
                <a:t> </a:t>
              </a:r>
              <a:r>
                <a:rPr lang="en-US" altLang="zh-CN" sz="3200" b="1" dirty="0">
                  <a:solidFill>
                    <a:srgbClr val="000099"/>
                  </a:solidFill>
                  <a:ea typeface="隶书" pitchFamily="49" charset="-122"/>
                </a:rPr>
                <a:t>1     1     0</a:t>
              </a:r>
              <a:endParaRPr lang="en-US" altLang="zh-CN" dirty="0">
                <a:ea typeface="隶书" pitchFamily="49" charset="-122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E90265E5-7386-0C41-9EB0-DE15FD23F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52"/>
              <a:ext cx="192" cy="480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AB7A55E1-5900-174C-8A3E-53149449A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72"/>
              <a:ext cx="192" cy="480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5374A145-0C75-BC47-B19E-A645E3474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592"/>
              <a:ext cx="192" cy="384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267293E8-8FD3-AC4E-B538-EA246E2E2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592"/>
              <a:ext cx="192" cy="432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6D5D5CCD-1346-B443-9FD5-B92CA04FF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104"/>
              <a:ext cx="192" cy="528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93C0C967-20CA-6A44-ABA8-10608748F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52"/>
              <a:ext cx="192" cy="480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B19E1D6F-E3F8-BB48-A5FD-A037CBAEC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72"/>
              <a:ext cx="192" cy="432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CE517073-B6BB-8F42-A417-44ECDE32D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872"/>
              <a:ext cx="192" cy="480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9D603764-3A70-DC40-AFF9-CCFF98B01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872"/>
              <a:ext cx="192" cy="432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CEE64E4C-67DA-EB4E-9AFA-BAC5F145B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92"/>
              <a:ext cx="192" cy="432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51AD4867-39C7-0544-9B3A-B13841C51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592"/>
              <a:ext cx="192" cy="432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167F2FFC-F772-0F49-BD60-BB203C8EA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2556"/>
              <a:ext cx="192" cy="432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CDF359CF-940C-0E40-8AD2-A84B94CE0C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872"/>
              <a:ext cx="192" cy="480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A5AB09A5-06D4-A445-B11B-36BDBFE4E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4" y="1824"/>
              <a:ext cx="192" cy="480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52C7B405-2599-5748-9E7E-A304FFE7A8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872"/>
              <a:ext cx="192" cy="480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F7EFE14C-ADCA-1345-8D76-8C94A62352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872"/>
              <a:ext cx="192" cy="480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B7F66890-2DA8-8B41-9924-B796FB862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592"/>
              <a:ext cx="192" cy="432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EED0C867-4B74-534D-B764-DA5B383FD2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592"/>
              <a:ext cx="192" cy="432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999706E0-F785-1548-A8C8-7D5A93711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592"/>
              <a:ext cx="192" cy="432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2F72C6ED-4CB8-2240-A51E-146478156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3" y="2568"/>
              <a:ext cx="192" cy="432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834340AD-2791-2940-BAF5-0EDFEA60B3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152"/>
              <a:ext cx="240" cy="480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D32AB32D-A4C7-EA46-95BB-3EFA9250AA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1152"/>
              <a:ext cx="240" cy="480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8A1B11CC-624D-2A43-AA15-210ED43A8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104"/>
              <a:ext cx="240" cy="528"/>
            </a:xfrm>
            <a:prstGeom prst="line">
              <a:avLst/>
            </a:prstGeom>
            <a:noFill/>
            <a:ln w="38100" cap="rnd">
              <a:solidFill>
                <a:srgbClr val="0080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灯片编号占位符 43">
            <a:extLst>
              <a:ext uri="{FF2B5EF4-FFF2-40B4-BE49-F238E27FC236}">
                <a16:creationId xmlns:a16="http://schemas.microsoft.com/office/drawing/2014/main" id="{BEDF6DB5-5047-8042-B62F-4D806073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88158" y="6950766"/>
            <a:ext cx="1905000" cy="457200"/>
          </a:xfrm>
        </p:spPr>
        <p:txBody>
          <a:bodyPr/>
          <a:lstStyle/>
          <a:p>
            <a:pPr>
              <a:defRPr/>
            </a:pPr>
            <a:fld id="{2ACD63A2-D538-4F3E-8819-685F5BF9F291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44" name="Line 38">
            <a:extLst>
              <a:ext uri="{FF2B5EF4-FFF2-40B4-BE49-F238E27FC236}">
                <a16:creationId xmlns:a16="http://schemas.microsoft.com/office/drawing/2014/main" id="{DC3CD428-07C6-974F-9542-8D59B9297B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4875" y="3907570"/>
            <a:ext cx="260063" cy="462934"/>
          </a:xfrm>
          <a:prstGeom prst="line">
            <a:avLst/>
          </a:prstGeom>
          <a:noFill/>
          <a:ln w="38100" cap="rnd">
            <a:solidFill>
              <a:srgbClr val="008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3A691BDE-B445-C042-844D-E8C045277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862" y="5041855"/>
            <a:ext cx="731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从前一行的数据可以计算下一行的数据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6" name="Line 14">
            <a:extLst>
              <a:ext uri="{FF2B5EF4-FFF2-40B4-BE49-F238E27FC236}">
                <a16:creationId xmlns:a16="http://schemas.microsoft.com/office/drawing/2014/main" id="{109A3098-CF9C-134C-A699-A3E2928078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9386" y="2537070"/>
            <a:ext cx="975238" cy="36006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7" name="Text Box 15">
            <a:extLst>
              <a:ext uri="{FF2B5EF4-FFF2-40B4-BE49-F238E27FC236}">
                <a16:creationId xmlns:a16="http://schemas.microsoft.com/office/drawing/2014/main" id="{816A29FE-FADB-4A47-8260-CF24D5DFE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952" y="2228447"/>
            <a:ext cx="361651" cy="64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i="1" dirty="0">
                <a:solidFill>
                  <a:srgbClr val="C00000"/>
                </a:solidFill>
                <a:ea typeface="隶书" pitchFamily="49" charset="-122"/>
              </a:rPr>
              <a:t>s</a:t>
            </a:r>
            <a:endParaRPr lang="en-US" altLang="zh-CN" dirty="0">
              <a:solidFill>
                <a:srgbClr val="C00000"/>
              </a:solidFill>
              <a:ea typeface="隶书" pitchFamily="49" charset="-122"/>
            </a:endParaRPr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E25840C1-F2F0-7A4E-A0D8-E36DBFB1C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9894" y="2434195"/>
            <a:ext cx="1430349" cy="462934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CA2056DC-D921-B04F-A635-CD764ABE3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1597" y="2178081"/>
            <a:ext cx="310180" cy="64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i="1">
                <a:solidFill>
                  <a:srgbClr val="C00000"/>
                </a:solidFill>
                <a:ea typeface="隶书" pitchFamily="49" charset="-122"/>
              </a:rPr>
              <a:t>t</a:t>
            </a:r>
            <a:endParaRPr lang="en-US" altLang="zh-CN">
              <a:solidFill>
                <a:srgbClr val="C00000"/>
              </a:solidFill>
              <a:ea typeface="隶书" pitchFamily="49" charset="-122"/>
            </a:endParaRPr>
          </a:p>
        </p:txBody>
      </p:sp>
      <p:sp>
        <p:nvSpPr>
          <p:cNvPr id="50" name="Line 18">
            <a:extLst>
              <a:ext uri="{FF2B5EF4-FFF2-40B4-BE49-F238E27FC236}">
                <a16:creationId xmlns:a16="http://schemas.microsoft.com/office/drawing/2014/main" id="{679FDA9D-AC10-D844-B974-FCE8DB183F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4783" y="2948567"/>
            <a:ext cx="2665650" cy="66868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1" name="Text Box 19">
            <a:extLst>
              <a:ext uri="{FF2B5EF4-FFF2-40B4-BE49-F238E27FC236}">
                <a16:creationId xmlns:a16="http://schemas.microsoft.com/office/drawing/2014/main" id="{0BC46B85-E18F-0648-B972-CA942B600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401" y="2535998"/>
            <a:ext cx="749037" cy="641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i="1">
                <a:solidFill>
                  <a:srgbClr val="C00000"/>
                </a:solidFill>
                <a:ea typeface="隶书" pitchFamily="49" charset="-122"/>
              </a:rPr>
              <a:t>s+t</a:t>
            </a:r>
            <a:endParaRPr lang="en-US" altLang="zh-CN">
              <a:solidFill>
                <a:srgbClr val="C00000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86609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51E8-BCE2-8442-B827-A247C062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从第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行数据计算并存放第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行数据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6399CF5A-CCD7-4842-BCC6-2763A3A09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1841355"/>
            <a:ext cx="8307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FD1FACB7-55ED-4342-937D-C4BC8CF3B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2269980"/>
            <a:ext cx="8307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B4934684-D120-3C40-9B4A-CA8274B04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" y="184135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0FF5EBE4-38B3-724B-9B56-443012417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0175" y="184135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4FD3E504-55CA-6A46-9015-4362EAFD1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988" y="184135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EF05F156-9C48-B845-A4B5-767A074AC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6213" y="184135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AA8EF1A8-070A-704E-91D3-0AFF21F80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438" y="184135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E66AB9A5-9450-FA4E-B686-3C42DFB93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2250" y="184135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968C6986-A266-E548-9B13-5B140C19C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9475" y="184135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163FFAF3-BDEE-CA45-B044-B66C586A8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8288" y="184135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37F682EC-86E4-0D4A-9622-449E2B14F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5513" y="184135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A467019C-7E7B-4E45-B242-FC6AEAC29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4325" y="184135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3377BC07-D7C4-5B4E-9A94-A16727760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1550" y="184135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461B7358-5402-654B-8D32-1E612AA23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363" y="184135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1DD18E58-9653-0746-BDAA-20157C7E6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7588" y="1841355"/>
            <a:ext cx="0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91CCAA87-110C-F946-9925-808D5B062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1768330"/>
            <a:ext cx="17235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cs typeface="Times New Roman" panose="02020603050405020304" pitchFamily="18" charset="0"/>
              </a:rPr>
              <a:t>1    2     1</a:t>
            </a:r>
            <a:endParaRPr lang="en-US" altLang="zh-CN" sz="3200" dirty="0">
              <a:cs typeface="Times New Roman" panose="02020603050405020304" pitchFamily="18" charset="0"/>
            </a:endParaRP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AD36B1B8-B5AA-5943-AD3D-B0F7D3D0A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79" y="2290549"/>
            <a:ext cx="11416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s=0 t=1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F6BFC7F3-95B0-464A-82EB-1F37C3E82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02" y="2561918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s+t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F77D2B2-B104-0547-B5FC-6087B29AD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64" y="3063730"/>
            <a:ext cx="0" cy="2444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634A39E0-BAE1-024C-922E-158F1B193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64" y="3308205"/>
            <a:ext cx="2970902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EBF9C957-8D8B-6246-8AF0-5FF95FE721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4066" y="2330305"/>
            <a:ext cx="0" cy="9779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114AC678-C6BB-5541-8F9E-AAF2D4A9B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2725" y="3185968"/>
            <a:ext cx="0" cy="306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7E775D8E-D21B-4D47-B366-677F055059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2725" y="3492354"/>
            <a:ext cx="2914856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7F726173-9872-4B46-BDF1-049191DD33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581" y="2330305"/>
            <a:ext cx="0" cy="1162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C8105305-4DB1-CA4B-9A91-01BB56CF6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50" y="3185968"/>
            <a:ext cx="0" cy="4889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7FAB5755-86AD-C245-ADBB-7DE260FE1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931" y="2841412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/>
              <a:t>s+t</a:t>
            </a:r>
            <a:endParaRPr lang="en-US" altLang="zh-CN" dirty="0"/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1B804AC4-0CFF-6443-919E-7A7201505F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9950" y="3674829"/>
            <a:ext cx="2903191" cy="8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3">
            <a:extLst>
              <a:ext uri="{FF2B5EF4-FFF2-40B4-BE49-F238E27FC236}">
                <a16:creationId xmlns:a16="http://schemas.microsoft.com/office/drawing/2014/main" id="{D104F106-8841-A94F-A6D6-C81F474CA5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3141" y="2330305"/>
            <a:ext cx="0" cy="1344613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CA3E0135-123F-424B-9210-ECF071DAF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763" y="3185968"/>
            <a:ext cx="0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A3040602-AD7C-234A-8B4E-767508033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8763" y="3859068"/>
            <a:ext cx="2888351" cy="512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6CDD6AB0-EE05-444F-B4C6-4B47AA78E9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7114" y="2330305"/>
            <a:ext cx="0" cy="1528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37">
            <a:extLst>
              <a:ext uri="{FF2B5EF4-FFF2-40B4-BE49-F238E27FC236}">
                <a16:creationId xmlns:a16="http://schemas.microsoft.com/office/drawing/2014/main" id="{D029B11A-C7F3-6D49-817B-2C812C32AA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5988" y="3185968"/>
            <a:ext cx="0" cy="8556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2A381DF2-F2F9-7F47-8A5E-5E324A580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5988" y="4041630"/>
            <a:ext cx="3560416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05D9A450-7169-B046-BBDC-189347F9B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6404" y="2330305"/>
            <a:ext cx="0" cy="17113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4E28D0E7-0FEC-C844-A9FE-1773FBA78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185968"/>
            <a:ext cx="0" cy="1039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B7548163-BE45-944D-BFD8-F44EBDA28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225780"/>
            <a:ext cx="356041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BBC6694B-F9E2-4541-8E1A-6B1A313034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5216" y="2330305"/>
            <a:ext cx="0" cy="1895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184C6342-7D70-5947-8641-4438D1AD5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025" y="3185968"/>
            <a:ext cx="0" cy="12842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D4667207-6792-6E4B-96CE-972D3F3A8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2025" y="4470255"/>
            <a:ext cx="34544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5">
            <a:extLst>
              <a:ext uri="{FF2B5EF4-FFF2-40B4-BE49-F238E27FC236}">
                <a16:creationId xmlns:a16="http://schemas.microsoft.com/office/drawing/2014/main" id="{ED2378B8-83E4-184D-AA5A-3C65EB92C5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26425" y="2330305"/>
            <a:ext cx="0" cy="21399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21">
            <a:extLst>
              <a:ext uri="{FF2B5EF4-FFF2-40B4-BE49-F238E27FC236}">
                <a16:creationId xmlns:a16="http://schemas.microsoft.com/office/drawing/2014/main" id="{BC8ADD5F-F34E-8B41-9CA5-9C61C8F14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507" y="1763279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cs typeface="Times New Roman" panose="02020603050405020304" pitchFamily="18" charset="0"/>
              </a:rPr>
              <a:t>1</a:t>
            </a:r>
            <a:endParaRPr lang="en-US" altLang="zh-CN" sz="320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9" name="Text Box 31">
            <a:extLst>
              <a:ext uri="{FF2B5EF4-FFF2-40B4-BE49-F238E27FC236}">
                <a16:creationId xmlns:a16="http://schemas.microsoft.com/office/drawing/2014/main" id="{36DBD2A8-5D7B-BB4E-B963-5F53CB5F5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146" y="2290549"/>
            <a:ext cx="615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t=2</a:t>
            </a:r>
            <a:endParaRPr lang="en-US" altLang="zh-CN" dirty="0"/>
          </a:p>
        </p:txBody>
      </p:sp>
      <p:sp>
        <p:nvSpPr>
          <p:cNvPr id="50" name="Text Box 31">
            <a:extLst>
              <a:ext uri="{FF2B5EF4-FFF2-40B4-BE49-F238E27FC236}">
                <a16:creationId xmlns:a16="http://schemas.microsoft.com/office/drawing/2014/main" id="{F5EB8AFC-2999-C943-ABE5-FEB417D51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847" y="2575561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s=t</a:t>
            </a:r>
            <a:endParaRPr lang="en-US" altLang="zh-CN" dirty="0"/>
          </a:p>
        </p:txBody>
      </p:sp>
      <p:sp>
        <p:nvSpPr>
          <p:cNvPr id="51" name="Text Box 21">
            <a:extLst>
              <a:ext uri="{FF2B5EF4-FFF2-40B4-BE49-F238E27FC236}">
                <a16:creationId xmlns:a16="http://schemas.microsoft.com/office/drawing/2014/main" id="{A9578983-7619-F144-BEA1-2FE0368F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5732" y="1757338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cs typeface="Times New Roman" panose="02020603050405020304" pitchFamily="18" charset="0"/>
              </a:rPr>
              <a:t>3</a:t>
            </a:r>
            <a:endParaRPr lang="en-US" altLang="zh-CN" sz="3200" dirty="0">
              <a:cs typeface="Times New Roman" panose="02020603050405020304" pitchFamily="18" charset="0"/>
            </a:endParaRPr>
          </a:p>
        </p:txBody>
      </p:sp>
      <p:sp>
        <p:nvSpPr>
          <p:cNvPr id="52" name="Text Box 31">
            <a:extLst>
              <a:ext uri="{FF2B5EF4-FFF2-40B4-BE49-F238E27FC236}">
                <a16:creationId xmlns:a16="http://schemas.microsoft.com/office/drawing/2014/main" id="{74D3C479-5562-C643-8BAB-70C96F7C6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907" y="2848040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s+t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3" name="Text Box 31">
            <a:extLst>
              <a:ext uri="{FF2B5EF4-FFF2-40B4-BE49-F238E27FC236}">
                <a16:creationId xmlns:a16="http://schemas.microsoft.com/office/drawing/2014/main" id="{CF41F3C3-53C3-6A42-95E3-9D61B29B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130" y="2297177"/>
            <a:ext cx="615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t=1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4" name="Text Box 31">
            <a:extLst>
              <a:ext uri="{FF2B5EF4-FFF2-40B4-BE49-F238E27FC236}">
                <a16:creationId xmlns:a16="http://schemas.microsoft.com/office/drawing/2014/main" id="{25373390-1077-1D4D-A1FF-2DD95807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31" y="2582189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s=t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5" name="Text Box 21">
            <a:extLst>
              <a:ext uri="{FF2B5EF4-FFF2-40B4-BE49-F238E27FC236}">
                <a16:creationId xmlns:a16="http://schemas.microsoft.com/office/drawing/2014/main" id="{48FC97F6-8EFD-E64D-955E-E9C22E3D4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388" y="1751013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cs typeface="Times New Roman" panose="02020603050405020304" pitchFamily="18" charset="0"/>
              </a:rPr>
              <a:t>3</a:t>
            </a:r>
            <a:endParaRPr lang="en-US" altLang="zh-CN" sz="320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6" name="Text Box 31">
            <a:extLst>
              <a:ext uri="{FF2B5EF4-FFF2-40B4-BE49-F238E27FC236}">
                <a16:creationId xmlns:a16="http://schemas.microsoft.com/office/drawing/2014/main" id="{56BA3D69-082F-8C49-968F-9E0916EC6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388" y="2854668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/>
              <a:t>s+t</a:t>
            </a:r>
            <a:endParaRPr lang="en-US" altLang="zh-CN" dirty="0"/>
          </a:p>
        </p:txBody>
      </p:sp>
      <p:sp>
        <p:nvSpPr>
          <p:cNvPr id="57" name="Text Box 31">
            <a:extLst>
              <a:ext uri="{FF2B5EF4-FFF2-40B4-BE49-F238E27FC236}">
                <a16:creationId xmlns:a16="http://schemas.microsoft.com/office/drawing/2014/main" id="{9F527F8C-6D98-E244-A58B-5B961A271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611" y="2303805"/>
            <a:ext cx="615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t=0</a:t>
            </a:r>
            <a:endParaRPr lang="en-US" altLang="zh-CN" dirty="0"/>
          </a:p>
        </p:txBody>
      </p:sp>
      <p:sp>
        <p:nvSpPr>
          <p:cNvPr id="58" name="Text Box 31">
            <a:extLst>
              <a:ext uri="{FF2B5EF4-FFF2-40B4-BE49-F238E27FC236}">
                <a16:creationId xmlns:a16="http://schemas.microsoft.com/office/drawing/2014/main" id="{DE384DD3-7DFF-B14D-B983-7224FDA25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312" y="2588817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s=t</a:t>
            </a:r>
            <a:endParaRPr lang="en-US" altLang="zh-CN" dirty="0"/>
          </a:p>
        </p:txBody>
      </p:sp>
      <p:sp>
        <p:nvSpPr>
          <p:cNvPr id="59" name="Text Box 21">
            <a:extLst>
              <a:ext uri="{FF2B5EF4-FFF2-40B4-BE49-F238E27FC236}">
                <a16:creationId xmlns:a16="http://schemas.microsoft.com/office/drawing/2014/main" id="{41A2C632-C2D6-084E-8842-DA51CD9A1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975" y="1745530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cs typeface="Times New Roman" panose="02020603050405020304" pitchFamily="18" charset="0"/>
              </a:rPr>
              <a:t>1</a:t>
            </a:r>
            <a:endParaRPr lang="en-US" altLang="zh-CN" sz="3200" dirty="0">
              <a:cs typeface="Times New Roman" panose="02020603050405020304" pitchFamily="18" charset="0"/>
            </a:endParaRPr>
          </a:p>
        </p:txBody>
      </p:sp>
      <p:sp>
        <p:nvSpPr>
          <p:cNvPr id="60" name="Text Box 21">
            <a:extLst>
              <a:ext uri="{FF2B5EF4-FFF2-40B4-BE49-F238E27FC236}">
                <a16:creationId xmlns:a16="http://schemas.microsoft.com/office/drawing/2014/main" id="{9F033ADC-E917-DF46-8684-8D7942C95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563" y="1764685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cs typeface="Times New Roman" panose="02020603050405020304" pitchFamily="18" charset="0"/>
              </a:rPr>
              <a:t>0</a:t>
            </a:r>
            <a:endParaRPr lang="en-US" altLang="zh-CN" sz="3200" dirty="0">
              <a:cs typeface="Times New Roman" panose="02020603050405020304" pitchFamily="18" charset="0"/>
            </a:endParaRPr>
          </a:p>
        </p:txBody>
      </p:sp>
      <p:sp>
        <p:nvSpPr>
          <p:cNvPr id="61" name="Text Box 21">
            <a:extLst>
              <a:ext uri="{FF2B5EF4-FFF2-40B4-BE49-F238E27FC236}">
                <a16:creationId xmlns:a16="http://schemas.microsoft.com/office/drawing/2014/main" id="{6ADC92E6-07DC-2944-887A-B243B8D3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9994" y="1745529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cs typeface="Times New Roman" panose="02020603050405020304" pitchFamily="18" charset="0"/>
              </a:rPr>
              <a:t>0</a:t>
            </a:r>
            <a:endParaRPr lang="en-US" altLang="zh-CN" sz="3200" dirty="0">
              <a:cs typeface="Times New Roman" panose="02020603050405020304" pitchFamily="18" charset="0"/>
            </a:endParaRPr>
          </a:p>
        </p:txBody>
      </p:sp>
      <p:sp>
        <p:nvSpPr>
          <p:cNvPr id="62" name="Text Box 31">
            <a:extLst>
              <a:ext uri="{FF2B5EF4-FFF2-40B4-BE49-F238E27FC236}">
                <a16:creationId xmlns:a16="http://schemas.microsoft.com/office/drawing/2014/main" id="{CCC67C78-3A77-E141-88D8-BAAAEDA85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364" y="2848044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s+t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3" name="Text Box 31">
            <a:extLst>
              <a:ext uri="{FF2B5EF4-FFF2-40B4-BE49-F238E27FC236}">
                <a16:creationId xmlns:a16="http://schemas.microsoft.com/office/drawing/2014/main" id="{01077EE0-2BEF-9E48-9954-D66073C20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5587" y="2297181"/>
            <a:ext cx="615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t=1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4" name="Text Box 31">
            <a:extLst>
              <a:ext uri="{FF2B5EF4-FFF2-40B4-BE49-F238E27FC236}">
                <a16:creationId xmlns:a16="http://schemas.microsoft.com/office/drawing/2014/main" id="{ECCD81CD-7625-5C4B-9A06-BC662D29F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288" y="2582193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s=t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AA5C2BAF-3111-7D41-832C-FB9EE0082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312" y="1764685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cs typeface="Times New Roman" panose="02020603050405020304" pitchFamily="18" charset="0"/>
              </a:rPr>
              <a:t>1</a:t>
            </a:r>
            <a:endParaRPr lang="en-US" altLang="zh-CN" sz="320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29455124-EDEA-B94E-B962-27EF64B6D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088" y="2854672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/>
              <a:t>s+t</a:t>
            </a:r>
            <a:endParaRPr lang="en-US" altLang="zh-CN" dirty="0"/>
          </a:p>
        </p:txBody>
      </p:sp>
      <p:sp>
        <p:nvSpPr>
          <p:cNvPr id="67" name="Text Box 31">
            <a:extLst>
              <a:ext uri="{FF2B5EF4-FFF2-40B4-BE49-F238E27FC236}">
                <a16:creationId xmlns:a16="http://schemas.microsoft.com/office/drawing/2014/main" id="{4A8E9CF3-B864-0246-B706-F76D06BD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8311" y="2303809"/>
            <a:ext cx="615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t=3</a:t>
            </a:r>
            <a:endParaRPr lang="en-US" altLang="zh-CN" dirty="0"/>
          </a:p>
        </p:txBody>
      </p:sp>
      <p:sp>
        <p:nvSpPr>
          <p:cNvPr id="68" name="Text Box 31">
            <a:extLst>
              <a:ext uri="{FF2B5EF4-FFF2-40B4-BE49-F238E27FC236}">
                <a16:creationId xmlns:a16="http://schemas.microsoft.com/office/drawing/2014/main" id="{3B29E3AE-D9E2-3049-9BC5-EADE39464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12" y="2588821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s=t</a:t>
            </a:r>
            <a:endParaRPr lang="en-US" altLang="zh-CN" dirty="0"/>
          </a:p>
        </p:txBody>
      </p:sp>
      <p:sp>
        <p:nvSpPr>
          <p:cNvPr id="69" name="Text Box 21">
            <a:extLst>
              <a:ext uri="{FF2B5EF4-FFF2-40B4-BE49-F238E27FC236}">
                <a16:creationId xmlns:a16="http://schemas.microsoft.com/office/drawing/2014/main" id="{10D481F0-509B-124F-9EE4-9A6AD479F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331" y="1757338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cs typeface="Times New Roman" panose="02020603050405020304" pitchFamily="18" charset="0"/>
              </a:rPr>
              <a:t>4</a:t>
            </a:r>
            <a:endParaRPr lang="en-US" altLang="zh-CN" sz="3200" dirty="0">
              <a:cs typeface="Times New Roman" panose="02020603050405020304" pitchFamily="18" charset="0"/>
            </a:endParaRPr>
          </a:p>
        </p:txBody>
      </p:sp>
      <p:sp>
        <p:nvSpPr>
          <p:cNvPr id="70" name="Text Box 31">
            <a:extLst>
              <a:ext uri="{FF2B5EF4-FFF2-40B4-BE49-F238E27FC236}">
                <a16:creationId xmlns:a16="http://schemas.microsoft.com/office/drawing/2014/main" id="{FF34BBBA-6806-D447-ADE3-2EF80C534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812" y="2861300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C00000"/>
                </a:solidFill>
              </a:rPr>
              <a:t>s+t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71" name="Text Box 31">
            <a:extLst>
              <a:ext uri="{FF2B5EF4-FFF2-40B4-BE49-F238E27FC236}">
                <a16:creationId xmlns:a16="http://schemas.microsoft.com/office/drawing/2014/main" id="{F834E220-1172-2042-810A-7819A83C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035" y="2310437"/>
            <a:ext cx="6158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t=3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72" name="Text Box 31">
            <a:extLst>
              <a:ext uri="{FF2B5EF4-FFF2-40B4-BE49-F238E27FC236}">
                <a16:creationId xmlns:a16="http://schemas.microsoft.com/office/drawing/2014/main" id="{3ED55F08-41B8-CA47-8DD8-2C3D1F4EF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736" y="2595449"/>
            <a:ext cx="5822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s=t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73" name="Text Box 21">
            <a:extLst>
              <a:ext uri="{FF2B5EF4-FFF2-40B4-BE49-F238E27FC236}">
                <a16:creationId xmlns:a16="http://schemas.microsoft.com/office/drawing/2014/main" id="{0D27B421-CCEA-2047-A73C-685603EBD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350" y="1747948"/>
            <a:ext cx="389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cs typeface="Times New Roman" panose="02020603050405020304" pitchFamily="18" charset="0"/>
              </a:rPr>
              <a:t>6</a:t>
            </a:r>
            <a:endParaRPr lang="en-US" altLang="zh-CN" sz="320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34824-5450-CB46-934B-74A25FEEE9FD}"/>
              </a:ext>
            </a:extLst>
          </p:cNvPr>
          <p:cNvSpPr/>
          <p:nvPr/>
        </p:nvSpPr>
        <p:spPr>
          <a:xfrm>
            <a:off x="632232" y="4761559"/>
            <a:ext cx="78866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b="1" dirty="0" err="1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=2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时，从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中取出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t=1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，计算</a:t>
            </a:r>
            <a:r>
              <a:rPr lang="en-US" altLang="zh-CN" b="1" dirty="0" err="1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s+t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，得到</a:t>
            </a:r>
            <a:r>
              <a:rPr lang="en-US" altLang="zh-CN" b="1" dirty="0" err="1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=3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时第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个数据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‘1’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，顺序存放在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的后面。让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s=t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，再从数组中取出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t=2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，计算</a:t>
            </a:r>
            <a:r>
              <a:rPr lang="en-US" altLang="zh-CN" b="1" dirty="0" err="1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s+t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，得到</a:t>
            </a:r>
            <a:r>
              <a:rPr lang="en-US" altLang="zh-CN" b="1" dirty="0" err="1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=3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时的第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个数据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‘3’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，顺序存放在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的后部</a:t>
            </a:r>
            <a:r>
              <a:rPr lang="en-US" altLang="zh-CN" b="1" dirty="0">
                <a:ea typeface="DengXian" panose="02010600030101010101" pitchFamily="2" charset="-122"/>
                <a:cs typeface="Times New Roman" panose="02020603050405020304" pitchFamily="18" charset="0"/>
              </a:rPr>
              <a:t>…...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一旦第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行数据形成，第</a:t>
            </a:r>
            <a:r>
              <a:rPr lang="en-US" altLang="zh-CN" b="1" dirty="0" err="1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行的数据就不再放在数组</a:t>
            </a:r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ea typeface="DengXian" panose="02010600030101010101" pitchFamily="2" charset="-122"/>
                <a:cs typeface="Times New Roman" panose="02020603050405020304" pitchFamily="18" charset="0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3205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8" grpId="0"/>
      <p:bldP spid="49" grpId="0"/>
      <p:bldP spid="50" grpId="0"/>
      <p:bldP spid="51" grpId="0"/>
      <p:bldP spid="52" grpId="1"/>
      <p:bldP spid="53" grpId="0"/>
      <p:bldP spid="54" grpId="0"/>
      <p:bldP spid="55" grpId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522A-68FA-A54E-A3AD-FBBDBC0E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利用队列打印二项展开式系数的程序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58B9FEE-5C29-1641-ACAE-A9328B7CB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055" y="1690689"/>
            <a:ext cx="7229889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000" b="1" dirty="0">
                <a:ea typeface="仿宋_GB2312" pitchFamily="49" charset="-122"/>
              </a:rPr>
              <a:t>void</a:t>
            </a:r>
            <a:r>
              <a:rPr lang="en-US" altLang="zh-CN" sz="2000" dirty="0">
                <a:ea typeface="仿宋_GB2312" pitchFamily="49" charset="-122"/>
              </a:rPr>
              <a:t> YANGHUI</a:t>
            </a:r>
            <a:r>
              <a:rPr lang="zh-CN" altLang="en-US" sz="2000" dirty="0">
                <a:ea typeface="仿宋_GB2312" pitchFamily="49" charset="-122"/>
              </a:rPr>
              <a:t> </a:t>
            </a:r>
            <a:r>
              <a:rPr lang="en-US" altLang="zh-CN" sz="2000" b="1" dirty="0">
                <a:ea typeface="仿宋_GB2312" pitchFamily="49" charset="-122"/>
              </a:rPr>
              <a:t>(</a:t>
            </a:r>
            <a:r>
              <a:rPr lang="en-US" altLang="zh-CN" sz="2000" b="1" dirty="0" err="1">
                <a:ea typeface="仿宋_GB2312" pitchFamily="49" charset="-122"/>
              </a:rPr>
              <a:t>int</a:t>
            </a:r>
            <a:r>
              <a:rPr lang="en-US" altLang="zh-CN" sz="2000" dirty="0">
                <a:ea typeface="仿宋_GB2312" pitchFamily="49" charset="-122"/>
              </a:rPr>
              <a:t> n</a:t>
            </a:r>
            <a:r>
              <a:rPr lang="en-US" altLang="zh-CN" sz="2000" b="1" dirty="0">
                <a:ea typeface="仿宋_GB2312" pitchFamily="49" charset="-122"/>
              </a:rPr>
              <a:t>) {</a:t>
            </a:r>
          </a:p>
          <a:p>
            <a:pPr>
              <a:defRPr/>
            </a:pPr>
            <a:r>
              <a:rPr lang="zh-CN" altLang="en-US" sz="2000" dirty="0">
                <a:ea typeface="隶书" pitchFamily="49" charset="-122"/>
              </a:rPr>
              <a:t>    </a:t>
            </a:r>
            <a:r>
              <a:rPr lang="en-US" altLang="zh-CN" sz="2000" dirty="0">
                <a:ea typeface="隶书" pitchFamily="49" charset="-122"/>
              </a:rPr>
              <a:t>Queue q</a:t>
            </a:r>
            <a:r>
              <a:rPr lang="en-US" altLang="zh-CN" sz="2000" b="1" dirty="0">
                <a:ea typeface="隶书" pitchFamily="49" charset="-122"/>
              </a:rPr>
              <a:t>(</a:t>
            </a:r>
            <a:r>
              <a:rPr lang="en-US" altLang="zh-CN" sz="2000" dirty="0">
                <a:ea typeface="隶书" pitchFamily="49" charset="-122"/>
              </a:rPr>
              <a:t>n+3</a:t>
            </a:r>
            <a:r>
              <a:rPr lang="en-US" altLang="zh-CN" sz="2000" b="1" dirty="0">
                <a:ea typeface="隶书" pitchFamily="49" charset="-122"/>
              </a:rPr>
              <a:t>);</a:t>
            </a:r>
            <a:r>
              <a:rPr lang="en-US" altLang="zh-CN" sz="2000" dirty="0"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队列初始化</a:t>
            </a:r>
            <a:endParaRPr lang="zh-CN" altLang="en-US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dirty="0">
                <a:ea typeface="仿宋_GB2312" pitchFamily="49" charset="-122"/>
              </a:rPr>
              <a:t>    </a:t>
            </a:r>
            <a:r>
              <a:rPr lang="en-US" altLang="zh-CN" sz="2000" b="1" dirty="0" err="1">
                <a:ea typeface="仿宋_GB2312" pitchFamily="49" charset="-122"/>
              </a:rPr>
              <a:t>int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dirty="0" err="1">
                <a:ea typeface="仿宋_GB2312" pitchFamily="49" charset="-122"/>
              </a:rPr>
              <a:t>i</a:t>
            </a:r>
            <a:r>
              <a:rPr lang="zh-CN" altLang="en-US" sz="2000" dirty="0">
                <a:ea typeface="仿宋_GB2312" pitchFamily="49" charset="-122"/>
              </a:rPr>
              <a:t> </a:t>
            </a:r>
            <a:r>
              <a:rPr lang="en-US" altLang="zh-CN" sz="2000" dirty="0">
                <a:ea typeface="仿宋_GB2312" pitchFamily="49" charset="-122"/>
              </a:rPr>
              <a:t>=</a:t>
            </a:r>
            <a:r>
              <a:rPr lang="zh-CN" altLang="en-US" sz="2000" dirty="0">
                <a:ea typeface="仿宋_GB2312" pitchFamily="49" charset="-122"/>
              </a:rPr>
              <a:t> </a:t>
            </a:r>
            <a:r>
              <a:rPr lang="en-US" altLang="zh-CN" sz="2000" dirty="0">
                <a:ea typeface="仿宋_GB2312" pitchFamily="49" charset="-122"/>
              </a:rPr>
              <a:t>1</a:t>
            </a:r>
            <a:r>
              <a:rPr lang="en-US" altLang="zh-CN" sz="2000" b="1" dirty="0">
                <a:ea typeface="仿宋_GB2312" pitchFamily="49" charset="-122"/>
              </a:rPr>
              <a:t>,</a:t>
            </a:r>
            <a:r>
              <a:rPr lang="en-US" altLang="zh-CN" sz="2000" dirty="0">
                <a:ea typeface="仿宋_GB2312" pitchFamily="49" charset="-122"/>
              </a:rPr>
              <a:t> j</a:t>
            </a:r>
            <a:r>
              <a:rPr lang="en-US" altLang="zh-CN" sz="2000" b="1" dirty="0">
                <a:ea typeface="仿宋_GB2312" pitchFamily="49" charset="-122"/>
              </a:rPr>
              <a:t>,</a:t>
            </a:r>
            <a:r>
              <a:rPr lang="en-US" altLang="zh-CN" sz="2000" dirty="0">
                <a:ea typeface="仿宋_GB2312" pitchFamily="49" charset="-122"/>
              </a:rPr>
              <a:t> s</a:t>
            </a:r>
            <a:r>
              <a:rPr lang="zh-CN" altLang="en-US" sz="2000" dirty="0">
                <a:ea typeface="仿宋_GB2312" pitchFamily="49" charset="-122"/>
              </a:rPr>
              <a:t> </a:t>
            </a:r>
            <a:r>
              <a:rPr lang="en-US" altLang="zh-CN" sz="2000" dirty="0">
                <a:ea typeface="仿宋_GB2312" pitchFamily="49" charset="-122"/>
              </a:rPr>
              <a:t>=</a:t>
            </a:r>
            <a:r>
              <a:rPr lang="zh-CN" altLang="en-US" sz="2000" dirty="0">
                <a:ea typeface="仿宋_GB2312" pitchFamily="49" charset="-122"/>
              </a:rPr>
              <a:t> </a:t>
            </a:r>
            <a:r>
              <a:rPr lang="en-US" altLang="zh-CN" sz="2000" dirty="0">
                <a:ea typeface="仿宋_GB2312" pitchFamily="49" charset="-122"/>
              </a:rPr>
              <a:t>0</a:t>
            </a:r>
            <a:r>
              <a:rPr lang="en-US" altLang="zh-CN" sz="2000" b="1" dirty="0">
                <a:ea typeface="仿宋_GB2312" pitchFamily="49" charset="-122"/>
              </a:rPr>
              <a:t>,</a:t>
            </a:r>
            <a:r>
              <a:rPr lang="en-US" altLang="zh-CN" sz="2000" dirty="0">
                <a:ea typeface="仿宋_GB2312" pitchFamily="49" charset="-122"/>
              </a:rPr>
              <a:t> t</a:t>
            </a:r>
            <a:r>
              <a:rPr lang="en-US" altLang="zh-CN" sz="2000" b="1" dirty="0">
                <a:ea typeface="仿宋_GB2312" pitchFamily="49" charset="-122"/>
              </a:rPr>
              <a:t>,</a:t>
            </a:r>
            <a:r>
              <a:rPr lang="en-US" altLang="zh-CN" sz="2000" dirty="0">
                <a:ea typeface="仿宋_GB2312" pitchFamily="49" charset="-122"/>
              </a:rPr>
              <a:t> u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</a:p>
          <a:p>
            <a:pPr>
              <a:defRPr/>
            </a:pPr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en-US" altLang="zh-CN" sz="2000" dirty="0" err="1">
                <a:ea typeface="仿宋_GB2312" pitchFamily="49" charset="-122"/>
              </a:rPr>
              <a:t>q</a:t>
            </a:r>
            <a:r>
              <a:rPr lang="en-US" altLang="zh-CN" sz="2000" b="1" dirty="0" err="1">
                <a:ea typeface="仿宋_GB2312" pitchFamily="49" charset="-122"/>
              </a:rPr>
              <a:t>.</a:t>
            </a:r>
            <a:r>
              <a:rPr lang="en-US" altLang="zh-CN" sz="2000" dirty="0" err="1">
                <a:ea typeface="仿宋_GB2312" pitchFamily="49" charset="-122"/>
              </a:rPr>
              <a:t>EnQueue</a:t>
            </a:r>
            <a:r>
              <a:rPr lang="en-US" altLang="zh-CN" sz="2000" b="1" dirty="0">
                <a:ea typeface="仿宋_GB2312" pitchFamily="49" charset="-122"/>
              </a:rPr>
              <a:t>(</a:t>
            </a:r>
            <a:r>
              <a:rPr lang="en-US" altLang="zh-CN" sz="2000" dirty="0">
                <a:ea typeface="仿宋_GB2312" pitchFamily="49" charset="-122"/>
              </a:rPr>
              <a:t>1</a:t>
            </a:r>
            <a:r>
              <a:rPr lang="en-US" altLang="zh-CN" sz="2000" b="1" dirty="0">
                <a:ea typeface="仿宋_GB2312" pitchFamily="49" charset="-122"/>
              </a:rPr>
              <a:t>);</a:t>
            </a:r>
            <a:r>
              <a:rPr lang="en-US" altLang="zh-CN" sz="2000" dirty="0">
                <a:ea typeface="仿宋_GB2312" pitchFamily="49" charset="-122"/>
              </a:rPr>
              <a:t>  </a:t>
            </a:r>
            <a:r>
              <a:rPr lang="en-US" altLang="zh-CN" sz="2000" dirty="0" err="1">
                <a:ea typeface="仿宋_GB2312" pitchFamily="49" charset="-122"/>
              </a:rPr>
              <a:t>q</a:t>
            </a:r>
            <a:r>
              <a:rPr lang="en-US" altLang="zh-CN" sz="2000" b="1" dirty="0" err="1">
                <a:ea typeface="仿宋_GB2312" pitchFamily="49" charset="-122"/>
              </a:rPr>
              <a:t>.</a:t>
            </a:r>
            <a:r>
              <a:rPr lang="en-US" altLang="zh-CN" sz="2000" dirty="0" err="1">
                <a:ea typeface="仿宋_GB2312" pitchFamily="49" charset="-122"/>
              </a:rPr>
              <a:t>EnQueue</a:t>
            </a:r>
            <a:r>
              <a:rPr lang="en-US" altLang="zh-CN" sz="2000" b="1" dirty="0">
                <a:ea typeface="仿宋_GB2312" pitchFamily="49" charset="-122"/>
              </a:rPr>
              <a:t>(</a:t>
            </a:r>
            <a:r>
              <a:rPr lang="en-US" altLang="zh-CN" sz="2000" dirty="0">
                <a:ea typeface="仿宋_GB2312" pitchFamily="49" charset="-122"/>
              </a:rPr>
              <a:t>1</a:t>
            </a:r>
            <a:r>
              <a:rPr lang="en-US" altLang="zh-CN" sz="2000" b="1" dirty="0">
                <a:ea typeface="仿宋_GB2312" pitchFamily="49" charset="-122"/>
              </a:rPr>
              <a:t>);</a:t>
            </a:r>
            <a:r>
              <a:rPr lang="zh-CN" altLang="en-US" sz="2000" b="1" dirty="0">
                <a:ea typeface="仿宋_GB2312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预先放入第一行的两个系数</a:t>
            </a:r>
          </a:p>
          <a:p>
            <a:pPr>
              <a:defRPr/>
            </a:pPr>
            <a:r>
              <a:rPr lang="zh-CN" altLang="en-US" sz="2000" b="1" dirty="0">
                <a:ea typeface="隶书" pitchFamily="49" charset="-122"/>
              </a:rPr>
              <a:t>    </a:t>
            </a:r>
            <a:r>
              <a:rPr lang="en-US" altLang="zh-CN" sz="2000" b="1" dirty="0">
                <a:ea typeface="隶书" pitchFamily="49" charset="-122"/>
              </a:rPr>
              <a:t>for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(</a:t>
            </a:r>
            <a:r>
              <a:rPr lang="zh-CN" altLang="en-US" sz="2000" b="1" dirty="0">
                <a:ea typeface="隶书" pitchFamily="49" charset="-122"/>
              </a:rPr>
              <a:t> </a:t>
            </a:r>
            <a:r>
              <a:rPr lang="en-US" altLang="zh-CN" sz="2000" b="1" dirty="0" err="1">
                <a:ea typeface="隶书" pitchFamily="49" charset="-122"/>
              </a:rPr>
              <a:t>int</a:t>
            </a:r>
            <a:r>
              <a:rPr lang="en-US" altLang="zh-CN" sz="2000" i="1" dirty="0">
                <a:ea typeface="隶书" pitchFamily="49" charset="-122"/>
              </a:rPr>
              <a:t> 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= </a:t>
            </a:r>
            <a:r>
              <a:rPr lang="en-US" altLang="zh-CN" sz="2000" dirty="0">
                <a:ea typeface="隶书" pitchFamily="49" charset="-122"/>
              </a:rPr>
              <a:t>1</a:t>
            </a:r>
            <a:r>
              <a:rPr lang="en-US" altLang="zh-CN" sz="2000" b="1" dirty="0">
                <a:ea typeface="隶书" pitchFamily="49" charset="-122"/>
              </a:rPr>
              <a:t>;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&lt;= </a:t>
            </a:r>
            <a:r>
              <a:rPr lang="en-US" altLang="zh-CN" sz="2000" dirty="0">
                <a:ea typeface="隶书" pitchFamily="49" charset="-122"/>
              </a:rPr>
              <a:t>n</a:t>
            </a:r>
            <a:r>
              <a:rPr lang="en-US" altLang="zh-CN" sz="2000" b="1" dirty="0">
                <a:ea typeface="隶书" pitchFamily="49" charset="-122"/>
              </a:rPr>
              <a:t>;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en-US" altLang="zh-CN" sz="2000" b="1" dirty="0">
                <a:ea typeface="隶书" pitchFamily="49" charset="-122"/>
              </a:rPr>
              <a:t>++</a:t>
            </a:r>
            <a:r>
              <a:rPr lang="zh-CN" altLang="en-US" sz="2000" b="1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) {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逐行计算</a:t>
            </a:r>
          </a:p>
          <a:p>
            <a:pPr>
              <a:defRPr/>
            </a:pPr>
            <a:r>
              <a:rPr lang="zh-CN" altLang="en-US" sz="2000" dirty="0">
                <a:ea typeface="隶书" pitchFamily="49" charset="-122"/>
              </a:rPr>
              <a:t>        </a:t>
            </a:r>
            <a:r>
              <a:rPr lang="en-US" altLang="zh-CN" sz="2000" b="1" dirty="0" err="1">
                <a:ea typeface="隶书" pitchFamily="49" charset="-122"/>
              </a:rPr>
              <a:t>cout</a:t>
            </a:r>
            <a:r>
              <a:rPr lang="en-US" altLang="zh-CN" sz="2000" b="1" dirty="0">
                <a:ea typeface="隶书" pitchFamily="49" charset="-122"/>
              </a:rPr>
              <a:t>&lt;&lt;</a:t>
            </a:r>
            <a:r>
              <a:rPr lang="en-US" altLang="zh-CN" sz="2000" b="1" dirty="0" err="1">
                <a:ea typeface="隶书" pitchFamily="49" charset="-122"/>
              </a:rPr>
              <a:t>endl</a:t>
            </a:r>
            <a:r>
              <a:rPr lang="en-US" altLang="zh-CN" sz="2000" b="1" dirty="0">
                <a:ea typeface="隶书" pitchFamily="49" charset="-122"/>
              </a:rPr>
              <a:t>;	</a:t>
            </a:r>
            <a:endParaRPr lang="en-US" altLang="zh-CN" sz="2000" dirty="0">
              <a:ea typeface="隶书" pitchFamily="49" charset="-122"/>
            </a:endParaRPr>
          </a:p>
          <a:p>
            <a:pPr>
              <a:defRPr/>
            </a:pPr>
            <a:r>
              <a:rPr lang="en-US" altLang="zh-CN" sz="2000" dirty="0">
                <a:ea typeface="隶书" pitchFamily="49" charset="-122"/>
              </a:rPr>
              <a:t>        </a:t>
            </a:r>
            <a:r>
              <a:rPr lang="en-US" altLang="zh-CN" sz="2000" dirty="0" err="1">
                <a:ea typeface="隶书" pitchFamily="49" charset="-122"/>
              </a:rPr>
              <a:t>q</a:t>
            </a:r>
            <a:r>
              <a:rPr lang="en-US" altLang="zh-CN" sz="2000" b="1" dirty="0" err="1">
                <a:ea typeface="隶书" pitchFamily="49" charset="-122"/>
              </a:rPr>
              <a:t>.</a:t>
            </a:r>
            <a:r>
              <a:rPr lang="en-US" altLang="zh-CN" sz="2000" dirty="0" err="1">
                <a:ea typeface="隶书" pitchFamily="49" charset="-122"/>
              </a:rPr>
              <a:t>EnQueue</a:t>
            </a:r>
            <a:r>
              <a:rPr lang="en-US" altLang="zh-CN" sz="2000" b="1" dirty="0">
                <a:ea typeface="隶书" pitchFamily="49" charset="-122"/>
              </a:rPr>
              <a:t>(</a:t>
            </a:r>
            <a:r>
              <a:rPr lang="en-US" altLang="zh-CN" sz="2000" dirty="0">
                <a:ea typeface="隶书" pitchFamily="49" charset="-122"/>
              </a:rPr>
              <a:t>0</a:t>
            </a:r>
            <a:r>
              <a:rPr lang="en-US" altLang="zh-CN" sz="2000" b="1" dirty="0">
                <a:ea typeface="隶书" pitchFamily="49" charset="-122"/>
              </a:rPr>
              <a:t>);</a:t>
            </a:r>
            <a:r>
              <a:rPr lang="zh-CN" altLang="en-US" sz="2000" b="1" dirty="0">
                <a:ea typeface="隶书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在各行系数之间插入一个0</a:t>
            </a:r>
            <a:endParaRPr lang="en-US" altLang="zh-CN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处理第</a:t>
            </a:r>
            <a:r>
              <a:rPr lang="en-US" altLang="zh-CN" sz="2000" b="1" dirty="0" err="1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行的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i+2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个系数，生成第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行的系数</a:t>
            </a:r>
            <a:endParaRPr lang="en-US" altLang="zh-CN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隶书" pitchFamily="49" charset="-122"/>
              </a:rPr>
              <a:t> </a:t>
            </a:r>
            <a:r>
              <a:rPr lang="zh-CN" altLang="en-US" sz="2000" b="1" dirty="0">
                <a:ea typeface="隶书" pitchFamily="49" charset="-122"/>
              </a:rPr>
              <a:t>       </a:t>
            </a:r>
            <a:r>
              <a:rPr lang="en-US" altLang="zh-CN" sz="2000" b="1" dirty="0">
                <a:ea typeface="隶书" pitchFamily="49" charset="-122"/>
              </a:rPr>
              <a:t>for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(</a:t>
            </a:r>
            <a:r>
              <a:rPr lang="en-US" altLang="zh-CN" sz="2000" b="1" dirty="0" err="1">
                <a:ea typeface="隶书" pitchFamily="49" charset="-122"/>
              </a:rPr>
              <a:t>int</a:t>
            </a:r>
            <a:r>
              <a:rPr lang="en-US" altLang="zh-CN" sz="2000" dirty="0">
                <a:ea typeface="隶书" pitchFamily="49" charset="-122"/>
              </a:rPr>
              <a:t> j </a:t>
            </a:r>
            <a:r>
              <a:rPr lang="en-US" altLang="zh-CN" sz="2000" b="1" dirty="0">
                <a:ea typeface="隶书" pitchFamily="49" charset="-122"/>
              </a:rPr>
              <a:t>= </a:t>
            </a:r>
            <a:r>
              <a:rPr lang="en-US" altLang="zh-CN" sz="2000" dirty="0">
                <a:ea typeface="隶书" pitchFamily="49" charset="-122"/>
              </a:rPr>
              <a:t>1</a:t>
            </a:r>
            <a:r>
              <a:rPr lang="en-US" altLang="zh-CN" sz="2000" b="1" dirty="0">
                <a:ea typeface="隶书" pitchFamily="49" charset="-122"/>
              </a:rPr>
              <a:t>;</a:t>
            </a:r>
            <a:r>
              <a:rPr lang="en-US" altLang="zh-CN" sz="2000" dirty="0">
                <a:ea typeface="隶书" pitchFamily="49" charset="-122"/>
              </a:rPr>
              <a:t> j</a:t>
            </a:r>
            <a:r>
              <a:rPr lang="zh-CN" altLang="en-US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&lt;=</a:t>
            </a:r>
            <a:r>
              <a:rPr lang="zh-CN" altLang="en-US" sz="2000" dirty="0">
                <a:ea typeface="隶书" pitchFamily="49" charset="-122"/>
              </a:rPr>
              <a:t> 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zh-CN" altLang="en-US" sz="2000" dirty="0">
                <a:ea typeface="隶书" pitchFamily="49" charset="-122"/>
              </a:rPr>
              <a:t> </a:t>
            </a:r>
            <a:r>
              <a:rPr lang="en-US" altLang="zh-CN" sz="2000" dirty="0">
                <a:ea typeface="隶书" pitchFamily="49" charset="-122"/>
              </a:rPr>
              <a:t>+</a:t>
            </a:r>
            <a:r>
              <a:rPr lang="zh-CN" altLang="en-US" sz="2000" dirty="0">
                <a:ea typeface="隶书" pitchFamily="49" charset="-122"/>
              </a:rPr>
              <a:t> </a:t>
            </a:r>
            <a:r>
              <a:rPr lang="en-US" altLang="zh-CN" sz="2000" dirty="0">
                <a:ea typeface="隶书" pitchFamily="49" charset="-122"/>
              </a:rPr>
              <a:t>2</a:t>
            </a:r>
            <a:r>
              <a:rPr lang="en-US" altLang="zh-CN" sz="2000" b="1" dirty="0">
                <a:ea typeface="隶书" pitchFamily="49" charset="-122"/>
              </a:rPr>
              <a:t>;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dirty="0" err="1">
                <a:ea typeface="隶书" pitchFamily="49" charset="-122"/>
              </a:rPr>
              <a:t>j</a:t>
            </a:r>
            <a:r>
              <a:rPr lang="en-US" altLang="zh-CN" sz="2000" b="1" dirty="0" err="1">
                <a:ea typeface="隶书" pitchFamily="49" charset="-122"/>
              </a:rPr>
              <a:t>++</a:t>
            </a:r>
            <a:r>
              <a:rPr lang="en-US" altLang="zh-CN" sz="2000" b="1" dirty="0">
                <a:ea typeface="隶书" pitchFamily="49" charset="-122"/>
              </a:rPr>
              <a:t>)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{</a:t>
            </a:r>
            <a:endParaRPr lang="zh-CN" altLang="en-US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隶书" pitchFamily="49" charset="-122"/>
              </a:rPr>
              <a:t>            </a:t>
            </a:r>
            <a:r>
              <a:rPr lang="en-US" altLang="zh-CN" sz="2000" dirty="0" err="1">
                <a:ea typeface="隶书" pitchFamily="49" charset="-122"/>
              </a:rPr>
              <a:t>q</a:t>
            </a:r>
            <a:r>
              <a:rPr lang="en-US" altLang="zh-CN" sz="2000" b="1" dirty="0" err="1">
                <a:ea typeface="隶书" pitchFamily="49" charset="-122"/>
              </a:rPr>
              <a:t>.</a:t>
            </a:r>
            <a:r>
              <a:rPr lang="en-US" altLang="zh-CN" sz="2000" dirty="0" err="1">
                <a:ea typeface="隶书" pitchFamily="49" charset="-122"/>
              </a:rPr>
              <a:t>DeQueue</a:t>
            </a:r>
            <a:r>
              <a:rPr lang="en-US" altLang="zh-CN" sz="2000" b="1" dirty="0">
                <a:ea typeface="隶书" pitchFamily="49" charset="-122"/>
              </a:rPr>
              <a:t>(</a:t>
            </a:r>
            <a:r>
              <a:rPr lang="en-US" altLang="zh-CN" sz="2000" dirty="0">
                <a:ea typeface="隶书" pitchFamily="49" charset="-122"/>
              </a:rPr>
              <a:t>t</a:t>
            </a:r>
            <a:r>
              <a:rPr lang="en-US" altLang="zh-CN" sz="2000" b="1" dirty="0">
                <a:ea typeface="隶书" pitchFamily="49" charset="-122"/>
              </a:rPr>
              <a:t>);</a:t>
            </a:r>
            <a:r>
              <a:rPr lang="en-US" altLang="zh-CN" sz="2000" dirty="0">
                <a:ea typeface="隶书" pitchFamily="49" charset="-122"/>
              </a:rPr>
              <a:t>  u </a:t>
            </a:r>
            <a:r>
              <a:rPr lang="en-US" altLang="zh-CN" sz="2000" b="1" dirty="0">
                <a:ea typeface="隶书" pitchFamily="49" charset="-122"/>
              </a:rPr>
              <a:t>= </a:t>
            </a:r>
            <a:r>
              <a:rPr lang="en-US" altLang="zh-CN" sz="2000" dirty="0">
                <a:ea typeface="隶书" pitchFamily="49" charset="-122"/>
              </a:rPr>
              <a:t>s + t</a:t>
            </a:r>
            <a:r>
              <a:rPr lang="en-US" altLang="zh-CN" sz="2000" b="1" dirty="0">
                <a:ea typeface="隶书" pitchFamily="49" charset="-122"/>
              </a:rPr>
              <a:t>;  </a:t>
            </a:r>
            <a:r>
              <a:rPr lang="en-US" altLang="zh-CN" sz="2000" dirty="0" err="1">
                <a:ea typeface="隶书" pitchFamily="49" charset="-122"/>
              </a:rPr>
              <a:t>q</a:t>
            </a:r>
            <a:r>
              <a:rPr lang="en-US" altLang="zh-CN" sz="2000" b="1" dirty="0" err="1">
                <a:ea typeface="隶书" pitchFamily="49" charset="-122"/>
              </a:rPr>
              <a:t>.</a:t>
            </a:r>
            <a:r>
              <a:rPr lang="en-US" altLang="zh-CN" sz="2000" dirty="0" err="1">
                <a:ea typeface="隶书" pitchFamily="49" charset="-122"/>
              </a:rPr>
              <a:t>EnQueue</a:t>
            </a:r>
            <a:r>
              <a:rPr lang="en-US" altLang="zh-CN" sz="2000" b="1" dirty="0">
                <a:ea typeface="隶书" pitchFamily="49" charset="-122"/>
              </a:rPr>
              <a:t>(</a:t>
            </a:r>
            <a:r>
              <a:rPr lang="en-US" altLang="zh-CN" sz="2000" dirty="0">
                <a:ea typeface="隶书" pitchFamily="49" charset="-122"/>
              </a:rPr>
              <a:t>u</a:t>
            </a:r>
            <a:r>
              <a:rPr lang="en-US" altLang="zh-CN" sz="2000" b="1" dirty="0">
                <a:ea typeface="隶书" pitchFamily="49" charset="-122"/>
              </a:rPr>
              <a:t>);</a:t>
            </a:r>
            <a:r>
              <a:rPr lang="en-US" altLang="zh-CN" sz="2000" dirty="0">
                <a:ea typeface="隶书" pitchFamily="49" charset="-122"/>
              </a:rPr>
              <a:t>  s </a:t>
            </a:r>
            <a:r>
              <a:rPr lang="en-US" altLang="zh-CN" sz="2000" b="1" dirty="0">
                <a:ea typeface="隶书" pitchFamily="49" charset="-122"/>
              </a:rPr>
              <a:t>= </a:t>
            </a:r>
            <a:r>
              <a:rPr lang="en-US" altLang="zh-CN" sz="2000" dirty="0">
                <a:ea typeface="隶书" pitchFamily="49" charset="-122"/>
              </a:rPr>
              <a:t>t</a:t>
            </a:r>
            <a:r>
              <a:rPr lang="en-US" altLang="zh-CN" sz="2000" b="1" dirty="0">
                <a:ea typeface="隶书" pitchFamily="49" charset="-122"/>
              </a:rPr>
              <a:t>;</a:t>
            </a:r>
          </a:p>
          <a:p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打印第</a:t>
            </a:r>
            <a:r>
              <a:rPr lang="en-US" altLang="zh-CN" sz="2000" b="1" dirty="0" err="1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行的一个系数，第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i+2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个是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sz="2000" b="1" dirty="0">
              <a:ea typeface="隶书" pitchFamily="49" charset="-122"/>
            </a:endParaRPr>
          </a:p>
          <a:p>
            <a:r>
              <a:rPr lang="en-US" altLang="zh-CN" sz="2000" dirty="0">
                <a:ea typeface="隶书" pitchFamily="49" charset="-122"/>
              </a:rPr>
              <a:t>            </a:t>
            </a:r>
            <a:r>
              <a:rPr lang="en-US" altLang="zh-CN" sz="2000" b="1" dirty="0">
                <a:ea typeface="隶书" pitchFamily="49" charset="-122"/>
              </a:rPr>
              <a:t>if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(</a:t>
            </a:r>
            <a:r>
              <a:rPr lang="en-US" altLang="zh-CN" sz="2000" dirty="0">
                <a:ea typeface="隶书" pitchFamily="49" charset="-122"/>
              </a:rPr>
              <a:t>j</a:t>
            </a:r>
            <a:r>
              <a:rPr lang="zh-CN" altLang="en-US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!=</a:t>
            </a:r>
            <a:r>
              <a:rPr lang="zh-CN" altLang="en-US" sz="2000" b="1" dirty="0">
                <a:ea typeface="隶书" pitchFamily="49" charset="-122"/>
              </a:rPr>
              <a:t> 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zh-CN" altLang="en-US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+</a:t>
            </a:r>
            <a:r>
              <a:rPr lang="zh-CN" altLang="en-US" sz="2000" b="1" dirty="0">
                <a:ea typeface="隶书" pitchFamily="49" charset="-122"/>
              </a:rPr>
              <a:t> </a:t>
            </a:r>
            <a:r>
              <a:rPr lang="en-US" altLang="zh-CN" sz="2000" dirty="0">
                <a:ea typeface="隶书" pitchFamily="49" charset="-122"/>
              </a:rPr>
              <a:t>2</a:t>
            </a:r>
            <a:r>
              <a:rPr lang="en-US" altLang="zh-CN" sz="2000" b="1" dirty="0">
                <a:ea typeface="隶书" pitchFamily="49" charset="-122"/>
              </a:rPr>
              <a:t>) 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b="1" dirty="0" err="1">
                <a:ea typeface="隶书" pitchFamily="49" charset="-122"/>
              </a:rPr>
              <a:t>cout</a:t>
            </a:r>
            <a:r>
              <a:rPr lang="en-US" altLang="zh-CN" sz="2000" b="1" dirty="0">
                <a:ea typeface="隶书" pitchFamily="49" charset="-122"/>
              </a:rPr>
              <a:t>&lt;&lt;</a:t>
            </a:r>
            <a:r>
              <a:rPr lang="en-US" altLang="zh-CN" sz="2000" dirty="0">
                <a:ea typeface="隶书" pitchFamily="49" charset="-122"/>
              </a:rPr>
              <a:t>s</a:t>
            </a:r>
            <a:r>
              <a:rPr lang="en-US" altLang="zh-CN" sz="2000" b="1" dirty="0">
                <a:ea typeface="隶书" pitchFamily="49" charset="-122"/>
              </a:rPr>
              <a:t>&lt;&lt;‘ ’;</a:t>
            </a:r>
            <a:endParaRPr lang="en-US" altLang="zh-CN" sz="2000" dirty="0">
              <a:ea typeface="隶书" pitchFamily="49" charset="-122"/>
            </a:endParaRPr>
          </a:p>
          <a:p>
            <a:r>
              <a:rPr lang="en-US" altLang="zh-CN" sz="2000" dirty="0">
                <a:ea typeface="隶书" pitchFamily="49" charset="-122"/>
              </a:rPr>
              <a:t>        </a:t>
            </a:r>
            <a:r>
              <a:rPr lang="en-US" altLang="zh-CN" sz="2000" b="1" dirty="0">
                <a:ea typeface="隶书" pitchFamily="49" charset="-122"/>
              </a:rPr>
              <a:t>}</a:t>
            </a:r>
          </a:p>
          <a:p>
            <a:r>
              <a:rPr lang="en-US" altLang="zh-CN" sz="2000" b="1" dirty="0">
                <a:ea typeface="隶书" pitchFamily="49" charset="-122"/>
              </a:rPr>
              <a:t> </a:t>
            </a:r>
            <a:r>
              <a:rPr lang="en-US" altLang="zh-CN" sz="2000" dirty="0">
                <a:ea typeface="隶书" pitchFamily="49" charset="-122"/>
              </a:rPr>
              <a:t>   </a:t>
            </a:r>
            <a:r>
              <a:rPr lang="en-US" altLang="zh-CN" sz="2000" b="1" dirty="0">
                <a:ea typeface="隶书" pitchFamily="49" charset="-122"/>
              </a:rPr>
              <a:t>}</a:t>
            </a:r>
          </a:p>
          <a:p>
            <a:r>
              <a:rPr lang="en-US" altLang="zh-CN" sz="2000" b="1" dirty="0">
                <a:ea typeface="隶书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4718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0D6F-E14F-9447-B188-CE13F6B7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C057-FB0E-DB4B-A3C5-5E1251358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为解决计算机主机与打印机之间速度不匹配的问题，通常设置一个打印数据缓冲区。主机将要打印的数据依次写入缓冲区，而打印机则依次从缓冲区中取出数据。该缓冲区的逻辑结构应该是栈还是队列？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和队列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的初始状态均为空，元素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d, e, f, 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依次进栈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。如果每个元素出栈后立即进队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，且出队的顺序为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b, d, c, f, e, a, 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的容量至少是多少？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出栈的顺序为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 d, c, f, e, a, g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，容量至少为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6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D3E1C-D1E3-094D-8596-B4925E066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42AC2-1343-E74B-A264-3F2F4347E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以带头结点的循环链表表示队列，并且不设队头指针，只设队尾指针，试编写相应的初始化队、判队空、入队和出队的算法函数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队初始化：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 = new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QNode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rear-&gt;next = rear;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判队空：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 == rear-&gt;next;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入队：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QNode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new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QNode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p-&gt;data = x; p-&gt;next = rear-&gt;next; rear = rear-&gt;next = p;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出队：若队非空，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QNode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rear-&gt;next-&gt;next; rear-&gt;next-&gt;next = p-&gt;next; delete p;</a:t>
            </a:r>
          </a:p>
        </p:txBody>
      </p:sp>
    </p:spTree>
    <p:extLst>
      <p:ext uri="{BB962C8B-B14F-4D97-AF65-F5344CB8AC3E}">
        <p14:creationId xmlns:p14="http://schemas.microsoft.com/office/powerpoint/2010/main" val="231373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C83C-4B23-F54E-B7D5-CD63D6A6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进栈操作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D4B2-83C3-4247-93FA-4E26EA75F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栈的最后允许存放位置为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需判断栈是否已满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如果栈顶指针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top=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=maxSize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-1(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栈已满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，则栈中所有位置均已使用，若有新元素进栈，发生溢出，进行溢出处理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top&lt;maxSize-1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则先让栈顶指针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，指到当前可加入新元素的位置，再按栈顶指针所指位置将新元素插入，该元素成为新的栈顶元素</a:t>
            </a:r>
          </a:p>
        </p:txBody>
      </p:sp>
      <p:sp>
        <p:nvSpPr>
          <p:cNvPr id="44" name="Rectangle 7" descr="之字形">
            <a:extLst>
              <a:ext uri="{FF2B5EF4-FFF2-40B4-BE49-F238E27FC236}">
                <a16:creationId xmlns:a16="http://schemas.microsoft.com/office/drawing/2014/main" id="{9852E32F-1377-7047-BC51-77C2339BA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60" y="4153986"/>
            <a:ext cx="1024572" cy="215330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Line 10">
            <a:extLst>
              <a:ext uri="{FF2B5EF4-FFF2-40B4-BE49-F238E27FC236}">
                <a16:creationId xmlns:a16="http://schemas.microsoft.com/office/drawing/2014/main" id="{42D8BAA6-05E3-BD49-80EB-8BD7308F9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137" y="5895247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" name="Line 10">
            <a:extLst>
              <a:ext uri="{FF2B5EF4-FFF2-40B4-BE49-F238E27FC236}">
                <a16:creationId xmlns:a16="http://schemas.microsoft.com/office/drawing/2014/main" id="{9B7C7426-A669-A84A-ABD9-0726B2A1A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137" y="5446756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Line 10">
            <a:extLst>
              <a:ext uri="{FF2B5EF4-FFF2-40B4-BE49-F238E27FC236}">
                <a16:creationId xmlns:a16="http://schemas.microsoft.com/office/drawing/2014/main" id="{A70CE217-0FC9-1C4F-B510-943CBBB5A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137" y="4972139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60" name="Line 10">
            <a:extLst>
              <a:ext uri="{FF2B5EF4-FFF2-40B4-BE49-F238E27FC236}">
                <a16:creationId xmlns:a16="http://schemas.microsoft.com/office/drawing/2014/main" id="{69B86076-089B-4F49-82CB-F8B739EC5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8137" y="4575899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18">
            <a:extLst>
              <a:ext uri="{FF2B5EF4-FFF2-40B4-BE49-F238E27FC236}">
                <a16:creationId xmlns:a16="http://schemas.microsoft.com/office/drawing/2014/main" id="{0B12D354-3BB2-054C-B597-474A670EE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2" y="6554431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62" name="Text Box 19">
            <a:extLst>
              <a:ext uri="{FF2B5EF4-FFF2-40B4-BE49-F238E27FC236}">
                <a16:creationId xmlns:a16="http://schemas.microsoft.com/office/drawing/2014/main" id="{1F7E6973-43E4-AD48-9C67-B19337159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24" y="6328854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空栈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65" name="Text Box 17">
            <a:extLst>
              <a:ext uri="{FF2B5EF4-FFF2-40B4-BE49-F238E27FC236}">
                <a16:creationId xmlns:a16="http://schemas.microsoft.com/office/drawing/2014/main" id="{38BE5D5F-E1F9-3941-B657-444642943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10" y="6294232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top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66" name="Rectangle 7" descr="之字形">
            <a:extLst>
              <a:ext uri="{FF2B5EF4-FFF2-40B4-BE49-F238E27FC236}">
                <a16:creationId xmlns:a16="http://schemas.microsoft.com/office/drawing/2014/main" id="{63962B12-6ADC-1944-8C16-09481538D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750" y="4162693"/>
            <a:ext cx="1024572" cy="215330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0">
            <a:extLst>
              <a:ext uri="{FF2B5EF4-FFF2-40B4-BE49-F238E27FC236}">
                <a16:creationId xmlns:a16="http://schemas.microsoft.com/office/drawing/2014/main" id="{FC1E1F22-67A6-C14B-9C6B-149873E433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8527" y="5903954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10">
            <a:extLst>
              <a:ext uri="{FF2B5EF4-FFF2-40B4-BE49-F238E27FC236}">
                <a16:creationId xmlns:a16="http://schemas.microsoft.com/office/drawing/2014/main" id="{D5FA5C1B-85F0-424E-8D93-270919415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8527" y="5455463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10">
            <a:extLst>
              <a:ext uri="{FF2B5EF4-FFF2-40B4-BE49-F238E27FC236}">
                <a16:creationId xmlns:a16="http://schemas.microsoft.com/office/drawing/2014/main" id="{5BF3771D-AD25-6343-8F72-B16404434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8527" y="4980846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70" name="Line 10">
            <a:extLst>
              <a:ext uri="{FF2B5EF4-FFF2-40B4-BE49-F238E27FC236}">
                <a16:creationId xmlns:a16="http://schemas.microsoft.com/office/drawing/2014/main" id="{FEF66EB8-7D1F-4346-8CD4-CDC90A045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8527" y="4584606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18">
            <a:extLst>
              <a:ext uri="{FF2B5EF4-FFF2-40B4-BE49-F238E27FC236}">
                <a16:creationId xmlns:a16="http://schemas.microsoft.com/office/drawing/2014/main" id="{82D105E0-34D3-DB4C-8BAE-53C480C17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9522" y="6105937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72" name="Text Box 19">
            <a:extLst>
              <a:ext uri="{FF2B5EF4-FFF2-40B4-BE49-F238E27FC236}">
                <a16:creationId xmlns:a16="http://schemas.microsoft.com/office/drawing/2014/main" id="{4D1E19BF-2760-DB49-AD0A-8B703E32C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999" y="6337561"/>
            <a:ext cx="9605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进栈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3" name="Text Box 17">
            <a:extLst>
              <a:ext uri="{FF2B5EF4-FFF2-40B4-BE49-F238E27FC236}">
                <a16:creationId xmlns:a16="http://schemas.microsoft.com/office/drawing/2014/main" id="{B29D86BA-55EE-3145-8467-F4C326B84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400" y="5845738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top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74" name="Text Box 19">
            <a:extLst>
              <a:ext uri="{FF2B5EF4-FFF2-40B4-BE49-F238E27FC236}">
                <a16:creationId xmlns:a16="http://schemas.microsoft.com/office/drawing/2014/main" id="{DA5B9F91-D982-B340-B5D6-BA84C6DA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147" y="5854337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75" name="Rectangle 7" descr="之字形">
            <a:extLst>
              <a:ext uri="{FF2B5EF4-FFF2-40B4-BE49-F238E27FC236}">
                <a16:creationId xmlns:a16="http://schemas.microsoft.com/office/drawing/2014/main" id="{285E7061-DAD2-D24B-A53F-987AC4BD6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222" y="4158337"/>
            <a:ext cx="1024572" cy="215330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Line 10">
            <a:extLst>
              <a:ext uri="{FF2B5EF4-FFF2-40B4-BE49-F238E27FC236}">
                <a16:creationId xmlns:a16="http://schemas.microsoft.com/office/drawing/2014/main" id="{327AE681-6AB0-4245-9376-F065E9C34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999" y="5899598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Line 10">
            <a:extLst>
              <a:ext uri="{FF2B5EF4-FFF2-40B4-BE49-F238E27FC236}">
                <a16:creationId xmlns:a16="http://schemas.microsoft.com/office/drawing/2014/main" id="{96FD469F-A4C1-D643-871C-A3C05F4DF6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999" y="5451107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Line 10">
            <a:extLst>
              <a:ext uri="{FF2B5EF4-FFF2-40B4-BE49-F238E27FC236}">
                <a16:creationId xmlns:a16="http://schemas.microsoft.com/office/drawing/2014/main" id="{E9B333C9-7115-9848-8443-546F8F3C5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999" y="4976490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79" name="Line 10">
            <a:extLst>
              <a:ext uri="{FF2B5EF4-FFF2-40B4-BE49-F238E27FC236}">
                <a16:creationId xmlns:a16="http://schemas.microsoft.com/office/drawing/2014/main" id="{266B274A-5953-FE49-A9D9-108657633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1999" y="4580250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18">
            <a:extLst>
              <a:ext uri="{FF2B5EF4-FFF2-40B4-BE49-F238E27FC236}">
                <a16:creationId xmlns:a16="http://schemas.microsoft.com/office/drawing/2014/main" id="{7F60500D-486E-7844-A9B5-5AD72E38A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2994" y="5709691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81" name="Text Box 19">
            <a:extLst>
              <a:ext uri="{FF2B5EF4-FFF2-40B4-BE49-F238E27FC236}">
                <a16:creationId xmlns:a16="http://schemas.microsoft.com/office/drawing/2014/main" id="{526C9AA7-2687-3B4D-85F2-C1B082491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40" y="6333205"/>
            <a:ext cx="18774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b, c, d, e</a:t>
            </a:r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进栈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2" name="Text Box 17">
            <a:extLst>
              <a:ext uri="{FF2B5EF4-FFF2-40B4-BE49-F238E27FC236}">
                <a16:creationId xmlns:a16="http://schemas.microsoft.com/office/drawing/2014/main" id="{C9FD060B-641E-7840-9D29-48BB174D7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872" y="5449492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top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83" name="Text Box 19">
            <a:extLst>
              <a:ext uri="{FF2B5EF4-FFF2-40B4-BE49-F238E27FC236}">
                <a16:creationId xmlns:a16="http://schemas.microsoft.com/office/drawing/2014/main" id="{B800CB50-D4E8-4A44-BD5F-D09ABE114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19" y="5849981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4" name="Text Box 19">
            <a:extLst>
              <a:ext uri="{FF2B5EF4-FFF2-40B4-BE49-F238E27FC236}">
                <a16:creationId xmlns:a16="http://schemas.microsoft.com/office/drawing/2014/main" id="{07CB9D2D-9565-0E40-81C8-D67256FB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326" y="5414546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85" name="Rectangle 7" descr="之字形">
            <a:extLst>
              <a:ext uri="{FF2B5EF4-FFF2-40B4-BE49-F238E27FC236}">
                <a16:creationId xmlns:a16="http://schemas.microsoft.com/office/drawing/2014/main" id="{5E0D3F84-92AB-014F-BC9B-5DA2FB194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694" y="4167044"/>
            <a:ext cx="1024572" cy="215330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Line 10">
            <a:extLst>
              <a:ext uri="{FF2B5EF4-FFF2-40B4-BE49-F238E27FC236}">
                <a16:creationId xmlns:a16="http://schemas.microsoft.com/office/drawing/2014/main" id="{516424F3-F61B-864A-AEE5-C0F88BE32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5471" y="5908305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Line 10">
            <a:extLst>
              <a:ext uri="{FF2B5EF4-FFF2-40B4-BE49-F238E27FC236}">
                <a16:creationId xmlns:a16="http://schemas.microsoft.com/office/drawing/2014/main" id="{F2E37A1D-1682-274F-ADF3-9BEB1D003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5471" y="5459814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Line 10">
            <a:extLst>
              <a:ext uri="{FF2B5EF4-FFF2-40B4-BE49-F238E27FC236}">
                <a16:creationId xmlns:a16="http://schemas.microsoft.com/office/drawing/2014/main" id="{AA887669-EF0D-F34F-A24A-30CA4BD0C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5471" y="4985197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89" name="Line 10">
            <a:extLst>
              <a:ext uri="{FF2B5EF4-FFF2-40B4-BE49-F238E27FC236}">
                <a16:creationId xmlns:a16="http://schemas.microsoft.com/office/drawing/2014/main" id="{38B03EB8-FED6-0A4F-A639-D85E5F6D3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5471" y="4588957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Line 18">
            <a:extLst>
              <a:ext uri="{FF2B5EF4-FFF2-40B4-BE49-F238E27FC236}">
                <a16:creationId xmlns:a16="http://schemas.microsoft.com/office/drawing/2014/main" id="{C7443967-5363-2147-82C5-5EA5651BA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238" y="4383140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1" name="Text Box 19">
            <a:extLst>
              <a:ext uri="{FF2B5EF4-FFF2-40B4-BE49-F238E27FC236}">
                <a16:creationId xmlns:a16="http://schemas.microsoft.com/office/drawing/2014/main" id="{CD2E0297-7ADD-9945-A3F3-AE5D2A90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5557" y="6341912"/>
            <a:ext cx="15215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进栈溢出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2" name="Text Box 17">
            <a:extLst>
              <a:ext uri="{FF2B5EF4-FFF2-40B4-BE49-F238E27FC236}">
                <a16:creationId xmlns:a16="http://schemas.microsoft.com/office/drawing/2014/main" id="{5AE80DDF-9CEC-CB4F-8913-F149067B2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116" y="4122941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top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93" name="Text Box 19">
            <a:extLst>
              <a:ext uri="{FF2B5EF4-FFF2-40B4-BE49-F238E27FC236}">
                <a16:creationId xmlns:a16="http://schemas.microsoft.com/office/drawing/2014/main" id="{ED57B0A2-8719-C046-A04E-3FECE6F85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091" y="5858688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4" name="Text Box 19">
            <a:extLst>
              <a:ext uri="{FF2B5EF4-FFF2-40B4-BE49-F238E27FC236}">
                <a16:creationId xmlns:a16="http://schemas.microsoft.com/office/drawing/2014/main" id="{BDC4F736-AE77-6B4C-B8D6-1A22E1A99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798" y="5423253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5" name="Text Box 19">
            <a:extLst>
              <a:ext uri="{FF2B5EF4-FFF2-40B4-BE49-F238E27FC236}">
                <a16:creationId xmlns:a16="http://schemas.microsoft.com/office/drawing/2014/main" id="{4B34003A-3EE8-6D47-BB02-D00562EEB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33" y="4966048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6" name="Text Box 19">
            <a:extLst>
              <a:ext uri="{FF2B5EF4-FFF2-40B4-BE49-F238E27FC236}">
                <a16:creationId xmlns:a16="http://schemas.microsoft.com/office/drawing/2014/main" id="{FB549C63-0977-6548-8B7C-D03CEF718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19" y="453050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7" name="Text Box 19">
            <a:extLst>
              <a:ext uri="{FF2B5EF4-FFF2-40B4-BE49-F238E27FC236}">
                <a16:creationId xmlns:a16="http://schemas.microsoft.com/office/drawing/2014/main" id="{71CB1376-F2C5-BB4B-885E-1422EC214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326" y="4131636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98" name="Line 18">
            <a:extLst>
              <a:ext uri="{FF2B5EF4-FFF2-40B4-BE49-F238E27FC236}">
                <a16:creationId xmlns:a16="http://schemas.microsoft.com/office/drawing/2014/main" id="{63F65DBA-7B8D-F74F-A28A-E0C428576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638" y="5261193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99" name="Text Box 17">
            <a:extLst>
              <a:ext uri="{FF2B5EF4-FFF2-40B4-BE49-F238E27FC236}">
                <a16:creationId xmlns:a16="http://schemas.microsoft.com/office/drawing/2014/main" id="{71904A84-B449-0343-92D0-8FDC1E2F4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516" y="5000994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top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100" name="Line 18">
            <a:extLst>
              <a:ext uri="{FF2B5EF4-FFF2-40B4-BE49-F238E27FC236}">
                <a16:creationId xmlns:a16="http://schemas.microsoft.com/office/drawing/2014/main" id="{C26E2BA1-9D5E-3D47-8351-B58343493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7345" y="4812695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1" name="Text Box 17">
            <a:extLst>
              <a:ext uri="{FF2B5EF4-FFF2-40B4-BE49-F238E27FC236}">
                <a16:creationId xmlns:a16="http://schemas.microsoft.com/office/drawing/2014/main" id="{FC0D0F3B-62DB-904B-9C14-FE3DAEEC2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223" y="4552496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top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102" name="Line 18">
            <a:extLst>
              <a:ext uri="{FF2B5EF4-FFF2-40B4-BE49-F238E27FC236}">
                <a16:creationId xmlns:a16="http://schemas.microsoft.com/office/drawing/2014/main" id="{473993F5-48BD-EF4D-A20F-5FC404AA8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9115" y="4416449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3" name="Text Box 17">
            <a:extLst>
              <a:ext uri="{FF2B5EF4-FFF2-40B4-BE49-F238E27FC236}">
                <a16:creationId xmlns:a16="http://schemas.microsoft.com/office/drawing/2014/main" id="{ACEE4C2B-FDBB-774F-90AC-9BDB8184F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2993" y="4156250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top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104" name="Text Box 19">
            <a:extLst>
              <a:ext uri="{FF2B5EF4-FFF2-40B4-BE49-F238E27FC236}">
                <a16:creationId xmlns:a16="http://schemas.microsoft.com/office/drawing/2014/main" id="{C2A56D32-29E0-8B4B-80D0-DFF712AC2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716" y="4972624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5" name="Text Box 19">
            <a:extLst>
              <a:ext uri="{FF2B5EF4-FFF2-40B4-BE49-F238E27FC236}">
                <a16:creationId xmlns:a16="http://schemas.microsoft.com/office/drawing/2014/main" id="{DB105529-BD11-1644-9AD2-19BE20783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7302" y="4537085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06" name="Text Box 19">
            <a:extLst>
              <a:ext uri="{FF2B5EF4-FFF2-40B4-BE49-F238E27FC236}">
                <a16:creationId xmlns:a16="http://schemas.microsoft.com/office/drawing/2014/main" id="{4902884C-F6BD-A04C-A083-41C6E3D3F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009" y="4138212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23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0" grpId="1" animBg="1"/>
      <p:bldP spid="81" grpId="0"/>
      <p:bldP spid="82" grpId="0"/>
      <p:bldP spid="82" grpId="1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 animBg="1"/>
      <p:bldP spid="98" grpId="1" animBg="1"/>
      <p:bldP spid="99" grpId="0"/>
      <p:bldP spid="99" grpId="1"/>
      <p:bldP spid="100" grpId="0" animBg="1"/>
      <p:bldP spid="100" grpId="1" animBg="1"/>
      <p:bldP spid="101" grpId="0"/>
      <p:bldP spid="101" grpId="1"/>
      <p:bldP spid="102" grpId="0" animBg="1"/>
      <p:bldP spid="103" grpId="0"/>
      <p:bldP spid="104" grpId="0"/>
      <p:bldP spid="105" grpId="0"/>
      <p:bldP spid="10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7460-7062-BF44-B662-981C8792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6645-AF0C-6842-A42F-7686B1B5B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利用两个栈来模拟一个队列，已知栈的三种运算定义为：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(ST, x)、Pop(ST, 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(ST)。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利用栈的运算来实现该队列的三个运算：进队、出队及判队空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可以用两个栈模拟一个队列运算，即用一个栈作为输入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，而另一个栈作为输出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输出栈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当进队时，总是将元素进栈到输入栈中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当出队时，若输出栈已空，则将输入栈中元素全部出栈并进栈到输出栈中，然后从输出栈出栈数据；若输出栈非空，则从输出栈出栈数据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只有在输入栈和输出栈都为空时，队列才为空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6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37DC-EDA6-EC46-94B2-A7A4639F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双向队列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(Double-Ended Queue)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86727-B79C-EF44-9E41-BF1A9FB32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双向队列</a:t>
            </a:r>
            <a:r>
              <a:rPr lang="zh-CN" altLang="en-US" dirty="0"/>
              <a:t>是允许在两端插入和删除的线性表</a:t>
            </a:r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双向队列没有队首和队尾之分，可用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两个指针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分别指向左端和右端结点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双向队列空的标志为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left&gt;right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为了使得左右两端在一开始都能进行插入，取中间位置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m=(size–1)/2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left=m+1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right=m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作为初始状态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左端满的标志为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，右端满的标志为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right=size–1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61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AC3C-C607-F342-9F94-982B8AAF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双向队列的变型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5174-33F3-FC46-97DE-E0938F02A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在一端满而另一端不满的情况下，为了使得在满的一端能插入新结点，可以把整个队列向不满的一端移动</a:t>
            </a:r>
          </a:p>
          <a:p>
            <a:pPr lvl="1"/>
            <a:r>
              <a:rPr lang="zh-CN" altLang="en-US" dirty="0"/>
              <a:t>如要避免整个队列的移动，还可把存放双向队列的数组首尾元素连接起来，构成</a:t>
            </a:r>
            <a:r>
              <a:rPr lang="zh-CN" altLang="en-US" dirty="0">
                <a:solidFill>
                  <a:srgbClr val="C00000"/>
                </a:solidFill>
              </a:rPr>
              <a:t>环形双向队列</a:t>
            </a:r>
          </a:p>
          <a:p>
            <a:r>
              <a:rPr lang="zh-CN" altLang="en-US" dirty="0"/>
              <a:t>如固定双向队列的一端不动，插入和删除都在另一端进行，这样的双向队列就是一个栈</a:t>
            </a:r>
          </a:p>
          <a:p>
            <a:r>
              <a:rPr lang="zh-CN" altLang="en-US" dirty="0"/>
              <a:t>如果双向队列一端可以进行插入和删除，而另一端只能进行删除，这样的双向队列称为</a:t>
            </a:r>
            <a:r>
              <a:rPr lang="zh-CN" altLang="en-US" dirty="0">
                <a:solidFill>
                  <a:srgbClr val="C00000"/>
                </a:solidFill>
              </a:rPr>
              <a:t>限制输入的双向队列</a:t>
            </a:r>
          </a:p>
          <a:p>
            <a:r>
              <a:rPr lang="zh-CN" altLang="en-US" dirty="0"/>
              <a:t>如果双向队列一端可以进行插入和删除，而另一端只能进行插入，这样的双向队列称为</a:t>
            </a:r>
            <a:r>
              <a:rPr lang="zh-CN" altLang="en-US" dirty="0">
                <a:solidFill>
                  <a:srgbClr val="C00000"/>
                </a:solidFill>
              </a:rPr>
              <a:t>限制输出的双向队列</a:t>
            </a:r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6E6B-9CDF-2849-ABAF-33089A56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优先级队列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(Priority Queue)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E275-3035-BA44-B080-CF904EED9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优先级队列：每次选择队列中具有最高优先级的元素出队，若具有最高优先级的元素同时有多个时，按它们在队列中的先后顺序出队</a:t>
            </a:r>
            <a:endParaRPr lang="en-US" altLang="zh-CN" dirty="0"/>
          </a:p>
          <a:p>
            <a:r>
              <a:rPr lang="zh-CN" altLang="en-US" dirty="0"/>
              <a:t>如下表：</a:t>
            </a:r>
            <a:r>
              <a:rPr lang="zh-CN" altLang="en-US" dirty="0">
                <a:solidFill>
                  <a:srgbClr val="C00000"/>
                </a:solidFill>
              </a:rPr>
              <a:t>任务优先权</a:t>
            </a:r>
            <a:r>
              <a:rPr lang="zh-CN" altLang="en-US" dirty="0"/>
              <a:t>及</a:t>
            </a:r>
            <a:r>
              <a:rPr lang="zh-CN" altLang="en-US" dirty="0">
                <a:solidFill>
                  <a:srgbClr val="C00000"/>
                </a:solidFill>
              </a:rPr>
              <a:t>执行顺序</a:t>
            </a:r>
            <a:r>
              <a:rPr lang="zh-CN" altLang="en-US" dirty="0"/>
              <a:t>的关系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3580E95D-0FC9-E04D-B0A5-87D9E64A8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577303"/>
              </p:ext>
            </p:extLst>
          </p:nvPr>
        </p:nvGraphicFramePr>
        <p:xfrm>
          <a:off x="928688" y="3373091"/>
          <a:ext cx="7223125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131708" imgH="1743162" progId="Word.Document.8">
                  <p:embed/>
                </p:oleObj>
              </mc:Choice>
              <mc:Fallback>
                <p:oleObj name="Document" r:id="rId3" imgW="7131708" imgH="1743162" progId="Word.Document.8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373091"/>
                        <a:ext cx="7223125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C333786D-7BC3-5542-908D-887D184E0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368" y="4908876"/>
            <a:ext cx="45132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dirty="0">
                <a:ea typeface="DengXian" panose="02010600030101010101" pitchFamily="2" charset="-122"/>
                <a:cs typeface="Times New Roman" panose="02020603050405020304" pitchFamily="18" charset="0"/>
              </a:rPr>
              <a:t>数字越小，优先权越高</a:t>
            </a:r>
            <a:endParaRPr lang="zh-CN" altLang="en-US" sz="2000" b="1" dirty="0"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2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6CA8-4EA6-FC43-8736-1F4CDF1F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优先级队列的类定义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E708D92-7F3E-974F-BEB3-07FD36BB7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827" y="1690689"/>
            <a:ext cx="565234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b="1" dirty="0"/>
              <a:t>template &lt;class Type&gt; class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PQueue</a:t>
            </a:r>
            <a:r>
              <a:rPr lang="en-US" altLang="zh-CN" sz="2000" dirty="0"/>
              <a:t> </a:t>
            </a:r>
            <a:r>
              <a:rPr lang="en-US" altLang="zh-CN" sz="2000" b="1" dirty="0"/>
              <a:t>{</a:t>
            </a:r>
          </a:p>
          <a:p>
            <a:r>
              <a:rPr lang="en-US" altLang="zh-CN" sz="2000" b="1" dirty="0">
                <a:ea typeface="仿宋_GB2312" pitchFamily="49" charset="-122"/>
              </a:rPr>
              <a:t>    private:</a:t>
            </a:r>
          </a:p>
          <a:p>
            <a:r>
              <a:rPr lang="en-US" altLang="zh-CN" sz="2000" b="1" dirty="0">
                <a:ea typeface="仿宋_GB2312" pitchFamily="49" charset="-122"/>
              </a:rPr>
              <a:t>        Type * </a:t>
            </a:r>
            <a:r>
              <a:rPr lang="en-US" altLang="zh-CN" sz="2000" dirty="0" err="1">
                <a:ea typeface="仿宋_GB2312" pitchFamily="49" charset="-122"/>
              </a:rPr>
              <a:t>pqelements</a:t>
            </a:r>
            <a:r>
              <a:rPr lang="en-US" altLang="zh-CN" sz="2000" b="1" dirty="0">
                <a:ea typeface="仿宋_GB2312" pitchFamily="49" charset="-122"/>
              </a:rPr>
              <a:t>; 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存放数组</a:t>
            </a:r>
          </a:p>
          <a:p>
            <a:r>
              <a:rPr lang="zh-CN" altLang="en-US" sz="2000" dirty="0">
                <a:ea typeface="仿宋_GB2312" pitchFamily="49" charset="-122"/>
              </a:rPr>
              <a:t>    </a:t>
            </a:r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en-US" altLang="zh-CN" sz="2000" b="1" dirty="0" err="1">
                <a:ea typeface="仿宋_GB2312" pitchFamily="49" charset="-122"/>
              </a:rPr>
              <a:t>int</a:t>
            </a:r>
            <a:r>
              <a:rPr lang="en-US" altLang="zh-CN" sz="2000" dirty="0">
                <a:ea typeface="仿宋_GB2312" pitchFamily="49" charset="-122"/>
              </a:rPr>
              <a:t> count</a:t>
            </a:r>
            <a:r>
              <a:rPr lang="en-US" altLang="zh-CN" sz="2000" b="1" dirty="0">
                <a:ea typeface="仿宋_GB2312" pitchFamily="49" charset="-122"/>
              </a:rPr>
              <a:t>;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当前队列元素个数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maxSize</a:t>
            </a:r>
            <a:r>
              <a:rPr lang="en-US" altLang="zh-CN" sz="2000" b="1" dirty="0"/>
              <a:t>;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最大队列元素个数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public:</a:t>
            </a:r>
          </a:p>
          <a:p>
            <a:r>
              <a:rPr lang="en-US" altLang="zh-CN" sz="2000" b="1" dirty="0"/>
              <a:t>        </a:t>
            </a:r>
            <a:r>
              <a:rPr lang="en-US" altLang="zh-CN" sz="2000" dirty="0" err="1"/>
              <a:t>PQueue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dirty="0" err="1"/>
              <a:t>sz</a:t>
            </a:r>
            <a:r>
              <a:rPr lang="en-US" altLang="zh-CN" sz="2000" b="1" dirty="0"/>
              <a:t>=</a:t>
            </a:r>
            <a:r>
              <a:rPr lang="en-US" altLang="zh-CN" sz="2000" dirty="0"/>
              <a:t>50</a:t>
            </a:r>
            <a:r>
              <a:rPr lang="en-US" altLang="zh-CN" sz="2000" b="1" dirty="0"/>
              <a:t>);</a:t>
            </a:r>
            <a:endParaRPr lang="en-US" altLang="zh-CN" sz="2000" dirty="0"/>
          </a:p>
          <a:p>
            <a:r>
              <a:rPr lang="en-US" altLang="zh-CN" sz="2000" dirty="0"/>
              <a:t>        ~</a:t>
            </a:r>
            <a:r>
              <a:rPr lang="en-US" altLang="zh-CN" sz="2000" dirty="0" err="1"/>
              <a:t>PQueue</a:t>
            </a:r>
            <a:r>
              <a:rPr lang="en-US" altLang="zh-CN" sz="2000" b="1" dirty="0"/>
              <a:t>( ) { delete</a:t>
            </a:r>
            <a:r>
              <a:rPr lang="en-US" altLang="zh-CN" sz="2000" dirty="0"/>
              <a:t> </a:t>
            </a:r>
            <a:r>
              <a:rPr lang="en-US" altLang="zh-CN" sz="2000" b="1" dirty="0"/>
              <a:t>[ ]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pqelements</a:t>
            </a:r>
            <a:r>
              <a:rPr lang="en-US" altLang="zh-CN" sz="2000" b="1" dirty="0"/>
              <a:t>; }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b="1" dirty="0"/>
              <a:t>void </a:t>
            </a:r>
            <a:r>
              <a:rPr lang="en-US" altLang="zh-CN" sz="2000" dirty="0" err="1"/>
              <a:t>EnQueue</a:t>
            </a:r>
            <a:r>
              <a:rPr lang="en-US" altLang="zh-CN" sz="2000" b="1" dirty="0"/>
              <a:t>(Type</a:t>
            </a:r>
            <a:r>
              <a:rPr lang="en-US" altLang="zh-CN" sz="2000" dirty="0"/>
              <a:t> x</a:t>
            </a:r>
            <a:r>
              <a:rPr lang="en-US" altLang="zh-CN" sz="2000" b="1" dirty="0"/>
              <a:t>);</a:t>
            </a:r>
            <a:r>
              <a:rPr lang="zh-CN" altLang="en-US" sz="2000" b="1" dirty="0"/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入队</a:t>
            </a:r>
            <a:endParaRPr lang="en-US" altLang="zh-CN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/>
              <a:t>       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DeQueue</a:t>
            </a:r>
            <a:r>
              <a:rPr lang="en-US" altLang="zh-CN" sz="2000" b="1" dirty="0"/>
              <a:t>(Type &amp;</a:t>
            </a:r>
            <a:r>
              <a:rPr lang="en-US" altLang="zh-CN" sz="2000" dirty="0"/>
              <a:t>x</a:t>
            </a:r>
            <a:r>
              <a:rPr lang="en-US" altLang="zh-CN" sz="2000" b="1" dirty="0"/>
              <a:t>);</a:t>
            </a:r>
            <a:r>
              <a:rPr lang="zh-CN" altLang="en-US" sz="2000" b="1" dirty="0"/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出队</a:t>
            </a:r>
            <a:endParaRPr lang="en-US" altLang="zh-CN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/>
              <a:t>       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GetFront</a:t>
            </a:r>
            <a:r>
              <a:rPr lang="en-US" altLang="zh-CN" sz="2000" b="1" dirty="0"/>
              <a:t>(Type &amp;</a:t>
            </a:r>
            <a:r>
              <a:rPr lang="en-US" altLang="zh-CN" sz="2000" dirty="0"/>
              <a:t>x</a:t>
            </a:r>
            <a:r>
              <a:rPr lang="en-US" altLang="zh-CN" sz="2000" b="1" dirty="0"/>
              <a:t>);</a:t>
            </a:r>
            <a:endParaRPr lang="en-US" altLang="zh-CN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/>
              <a:t>        </a:t>
            </a:r>
            <a:r>
              <a:rPr lang="en-US" altLang="zh-CN" sz="2000" b="1" dirty="0">
                <a:ea typeface="仿宋_GB2312" pitchFamily="49" charset="-122"/>
              </a:rPr>
              <a:t>void</a:t>
            </a:r>
            <a:r>
              <a:rPr lang="en-US" altLang="zh-CN" sz="2000" i="1" dirty="0">
                <a:ea typeface="仿宋_GB2312" pitchFamily="49" charset="-122"/>
              </a:rPr>
              <a:t> </a:t>
            </a:r>
            <a:r>
              <a:rPr lang="en-US" altLang="zh-CN" sz="2000" dirty="0" err="1">
                <a:ea typeface="仿宋_GB2312" pitchFamily="49" charset="-122"/>
              </a:rPr>
              <a:t>MakeEmpty</a:t>
            </a:r>
            <a:r>
              <a:rPr lang="en-US" altLang="zh-CN" sz="2000" b="1" dirty="0">
                <a:ea typeface="仿宋_GB2312" pitchFamily="49" charset="-122"/>
              </a:rPr>
              <a:t>( )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b="1" dirty="0">
                <a:ea typeface="仿宋_GB2312" pitchFamily="49" charset="-122"/>
              </a:rPr>
              <a:t>{</a:t>
            </a:r>
            <a:r>
              <a:rPr lang="en-US" altLang="zh-CN" sz="2000" dirty="0">
                <a:ea typeface="仿宋_GB2312" pitchFamily="49" charset="-122"/>
              </a:rPr>
              <a:t> count</a:t>
            </a:r>
            <a:r>
              <a:rPr lang="en-US" altLang="zh-CN" sz="2000" b="1" dirty="0">
                <a:ea typeface="仿宋_GB2312" pitchFamily="49" charset="-122"/>
              </a:rPr>
              <a:t>=</a:t>
            </a:r>
            <a:r>
              <a:rPr lang="en-US" altLang="zh-CN" sz="2000" dirty="0">
                <a:ea typeface="仿宋_GB2312" pitchFamily="49" charset="-122"/>
              </a:rPr>
              <a:t>0</a:t>
            </a:r>
            <a:r>
              <a:rPr lang="en-US" altLang="zh-CN" sz="2000" b="1" dirty="0">
                <a:ea typeface="仿宋_GB2312" pitchFamily="49" charset="-122"/>
              </a:rPr>
              <a:t>; }</a:t>
            </a:r>
          </a:p>
          <a:p>
            <a:r>
              <a:rPr lang="en-US" altLang="zh-CN" sz="2000" dirty="0">
                <a:ea typeface="仿宋_GB2312" pitchFamily="49" charset="-122"/>
              </a:rPr>
              <a:t>        </a:t>
            </a:r>
            <a:r>
              <a:rPr lang="en-US" altLang="zh-CN" sz="2000" b="1" dirty="0" err="1">
                <a:ea typeface="仿宋_GB2312" pitchFamily="49" charset="-122"/>
              </a:rPr>
              <a:t>int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dirty="0" err="1">
                <a:ea typeface="仿宋_GB2312" pitchFamily="49" charset="-122"/>
              </a:rPr>
              <a:t>IsEmpty</a:t>
            </a:r>
            <a:r>
              <a:rPr lang="en-US" altLang="zh-CN" sz="2000" b="1" dirty="0">
                <a:ea typeface="仿宋_GB2312" pitchFamily="49" charset="-122"/>
              </a:rPr>
              <a:t>( )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b="1" dirty="0" err="1">
                <a:ea typeface="仿宋_GB2312" pitchFamily="49" charset="-122"/>
              </a:rPr>
              <a:t>const</a:t>
            </a:r>
            <a:r>
              <a:rPr lang="en-US" altLang="zh-CN" sz="2000" b="1" dirty="0">
                <a:ea typeface="仿宋_GB2312" pitchFamily="49" charset="-122"/>
              </a:rPr>
              <a:t> { return </a:t>
            </a:r>
            <a:r>
              <a:rPr lang="en-US" altLang="zh-CN" sz="2000" dirty="0">
                <a:ea typeface="仿宋_GB2312" pitchFamily="49" charset="-122"/>
              </a:rPr>
              <a:t>count </a:t>
            </a:r>
            <a:r>
              <a:rPr lang="en-US" altLang="zh-CN" sz="2000" b="1" dirty="0">
                <a:ea typeface="仿宋_GB2312" pitchFamily="49" charset="-122"/>
              </a:rPr>
              <a:t>== </a:t>
            </a:r>
            <a:r>
              <a:rPr lang="en-US" altLang="zh-CN" sz="2000" dirty="0">
                <a:ea typeface="仿宋_GB2312" pitchFamily="49" charset="-122"/>
              </a:rPr>
              <a:t>0</a:t>
            </a:r>
            <a:r>
              <a:rPr lang="en-US" altLang="zh-CN" sz="2000" b="1" dirty="0">
                <a:ea typeface="仿宋_GB2312" pitchFamily="49" charset="-122"/>
              </a:rPr>
              <a:t>; }</a:t>
            </a:r>
            <a:endParaRPr lang="en-US" altLang="zh-CN" sz="2000" dirty="0">
              <a:ea typeface="仿宋_GB2312" pitchFamily="49" charset="-122"/>
            </a:endParaRPr>
          </a:p>
          <a:p>
            <a:r>
              <a:rPr lang="en-US" altLang="zh-CN" sz="2000" dirty="0">
                <a:ea typeface="仿宋_GB2312" pitchFamily="49" charset="-122"/>
              </a:rPr>
              <a:t>        </a:t>
            </a:r>
            <a:r>
              <a:rPr lang="en-US" altLang="zh-CN" sz="2000" b="1" dirty="0" err="1">
                <a:ea typeface="仿宋_GB2312" pitchFamily="49" charset="-122"/>
              </a:rPr>
              <a:t>int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dirty="0" err="1">
                <a:ea typeface="仿宋_GB2312" pitchFamily="49" charset="-122"/>
              </a:rPr>
              <a:t>IsFull</a:t>
            </a:r>
            <a:r>
              <a:rPr lang="en-US" altLang="zh-CN" sz="2000" b="1" dirty="0">
                <a:ea typeface="仿宋_GB2312" pitchFamily="49" charset="-122"/>
              </a:rPr>
              <a:t>( )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b="1" dirty="0" err="1">
                <a:ea typeface="仿宋_GB2312" pitchFamily="49" charset="-122"/>
              </a:rPr>
              <a:t>const</a:t>
            </a:r>
            <a:r>
              <a:rPr lang="en-US" altLang="zh-CN" sz="2000" b="1" dirty="0">
                <a:ea typeface="仿宋_GB2312" pitchFamily="49" charset="-122"/>
              </a:rPr>
              <a:t> { return </a:t>
            </a:r>
            <a:r>
              <a:rPr lang="en-US" altLang="zh-CN" sz="2000" dirty="0">
                <a:ea typeface="仿宋_GB2312" pitchFamily="49" charset="-122"/>
              </a:rPr>
              <a:t>count </a:t>
            </a:r>
            <a:r>
              <a:rPr lang="en-US" altLang="zh-CN" sz="2000" b="1" dirty="0">
                <a:ea typeface="仿宋_GB2312" pitchFamily="49" charset="-122"/>
              </a:rPr>
              <a:t>== </a:t>
            </a:r>
            <a:r>
              <a:rPr lang="en-US" altLang="zh-CN" sz="2000" dirty="0" err="1">
                <a:ea typeface="仿宋_GB2312" pitchFamily="49" charset="-122"/>
              </a:rPr>
              <a:t>maxSize</a:t>
            </a:r>
            <a:r>
              <a:rPr lang="en-US" altLang="zh-CN" sz="2000" b="1" dirty="0">
                <a:ea typeface="仿宋_GB2312" pitchFamily="49" charset="-122"/>
              </a:rPr>
              <a:t>; }</a:t>
            </a:r>
            <a:endParaRPr lang="en-US" altLang="zh-CN" sz="2000" dirty="0">
              <a:ea typeface="仿宋_GB2312" pitchFamily="49" charset="-122"/>
            </a:endParaRPr>
          </a:p>
          <a:p>
            <a:r>
              <a:rPr lang="en-US" altLang="zh-CN" sz="2000" b="1" dirty="0">
                <a:ea typeface="仿宋_GB2312" pitchFamily="49" charset="-122"/>
              </a:rPr>
              <a:t>};</a:t>
            </a:r>
            <a:endParaRPr lang="zh-CN" altLang="en-US" sz="2000" b="1" dirty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498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21A-33EC-B94C-BB80-A80FCF4D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优先级队列部分成员函数的实现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2560FFB-1761-3D4E-8C7C-2D03DE4B9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691" y="1690689"/>
            <a:ext cx="722261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ea typeface="仿宋_GB2312" pitchFamily="49" charset="-122"/>
              </a:rPr>
              <a:t>template &lt;class Type&gt; </a:t>
            </a:r>
            <a:r>
              <a:rPr lang="en-US" altLang="zh-CN" sz="2000" dirty="0" err="1">
                <a:ea typeface="仿宋_GB2312" pitchFamily="49" charset="-122"/>
              </a:rPr>
              <a:t>PQueue</a:t>
            </a:r>
            <a:r>
              <a:rPr lang="en-US" altLang="zh-CN" sz="2000" b="1" dirty="0">
                <a:ea typeface="仿宋_GB2312" pitchFamily="49" charset="-122"/>
              </a:rPr>
              <a:t>&lt;Type&gt; :: </a:t>
            </a:r>
            <a:r>
              <a:rPr lang="en-US" altLang="zh-CN" sz="2000" dirty="0" err="1">
                <a:ea typeface="仿宋_GB2312" pitchFamily="49" charset="-122"/>
              </a:rPr>
              <a:t>PQueue</a:t>
            </a:r>
            <a:r>
              <a:rPr lang="en-US" altLang="zh-CN" sz="2000" dirty="0">
                <a:ea typeface="仿宋_GB2312" pitchFamily="49" charset="-122"/>
              </a:rPr>
              <a:t> (</a:t>
            </a:r>
            <a:r>
              <a:rPr lang="en-US" altLang="zh-CN" sz="2000" b="1" dirty="0" err="1">
                <a:ea typeface="仿宋_GB2312" pitchFamily="49" charset="-122"/>
              </a:rPr>
              <a:t>int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dirty="0" err="1">
                <a:ea typeface="仿宋_GB2312" pitchFamily="49" charset="-122"/>
              </a:rPr>
              <a:t>sz</a:t>
            </a:r>
            <a:r>
              <a:rPr lang="en-US" altLang="zh-CN" sz="2000" dirty="0">
                <a:ea typeface="仿宋_GB2312" pitchFamily="49" charset="-122"/>
              </a:rPr>
              <a:t>) </a:t>
            </a:r>
            <a:r>
              <a:rPr lang="en-US" altLang="zh-CN" sz="2000" b="1" dirty="0">
                <a:ea typeface="仿宋_GB2312" pitchFamily="49" charset="-122"/>
              </a:rPr>
              <a:t>{</a:t>
            </a:r>
            <a:r>
              <a:rPr lang="en-US" altLang="zh-CN" sz="2000" dirty="0">
                <a:ea typeface="仿宋_GB2312" pitchFamily="49" charset="-122"/>
              </a:rPr>
              <a:t> </a:t>
            </a:r>
          </a:p>
          <a:p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en-US" altLang="zh-CN" sz="2000" dirty="0" err="1">
                <a:ea typeface="仿宋_GB2312" pitchFamily="49" charset="-122"/>
              </a:rPr>
              <a:t>maxSize</a:t>
            </a:r>
            <a:r>
              <a:rPr lang="en-US" altLang="zh-CN" sz="2000" dirty="0">
                <a:ea typeface="仿宋_GB2312" pitchFamily="49" charset="-122"/>
              </a:rPr>
              <a:t> = </a:t>
            </a:r>
            <a:r>
              <a:rPr lang="en-US" altLang="zh-CN" sz="2000" dirty="0" err="1">
                <a:ea typeface="仿宋_GB2312" pitchFamily="49" charset="-122"/>
              </a:rPr>
              <a:t>sz</a:t>
            </a:r>
            <a:r>
              <a:rPr lang="en-US" altLang="zh-CN" sz="2000" b="1" dirty="0">
                <a:ea typeface="仿宋_GB2312" pitchFamily="49" charset="-122"/>
              </a:rPr>
              <a:t>;  </a:t>
            </a:r>
            <a:r>
              <a:rPr lang="en-US" altLang="zh-CN" sz="2000" dirty="0">
                <a:ea typeface="仿宋_GB2312" pitchFamily="49" charset="-122"/>
              </a:rPr>
              <a:t>count = 0</a:t>
            </a:r>
            <a:r>
              <a:rPr lang="en-US" altLang="zh-CN" sz="2000" b="1" dirty="0">
                <a:ea typeface="仿宋_GB2312" pitchFamily="49" charset="-122"/>
              </a:rPr>
              <a:t>; </a:t>
            </a:r>
          </a:p>
          <a:p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en-US" altLang="zh-CN" sz="2000" dirty="0" err="1">
                <a:ea typeface="仿宋_GB2312" pitchFamily="49" charset="-122"/>
              </a:rPr>
              <a:t>pqelements</a:t>
            </a:r>
            <a:r>
              <a:rPr lang="en-US" altLang="zh-CN" sz="2000" dirty="0">
                <a:ea typeface="仿宋_GB2312" pitchFamily="49" charset="-122"/>
              </a:rPr>
              <a:t> = </a:t>
            </a:r>
            <a:r>
              <a:rPr lang="en-US" altLang="zh-CN" sz="2000" b="1" dirty="0">
                <a:ea typeface="仿宋_GB2312" pitchFamily="49" charset="-122"/>
              </a:rPr>
              <a:t>new Type</a:t>
            </a:r>
            <a:r>
              <a:rPr lang="en-US" altLang="zh-CN" sz="2000" dirty="0">
                <a:ea typeface="仿宋_GB2312" pitchFamily="49" charset="-122"/>
              </a:rPr>
              <a:t>[</a:t>
            </a:r>
            <a:r>
              <a:rPr lang="en-US" altLang="zh-CN" sz="2000" dirty="0" err="1">
                <a:ea typeface="仿宋_GB2312" pitchFamily="49" charset="-122"/>
              </a:rPr>
              <a:t>maxSize</a:t>
            </a:r>
            <a:r>
              <a:rPr lang="en-US" altLang="zh-CN" sz="2000" dirty="0">
                <a:ea typeface="仿宋_GB2312" pitchFamily="49" charset="-122"/>
              </a:rPr>
              <a:t>]</a:t>
            </a:r>
            <a:r>
              <a:rPr lang="en-US" altLang="zh-CN" sz="2000" b="1" dirty="0">
                <a:ea typeface="仿宋_GB2312" pitchFamily="49" charset="-122"/>
              </a:rPr>
              <a:t>;	</a:t>
            </a:r>
            <a:endParaRPr lang="en-US" altLang="zh-CN" sz="2000" dirty="0">
              <a:ea typeface="仿宋_GB2312" pitchFamily="49" charset="-122"/>
            </a:endParaRPr>
          </a:p>
          <a:p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assert</a:t>
            </a:r>
            <a:r>
              <a:rPr lang="en-US" altLang="zh-CN" sz="2000" dirty="0">
                <a:ea typeface="仿宋_GB2312" pitchFamily="49" charset="-122"/>
              </a:rPr>
              <a:t> ( </a:t>
            </a:r>
            <a:r>
              <a:rPr lang="en-US" altLang="zh-CN" sz="2000" dirty="0" err="1">
                <a:ea typeface="仿宋_GB2312" pitchFamily="49" charset="-122"/>
              </a:rPr>
              <a:t>pqelements</a:t>
            </a:r>
            <a:r>
              <a:rPr lang="en-US" altLang="zh-CN" sz="2000" dirty="0">
                <a:ea typeface="仿宋_GB2312" pitchFamily="49" charset="-122"/>
              </a:rPr>
              <a:t> != NULL )</a:t>
            </a:r>
            <a:r>
              <a:rPr lang="en-US" altLang="zh-CN" sz="2000" b="1" dirty="0">
                <a:ea typeface="仿宋_GB2312" pitchFamily="49" charset="-122"/>
              </a:rPr>
              <a:t>; </a:t>
            </a:r>
          </a:p>
          <a:p>
            <a:r>
              <a:rPr lang="en-US" altLang="zh-CN" sz="2000" b="1" dirty="0">
                <a:ea typeface="仿宋_GB2312" pitchFamily="49" charset="-122"/>
              </a:rPr>
              <a:t>}</a:t>
            </a:r>
            <a:endParaRPr lang="en-US" altLang="zh-CN" sz="2000" dirty="0">
              <a:ea typeface="仿宋_GB2312" pitchFamily="49" charset="-122"/>
            </a:endParaRPr>
          </a:p>
          <a:p>
            <a:endParaRPr lang="en-US" altLang="zh-CN" sz="2000" dirty="0">
              <a:ea typeface="仿宋_GB2312" pitchFamily="49" charset="-122"/>
            </a:endParaRPr>
          </a:p>
          <a:p>
            <a:r>
              <a:rPr lang="en-US" altLang="zh-CN" sz="2000" b="1" dirty="0">
                <a:ea typeface="仿宋_GB2312" pitchFamily="49" charset="-122"/>
              </a:rPr>
              <a:t>template &lt;class Type&gt; void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dirty="0" err="1">
                <a:ea typeface="仿宋_GB2312" pitchFamily="49" charset="-122"/>
              </a:rPr>
              <a:t>PQueue</a:t>
            </a:r>
            <a:r>
              <a:rPr lang="en-US" altLang="zh-CN" sz="2000" b="1" dirty="0">
                <a:ea typeface="仿宋_GB2312" pitchFamily="49" charset="-122"/>
              </a:rPr>
              <a:t>&lt;Type&gt; :: </a:t>
            </a:r>
            <a:r>
              <a:rPr lang="en-US" altLang="zh-CN" sz="2000" dirty="0" err="1">
                <a:ea typeface="仿宋_GB2312" pitchFamily="49" charset="-122"/>
              </a:rPr>
              <a:t>EnQueue</a:t>
            </a:r>
            <a:r>
              <a:rPr lang="en-US" altLang="zh-CN" sz="2000" dirty="0">
                <a:ea typeface="仿宋_GB2312" pitchFamily="49" charset="-122"/>
              </a:rPr>
              <a:t> (</a:t>
            </a:r>
            <a:r>
              <a:rPr lang="en-US" altLang="zh-CN" sz="2000" b="1" dirty="0">
                <a:ea typeface="仿宋_GB2312" pitchFamily="49" charset="-122"/>
              </a:rPr>
              <a:t>Type</a:t>
            </a:r>
            <a:r>
              <a:rPr lang="en-US" altLang="zh-CN" sz="2000" dirty="0">
                <a:ea typeface="仿宋_GB2312" pitchFamily="49" charset="-122"/>
              </a:rPr>
              <a:t> x) </a:t>
            </a:r>
            <a:r>
              <a:rPr lang="en-US" altLang="zh-CN" sz="2000" b="1" dirty="0">
                <a:ea typeface="仿宋_GB2312" pitchFamily="49" charset="-122"/>
              </a:rPr>
              <a:t>{</a:t>
            </a:r>
            <a:endParaRPr lang="en-US" altLang="zh-CN" sz="2000" dirty="0">
              <a:ea typeface="仿宋_GB2312" pitchFamily="49" charset="-122"/>
            </a:endParaRPr>
          </a:p>
          <a:p>
            <a:r>
              <a:rPr lang="zh-CN" altLang="en-US" sz="2000" b="1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assert</a:t>
            </a:r>
            <a:r>
              <a:rPr lang="en-US" altLang="zh-CN" sz="2000" dirty="0">
                <a:ea typeface="仿宋_GB2312" pitchFamily="49" charset="-122"/>
              </a:rPr>
              <a:t> ( !</a:t>
            </a:r>
            <a:r>
              <a:rPr lang="en-US" altLang="zh-CN" sz="2000" dirty="0" err="1">
                <a:ea typeface="仿宋_GB2312" pitchFamily="49" charset="-122"/>
              </a:rPr>
              <a:t>IsFull</a:t>
            </a:r>
            <a:r>
              <a:rPr lang="en-US" altLang="zh-CN" sz="2000" dirty="0">
                <a:ea typeface="仿宋_GB2312" pitchFamily="49" charset="-122"/>
              </a:rPr>
              <a:t> ( ) )</a:t>
            </a:r>
            <a:r>
              <a:rPr lang="en-US" altLang="zh-CN" sz="2000" b="1" dirty="0">
                <a:ea typeface="仿宋_GB2312" pitchFamily="49" charset="-122"/>
              </a:rPr>
              <a:t>;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b="1" dirty="0"/>
              <a:t>for</a:t>
            </a:r>
            <a:r>
              <a:rPr lang="en-US" altLang="zh-CN" sz="2000" dirty="0"/>
              <a:t> (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dirty="0"/>
              <a:t> j = count</a:t>
            </a:r>
            <a:r>
              <a:rPr lang="en-US" altLang="zh-CN" sz="2000" dirty="0">
                <a:latin typeface="宋体" panose="02010600030101010101" pitchFamily="2" charset="-122"/>
              </a:rPr>
              <a:t>-</a:t>
            </a:r>
            <a:r>
              <a:rPr lang="en-US" altLang="zh-CN" sz="2000" dirty="0"/>
              <a:t>1</a:t>
            </a:r>
            <a:r>
              <a:rPr lang="en-US" altLang="zh-CN" sz="2000" b="1" dirty="0"/>
              <a:t>; </a:t>
            </a:r>
            <a:r>
              <a:rPr lang="en-US" altLang="zh-CN" sz="2000" dirty="0"/>
              <a:t>j &gt;= 0</a:t>
            </a:r>
            <a:r>
              <a:rPr lang="en-US" altLang="zh-CN" sz="2000" b="1" dirty="0"/>
              <a:t>;</a:t>
            </a:r>
            <a:r>
              <a:rPr lang="en-US" altLang="zh-CN" sz="2000" dirty="0"/>
              <a:t> j</a:t>
            </a:r>
            <a:r>
              <a:rPr lang="en-US" altLang="zh-CN" sz="2000" dirty="0">
                <a:latin typeface="宋体" panose="02010600030101010101" pitchFamily="2" charset="-122"/>
              </a:rPr>
              <a:t>--</a:t>
            </a:r>
            <a:r>
              <a:rPr lang="en-US" altLang="zh-CN" sz="2000" dirty="0"/>
              <a:t> )</a:t>
            </a:r>
            <a:r>
              <a:rPr lang="zh-CN" altLang="en-US" sz="2000" dirty="0"/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从后向前找插入位置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b="1" dirty="0"/>
              <a:t>if</a:t>
            </a:r>
            <a:r>
              <a:rPr lang="en-US" altLang="zh-CN" sz="2000" dirty="0"/>
              <a:t> ( </a:t>
            </a:r>
            <a:r>
              <a:rPr lang="en-US" altLang="zh-CN" sz="2000" dirty="0" err="1"/>
              <a:t>pqelements</a:t>
            </a:r>
            <a:r>
              <a:rPr lang="en-US" altLang="zh-CN" sz="2000" dirty="0"/>
              <a:t>[j] &lt;= x ) </a:t>
            </a:r>
            <a:r>
              <a:rPr lang="en-US" altLang="zh-CN" sz="2000" b="1" dirty="0"/>
              <a:t>break;</a:t>
            </a:r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        </a:t>
            </a:r>
            <a:r>
              <a:rPr lang="en-US" altLang="zh-CN" sz="2000" b="1" dirty="0"/>
              <a:t>else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pqelements</a:t>
            </a:r>
            <a:r>
              <a:rPr lang="en-US" altLang="zh-CN" sz="2000" dirty="0"/>
              <a:t>[j+1] = </a:t>
            </a:r>
            <a:r>
              <a:rPr lang="en-US" altLang="zh-CN" sz="2000" dirty="0" err="1"/>
              <a:t>pqelements</a:t>
            </a:r>
            <a:r>
              <a:rPr lang="en-US" altLang="zh-CN" sz="2000" dirty="0"/>
              <a:t>[j]</a:t>
            </a:r>
            <a:r>
              <a:rPr lang="en-US" altLang="zh-CN" sz="2000" b="1" dirty="0"/>
              <a:t>;</a:t>
            </a:r>
          </a:p>
          <a:p>
            <a:r>
              <a:rPr lang="en-US" altLang="zh-CN" sz="2000" b="1" dirty="0"/>
              <a:t>    </a:t>
            </a:r>
            <a:r>
              <a:rPr lang="en-US" altLang="zh-CN" sz="2000" dirty="0" err="1"/>
              <a:t>pqelements</a:t>
            </a:r>
            <a:r>
              <a:rPr lang="en-US" altLang="zh-CN" sz="2000" dirty="0"/>
              <a:t>[j+1] = x</a:t>
            </a:r>
            <a:r>
              <a:rPr lang="en-US" altLang="zh-CN" sz="2000" b="1" dirty="0"/>
              <a:t>;</a:t>
            </a:r>
          </a:p>
          <a:p>
            <a:r>
              <a:rPr lang="zh-CN" altLang="en-US" sz="2000" b="1" dirty="0"/>
              <a:t>    </a:t>
            </a:r>
            <a:r>
              <a:rPr lang="en-US" altLang="zh-CN" sz="2000" dirty="0"/>
              <a:t>count++;</a:t>
            </a:r>
          </a:p>
          <a:p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57070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06E3-00C9-B341-B2D2-F91DF515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从后向前找插入位置</a:t>
            </a:r>
            <a:endParaRPr lang="en-US" dirty="0"/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4202C3CB-C5FA-9349-9E75-175230A93FC1}"/>
              </a:ext>
            </a:extLst>
          </p:cNvPr>
          <p:cNvGrpSpPr>
            <a:grpSpLocks/>
          </p:cNvGrpSpPr>
          <p:nvPr/>
        </p:nvGrpSpPr>
        <p:grpSpPr bwMode="auto">
          <a:xfrm>
            <a:off x="1393479" y="1797526"/>
            <a:ext cx="6108700" cy="519112"/>
            <a:chOff x="912" y="482"/>
            <a:chExt cx="3848" cy="327"/>
          </a:xfrm>
          <a:effectLst/>
        </p:grpSpPr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89C92FEC-B6C6-EB43-8843-E5BC5059E1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496"/>
              <a:ext cx="3848" cy="304"/>
              <a:chOff x="912" y="496"/>
              <a:chExt cx="3848" cy="304"/>
            </a:xfrm>
          </p:grpSpPr>
          <p:sp>
            <p:nvSpPr>
              <p:cNvPr id="7" name="Rectangle 2" descr="粉色砂纸">
                <a:extLst>
                  <a:ext uri="{FF2B5EF4-FFF2-40B4-BE49-F238E27FC236}">
                    <a16:creationId xmlns:a16="http://schemas.microsoft.com/office/drawing/2014/main" id="{5AFC79D8-3A2F-FD4B-B6A2-82E60DB42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96"/>
                <a:ext cx="3848" cy="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3">
                <a:extLst>
                  <a:ext uri="{FF2B5EF4-FFF2-40B4-BE49-F238E27FC236}">
                    <a16:creationId xmlns:a16="http://schemas.microsoft.com/office/drawing/2014/main" id="{507DA829-78BF-904E-BD9D-E102B0879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4">
                <a:extLst>
                  <a:ext uri="{FF2B5EF4-FFF2-40B4-BE49-F238E27FC236}">
                    <a16:creationId xmlns:a16="http://schemas.microsoft.com/office/drawing/2014/main" id="{56C67BED-3EE3-3549-A13E-50A0B8E40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5">
                <a:extLst>
                  <a:ext uri="{FF2B5EF4-FFF2-40B4-BE49-F238E27FC236}">
                    <a16:creationId xmlns:a16="http://schemas.microsoft.com/office/drawing/2014/main" id="{B5937383-FD72-7F42-B1F3-3F1F4D37B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6">
                <a:extLst>
                  <a:ext uri="{FF2B5EF4-FFF2-40B4-BE49-F238E27FC236}">
                    <a16:creationId xmlns:a16="http://schemas.microsoft.com/office/drawing/2014/main" id="{9AEA4345-55B8-FA4F-9BC8-BF534546C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8">
                <a:extLst>
                  <a:ext uri="{FF2B5EF4-FFF2-40B4-BE49-F238E27FC236}">
                    <a16:creationId xmlns:a16="http://schemas.microsoft.com/office/drawing/2014/main" id="{6F9AE90B-4996-A343-A6D7-26B59100A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9">
                <a:extLst>
                  <a:ext uri="{FF2B5EF4-FFF2-40B4-BE49-F238E27FC236}">
                    <a16:creationId xmlns:a16="http://schemas.microsoft.com/office/drawing/2014/main" id="{A3DB6EDD-C254-1044-BB83-428EF1F4A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10">
                <a:extLst>
                  <a:ext uri="{FF2B5EF4-FFF2-40B4-BE49-F238E27FC236}">
                    <a16:creationId xmlns:a16="http://schemas.microsoft.com/office/drawing/2014/main" id="{FA178BCE-1AA2-8348-8ADA-1A626CC3B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E8875F99-9A48-5A4A-BC50-6E25718E6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7">
                <a:extLst>
                  <a:ext uri="{FF2B5EF4-FFF2-40B4-BE49-F238E27FC236}">
                    <a16:creationId xmlns:a16="http://schemas.microsoft.com/office/drawing/2014/main" id="{5A08E806-39B6-9148-A436-6425FB343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Text Box 13">
              <a:extLst>
                <a:ext uri="{FF2B5EF4-FFF2-40B4-BE49-F238E27FC236}">
                  <a16:creationId xmlns:a16="http://schemas.microsoft.com/office/drawing/2014/main" id="{9EF4A3AA-C6E4-D442-B078-416E81612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482"/>
              <a:ext cx="230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10   20   40   50   70   90</a:t>
              </a:r>
            </a:p>
          </p:txBody>
        </p:sp>
      </p:grpSp>
      <p:grpSp>
        <p:nvGrpSpPr>
          <p:cNvPr id="17" name="Group 54">
            <a:extLst>
              <a:ext uri="{FF2B5EF4-FFF2-40B4-BE49-F238E27FC236}">
                <a16:creationId xmlns:a16="http://schemas.microsoft.com/office/drawing/2014/main" id="{8CB2FF0F-EA21-E044-9E58-C1B283E2BED7}"/>
              </a:ext>
            </a:extLst>
          </p:cNvPr>
          <p:cNvGrpSpPr>
            <a:grpSpLocks/>
          </p:cNvGrpSpPr>
          <p:nvPr/>
        </p:nvGrpSpPr>
        <p:grpSpPr bwMode="auto">
          <a:xfrm>
            <a:off x="5406679" y="2315051"/>
            <a:ext cx="1130300" cy="503237"/>
            <a:chOff x="3440" y="808"/>
            <a:chExt cx="712" cy="317"/>
          </a:xfrm>
          <a:effectLst/>
        </p:grpSpPr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B4600204-9B2D-384B-AA35-E0F787F847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4" y="834"/>
              <a:ext cx="69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ea typeface="DengXian" panose="02010600030101010101" pitchFamily="2" charset="-122"/>
                  <a:cs typeface="Times New Roman" panose="02020603050405020304" pitchFamily="18" charset="0"/>
                </a:rPr>
                <a:t>插入</a:t>
              </a:r>
              <a:r>
                <a:rPr lang="en-US" altLang="zh-CN" b="1" dirty="0">
                  <a:solidFill>
                    <a:srgbClr val="C00000"/>
                  </a:solidFill>
                  <a:ea typeface="DengXian" panose="02010600030101010101" pitchFamily="2" charset="-122"/>
                  <a:cs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48E1F86C-4A4D-DB4E-85C8-67104CC6F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0" y="808"/>
              <a:ext cx="0" cy="3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33">
            <a:extLst>
              <a:ext uri="{FF2B5EF4-FFF2-40B4-BE49-F238E27FC236}">
                <a16:creationId xmlns:a16="http://schemas.microsoft.com/office/drawing/2014/main" id="{59B8F6DD-CA8E-274A-A3E7-FE9CB30AE89C}"/>
              </a:ext>
            </a:extLst>
          </p:cNvPr>
          <p:cNvGrpSpPr>
            <a:grpSpLocks/>
          </p:cNvGrpSpPr>
          <p:nvPr/>
        </p:nvGrpSpPr>
        <p:grpSpPr bwMode="auto">
          <a:xfrm>
            <a:off x="1380779" y="2991326"/>
            <a:ext cx="6108700" cy="519112"/>
            <a:chOff x="904" y="1266"/>
            <a:chExt cx="3848" cy="327"/>
          </a:xfrm>
          <a:effectLst/>
        </p:grpSpPr>
        <p:grpSp>
          <p:nvGrpSpPr>
            <p:cNvPr id="21" name="Group 34">
              <a:extLst>
                <a:ext uri="{FF2B5EF4-FFF2-40B4-BE49-F238E27FC236}">
                  <a16:creationId xmlns:a16="http://schemas.microsoft.com/office/drawing/2014/main" id="{B0856C4D-C428-F344-876E-EFDAF624B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1280"/>
              <a:ext cx="3848" cy="304"/>
              <a:chOff x="912" y="496"/>
              <a:chExt cx="3848" cy="304"/>
            </a:xfrm>
          </p:grpSpPr>
          <p:sp>
            <p:nvSpPr>
              <p:cNvPr id="23" name="Rectangle 35" descr="粉色砂纸">
                <a:extLst>
                  <a:ext uri="{FF2B5EF4-FFF2-40B4-BE49-F238E27FC236}">
                    <a16:creationId xmlns:a16="http://schemas.microsoft.com/office/drawing/2014/main" id="{8C9F9C7D-671A-764A-A7AC-C7D323D2D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96"/>
                <a:ext cx="3848" cy="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36">
                <a:extLst>
                  <a:ext uri="{FF2B5EF4-FFF2-40B4-BE49-F238E27FC236}">
                    <a16:creationId xmlns:a16="http://schemas.microsoft.com/office/drawing/2014/main" id="{E28D93DD-1F12-1C44-A5F7-B3D4A7CD9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7">
                <a:extLst>
                  <a:ext uri="{FF2B5EF4-FFF2-40B4-BE49-F238E27FC236}">
                    <a16:creationId xmlns:a16="http://schemas.microsoft.com/office/drawing/2014/main" id="{FD69E1A9-DBA0-5D43-8EBA-344DBF2D1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38">
                <a:extLst>
                  <a:ext uri="{FF2B5EF4-FFF2-40B4-BE49-F238E27FC236}">
                    <a16:creationId xmlns:a16="http://schemas.microsoft.com/office/drawing/2014/main" id="{9020FC1C-DE7E-0948-9E95-1CF04442B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39">
                <a:extLst>
                  <a:ext uri="{FF2B5EF4-FFF2-40B4-BE49-F238E27FC236}">
                    <a16:creationId xmlns:a16="http://schemas.microsoft.com/office/drawing/2014/main" id="{D24518C3-018B-0E46-BB85-DF93675DB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40">
                <a:extLst>
                  <a:ext uri="{FF2B5EF4-FFF2-40B4-BE49-F238E27FC236}">
                    <a16:creationId xmlns:a16="http://schemas.microsoft.com/office/drawing/2014/main" id="{37FBB4E7-5C5D-104B-AF00-2E8C2132A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41">
                <a:extLst>
                  <a:ext uri="{FF2B5EF4-FFF2-40B4-BE49-F238E27FC236}">
                    <a16:creationId xmlns:a16="http://schemas.microsoft.com/office/drawing/2014/main" id="{D604652E-6D69-1143-A4A2-975B513D2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42">
                <a:extLst>
                  <a:ext uri="{FF2B5EF4-FFF2-40B4-BE49-F238E27FC236}">
                    <a16:creationId xmlns:a16="http://schemas.microsoft.com/office/drawing/2014/main" id="{714785CA-5237-5245-9987-4654CE5B3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43">
                <a:extLst>
                  <a:ext uri="{FF2B5EF4-FFF2-40B4-BE49-F238E27FC236}">
                    <a16:creationId xmlns:a16="http://schemas.microsoft.com/office/drawing/2014/main" id="{115241F7-0988-C44C-A23F-52A4CD468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44">
                <a:extLst>
                  <a:ext uri="{FF2B5EF4-FFF2-40B4-BE49-F238E27FC236}">
                    <a16:creationId xmlns:a16="http://schemas.microsoft.com/office/drawing/2014/main" id="{2EB8EC72-FB22-6347-9CAC-C9214D68C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" name="Text Box 45">
              <a:extLst>
                <a:ext uri="{FF2B5EF4-FFF2-40B4-BE49-F238E27FC236}">
                  <a16:creationId xmlns:a16="http://schemas.microsoft.com/office/drawing/2014/main" id="{39A056F5-F4ED-EC47-A62B-67D1E0C4A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8" y="1266"/>
              <a:ext cx="26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10   20   40   50   70   90   </a:t>
              </a:r>
              <a:r>
                <a:rPr lang="en-US" altLang="zh-CN" sz="2800" b="1" dirty="0">
                  <a:solidFill>
                    <a:srgbClr val="C00000"/>
                  </a:solidFill>
                </a:rPr>
                <a:t>60</a:t>
              </a:r>
            </a:p>
          </p:txBody>
        </p:sp>
      </p:grpSp>
      <p:grpSp>
        <p:nvGrpSpPr>
          <p:cNvPr id="33" name="Group 55">
            <a:extLst>
              <a:ext uri="{FF2B5EF4-FFF2-40B4-BE49-F238E27FC236}">
                <a16:creationId xmlns:a16="http://schemas.microsoft.com/office/drawing/2014/main" id="{5B766B3D-38D5-D54A-92A9-35285C2E4FED}"/>
              </a:ext>
            </a:extLst>
          </p:cNvPr>
          <p:cNvGrpSpPr>
            <a:grpSpLocks/>
          </p:cNvGrpSpPr>
          <p:nvPr/>
        </p:nvGrpSpPr>
        <p:grpSpPr bwMode="auto">
          <a:xfrm>
            <a:off x="4962179" y="3483451"/>
            <a:ext cx="546100" cy="660400"/>
            <a:chOff x="3160" y="1544"/>
            <a:chExt cx="344" cy="416"/>
          </a:xfrm>
          <a:effectLst/>
        </p:grpSpPr>
        <p:sp>
          <p:nvSpPr>
            <p:cNvPr id="34" name="Rectangle 46" descr="粉色砂纸">
              <a:extLst>
                <a:ext uri="{FF2B5EF4-FFF2-40B4-BE49-F238E27FC236}">
                  <a16:creationId xmlns:a16="http://schemas.microsoft.com/office/drawing/2014/main" id="{2ED6E760-DFED-3145-AC2E-BAD076CE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1688"/>
              <a:ext cx="34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solidFill>
                    <a:srgbClr val="C00000"/>
                  </a:solidFill>
                </a:rPr>
                <a:t>60</a:t>
              </a:r>
            </a:p>
          </p:txBody>
        </p:sp>
        <p:sp>
          <p:nvSpPr>
            <p:cNvPr id="35" name="Line 48">
              <a:extLst>
                <a:ext uri="{FF2B5EF4-FFF2-40B4-BE49-F238E27FC236}">
                  <a16:creationId xmlns:a16="http://schemas.microsoft.com/office/drawing/2014/main" id="{B2997CE5-D280-BF4F-A032-41FC1F6F5E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4" y="1544"/>
              <a:ext cx="96" cy="1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Group 52">
            <a:extLst>
              <a:ext uri="{FF2B5EF4-FFF2-40B4-BE49-F238E27FC236}">
                <a16:creationId xmlns:a16="http://schemas.microsoft.com/office/drawing/2014/main" id="{48661027-5DE7-0246-86D9-62E11250F5B5}"/>
              </a:ext>
            </a:extLst>
          </p:cNvPr>
          <p:cNvGrpSpPr>
            <a:grpSpLocks/>
          </p:cNvGrpSpPr>
          <p:nvPr/>
        </p:nvGrpSpPr>
        <p:grpSpPr bwMode="auto">
          <a:xfrm>
            <a:off x="1380779" y="4286726"/>
            <a:ext cx="6108700" cy="1152525"/>
            <a:chOff x="904" y="2050"/>
            <a:chExt cx="3848" cy="726"/>
          </a:xfrm>
          <a:effectLst/>
        </p:grpSpPr>
        <p:grpSp>
          <p:nvGrpSpPr>
            <p:cNvPr id="37" name="Group 32">
              <a:extLst>
                <a:ext uri="{FF2B5EF4-FFF2-40B4-BE49-F238E27FC236}">
                  <a16:creationId xmlns:a16="http://schemas.microsoft.com/office/drawing/2014/main" id="{046380FF-F098-9444-96A6-4862FCBC2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2050"/>
              <a:ext cx="3848" cy="330"/>
              <a:chOff x="904" y="1266"/>
              <a:chExt cx="3848" cy="330"/>
            </a:xfrm>
          </p:grpSpPr>
          <p:grpSp>
            <p:nvGrpSpPr>
              <p:cNvPr id="40" name="Group 20">
                <a:extLst>
                  <a:ext uri="{FF2B5EF4-FFF2-40B4-BE49-F238E27FC236}">
                    <a16:creationId xmlns:a16="http://schemas.microsoft.com/office/drawing/2014/main" id="{92005B5A-F03D-E14E-B113-1F8FCDBD5D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4" y="1280"/>
                <a:ext cx="3848" cy="304"/>
                <a:chOff x="912" y="496"/>
                <a:chExt cx="3848" cy="304"/>
              </a:xfrm>
            </p:grpSpPr>
            <p:sp>
              <p:nvSpPr>
                <p:cNvPr id="42" name="Rectangle 21" descr="粉色砂纸">
                  <a:extLst>
                    <a:ext uri="{FF2B5EF4-FFF2-40B4-BE49-F238E27FC236}">
                      <a16:creationId xmlns:a16="http://schemas.microsoft.com/office/drawing/2014/main" id="{90A9AA3F-9558-0C41-9B3B-9C9CDE58B0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2" y="496"/>
                  <a:ext cx="3848" cy="29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Line 22">
                  <a:extLst>
                    <a:ext uri="{FF2B5EF4-FFF2-40B4-BE49-F238E27FC236}">
                      <a16:creationId xmlns:a16="http://schemas.microsoft.com/office/drawing/2014/main" id="{2DE40A56-5B3F-D64E-B1D3-D554A119D6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8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23">
                  <a:extLst>
                    <a:ext uri="{FF2B5EF4-FFF2-40B4-BE49-F238E27FC236}">
                      <a16:creationId xmlns:a16="http://schemas.microsoft.com/office/drawing/2014/main" id="{E348AACD-D939-204B-8B2D-E03A1C3E2D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24">
                  <a:extLst>
                    <a:ext uri="{FF2B5EF4-FFF2-40B4-BE49-F238E27FC236}">
                      <a16:creationId xmlns:a16="http://schemas.microsoft.com/office/drawing/2014/main" id="{2FFE7F78-3DE7-5F4B-B272-723D2960BE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72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25">
                  <a:extLst>
                    <a:ext uri="{FF2B5EF4-FFF2-40B4-BE49-F238E27FC236}">
                      <a16:creationId xmlns:a16="http://schemas.microsoft.com/office/drawing/2014/main" id="{A93E0128-F59E-C541-8223-E473876980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2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" name="Line 26">
                  <a:extLst>
                    <a:ext uri="{FF2B5EF4-FFF2-40B4-BE49-F238E27FC236}">
                      <a16:creationId xmlns:a16="http://schemas.microsoft.com/office/drawing/2014/main" id="{4E816378-D6F0-3B47-8282-FB054CBEFA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8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27">
                  <a:extLst>
                    <a:ext uri="{FF2B5EF4-FFF2-40B4-BE49-F238E27FC236}">
                      <a16:creationId xmlns:a16="http://schemas.microsoft.com/office/drawing/2014/main" id="{60C91CB9-E372-954A-BF8C-53322FC0F1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32" y="496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" name="Line 28">
                  <a:extLst>
                    <a:ext uri="{FF2B5EF4-FFF2-40B4-BE49-F238E27FC236}">
                      <a16:creationId xmlns:a16="http://schemas.microsoft.com/office/drawing/2014/main" id="{8B67AFD7-DBE7-3C44-9704-43BAA459DD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0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" name="Line 29">
                  <a:extLst>
                    <a:ext uri="{FF2B5EF4-FFF2-40B4-BE49-F238E27FC236}">
                      <a16:creationId xmlns:a16="http://schemas.microsoft.com/office/drawing/2014/main" id="{02047A5A-F507-534F-919A-F9E6C01611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6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" name="Line 30">
                  <a:extLst>
                    <a:ext uri="{FF2B5EF4-FFF2-40B4-BE49-F238E27FC236}">
                      <a16:creationId xmlns:a16="http://schemas.microsoft.com/office/drawing/2014/main" id="{F3AAB175-D2BA-0040-BFA8-AA9F33DB0C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6" y="504"/>
                  <a:ext cx="0" cy="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1" name="Text Box 31">
                <a:extLst>
                  <a:ext uri="{FF2B5EF4-FFF2-40B4-BE49-F238E27FC236}">
                    <a16:creationId xmlns:a16="http://schemas.microsoft.com/office/drawing/2014/main" id="{800DC98E-8829-AD42-9728-D923F45B9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8" y="1266"/>
                <a:ext cx="2717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10   20   40   50   </a:t>
                </a:r>
                <a:r>
                  <a:rPr lang="zh-CN" altLang="en-US" sz="2800" b="1" dirty="0"/>
                  <a:t>    </a:t>
                </a:r>
                <a:r>
                  <a:rPr lang="en-US" altLang="zh-CN" sz="2800" b="1" dirty="0"/>
                  <a:t>   70   90</a:t>
                </a:r>
              </a:p>
            </p:txBody>
          </p:sp>
        </p:grpSp>
        <p:sp>
          <p:nvSpPr>
            <p:cNvPr id="38" name="Rectangle 49" descr="粉色砂纸">
              <a:extLst>
                <a:ext uri="{FF2B5EF4-FFF2-40B4-BE49-F238E27FC236}">
                  <a16:creationId xmlns:a16="http://schemas.microsoft.com/office/drawing/2014/main" id="{05B527BF-E94D-B849-A44D-E38F199EC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504"/>
              <a:ext cx="34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800" b="1">
                  <a:solidFill>
                    <a:srgbClr val="C00000"/>
                  </a:solidFill>
                </a:rPr>
                <a:t>60</a:t>
              </a:r>
            </a:p>
          </p:txBody>
        </p:sp>
        <p:sp>
          <p:nvSpPr>
            <p:cNvPr id="39" name="Line 50">
              <a:extLst>
                <a:ext uri="{FF2B5EF4-FFF2-40B4-BE49-F238E27FC236}">
                  <a16:creationId xmlns:a16="http://schemas.microsoft.com/office/drawing/2014/main" id="{0DD1F580-C528-9A46-A830-D14667AF5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8" y="2360"/>
              <a:ext cx="96" cy="14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Line 58">
            <a:extLst>
              <a:ext uri="{FF2B5EF4-FFF2-40B4-BE49-F238E27FC236}">
                <a16:creationId xmlns:a16="http://schemas.microsoft.com/office/drawing/2014/main" id="{D3E7991E-FCEA-1B4D-A2CF-BD31295A14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12879" y="4778851"/>
            <a:ext cx="711200" cy="431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sm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8" name="Group 60">
            <a:extLst>
              <a:ext uri="{FF2B5EF4-FFF2-40B4-BE49-F238E27FC236}">
                <a16:creationId xmlns:a16="http://schemas.microsoft.com/office/drawing/2014/main" id="{DC1115C4-6624-CD48-AAF3-25EE42DB9955}"/>
              </a:ext>
            </a:extLst>
          </p:cNvPr>
          <p:cNvGrpSpPr>
            <a:grpSpLocks/>
          </p:cNvGrpSpPr>
          <p:nvPr/>
        </p:nvGrpSpPr>
        <p:grpSpPr bwMode="auto">
          <a:xfrm>
            <a:off x="1342679" y="5658326"/>
            <a:ext cx="6108700" cy="519112"/>
            <a:chOff x="912" y="482"/>
            <a:chExt cx="3848" cy="327"/>
          </a:xfrm>
          <a:effectLst/>
        </p:grpSpPr>
        <p:grpSp>
          <p:nvGrpSpPr>
            <p:cNvPr id="59" name="Group 61">
              <a:extLst>
                <a:ext uri="{FF2B5EF4-FFF2-40B4-BE49-F238E27FC236}">
                  <a16:creationId xmlns:a16="http://schemas.microsoft.com/office/drawing/2014/main" id="{93ACA307-1D4B-514E-BCEA-63DE8B896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496"/>
              <a:ext cx="3848" cy="304"/>
              <a:chOff x="912" y="496"/>
              <a:chExt cx="3848" cy="304"/>
            </a:xfrm>
          </p:grpSpPr>
          <p:sp>
            <p:nvSpPr>
              <p:cNvPr id="61" name="Rectangle 62" descr="粉色砂纸">
                <a:extLst>
                  <a:ext uri="{FF2B5EF4-FFF2-40B4-BE49-F238E27FC236}">
                    <a16:creationId xmlns:a16="http://schemas.microsoft.com/office/drawing/2014/main" id="{6F8E6027-0FE8-514A-A54A-425F947B9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496"/>
                <a:ext cx="3848" cy="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63">
                <a:extLst>
                  <a:ext uri="{FF2B5EF4-FFF2-40B4-BE49-F238E27FC236}">
                    <a16:creationId xmlns:a16="http://schemas.microsoft.com/office/drawing/2014/main" id="{6F82F542-A2A0-B64F-A8EF-851C2E6E6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64">
                <a:extLst>
                  <a:ext uri="{FF2B5EF4-FFF2-40B4-BE49-F238E27FC236}">
                    <a16:creationId xmlns:a16="http://schemas.microsoft.com/office/drawing/2014/main" id="{6D4AB073-3801-E94C-88A2-E2B29170E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65">
                <a:extLst>
                  <a:ext uri="{FF2B5EF4-FFF2-40B4-BE49-F238E27FC236}">
                    <a16:creationId xmlns:a16="http://schemas.microsoft.com/office/drawing/2014/main" id="{4FCFC4F8-F32B-D14A-ABA8-1659AF822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66">
                <a:extLst>
                  <a:ext uri="{FF2B5EF4-FFF2-40B4-BE49-F238E27FC236}">
                    <a16:creationId xmlns:a16="http://schemas.microsoft.com/office/drawing/2014/main" id="{F976D39E-3ED2-2242-912F-6EED7545E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67">
                <a:extLst>
                  <a:ext uri="{FF2B5EF4-FFF2-40B4-BE49-F238E27FC236}">
                    <a16:creationId xmlns:a16="http://schemas.microsoft.com/office/drawing/2014/main" id="{6FE2828E-4CE2-CD4B-91C6-6B3C55649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8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Line 68">
                <a:extLst>
                  <a:ext uri="{FF2B5EF4-FFF2-40B4-BE49-F238E27FC236}">
                    <a16:creationId xmlns:a16="http://schemas.microsoft.com/office/drawing/2014/main" id="{C8D49A36-2021-734E-B429-1620F99FD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2" y="496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69">
                <a:extLst>
                  <a:ext uri="{FF2B5EF4-FFF2-40B4-BE49-F238E27FC236}">
                    <a16:creationId xmlns:a16="http://schemas.microsoft.com/office/drawing/2014/main" id="{8C06AD2F-CBB5-AD48-B31C-D6103610F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Line 70">
                <a:extLst>
                  <a:ext uri="{FF2B5EF4-FFF2-40B4-BE49-F238E27FC236}">
                    <a16:creationId xmlns:a16="http://schemas.microsoft.com/office/drawing/2014/main" id="{5BAD9E1F-F671-9945-B853-93D1D5AFF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71">
                <a:extLst>
                  <a:ext uri="{FF2B5EF4-FFF2-40B4-BE49-F238E27FC236}">
                    <a16:creationId xmlns:a16="http://schemas.microsoft.com/office/drawing/2014/main" id="{12C6B16D-29DB-BD4D-B7C4-5FE756720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6" y="504"/>
                <a:ext cx="0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" name="Text Box 72">
              <a:extLst>
                <a:ext uri="{FF2B5EF4-FFF2-40B4-BE49-F238E27FC236}">
                  <a16:creationId xmlns:a16="http://schemas.microsoft.com/office/drawing/2014/main" id="{9D1CEF41-762B-7240-8E48-E07530310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" y="482"/>
              <a:ext cx="269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10   20   40   50   </a:t>
              </a:r>
              <a:r>
                <a:rPr lang="en-US" altLang="zh-CN" sz="2800" b="1" dirty="0">
                  <a:solidFill>
                    <a:srgbClr val="C00000"/>
                  </a:solidFill>
                </a:rPr>
                <a:t>60</a:t>
              </a:r>
              <a:r>
                <a:rPr lang="en-US" altLang="zh-CN" sz="2800" b="1" dirty="0"/>
                <a:t>   70   90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8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FAC6-8B1C-7941-B376-3473A784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优先级队列部分成员函数的实现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21876C9-B7AA-654E-9ADC-DB2BE0687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980" y="1690689"/>
            <a:ext cx="743603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ea typeface="隶书" pitchFamily="49" charset="-122"/>
              </a:rPr>
              <a:t>template &lt;class Type&gt; </a:t>
            </a:r>
            <a:r>
              <a:rPr lang="en-US" altLang="zh-CN" sz="2000" b="1" dirty="0" err="1">
                <a:ea typeface="隶书" pitchFamily="49" charset="-122"/>
              </a:rPr>
              <a:t>int</a:t>
            </a:r>
            <a:r>
              <a:rPr lang="en-US" altLang="zh-CN" sz="2000" b="1" dirty="0">
                <a:ea typeface="隶书" pitchFamily="49" charset="-122"/>
              </a:rPr>
              <a:t> </a:t>
            </a:r>
            <a:r>
              <a:rPr lang="en-US" altLang="zh-CN" sz="2000" dirty="0" err="1">
                <a:ea typeface="隶书" pitchFamily="49" charset="-122"/>
              </a:rPr>
              <a:t>PQueue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&lt;Type&gt; :: </a:t>
            </a:r>
            <a:r>
              <a:rPr lang="en-US" altLang="zh-CN" sz="2000" dirty="0" err="1">
                <a:ea typeface="隶书" pitchFamily="49" charset="-122"/>
              </a:rPr>
              <a:t>DeQueue</a:t>
            </a:r>
            <a:r>
              <a:rPr lang="en-US" altLang="zh-CN" sz="2000" b="1" dirty="0">
                <a:ea typeface="隶书" pitchFamily="49" charset="-122"/>
              </a:rPr>
              <a:t>(Type &amp;</a:t>
            </a:r>
            <a:r>
              <a:rPr lang="en-US" altLang="zh-CN" sz="2000" dirty="0">
                <a:ea typeface="隶书" pitchFamily="49" charset="-122"/>
              </a:rPr>
              <a:t>x</a:t>
            </a:r>
            <a:r>
              <a:rPr lang="en-US" altLang="zh-CN" sz="2000" b="1" dirty="0">
                <a:ea typeface="隶书" pitchFamily="49" charset="-122"/>
              </a:rPr>
              <a:t>)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{</a:t>
            </a:r>
            <a:endParaRPr lang="en-US" altLang="zh-CN" sz="2000" dirty="0">
              <a:ea typeface="隶书" pitchFamily="49" charset="-122"/>
            </a:endParaRPr>
          </a:p>
          <a:p>
            <a:r>
              <a:rPr lang="en-US" altLang="zh-CN" sz="2000" b="1" dirty="0">
                <a:ea typeface="隶书" pitchFamily="49" charset="-122"/>
              </a:rPr>
              <a:t>    if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(</a:t>
            </a:r>
            <a:r>
              <a:rPr lang="en-US" altLang="zh-CN" sz="2000" dirty="0">
                <a:ea typeface="隶书" pitchFamily="49" charset="-122"/>
              </a:rPr>
              <a:t>count</a:t>
            </a:r>
            <a:r>
              <a:rPr lang="zh-CN" altLang="en-US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==</a:t>
            </a:r>
            <a:r>
              <a:rPr lang="zh-CN" altLang="en-US" sz="2000" b="1" dirty="0">
                <a:ea typeface="隶书" pitchFamily="49" charset="-122"/>
              </a:rPr>
              <a:t> </a:t>
            </a:r>
            <a:r>
              <a:rPr lang="en-US" altLang="zh-CN" sz="2000" dirty="0">
                <a:ea typeface="隶书" pitchFamily="49" charset="-122"/>
              </a:rPr>
              <a:t>0</a:t>
            </a:r>
            <a:r>
              <a:rPr lang="en-US" altLang="zh-CN" sz="2000" b="1" dirty="0">
                <a:ea typeface="隶书" pitchFamily="49" charset="-122"/>
              </a:rPr>
              <a:t>)  return</a:t>
            </a:r>
            <a:r>
              <a:rPr lang="en-US" altLang="zh-CN" sz="2000" dirty="0">
                <a:ea typeface="隶书" pitchFamily="49" charset="-122"/>
              </a:rPr>
              <a:t> 0</a:t>
            </a:r>
            <a:r>
              <a:rPr lang="en-US" altLang="zh-CN" sz="2000" b="1" dirty="0">
                <a:ea typeface="隶书" pitchFamily="49" charset="-122"/>
              </a:rPr>
              <a:t>;</a:t>
            </a:r>
            <a:endParaRPr lang="en-US" altLang="zh-CN" sz="2000" dirty="0">
              <a:ea typeface="隶书" pitchFamily="49" charset="-122"/>
            </a:endParaRPr>
          </a:p>
          <a:p>
            <a:r>
              <a:rPr lang="en-US" altLang="zh-CN" sz="2000" dirty="0">
                <a:ea typeface="隶书" pitchFamily="49" charset="-122"/>
              </a:rPr>
              <a:t>    x</a:t>
            </a:r>
            <a:r>
              <a:rPr lang="zh-CN" altLang="en-US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=</a:t>
            </a:r>
            <a:r>
              <a:rPr lang="zh-CN" altLang="en-US" sz="2000" b="1" dirty="0">
                <a:ea typeface="隶书" pitchFamily="49" charset="-122"/>
              </a:rPr>
              <a:t> </a:t>
            </a:r>
            <a:r>
              <a:rPr lang="en-US" altLang="zh-CN" sz="2000" dirty="0" err="1">
                <a:ea typeface="隶书" pitchFamily="49" charset="-122"/>
              </a:rPr>
              <a:t>pqelements</a:t>
            </a:r>
            <a:r>
              <a:rPr lang="en-US" altLang="zh-CN" sz="2000" b="1" dirty="0">
                <a:ea typeface="隶书" pitchFamily="49" charset="-122"/>
              </a:rPr>
              <a:t>[</a:t>
            </a:r>
            <a:r>
              <a:rPr lang="en-US" altLang="zh-CN" sz="2000" dirty="0">
                <a:ea typeface="隶书" pitchFamily="49" charset="-122"/>
              </a:rPr>
              <a:t>0</a:t>
            </a:r>
            <a:r>
              <a:rPr lang="en-US" altLang="zh-CN" sz="2000" b="1" dirty="0">
                <a:ea typeface="隶书" pitchFamily="49" charset="-122"/>
              </a:rPr>
              <a:t>];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取出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号元素</a:t>
            </a:r>
          </a:p>
          <a:p>
            <a:r>
              <a:rPr lang="zh-CN" altLang="en-US" sz="2000" dirty="0">
                <a:ea typeface="隶书" pitchFamily="49" charset="-122"/>
              </a:rPr>
              <a:t>    </a:t>
            </a:r>
            <a:r>
              <a:rPr lang="en-US" altLang="zh-CN" sz="2000" b="1" dirty="0">
                <a:ea typeface="隶书" pitchFamily="49" charset="-122"/>
              </a:rPr>
              <a:t>for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(</a:t>
            </a:r>
            <a:r>
              <a:rPr lang="zh-CN" altLang="en-US" sz="2000" b="1" dirty="0">
                <a:ea typeface="隶书" pitchFamily="49" charset="-122"/>
              </a:rPr>
              <a:t> </a:t>
            </a:r>
            <a:r>
              <a:rPr lang="en-US" altLang="zh-CN" sz="2000" b="1" dirty="0" err="1">
                <a:ea typeface="隶书" pitchFamily="49" charset="-122"/>
              </a:rPr>
              <a:t>int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zh-CN" altLang="en-US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=</a:t>
            </a:r>
            <a:r>
              <a:rPr lang="zh-CN" altLang="en-US" sz="2000" b="1" dirty="0">
                <a:ea typeface="隶书" pitchFamily="49" charset="-122"/>
              </a:rPr>
              <a:t> </a:t>
            </a:r>
            <a:r>
              <a:rPr lang="en-US" altLang="zh-CN" sz="2000" dirty="0">
                <a:ea typeface="隶书" pitchFamily="49" charset="-122"/>
              </a:rPr>
              <a:t>1</a:t>
            </a:r>
            <a:r>
              <a:rPr lang="en-US" altLang="zh-CN" sz="2000" b="1" dirty="0">
                <a:ea typeface="隶书" pitchFamily="49" charset="-122"/>
              </a:rPr>
              <a:t>; 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zh-CN" altLang="en-US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&lt;</a:t>
            </a:r>
            <a:r>
              <a:rPr lang="zh-CN" altLang="en-US" sz="2000" b="1" dirty="0">
                <a:ea typeface="隶书" pitchFamily="49" charset="-122"/>
              </a:rPr>
              <a:t> </a:t>
            </a:r>
            <a:r>
              <a:rPr lang="en-US" altLang="zh-CN" sz="2000" dirty="0">
                <a:ea typeface="隶书" pitchFamily="49" charset="-122"/>
              </a:rPr>
              <a:t>count</a:t>
            </a:r>
            <a:r>
              <a:rPr lang="en-US" altLang="zh-CN" sz="2000" b="1" dirty="0">
                <a:ea typeface="隶书" pitchFamily="49" charset="-122"/>
              </a:rPr>
              <a:t>; 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en-US" altLang="zh-CN" sz="2000" b="1" dirty="0">
                <a:ea typeface="隶书" pitchFamily="49" charset="-122"/>
              </a:rPr>
              <a:t>++</a:t>
            </a:r>
            <a:r>
              <a:rPr lang="zh-CN" altLang="en-US" sz="2000" b="1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)</a:t>
            </a:r>
          </a:p>
          <a:p>
            <a:r>
              <a:rPr lang="en-US" altLang="zh-CN" sz="2000" dirty="0">
                <a:ea typeface="隶书" pitchFamily="49" charset="-122"/>
              </a:rPr>
              <a:t>        </a:t>
            </a:r>
            <a:r>
              <a:rPr lang="en-US" altLang="zh-CN" sz="2000" dirty="0" err="1">
                <a:ea typeface="隶书" pitchFamily="49" charset="-122"/>
              </a:rPr>
              <a:t>pqelements</a:t>
            </a:r>
            <a:r>
              <a:rPr lang="en-US" altLang="zh-CN" sz="2000" b="1" dirty="0">
                <a:ea typeface="隶书" pitchFamily="49" charset="-122"/>
              </a:rPr>
              <a:t>[</a:t>
            </a:r>
            <a:r>
              <a:rPr lang="en-US" altLang="zh-CN" sz="2000" dirty="0">
                <a:ea typeface="隶书" pitchFamily="49" charset="-122"/>
              </a:rPr>
              <a:t>i</a:t>
            </a:r>
            <a:r>
              <a:rPr lang="en-US" altLang="zh-CN" sz="2000" b="1" dirty="0">
                <a:ea typeface="隶书" pitchFamily="49" charset="-122"/>
              </a:rPr>
              <a:t>-</a:t>
            </a:r>
            <a:r>
              <a:rPr lang="en-US" altLang="zh-CN" sz="2000" dirty="0">
                <a:ea typeface="隶书" pitchFamily="49" charset="-122"/>
              </a:rPr>
              <a:t>1</a:t>
            </a:r>
            <a:r>
              <a:rPr lang="en-US" altLang="zh-CN" sz="2000" b="1" dirty="0">
                <a:ea typeface="隶书" pitchFamily="49" charset="-122"/>
              </a:rPr>
              <a:t>]</a:t>
            </a:r>
            <a:r>
              <a:rPr lang="zh-CN" altLang="en-US" sz="2000" b="1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=</a:t>
            </a:r>
            <a:r>
              <a:rPr lang="zh-CN" altLang="en-US" sz="2000" b="1" dirty="0">
                <a:ea typeface="隶书" pitchFamily="49" charset="-122"/>
              </a:rPr>
              <a:t> </a:t>
            </a:r>
            <a:r>
              <a:rPr lang="en-US" altLang="zh-CN" sz="2000" dirty="0" err="1">
                <a:ea typeface="隶书" pitchFamily="49" charset="-122"/>
              </a:rPr>
              <a:t>pqelements</a:t>
            </a:r>
            <a:r>
              <a:rPr lang="en-US" altLang="zh-CN" sz="2000" b="1" dirty="0">
                <a:ea typeface="隶书" pitchFamily="49" charset="-122"/>
              </a:rPr>
              <a:t>[</a:t>
            </a:r>
            <a:r>
              <a:rPr lang="en-US" altLang="zh-CN" sz="2000" dirty="0" err="1">
                <a:ea typeface="隶书" pitchFamily="49" charset="-122"/>
              </a:rPr>
              <a:t>i</a:t>
            </a:r>
            <a:r>
              <a:rPr lang="en-US" altLang="zh-CN" sz="2000" b="1" dirty="0">
                <a:ea typeface="隶书" pitchFamily="49" charset="-122"/>
              </a:rPr>
              <a:t>];</a:t>
            </a:r>
            <a:r>
              <a:rPr lang="zh-CN" altLang="en-US" sz="2000" b="1" dirty="0">
                <a:ea typeface="隶书" pitchFamily="49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从前向后移动元素填补空位</a:t>
            </a:r>
            <a:endParaRPr lang="en-US" altLang="zh-CN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隶书" pitchFamily="49" charset="-122"/>
              </a:rPr>
              <a:t>    </a:t>
            </a:r>
            <a:r>
              <a:rPr lang="en-US" altLang="zh-CN" sz="2000" dirty="0">
                <a:ea typeface="隶书" pitchFamily="49" charset="-122"/>
              </a:rPr>
              <a:t>count</a:t>
            </a:r>
            <a:r>
              <a:rPr lang="en-US" altLang="zh-CN" sz="2000" b="1" dirty="0">
                <a:ea typeface="隶书" pitchFamily="49" charset="-122"/>
              </a:rPr>
              <a:t>--;</a:t>
            </a:r>
          </a:p>
          <a:p>
            <a:r>
              <a:rPr lang="en-US" altLang="zh-CN" sz="2000" b="1" dirty="0">
                <a:ea typeface="隶书" pitchFamily="49" charset="-122"/>
              </a:rPr>
              <a:t>    return</a:t>
            </a:r>
            <a:r>
              <a:rPr lang="en-US" altLang="zh-CN" sz="2000" dirty="0">
                <a:ea typeface="隶书" pitchFamily="49" charset="-122"/>
              </a:rPr>
              <a:t> 1</a:t>
            </a:r>
            <a:r>
              <a:rPr lang="en-US" altLang="zh-CN" sz="2000" b="1" dirty="0">
                <a:ea typeface="隶书" pitchFamily="49" charset="-122"/>
              </a:rPr>
              <a:t>;</a:t>
            </a:r>
            <a:endParaRPr lang="en-US" altLang="zh-CN" sz="2000" dirty="0">
              <a:ea typeface="隶书" pitchFamily="49" charset="-122"/>
            </a:endParaRPr>
          </a:p>
          <a:p>
            <a:r>
              <a:rPr lang="en-US" altLang="zh-CN" sz="2000" b="1" dirty="0">
                <a:ea typeface="隶书" pitchFamily="49" charset="-122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0A3B8C-97C3-6046-B235-B473A185E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980" y="4245234"/>
            <a:ext cx="7169720" cy="16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ea typeface="仿宋_GB2312" pitchFamily="49" charset="-122"/>
              </a:rPr>
              <a:t>template &lt;class Type&gt;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dirty="0" err="1"/>
              <a:t>PQueue</a:t>
            </a:r>
            <a:r>
              <a:rPr lang="en-US" altLang="zh-CN" sz="2000" b="1" dirty="0"/>
              <a:t>&lt;Type&gt; :: </a:t>
            </a:r>
            <a:r>
              <a:rPr lang="en-US" altLang="zh-CN" sz="2000" dirty="0" err="1"/>
              <a:t>GetFront</a:t>
            </a:r>
            <a:r>
              <a:rPr lang="en-US" altLang="zh-CN" sz="2000" i="1" dirty="0"/>
              <a:t> </a:t>
            </a:r>
            <a:r>
              <a:rPr lang="en-US" altLang="zh-CN" sz="2000" dirty="0"/>
              <a:t>(</a:t>
            </a:r>
            <a:r>
              <a:rPr lang="en-US" altLang="zh-CN" sz="2000" b="1" dirty="0"/>
              <a:t>Type&amp;</a:t>
            </a:r>
            <a:r>
              <a:rPr lang="en-US" altLang="zh-CN" sz="2000" dirty="0"/>
              <a:t> x) </a:t>
            </a:r>
            <a:r>
              <a:rPr lang="en-US" altLang="zh-CN" sz="2000" b="1" dirty="0"/>
              <a:t>{</a:t>
            </a:r>
            <a:endParaRPr lang="en-US" altLang="zh-CN" sz="2000" dirty="0"/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if</a:t>
            </a:r>
            <a:r>
              <a:rPr lang="en-US" altLang="zh-CN" sz="2000" dirty="0"/>
              <a:t> (</a:t>
            </a:r>
            <a:r>
              <a:rPr lang="en-US" altLang="zh-CN" sz="2000" i="1" dirty="0"/>
              <a:t> </a:t>
            </a:r>
            <a:r>
              <a:rPr lang="en-US" altLang="zh-CN" sz="2000" dirty="0" err="1"/>
              <a:t>IsEmpty</a:t>
            </a:r>
            <a:r>
              <a:rPr lang="en-US" altLang="zh-CN" sz="2000" dirty="0"/>
              <a:t> ( ) )</a:t>
            </a:r>
            <a:r>
              <a:rPr lang="en-US" altLang="zh-CN" sz="2000" b="1" dirty="0"/>
              <a:t>  return</a:t>
            </a:r>
            <a:r>
              <a:rPr lang="en-US" altLang="zh-CN" sz="2000" dirty="0"/>
              <a:t> 0</a:t>
            </a:r>
            <a:r>
              <a:rPr lang="en-US" altLang="zh-CN" sz="2000" b="1" dirty="0"/>
              <a:t>;</a:t>
            </a:r>
            <a:endParaRPr lang="en-US" altLang="zh-CN" sz="2000" dirty="0"/>
          </a:p>
          <a:p>
            <a:pPr>
              <a:lnSpc>
                <a:spcPct val="105000"/>
              </a:lnSpc>
            </a:pPr>
            <a:r>
              <a:rPr lang="en-US" altLang="zh-CN" sz="2000" dirty="0"/>
              <a:t>    x</a:t>
            </a:r>
            <a:r>
              <a:rPr lang="en-US" altLang="zh-CN" sz="2000" b="1" dirty="0"/>
              <a:t> =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pqelements</a:t>
            </a:r>
            <a:r>
              <a:rPr lang="en-US" altLang="zh-CN" sz="2000" dirty="0"/>
              <a:t>[0]</a:t>
            </a:r>
            <a:r>
              <a:rPr lang="en-US" altLang="zh-CN" sz="2000" b="1" dirty="0"/>
              <a:t>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    return </a:t>
            </a:r>
            <a:r>
              <a:rPr lang="en-US" altLang="zh-CN" sz="2000" dirty="0"/>
              <a:t>1</a:t>
            </a:r>
            <a:r>
              <a:rPr lang="en-US" altLang="zh-CN" sz="2000" b="1" dirty="0"/>
              <a:t>;</a:t>
            </a:r>
            <a:endParaRPr lang="en-US" altLang="zh-CN" sz="2000" dirty="0"/>
          </a:p>
          <a:p>
            <a:pPr>
              <a:lnSpc>
                <a:spcPct val="105000"/>
              </a:lnSpc>
            </a:pPr>
            <a:r>
              <a:rPr lang="en-US" altLang="zh-C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343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本章小结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队列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33630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721-2D66-6C4F-9C36-2E7BE195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8A04-5ABA-F84D-B1C1-BFB846C4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个元素依次进栈，则可能的出栈序列共有多少？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写出以下表达式的后缀表达式。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)-d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*b)*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*b/a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a+((b*c-d)/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e+f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*g/h)+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/j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利用栈实现单链表上的逆置运算。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设用链表表示一个双向队列，要求可以在表的两端插入，但只能在表的一端删除，试编写该队列的入队、出队、及判队空的算法。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09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64DB-D729-BD44-BF35-A79617D7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出栈操作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496A1-B13C-4D49-9AA3-57BE67BF5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极端情况出现在栈底，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需判断栈是否为空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top=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-1(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栈已空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，则执行栈空处理，栈空处理不是出错处理，而是该栈的算法结束时需要执行的处理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top&gt;=0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则栈顶指针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，即栈顶退回到次栈顶位置</a:t>
            </a:r>
          </a:p>
        </p:txBody>
      </p:sp>
      <p:sp>
        <p:nvSpPr>
          <p:cNvPr id="4" name="Rectangle 7" descr="之字形">
            <a:extLst>
              <a:ext uri="{FF2B5EF4-FFF2-40B4-BE49-F238E27FC236}">
                <a16:creationId xmlns:a16="http://schemas.microsoft.com/office/drawing/2014/main" id="{FE00539B-0E8D-1048-AEEA-DFE7CB971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654" y="3644528"/>
            <a:ext cx="1024572" cy="215330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080098E2-DE08-7440-9F35-FD7F0BEF6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0431" y="5385789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C1545AAA-90A1-7846-BBFE-613E0D9A4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0431" y="4937298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E0ADA1A5-9B9D-8241-8720-8310F5439C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0431" y="4462681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E2473E33-A41A-B14A-8636-F59312A40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0431" y="4066441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8">
            <a:extLst>
              <a:ext uri="{FF2B5EF4-FFF2-40B4-BE49-F238E27FC236}">
                <a16:creationId xmlns:a16="http://schemas.microsoft.com/office/drawing/2014/main" id="{BEAED5E5-3AF9-FC4C-9086-07FECE3D7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87" y="3860622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4A3FCF0B-693D-3B4B-B60C-69313AF13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281" y="5819396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满</a:t>
            </a:r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栈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D025EC9C-B4E8-3948-9FA2-D520CE41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65" y="3600423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top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12" name="Text Box 19">
            <a:extLst>
              <a:ext uri="{FF2B5EF4-FFF2-40B4-BE49-F238E27FC236}">
                <a16:creationId xmlns:a16="http://schemas.microsoft.com/office/drawing/2014/main" id="{5CBCB299-B193-AF44-AF45-C9D4C2F20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4051" y="5336172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CC83F60C-CC6C-1C4C-B2AF-DBEDC4C0C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758" y="4900737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1B48EDDC-16A1-FF42-A736-BA78E83D9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9676" y="4450108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3491818B-D3D0-7E44-A978-FA7C7283E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262" y="401456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D228AEF4-A243-2746-8275-A26464FA1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969" y="3615696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7" name="Rectangle 7" descr="之字形">
            <a:extLst>
              <a:ext uri="{FF2B5EF4-FFF2-40B4-BE49-F238E27FC236}">
                <a16:creationId xmlns:a16="http://schemas.microsoft.com/office/drawing/2014/main" id="{98B3EF0C-A6B7-4A44-AB08-F22EBD2C1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602" y="3644528"/>
            <a:ext cx="1024572" cy="215330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E6394094-974C-F04E-89ED-AF799F35B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379" y="5385789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20D03FB7-4A5F-5A4A-BA27-1445F650B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379" y="4937298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C6885F35-9B94-D141-8E61-A54C8EE56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379" y="4462681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4DA7DD39-A843-1C44-AF1E-DCC349A0A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379" y="4066441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344FADDC-1AEC-9C4C-BE51-5F814BA1B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335" y="4252511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6FB327E1-8DC5-0E4C-B406-46C04BCAC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851" y="5819396"/>
            <a:ext cx="9364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栈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5E8E4ED0-B3B8-2E45-8390-97E16636C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213" y="3992312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top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E651308A-D5D0-7549-98A6-574D360CD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999" y="5336172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19A81C07-F96A-BB43-B7FD-177FE1073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706" y="4900737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7" name="Text Box 19">
            <a:extLst>
              <a:ext uri="{FF2B5EF4-FFF2-40B4-BE49-F238E27FC236}">
                <a16:creationId xmlns:a16="http://schemas.microsoft.com/office/drawing/2014/main" id="{F97DE1C7-8E7B-DD4B-B4A2-98B3BD485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624" y="4450108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55C0A142-FDB8-A94B-A3EB-5AFD576A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4210" y="401456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0" name="Rectangle 7" descr="之字形">
            <a:extLst>
              <a:ext uri="{FF2B5EF4-FFF2-40B4-BE49-F238E27FC236}">
                <a16:creationId xmlns:a16="http://schemas.microsoft.com/office/drawing/2014/main" id="{5A089CF2-59CD-8E45-95FF-DF500763E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24" y="3644528"/>
            <a:ext cx="1024572" cy="215330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id="{A85BC4CB-3A36-B643-A9ED-3D7BF1EEF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5401" y="5385789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A7776049-E127-7949-B48A-D736B5BF1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5401" y="4937298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10">
            <a:extLst>
              <a:ext uri="{FF2B5EF4-FFF2-40B4-BE49-F238E27FC236}">
                <a16:creationId xmlns:a16="http://schemas.microsoft.com/office/drawing/2014/main" id="{D42FF418-CC39-9D49-AEC6-ACF33BF76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5401" y="4462681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34" name="Line 10">
            <a:extLst>
              <a:ext uri="{FF2B5EF4-FFF2-40B4-BE49-F238E27FC236}">
                <a16:creationId xmlns:a16="http://schemas.microsoft.com/office/drawing/2014/main" id="{C273A242-0AF9-F843-BA77-45042C5CA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5401" y="4066441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18">
            <a:extLst>
              <a:ext uri="{FF2B5EF4-FFF2-40B4-BE49-F238E27FC236}">
                <a16:creationId xmlns:a16="http://schemas.microsoft.com/office/drawing/2014/main" id="{8C296988-5B4D-3548-B455-9277E5B8F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7357" y="5584922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6" name="Text Box 19">
            <a:extLst>
              <a:ext uri="{FF2B5EF4-FFF2-40B4-BE49-F238E27FC236}">
                <a16:creationId xmlns:a16="http://schemas.microsoft.com/office/drawing/2014/main" id="{ABD15736-D2E7-7242-BECE-163EBD5C7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6300" y="5819396"/>
            <a:ext cx="15872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d, c, b</a:t>
            </a:r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栈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09E54C04-99C9-214B-A8AB-C0D03A532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235" y="5324723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top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sp>
        <p:nvSpPr>
          <p:cNvPr id="38" name="Text Box 19">
            <a:extLst>
              <a:ext uri="{FF2B5EF4-FFF2-40B4-BE49-F238E27FC236}">
                <a16:creationId xmlns:a16="http://schemas.microsoft.com/office/drawing/2014/main" id="{95B591B2-6F54-D54B-BFF1-D1DCC661E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021" y="5336172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2" name="Rectangle 7" descr="之字形">
            <a:extLst>
              <a:ext uri="{FF2B5EF4-FFF2-40B4-BE49-F238E27FC236}">
                <a16:creationId xmlns:a16="http://schemas.microsoft.com/office/drawing/2014/main" id="{E1C45D7F-D545-1A4D-98BF-F2DA388C4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492" y="3624653"/>
            <a:ext cx="1024572" cy="215330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AB7F063D-EDDF-E24E-B2A1-9C69995C9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269" y="5365914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10">
            <a:extLst>
              <a:ext uri="{FF2B5EF4-FFF2-40B4-BE49-F238E27FC236}">
                <a16:creationId xmlns:a16="http://schemas.microsoft.com/office/drawing/2014/main" id="{571A4DF8-24FB-6044-92FF-9D53872E5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269" y="4917423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C59BA3C0-F649-7348-AB50-4FECD1134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269" y="4442806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46" name="Line 10">
            <a:extLst>
              <a:ext uri="{FF2B5EF4-FFF2-40B4-BE49-F238E27FC236}">
                <a16:creationId xmlns:a16="http://schemas.microsoft.com/office/drawing/2014/main" id="{A64779C1-3CA1-7E4F-A25A-186A8D866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269" y="4046566"/>
            <a:ext cx="102579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Line 18">
            <a:extLst>
              <a:ext uri="{FF2B5EF4-FFF2-40B4-BE49-F238E27FC236}">
                <a16:creationId xmlns:a16="http://schemas.microsoft.com/office/drawing/2014/main" id="{02AEEAAE-2D4C-C443-9208-032FE5C11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3225" y="6048374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48" name="Text Box 19">
            <a:extLst>
              <a:ext uri="{FF2B5EF4-FFF2-40B4-BE49-F238E27FC236}">
                <a16:creationId xmlns:a16="http://schemas.microsoft.com/office/drawing/2014/main" id="{4354DC9E-3ED1-E04B-8C9E-69534640E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40" y="5799521"/>
            <a:ext cx="954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zh-CN" altLang="en-US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栈</a:t>
            </a:r>
            <a:endParaRPr lang="zh-CN" altLang="en-US" sz="2000" b="1" dirty="0">
              <a:solidFill>
                <a:srgbClr val="C00000"/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9" name="Text Box 17">
            <a:extLst>
              <a:ext uri="{FF2B5EF4-FFF2-40B4-BE49-F238E27FC236}">
                <a16:creationId xmlns:a16="http://schemas.microsoft.com/office/drawing/2014/main" id="{5F12B3E8-2FB8-A048-8EEF-B61D6BFBF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103" y="5788175"/>
            <a:ext cx="612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top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89E0-68AF-3E4A-B4F3-C883A3509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Q&amp;A</a:t>
            </a:r>
            <a:endParaRPr lang="en-US" sz="6000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07D45-D7B5-184E-8C1E-65DB3E467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0322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DengXian" panose="02010600030101010101" pitchFamily="2" charset="-122"/>
                <a:ea typeface="DengXian" panose="02010600030101010101" pitchFamily="2" charset="-122"/>
                <a:cs typeface="Microsoft Himalaya" pitchFamily="2" charset="0"/>
              </a:rPr>
              <a:t>陈碧欢</a:t>
            </a:r>
            <a:endParaRPr lang="en-US" altLang="zh-CN" sz="3200" b="1" dirty="0"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bhchen@fudan.edu.cn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chenbihuan.github.io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00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2211-96D0-B948-B1BB-DCDA7C66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进栈、出栈与取栈顶元素实现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BCEE30D-E98D-D342-BB19-D023275E8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432" y="1690689"/>
            <a:ext cx="6837136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ea typeface="仿宋_GB2312" pitchFamily="49" charset="-122"/>
              </a:rPr>
              <a:t>template &lt;class Type&gt; void</a:t>
            </a:r>
            <a:r>
              <a:rPr lang="en-US" altLang="zh-CN" sz="2000" dirty="0">
                <a:ea typeface="仿宋_GB2312" pitchFamily="49" charset="-122"/>
              </a:rPr>
              <a:t> Stack </a:t>
            </a:r>
            <a:r>
              <a:rPr lang="en-US" altLang="zh-CN" sz="2000" b="1" dirty="0">
                <a:ea typeface="仿宋_GB2312" pitchFamily="49" charset="-122"/>
              </a:rPr>
              <a:t>&lt;Type&gt; :: </a:t>
            </a:r>
            <a:r>
              <a:rPr lang="en-US" altLang="zh-CN" sz="2000" dirty="0">
                <a:ea typeface="仿宋_GB2312" pitchFamily="49" charset="-122"/>
              </a:rPr>
              <a:t>Push</a:t>
            </a:r>
            <a:r>
              <a:rPr lang="en-US" altLang="zh-CN" sz="2000" b="1" dirty="0">
                <a:ea typeface="仿宋_GB2312" pitchFamily="49" charset="-122"/>
              </a:rPr>
              <a:t>(Type </a:t>
            </a:r>
            <a:r>
              <a:rPr lang="en-US" altLang="zh-CN" sz="2000" dirty="0">
                <a:ea typeface="仿宋_GB2312" pitchFamily="49" charset="-122"/>
              </a:rPr>
              <a:t>x</a:t>
            </a:r>
            <a:r>
              <a:rPr lang="en-US" altLang="zh-CN" sz="2000" b="1" dirty="0">
                <a:ea typeface="仿宋_GB2312" pitchFamily="49" charset="-122"/>
              </a:rPr>
              <a:t>) {</a:t>
            </a:r>
            <a:endParaRPr lang="en-US" altLang="zh-CN" sz="2000" dirty="0">
              <a:ea typeface="仿宋_GB2312" pitchFamily="49" charset="-122"/>
            </a:endParaRPr>
          </a:p>
          <a:p>
            <a:r>
              <a:rPr lang="en-US" altLang="zh-CN" sz="2000" dirty="0">
                <a:ea typeface="仿宋_GB2312" pitchFamily="49" charset="-122"/>
              </a:rPr>
              <a:t>    </a:t>
            </a:r>
            <a:r>
              <a:rPr lang="en-US" altLang="zh-CN" sz="2000" b="1" dirty="0">
                <a:ea typeface="仿宋_GB2312" pitchFamily="49" charset="-122"/>
              </a:rPr>
              <a:t>if</a:t>
            </a:r>
            <a:r>
              <a:rPr lang="en-US" altLang="zh-CN" sz="2000" dirty="0">
                <a:ea typeface="仿宋_GB2312" pitchFamily="49" charset="-122"/>
              </a:rPr>
              <a:t> (</a:t>
            </a:r>
            <a:r>
              <a:rPr lang="en-US" altLang="zh-CN" sz="2000" dirty="0" err="1">
                <a:ea typeface="仿宋_GB2312" pitchFamily="49" charset="-122"/>
              </a:rPr>
              <a:t>IsFull</a:t>
            </a:r>
            <a:r>
              <a:rPr lang="en-US" altLang="zh-CN" sz="2000" b="1" dirty="0">
                <a:ea typeface="仿宋_GB2312" pitchFamily="49" charset="-122"/>
              </a:rPr>
              <a:t>( ))</a:t>
            </a:r>
            <a:r>
              <a:rPr lang="en-US" altLang="zh-CN" sz="2000" dirty="0">
                <a:ea typeface="仿宋_GB2312" pitchFamily="49" charset="-122"/>
              </a:rPr>
              <a:t>  </a:t>
            </a:r>
            <a:r>
              <a:rPr lang="en-US" altLang="zh-CN" sz="2000" dirty="0" err="1">
                <a:solidFill>
                  <a:srgbClr val="C00000"/>
                </a:solidFill>
                <a:ea typeface="仿宋_GB2312" pitchFamily="49" charset="-122"/>
              </a:rPr>
              <a:t>OverflowProcess</a:t>
            </a:r>
            <a:r>
              <a:rPr lang="en-US" altLang="zh-CN" sz="2000" b="1" dirty="0">
                <a:solidFill>
                  <a:srgbClr val="C00000"/>
                </a:solidFill>
                <a:ea typeface="仿宋_GB2312" pitchFamily="49" charset="-122"/>
              </a:rPr>
              <a:t>( )</a:t>
            </a:r>
            <a:r>
              <a:rPr lang="en-US" altLang="zh-CN" sz="2000" b="1" dirty="0">
                <a:ea typeface="仿宋_GB2312" pitchFamily="49" charset="-122"/>
              </a:rPr>
              <a:t>;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溢出处理</a:t>
            </a:r>
            <a:endParaRPr lang="en-US" altLang="zh-CN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ea typeface="仿宋_GB2312" pitchFamily="49" charset="-122"/>
              </a:rPr>
              <a:t>    elements</a:t>
            </a:r>
            <a:r>
              <a:rPr lang="en-US" altLang="zh-CN" sz="2000" b="1" dirty="0">
                <a:ea typeface="仿宋_GB2312" pitchFamily="49" charset="-122"/>
              </a:rPr>
              <a:t>[++</a:t>
            </a:r>
            <a:r>
              <a:rPr lang="en-US" altLang="zh-CN" sz="2000" dirty="0">
                <a:ea typeface="仿宋_GB2312" pitchFamily="49" charset="-122"/>
              </a:rPr>
              <a:t>top</a:t>
            </a:r>
            <a:r>
              <a:rPr lang="en-US" altLang="zh-CN" sz="2000" b="1" dirty="0">
                <a:ea typeface="仿宋_GB2312" pitchFamily="49" charset="-122"/>
              </a:rPr>
              <a:t>] = </a:t>
            </a:r>
            <a:r>
              <a:rPr lang="en-US" altLang="zh-CN" sz="2000" dirty="0">
                <a:ea typeface="仿宋_GB2312" pitchFamily="49" charset="-122"/>
              </a:rPr>
              <a:t>x</a:t>
            </a:r>
            <a:r>
              <a:rPr lang="en-US" altLang="zh-CN" sz="2000" b="1" dirty="0">
                <a:ea typeface="仿宋_GB2312" pitchFamily="49" charset="-122"/>
              </a:rPr>
              <a:t>;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加入新元素</a:t>
            </a:r>
          </a:p>
          <a:p>
            <a:r>
              <a:rPr lang="en-US" altLang="zh-CN" sz="2000" b="1" dirty="0">
                <a:ea typeface="仿宋_GB2312" pitchFamily="49" charset="-122"/>
              </a:rPr>
              <a:t>}</a:t>
            </a:r>
          </a:p>
          <a:p>
            <a:endParaRPr lang="en-US" altLang="zh-CN" b="1" dirty="0">
              <a:ea typeface="仿宋_GB2312" pitchFamily="49" charset="-122"/>
            </a:endParaRPr>
          </a:p>
          <a:p>
            <a:r>
              <a:rPr lang="en-US" altLang="zh-CN" sz="2000" b="1" dirty="0">
                <a:ea typeface="隶书" pitchFamily="49" charset="-122"/>
              </a:rPr>
              <a:t>template &lt;class Type&gt; int </a:t>
            </a:r>
            <a:r>
              <a:rPr lang="en-US" altLang="zh-CN" sz="2000" dirty="0">
                <a:ea typeface="隶书" pitchFamily="49" charset="-122"/>
              </a:rPr>
              <a:t>Stack </a:t>
            </a:r>
            <a:r>
              <a:rPr lang="en-US" altLang="zh-CN" sz="2000" b="1" dirty="0">
                <a:ea typeface="隶书" pitchFamily="49" charset="-122"/>
              </a:rPr>
              <a:t>&lt;Type&gt; :: </a:t>
            </a:r>
            <a:r>
              <a:rPr lang="en-US" altLang="zh-CN" sz="2000" dirty="0">
                <a:ea typeface="隶书" pitchFamily="49" charset="-122"/>
              </a:rPr>
              <a:t>Pop</a:t>
            </a:r>
            <a:r>
              <a:rPr lang="en-US" altLang="zh-CN" sz="2000" b="1" dirty="0">
                <a:ea typeface="隶书" pitchFamily="49" charset="-122"/>
              </a:rPr>
              <a:t>(Type &amp;</a:t>
            </a:r>
            <a:r>
              <a:rPr lang="en-US" altLang="zh-CN" sz="2000" dirty="0">
                <a:ea typeface="隶书" pitchFamily="49" charset="-122"/>
              </a:rPr>
              <a:t>x</a:t>
            </a:r>
            <a:r>
              <a:rPr lang="en-US" altLang="zh-CN" sz="2000" b="1" dirty="0">
                <a:ea typeface="隶书" pitchFamily="49" charset="-122"/>
              </a:rPr>
              <a:t>) {</a:t>
            </a:r>
          </a:p>
          <a:p>
            <a:r>
              <a:rPr lang="en-US" altLang="zh-CN" sz="2000" b="1" dirty="0">
                <a:ea typeface="隶书" pitchFamily="49" charset="-122"/>
              </a:rPr>
              <a:t>    if</a:t>
            </a:r>
            <a:r>
              <a:rPr lang="en-US" altLang="zh-CN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(</a:t>
            </a:r>
            <a:r>
              <a:rPr lang="en-US" altLang="zh-CN" sz="2000" dirty="0" err="1">
                <a:ea typeface="隶书" pitchFamily="49" charset="-122"/>
              </a:rPr>
              <a:t>IsEmpty</a:t>
            </a:r>
            <a:r>
              <a:rPr lang="en-US" altLang="zh-CN" sz="2000" b="1" dirty="0">
                <a:ea typeface="隶书" pitchFamily="49" charset="-122"/>
              </a:rPr>
              <a:t>( ))</a:t>
            </a:r>
            <a:r>
              <a:rPr lang="en-US" altLang="zh-CN" sz="2000" dirty="0">
                <a:ea typeface="隶书" pitchFamily="49" charset="-122"/>
              </a:rPr>
              <a:t>  </a:t>
            </a:r>
            <a:r>
              <a:rPr lang="en-US" altLang="zh-CN" sz="2000" b="1" dirty="0">
                <a:ea typeface="隶书" pitchFamily="49" charset="-122"/>
              </a:rPr>
              <a:t>return</a:t>
            </a:r>
            <a:r>
              <a:rPr lang="en-US" altLang="zh-CN" sz="2000" dirty="0">
                <a:ea typeface="隶书" pitchFamily="49" charset="-122"/>
              </a:rPr>
              <a:t> 0</a:t>
            </a:r>
            <a:r>
              <a:rPr lang="en-US" altLang="zh-CN" sz="2000" b="1" dirty="0">
                <a:ea typeface="隶书" pitchFamily="49" charset="-122"/>
              </a:rPr>
              <a:t>;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栈空不退栈</a:t>
            </a:r>
            <a:endParaRPr lang="zh-CN" altLang="en-US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ea typeface="隶书" pitchFamily="49" charset="-122"/>
              </a:rPr>
              <a:t>    </a:t>
            </a:r>
            <a:r>
              <a:rPr lang="en-US" altLang="zh-CN" sz="2000" dirty="0">
                <a:ea typeface="隶书" pitchFamily="49" charset="-122"/>
              </a:rPr>
              <a:t>x</a:t>
            </a:r>
            <a:r>
              <a:rPr lang="zh-CN" altLang="en-US" sz="2000" dirty="0">
                <a:ea typeface="隶书" pitchFamily="49" charset="-122"/>
              </a:rPr>
              <a:t> </a:t>
            </a:r>
            <a:r>
              <a:rPr lang="en-US" altLang="zh-CN" sz="2000" b="1" dirty="0">
                <a:ea typeface="隶书" pitchFamily="49" charset="-122"/>
              </a:rPr>
              <a:t>=</a:t>
            </a:r>
            <a:r>
              <a:rPr lang="zh-CN" altLang="en-US" sz="2000" b="1" dirty="0">
                <a:ea typeface="隶书" pitchFamily="49" charset="-122"/>
              </a:rPr>
              <a:t> </a:t>
            </a:r>
            <a:r>
              <a:rPr lang="en-US" altLang="zh-CN" sz="2000" dirty="0">
                <a:ea typeface="隶书" pitchFamily="49" charset="-122"/>
              </a:rPr>
              <a:t>elements</a:t>
            </a:r>
            <a:r>
              <a:rPr lang="en-US" altLang="zh-CN" sz="2000" b="1" dirty="0">
                <a:ea typeface="隶书" pitchFamily="49" charset="-122"/>
              </a:rPr>
              <a:t>[</a:t>
            </a:r>
            <a:r>
              <a:rPr lang="en-US" altLang="zh-CN" sz="2000" dirty="0">
                <a:ea typeface="隶书" pitchFamily="49" charset="-122"/>
              </a:rPr>
              <a:t>top--</a:t>
            </a:r>
            <a:r>
              <a:rPr lang="en-US" altLang="zh-CN" sz="2000" b="1" dirty="0">
                <a:ea typeface="隶书" pitchFamily="49" charset="-122"/>
              </a:rPr>
              <a:t>];</a:t>
            </a:r>
            <a:r>
              <a:rPr lang="zh-CN" altLang="en-US" sz="2000" b="1" dirty="0">
                <a:ea typeface="隶书" pitchFamily="49" charset="-122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退出栈顶元素</a:t>
            </a:r>
            <a:endParaRPr lang="en-US" altLang="zh-CN" sz="2000" b="1" dirty="0">
              <a:solidFill>
                <a:srgbClr val="C00000"/>
              </a:solidFill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隶书" pitchFamily="49" charset="-122"/>
              </a:rPr>
              <a:t>    return </a:t>
            </a:r>
            <a:r>
              <a:rPr lang="en-US" altLang="zh-CN" sz="2000" dirty="0">
                <a:ea typeface="隶书" pitchFamily="49" charset="-122"/>
              </a:rPr>
              <a:t>1</a:t>
            </a:r>
            <a:r>
              <a:rPr lang="en-US" altLang="zh-CN" sz="2000" b="1" dirty="0">
                <a:ea typeface="隶书" pitchFamily="49" charset="-122"/>
              </a:rPr>
              <a:t>;</a:t>
            </a:r>
            <a:endParaRPr lang="zh-CN" altLang="en-US" sz="2000" b="1" dirty="0">
              <a:ea typeface="隶书" pitchFamily="49" charset="-122"/>
            </a:endParaRPr>
          </a:p>
          <a:p>
            <a:r>
              <a:rPr lang="en-US" altLang="zh-CN" sz="2000" b="1" dirty="0">
                <a:ea typeface="隶书" pitchFamily="49" charset="-122"/>
              </a:rPr>
              <a:t>}</a:t>
            </a:r>
          </a:p>
          <a:p>
            <a:endParaRPr lang="en-US" altLang="zh-CN" b="1" dirty="0">
              <a:ea typeface="隶书" pitchFamily="49" charset="-122"/>
            </a:endParaRPr>
          </a:p>
          <a:p>
            <a:r>
              <a:rPr lang="en-US" altLang="zh-CN" sz="2000" b="1" dirty="0">
                <a:ea typeface="仿宋_GB2312" pitchFamily="49" charset="-122"/>
              </a:rPr>
              <a:t>template &lt;class Type&gt; int </a:t>
            </a:r>
            <a:r>
              <a:rPr lang="en-US" altLang="zh-CN" sz="2000" dirty="0">
                <a:ea typeface="仿宋_GB2312" pitchFamily="49" charset="-122"/>
              </a:rPr>
              <a:t>Stack </a:t>
            </a:r>
            <a:r>
              <a:rPr lang="en-US" altLang="zh-CN" sz="2000" b="1" dirty="0">
                <a:ea typeface="仿宋_GB2312" pitchFamily="49" charset="-122"/>
              </a:rPr>
              <a:t>&lt;Type&gt; :: </a:t>
            </a:r>
            <a:r>
              <a:rPr lang="en-US" altLang="zh-CN" sz="2000" dirty="0" err="1">
                <a:ea typeface="仿宋_GB2312" pitchFamily="49" charset="-122"/>
              </a:rPr>
              <a:t>GetTop</a:t>
            </a:r>
            <a:r>
              <a:rPr lang="en-US" altLang="zh-CN" sz="2000" b="1" dirty="0">
                <a:ea typeface="仿宋_GB2312" pitchFamily="49" charset="-122"/>
              </a:rPr>
              <a:t>(Type &amp;</a:t>
            </a:r>
            <a:r>
              <a:rPr lang="en-US" altLang="zh-CN" sz="2000" dirty="0">
                <a:ea typeface="仿宋_GB2312" pitchFamily="49" charset="-122"/>
              </a:rPr>
              <a:t>x</a:t>
            </a:r>
            <a:r>
              <a:rPr lang="en-US" altLang="zh-CN" sz="2000" b="1" dirty="0">
                <a:ea typeface="仿宋_GB2312" pitchFamily="49" charset="-122"/>
              </a:rPr>
              <a:t>)</a:t>
            </a:r>
            <a:r>
              <a:rPr lang="zh-CN" altLang="en-US" sz="2000" dirty="0">
                <a:ea typeface="仿宋_GB2312" pitchFamily="49" charset="-122"/>
              </a:rPr>
              <a:t> </a:t>
            </a:r>
            <a:r>
              <a:rPr lang="en-US" altLang="zh-CN" sz="2000" b="1" dirty="0">
                <a:ea typeface="仿宋_GB2312" pitchFamily="49" charset="-122"/>
              </a:rPr>
              <a:t>{</a:t>
            </a:r>
          </a:p>
          <a:p>
            <a:r>
              <a:rPr lang="en-US" altLang="zh-CN" sz="2000" b="1" dirty="0">
                <a:ea typeface="仿宋_GB2312" pitchFamily="49" charset="-122"/>
              </a:rPr>
              <a:t>    if</a:t>
            </a:r>
            <a:r>
              <a:rPr lang="en-US" altLang="zh-CN" sz="2000" dirty="0">
                <a:ea typeface="仿宋_GB2312" pitchFamily="49" charset="-122"/>
              </a:rPr>
              <a:t> </a:t>
            </a:r>
            <a:r>
              <a:rPr lang="en-US" altLang="zh-CN" sz="2000" b="1" dirty="0">
                <a:ea typeface="仿宋_GB2312" pitchFamily="49" charset="-122"/>
              </a:rPr>
              <a:t>(</a:t>
            </a:r>
            <a:r>
              <a:rPr lang="en-US" altLang="zh-CN" sz="2000" dirty="0" err="1">
                <a:ea typeface="仿宋_GB2312" pitchFamily="49" charset="-122"/>
              </a:rPr>
              <a:t>IsEmpty</a:t>
            </a:r>
            <a:r>
              <a:rPr lang="en-US" altLang="zh-CN" sz="2000" b="1" dirty="0">
                <a:ea typeface="仿宋_GB2312" pitchFamily="49" charset="-122"/>
              </a:rPr>
              <a:t>( ))</a:t>
            </a:r>
            <a:r>
              <a:rPr lang="en-US" altLang="zh-CN" sz="2000" dirty="0">
                <a:ea typeface="仿宋_GB2312" pitchFamily="49" charset="-122"/>
              </a:rPr>
              <a:t>  </a:t>
            </a:r>
            <a:r>
              <a:rPr lang="en-US" altLang="zh-CN" sz="2000" b="1" dirty="0">
                <a:ea typeface="仿宋_GB2312" pitchFamily="49" charset="-122"/>
              </a:rPr>
              <a:t>return</a:t>
            </a:r>
            <a:r>
              <a:rPr lang="en-US" altLang="zh-CN" sz="2000" dirty="0">
                <a:ea typeface="仿宋_GB2312" pitchFamily="49" charset="-122"/>
              </a:rPr>
              <a:t> 0</a:t>
            </a:r>
            <a:r>
              <a:rPr lang="en-US" altLang="zh-CN" sz="2000" b="1" dirty="0">
                <a:ea typeface="仿宋_GB2312" pitchFamily="49" charset="-122"/>
              </a:rPr>
              <a:t>;  </a:t>
            </a:r>
            <a:endParaRPr lang="en-US" altLang="zh-CN" sz="2000" dirty="0">
              <a:ea typeface="仿宋_GB2312" pitchFamily="49" charset="-122"/>
            </a:endParaRPr>
          </a:p>
          <a:p>
            <a:r>
              <a:rPr lang="en-US" altLang="zh-CN" sz="2000" dirty="0">
                <a:ea typeface="仿宋_GB2312" pitchFamily="49" charset="-122"/>
              </a:rPr>
              <a:t>    x</a:t>
            </a:r>
            <a:r>
              <a:rPr lang="zh-CN" altLang="en-US" sz="2000" dirty="0">
                <a:ea typeface="仿宋_GB2312" pitchFamily="49" charset="-122"/>
              </a:rPr>
              <a:t> </a:t>
            </a:r>
            <a:r>
              <a:rPr lang="en-US" altLang="zh-CN" sz="2000" b="1" dirty="0">
                <a:ea typeface="仿宋_GB2312" pitchFamily="49" charset="-122"/>
              </a:rPr>
              <a:t>=</a:t>
            </a:r>
            <a:r>
              <a:rPr lang="zh-CN" altLang="en-US" sz="2000" b="1" dirty="0">
                <a:ea typeface="仿宋_GB2312" pitchFamily="49" charset="-122"/>
              </a:rPr>
              <a:t> </a:t>
            </a:r>
            <a:r>
              <a:rPr lang="en-US" altLang="zh-CN" sz="2000" dirty="0">
                <a:ea typeface="仿宋_GB2312" pitchFamily="49" charset="-122"/>
              </a:rPr>
              <a:t>elements</a:t>
            </a:r>
            <a:r>
              <a:rPr lang="en-US" altLang="zh-CN" sz="2000" b="1" dirty="0">
                <a:ea typeface="仿宋_GB2312" pitchFamily="49" charset="-122"/>
              </a:rPr>
              <a:t>[</a:t>
            </a:r>
            <a:r>
              <a:rPr lang="en-US" altLang="zh-CN" sz="2000" dirty="0">
                <a:ea typeface="仿宋_GB2312" pitchFamily="49" charset="-122"/>
              </a:rPr>
              <a:t>top</a:t>
            </a:r>
            <a:r>
              <a:rPr lang="en-US" altLang="zh-CN" sz="2000" b="1" dirty="0">
                <a:ea typeface="仿宋_GB2312" pitchFamily="49" charset="-122"/>
              </a:rPr>
              <a:t>];  </a:t>
            </a:r>
            <a:r>
              <a:rPr lang="en-US" altLang="zh-CN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ea typeface="DengXian" panose="02010600030101010101" pitchFamily="2" charset="-122"/>
                <a:cs typeface="Times New Roman" panose="02020603050405020304" pitchFamily="18" charset="0"/>
              </a:rPr>
              <a:t> 取出栈顶元素</a:t>
            </a:r>
          </a:p>
          <a:p>
            <a:r>
              <a:rPr lang="zh-CN" altLang="en-US" sz="2000" dirty="0">
                <a:ea typeface="隶书" pitchFamily="49" charset="-122"/>
              </a:rPr>
              <a:t>    </a:t>
            </a:r>
            <a:r>
              <a:rPr lang="en-US" altLang="zh-CN" sz="2000" b="1" dirty="0">
                <a:ea typeface="隶书" pitchFamily="49" charset="-122"/>
              </a:rPr>
              <a:t>return</a:t>
            </a:r>
            <a:r>
              <a:rPr lang="en-US" altLang="zh-CN" sz="2000" dirty="0">
                <a:ea typeface="隶书" pitchFamily="49" charset="-122"/>
              </a:rPr>
              <a:t> 1</a:t>
            </a:r>
            <a:r>
              <a:rPr lang="en-US" altLang="zh-CN" sz="2000" b="1" dirty="0">
                <a:ea typeface="隶书" pitchFamily="49" charset="-122"/>
              </a:rPr>
              <a:t>;</a:t>
            </a:r>
            <a:endParaRPr lang="en-US" altLang="zh-CN" sz="2000" b="1" dirty="0">
              <a:ea typeface="仿宋_GB2312" pitchFamily="49" charset="-122"/>
            </a:endParaRPr>
          </a:p>
          <a:p>
            <a:r>
              <a:rPr lang="en-US" altLang="zh-CN" sz="2000" b="1" dirty="0">
                <a:ea typeface="仿宋_GB2312" pitchFamily="49" charset="-122"/>
              </a:rPr>
              <a:t>}</a:t>
            </a:r>
            <a:endParaRPr lang="en-US" altLang="zh-CN" sz="2000" dirty="0"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1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17585</TotalTime>
  <Words>9056</Words>
  <Application>Microsoft Macintosh PowerPoint</Application>
  <PresentationFormat>On-screen Show (4:3)</PresentationFormat>
  <Paragraphs>1234</Paragraphs>
  <Slides>80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2" baseType="lpstr">
      <vt:lpstr>DengXian</vt:lpstr>
      <vt:lpstr>仿宋_GB2312</vt:lpstr>
      <vt:lpstr>楷体_GB2312</vt:lpstr>
      <vt:lpstr>隶书</vt:lpstr>
      <vt:lpstr>宋体</vt:lpstr>
      <vt:lpstr>Arial</vt:lpstr>
      <vt:lpstr>Calibri</vt:lpstr>
      <vt:lpstr>Calibri Light</vt:lpstr>
      <vt:lpstr>Symbol</vt:lpstr>
      <vt:lpstr>Times New Roman</vt:lpstr>
      <vt:lpstr>Office Theme</vt:lpstr>
      <vt:lpstr>Document</vt:lpstr>
      <vt:lpstr>数据结构 </vt:lpstr>
      <vt:lpstr>04 栈和队列</vt:lpstr>
      <vt:lpstr>04 栈和队列</vt:lpstr>
      <vt:lpstr>栈(Stack)</vt:lpstr>
      <vt:lpstr>栈的抽象数据类型</vt:lpstr>
      <vt:lpstr>栈的数组存储表示：顺序栈</vt:lpstr>
      <vt:lpstr>进栈操作</vt:lpstr>
      <vt:lpstr>出栈操作</vt:lpstr>
      <vt:lpstr>进栈、出栈与取栈顶元素实现</vt:lpstr>
      <vt:lpstr>两个栈共用一个栈空间</vt:lpstr>
      <vt:lpstr>两个栈共用一个栈空间</vt:lpstr>
      <vt:lpstr>两个栈共用一个栈空间</vt:lpstr>
      <vt:lpstr>两个栈共用一个栈空间</vt:lpstr>
      <vt:lpstr>多栈处理 </vt:lpstr>
      <vt:lpstr>多栈处理 </vt:lpstr>
      <vt:lpstr>栈的链表存储表示：链式栈</vt:lpstr>
      <vt:lpstr>链式栈的类定义</vt:lpstr>
      <vt:lpstr>链式栈的类定义</vt:lpstr>
      <vt:lpstr>链式栈的类定义</vt:lpstr>
      <vt:lpstr>链式栈的类定义</vt:lpstr>
      <vt:lpstr>练习1</vt:lpstr>
      <vt:lpstr>栈应用：括号匹配</vt:lpstr>
      <vt:lpstr>栈应用：表达式求值</vt:lpstr>
      <vt:lpstr>中缀表达式</vt:lpstr>
      <vt:lpstr>后缀表达式的计算</vt:lpstr>
      <vt:lpstr>后缀表达式的计算</vt:lpstr>
      <vt:lpstr>A B C D -  * + E F / -</vt:lpstr>
      <vt:lpstr>Expression的类定义</vt:lpstr>
      <vt:lpstr>Expression的类定义</vt:lpstr>
      <vt:lpstr>用栈将中缀表示转为后缀表示</vt:lpstr>
      <vt:lpstr>用栈将中缀表示转为后缀表示</vt:lpstr>
      <vt:lpstr>A+B*(C-D)-E/F;</vt:lpstr>
      <vt:lpstr>A+B*(C-D)-E/F;</vt:lpstr>
      <vt:lpstr>用栈将中缀表示转为后缀表示</vt:lpstr>
      <vt:lpstr>中缀表达式求值</vt:lpstr>
      <vt:lpstr>中缀表达式求值</vt:lpstr>
      <vt:lpstr>A+B*(C-D)-E/F;</vt:lpstr>
      <vt:lpstr>A+B*(C-D)-E/F;</vt:lpstr>
      <vt:lpstr>中缀表达式求值</vt:lpstr>
      <vt:lpstr>栈应用：迷宫问题</vt:lpstr>
      <vt:lpstr>用二维数组表示的迷宫</vt:lpstr>
      <vt:lpstr>可能的前进方向</vt:lpstr>
      <vt:lpstr>前进方向表</vt:lpstr>
      <vt:lpstr>迷宫问题的思路</vt:lpstr>
      <vt:lpstr>迷宫问题的算法</vt:lpstr>
      <vt:lpstr>迷宫问题的算法</vt:lpstr>
      <vt:lpstr>04 栈和队列</vt:lpstr>
      <vt:lpstr>队列(Queue)</vt:lpstr>
      <vt:lpstr>队列的抽象数据类型</vt:lpstr>
      <vt:lpstr>队列的数组存储表示：顺序队列</vt:lpstr>
      <vt:lpstr>队列的进队和出队</vt:lpstr>
      <vt:lpstr>队列的进队和出队原则</vt:lpstr>
      <vt:lpstr>循环队列(Circular Queue)</vt:lpstr>
      <vt:lpstr>循环队列的进队和出队</vt:lpstr>
      <vt:lpstr>队满说明</vt:lpstr>
      <vt:lpstr>循环队列的操作定义</vt:lpstr>
      <vt:lpstr>循环队列的操作定义</vt:lpstr>
      <vt:lpstr>循环队列的操作定义</vt:lpstr>
      <vt:lpstr>队列的链表存储表示：链式队列</vt:lpstr>
      <vt:lpstr>链式队列的类定义</vt:lpstr>
      <vt:lpstr>链式队列的类定义</vt:lpstr>
      <vt:lpstr>链式队列的类定义</vt:lpstr>
      <vt:lpstr>链式队列的类定义</vt:lpstr>
      <vt:lpstr>队列应用：逐行打印二项展开式(a+b)i 的系数</vt:lpstr>
      <vt:lpstr>分析第i行元素与第i+1行元素的关系</vt:lpstr>
      <vt:lpstr>从第i行数据计算并存放第i+1行数据</vt:lpstr>
      <vt:lpstr>利用队列打印二项展开式系数的程序</vt:lpstr>
      <vt:lpstr>练习2</vt:lpstr>
      <vt:lpstr>练习2</vt:lpstr>
      <vt:lpstr>练习2</vt:lpstr>
      <vt:lpstr>双向队列(Double-Ended Queue)</vt:lpstr>
      <vt:lpstr>双向队列的变型</vt:lpstr>
      <vt:lpstr>优先级队列(Priority Queue)</vt:lpstr>
      <vt:lpstr>优先级队列的类定义</vt:lpstr>
      <vt:lpstr>优先级队列部分成员函数的实现</vt:lpstr>
      <vt:lpstr>从后向前找插入位置</vt:lpstr>
      <vt:lpstr>优先级队列部分成员函数的实现</vt:lpstr>
      <vt:lpstr>本章小结</vt:lpstr>
      <vt:lpstr>作业</vt:lpstr>
      <vt:lpstr>Q&amp;A</vt:lpstr>
    </vt:vector>
  </TitlesOfParts>
  <Company>djzx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djzx</dc:creator>
  <cp:lastModifiedBy>Bihuan Chen</cp:lastModifiedBy>
  <cp:revision>768</cp:revision>
  <dcterms:created xsi:type="dcterms:W3CDTF">2000-01-30T08:24:06Z</dcterms:created>
  <dcterms:modified xsi:type="dcterms:W3CDTF">2025-10-13T08:10:02Z</dcterms:modified>
</cp:coreProperties>
</file>