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sldIdLst>
    <p:sldId id="256" r:id="rId2"/>
    <p:sldId id="258" r:id="rId3"/>
    <p:sldId id="260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6"/>
    <p:restoredTop sz="96137"/>
  </p:normalViewPr>
  <p:slideViewPr>
    <p:cSldViewPr snapToGrid="0">
      <p:cViewPr varScale="1">
        <p:scale>
          <a:sx n="104" d="100"/>
          <a:sy n="104" d="100"/>
        </p:scale>
        <p:origin x="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DEA0-9173-AAC9-38DF-DD250C124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F92579-4F9B-C6E8-1F43-6365A6935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B0ED-9884-1B30-77E7-AEF0E8E4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2025-09-08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4CB15-3F6E-B3CE-872A-1243965F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3D237-1665-F649-6CA8-08EC8638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4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32D8-8CA9-0998-41D8-8884108E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31E0D-4DEA-38B8-421A-B1D24312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6A76-DDB4-6AE4-74B2-A480F3C7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2025-09-08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61757-0C7F-E76B-1403-F092E0D2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14400-F87F-F81F-5CB6-38637F59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1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F2FAA-3A23-360A-59C8-450E2B1C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4D2B0-6DC3-DD42-EFC1-BC31A66B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3B65F-1E40-67DF-578D-7D28548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2025-09-08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5BB0F-8A2A-A2E7-6D91-5BDC3ECA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2E648-B31B-091D-194F-794BBEB3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1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3DDA-51BE-4234-B78E-185F1A58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38D68-E4BA-A343-763C-F429E0FA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43BE0-E69A-F12C-4556-77D716BF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2025-09-08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7ADE5-F442-E0F4-F68E-29D839AB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2ED0A-93C8-DC43-AD77-BB35CD5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2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E0717-32FE-719A-C024-1D75C99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8A446-0A30-C55C-4A27-632F1372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72733-9B6B-FA1A-F513-DD6192B9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2025-09-08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A3000-BA8D-E8F4-F0FE-1DD8D5E2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0FAD0-0FB9-FCC0-CF95-8F629D3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2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112B4-9331-E8AF-2104-0585F2E3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441E2-7580-FB0E-D501-0D93C193F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7EEFB-C19C-CE40-6C03-678D775D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7AC0B-1205-A4A3-3A97-20AD8D5F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2025-09-08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ABAF7-B9F5-1D70-B832-1AE81210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B8629-16E2-6583-A77C-D0D472E2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63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84EF-EBB1-D5CC-2398-8C31174A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65914-FFED-1191-5A2F-76E8383D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35540-5385-37C9-88FF-9E07E7B3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710892-4910-5C2E-3CD5-88FE6C738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16BFD-A3CD-340F-82CD-63FBFB104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EB477-7E88-C6AE-E79B-26FDDF28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2025-09-08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018916-8D87-2921-A36E-495BC5C6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CB7709-2310-1D23-E7AA-A8AE8B32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C045-CD38-9EC3-6498-FC581256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00A77-9A50-7DC8-5244-D3D4E54F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2025-09-08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F5B80C-F7C2-9A18-6B4E-C5E0CDCB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B8BDD-A054-7A58-82C6-D51BD4E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06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87B191-3D9D-CEB6-D273-00A6198F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2025-09-08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FF7547-A678-2F53-AAAB-DAEF22B8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DDCDA-F7F8-7E2C-C468-84194632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67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28AA-0CC3-8EC9-7993-302A838C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C9ACE-37B2-0C26-1AAA-DD2F4C17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B4B26-637F-CC4D-0754-1D1074F7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65840-EDAE-21CD-1810-C41E9272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2025-09-08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AB9EB-C497-F462-EA75-010EA331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3B624-CD49-B974-E9B2-E8566F8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84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CD2B-A666-B68C-5D9F-74986B42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7B8CEE-D74B-712B-16FB-699776C43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DB122-A17D-15F4-BD03-6A1271BB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84D6C-44B2-51F0-76FA-68BAB651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2025-09-08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3DDEC-8CD3-2468-9D79-F5FD66F4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9E123-2E43-905D-6157-B01A9243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63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EE1CF-8379-B6F5-27B8-7086545F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ABA10-32D7-0BD5-6145-2613D2CE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C8BB5-88AB-06B9-F2DA-592FCBA00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6F95-AA1E-9241-8769-6D5737903E48}" type="datetimeFigureOut">
              <a:rPr kumimoji="1" lang="zh-CN" altLang="en-US" smtClean="0"/>
              <a:t>2025-09-08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8AF1D-EFC7-2651-D727-BFF17CB3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4115C-58D8-24CA-26E9-EF93585DA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1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19E35-60AE-637F-B3A6-D676C1D32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 </a:t>
            </a:r>
            <a:r>
              <a:rPr kumimoji="1" lang="en-US" altLang="zh-CN" dirty="0"/>
              <a:t>Lab1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A1E3F-28A5-CF88-4072-C3FA168D2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70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9063-F4F5-3A19-CF19-60FBC0E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第一题：排序算法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0DDF9-72F9-C494-52A3-2B3F98FE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给定一个长度为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的整数数组 </a:t>
            </a:r>
            <a:r>
              <a:rPr kumimoji="1" lang="en-US" altLang="zh-CN" dirty="0" err="1"/>
              <a:t>arr</a:t>
            </a:r>
            <a:r>
              <a:rPr kumimoji="1" lang="en" altLang="zh-CN" dirty="0"/>
              <a:t> </a:t>
            </a:r>
            <a:r>
              <a:rPr kumimoji="1" lang="zh-CN" altLang="en-US" dirty="0"/>
              <a:t>，其中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个数可以重复。编写程序将该数组做如下处理：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做升序排序；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统计并输出不同数字个数</a:t>
            </a:r>
            <a:r>
              <a:rPr kumimoji="1" lang="en-US" altLang="zh-CN" dirty="0"/>
              <a:t>k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在注释中分析所用算法时间复杂度和空间复杂度。</a:t>
            </a:r>
            <a:endParaRPr kumimoji="1" lang="en-US" altLang="zh-CN" dirty="0"/>
          </a:p>
          <a:p>
            <a:r>
              <a:rPr kumimoji="1" lang="zh-CN" altLang="en-US" dirty="0"/>
              <a:t>注： </a:t>
            </a:r>
            <a:r>
              <a:rPr kumimoji="1" lang="en" altLang="zh-CN" dirty="0"/>
              <a:t>1 &lt;= n</a:t>
            </a:r>
            <a:r>
              <a:rPr kumimoji="1" lang="zh-CN" altLang="en-US" dirty="0"/>
              <a:t> </a:t>
            </a:r>
            <a:r>
              <a:rPr kumimoji="1" lang="en" altLang="zh-CN" dirty="0"/>
              <a:t>&lt;= 10^</a:t>
            </a:r>
            <a:r>
              <a:rPr kumimoji="1" lang="en-US" altLang="zh-CN" dirty="0"/>
              <a:t>5</a:t>
            </a:r>
            <a:r>
              <a:rPr kumimoji="1" lang="zh-CN" altLang="en-US" dirty="0"/>
              <a:t>。</a:t>
            </a:r>
          </a:p>
          <a:p>
            <a:endParaRPr kumimoji="1" lang="en-US" altLang="zh-CN" dirty="0"/>
          </a:p>
          <a:p>
            <a:r>
              <a:rPr kumimoji="1" lang="zh-CN" altLang="en-US" b="1" dirty="0"/>
              <a:t>示例：</a:t>
            </a:r>
          </a:p>
          <a:p>
            <a:pPr marL="0" indent="0">
              <a:buNone/>
            </a:pPr>
            <a:r>
              <a:rPr kumimoji="1" lang="zh-CN" altLang="en-US" dirty="0"/>
              <a:t>输入：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10,</a:t>
            </a:r>
            <a:r>
              <a:rPr kumimoji="1" lang="zh-CN" altLang="en-US" dirty="0"/>
              <a:t> </a:t>
            </a:r>
            <a:r>
              <a:rPr kumimoji="1" lang="en" altLang="zh-CN" dirty="0" err="1"/>
              <a:t>arr</a:t>
            </a:r>
            <a:r>
              <a:rPr kumimoji="1" lang="en" altLang="zh-CN" dirty="0"/>
              <a:t> = [20</a:t>
            </a:r>
            <a:r>
              <a:rPr kumimoji="1" lang="en-US" altLang="zh-CN" dirty="0"/>
              <a:t>,</a:t>
            </a:r>
            <a:r>
              <a:rPr kumimoji="1" lang="en" altLang="zh-CN" dirty="0"/>
              <a:t>40</a:t>
            </a:r>
            <a:r>
              <a:rPr kumimoji="1" lang="en-US" altLang="zh-CN" dirty="0"/>
              <a:t>,</a:t>
            </a:r>
            <a:r>
              <a:rPr kumimoji="1" lang="en" altLang="zh-CN" dirty="0"/>
              <a:t>32</a:t>
            </a:r>
            <a:r>
              <a:rPr kumimoji="1" lang="en-US" altLang="zh-CN" dirty="0"/>
              <a:t>,</a:t>
            </a:r>
            <a:r>
              <a:rPr kumimoji="1" lang="en" altLang="zh-CN" dirty="0"/>
              <a:t>67</a:t>
            </a:r>
            <a:r>
              <a:rPr kumimoji="1" lang="en-US" altLang="zh-CN" dirty="0"/>
              <a:t>,</a:t>
            </a:r>
            <a:r>
              <a:rPr kumimoji="1" lang="en" altLang="zh-CN" dirty="0"/>
              <a:t>40</a:t>
            </a:r>
            <a:r>
              <a:rPr kumimoji="1" lang="en-US" altLang="zh-CN" dirty="0"/>
              <a:t>,</a:t>
            </a:r>
            <a:r>
              <a:rPr kumimoji="1" lang="en" altLang="zh-CN" dirty="0"/>
              <a:t>20</a:t>
            </a:r>
            <a:r>
              <a:rPr kumimoji="1" lang="en-US" altLang="zh-CN" dirty="0"/>
              <a:t>,</a:t>
            </a:r>
            <a:r>
              <a:rPr kumimoji="1" lang="en" altLang="zh-CN" dirty="0"/>
              <a:t>89</a:t>
            </a:r>
            <a:r>
              <a:rPr kumimoji="1" lang="en-US" altLang="zh-CN" dirty="0"/>
              <a:t>,</a:t>
            </a:r>
            <a:r>
              <a:rPr kumimoji="1" lang="en" altLang="zh-CN" dirty="0"/>
              <a:t>300</a:t>
            </a:r>
            <a:r>
              <a:rPr kumimoji="1" lang="en-US" altLang="zh-CN" dirty="0"/>
              <a:t>,</a:t>
            </a:r>
            <a:r>
              <a:rPr kumimoji="1" lang="en" altLang="zh-CN" dirty="0"/>
              <a:t>400</a:t>
            </a:r>
            <a:r>
              <a:rPr kumimoji="1" lang="en-US" altLang="zh-CN" dirty="0"/>
              <a:t>,</a:t>
            </a:r>
            <a:r>
              <a:rPr kumimoji="1" lang="en" altLang="zh-CN" dirty="0"/>
              <a:t>15]</a:t>
            </a:r>
          </a:p>
          <a:p>
            <a:pPr marL="0" indent="0">
              <a:buNone/>
            </a:pPr>
            <a:r>
              <a:rPr kumimoji="1" lang="zh-CN" altLang="en-US" dirty="0"/>
              <a:t>输出：</a:t>
            </a:r>
            <a:r>
              <a:rPr kumimoji="1" lang="en-US" altLang="zh-CN" dirty="0"/>
              <a:t>[15,20,20,32,40,40,67,89,300,400],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53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D3B3-12C7-638F-841C-9EEC3D8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第二题：出现次数超过</a:t>
            </a:r>
            <a:r>
              <a:rPr kumimoji="1" lang="en-US" altLang="zh-CN" dirty="0"/>
              <a:t>25%</a:t>
            </a:r>
            <a:r>
              <a:rPr kumimoji="1" lang="zh-CN" altLang="en-US" dirty="0"/>
              <a:t>的元素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3F7BD-7C27-ACF5-5E2C-17A3A241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给定一个非递减的有序整数数组</a:t>
            </a:r>
            <a:r>
              <a:rPr kumimoji="1" lang="en-US" altLang="zh-CN" dirty="0" err="1"/>
              <a:t>arr</a:t>
            </a:r>
            <a:r>
              <a:rPr kumimoji="1" lang="zh-CN" altLang="en-US" dirty="0"/>
              <a:t>，已知这个数组中恰好有一个整数，它的出现次数超过数组元素总数的 </a:t>
            </a:r>
            <a:r>
              <a:rPr kumimoji="1" lang="en-US" altLang="zh-CN" dirty="0"/>
              <a:t>25%</a:t>
            </a:r>
            <a:r>
              <a:rPr kumimoji="1" lang="zh-CN" altLang="en-US" dirty="0"/>
              <a:t>，请你找到并返回这个整数，并在注释中分析所用算法的时间复杂度和空间复杂度。</a:t>
            </a:r>
            <a:endParaRPr kumimoji="1" lang="en-US" altLang="zh-CN" dirty="0"/>
          </a:p>
          <a:p>
            <a:r>
              <a:rPr kumimoji="1" lang="zh-CN" altLang="en-US" dirty="0"/>
              <a:t>注： </a:t>
            </a:r>
            <a:r>
              <a:rPr kumimoji="1" lang="en" altLang="zh-CN" dirty="0"/>
              <a:t>1 &lt;= </a:t>
            </a:r>
            <a:r>
              <a:rPr kumimoji="1" lang="en" altLang="zh-CN" dirty="0" err="1"/>
              <a:t>arr.length</a:t>
            </a:r>
            <a:r>
              <a:rPr kumimoji="1" lang="en" altLang="zh-CN" dirty="0"/>
              <a:t> &lt;= 10^4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" altLang="zh-CN" dirty="0"/>
              <a:t>0 &lt;= </a:t>
            </a:r>
            <a:r>
              <a:rPr kumimoji="1" lang="en" altLang="zh-CN" dirty="0" err="1"/>
              <a:t>arr</a:t>
            </a:r>
            <a:r>
              <a:rPr kumimoji="1" lang="en" altLang="zh-CN" dirty="0"/>
              <a:t>[</a:t>
            </a:r>
            <a:r>
              <a:rPr kumimoji="1" lang="en" altLang="zh-CN" dirty="0" err="1"/>
              <a:t>i</a:t>
            </a:r>
            <a:r>
              <a:rPr kumimoji="1" lang="en" altLang="zh-CN" dirty="0"/>
              <a:t>] &lt;= 10^5</a:t>
            </a:r>
            <a:r>
              <a:rPr kumimoji="1" lang="zh-CN" altLang="en-US" dirty="0"/>
              <a:t>。</a:t>
            </a:r>
          </a:p>
          <a:p>
            <a:endParaRPr kumimoji="1" lang="en-US" altLang="zh-CN" dirty="0"/>
          </a:p>
          <a:p>
            <a:r>
              <a:rPr kumimoji="1" lang="zh-CN" altLang="en-US" b="1" dirty="0"/>
              <a:t>示例：</a:t>
            </a:r>
          </a:p>
          <a:p>
            <a:pPr marL="0" indent="0">
              <a:buNone/>
            </a:pPr>
            <a:r>
              <a:rPr kumimoji="1" lang="zh-CN" altLang="en-US" dirty="0"/>
              <a:t>输入：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9,</a:t>
            </a:r>
            <a:r>
              <a:rPr kumimoji="1" lang="zh-CN" altLang="en-US" dirty="0"/>
              <a:t> </a:t>
            </a:r>
            <a:r>
              <a:rPr kumimoji="1" lang="en" altLang="zh-CN" dirty="0" err="1"/>
              <a:t>arr</a:t>
            </a:r>
            <a:r>
              <a:rPr kumimoji="1" lang="en" altLang="zh-CN" dirty="0"/>
              <a:t> = [1,2,2,6,6,6,6,7,10]</a:t>
            </a:r>
          </a:p>
          <a:p>
            <a:pPr marL="0" indent="0">
              <a:buNone/>
            </a:pPr>
            <a:r>
              <a:rPr kumimoji="1" lang="zh-CN" altLang="en-US" dirty="0"/>
              <a:t>输出：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14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E6978-07B4-8CD2-71CF-4EC4DDC5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第三题：轮转数组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A5386-7F28-EC40-D383-0CCC93A96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给定一个长度为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的整数数组 </a:t>
            </a:r>
            <a:r>
              <a:rPr kumimoji="1" lang="en" altLang="zh-CN" dirty="0" err="1"/>
              <a:t>nums</a:t>
            </a:r>
            <a:r>
              <a:rPr kumimoji="1" lang="zh-CN" altLang="en" dirty="0"/>
              <a:t>，</a:t>
            </a:r>
            <a:r>
              <a:rPr kumimoji="1" lang="zh-CN" altLang="en-US" dirty="0"/>
              <a:t>将数组中的元素向右轮转 </a:t>
            </a:r>
            <a:r>
              <a:rPr kumimoji="1" lang="en" altLang="zh-CN" dirty="0"/>
              <a:t>k </a:t>
            </a:r>
            <a:r>
              <a:rPr kumimoji="1" lang="zh-CN" altLang="en-US" dirty="0"/>
              <a:t>个位置，其中 </a:t>
            </a:r>
            <a:r>
              <a:rPr kumimoji="1" lang="en" altLang="zh-CN" dirty="0"/>
              <a:t>k </a:t>
            </a:r>
            <a:r>
              <a:rPr kumimoji="1" lang="zh-CN" altLang="en-US" dirty="0"/>
              <a:t>是非负数。在注释中分析所用算法的时间复杂度和空间复杂度。</a:t>
            </a:r>
          </a:p>
          <a:p>
            <a:r>
              <a:rPr kumimoji="1" lang="zh-CN" altLang="en-US" dirty="0"/>
              <a:t>注： </a:t>
            </a:r>
            <a:r>
              <a:rPr kumimoji="1" lang="en" altLang="zh-CN" dirty="0"/>
              <a:t>1 &lt;= </a:t>
            </a:r>
            <a:r>
              <a:rPr kumimoji="1" lang="en" altLang="zh-CN" dirty="0" err="1"/>
              <a:t>nums.length</a:t>
            </a:r>
            <a:r>
              <a:rPr kumimoji="1" lang="en" altLang="zh-CN" dirty="0"/>
              <a:t> &lt;= 10</a:t>
            </a:r>
            <a:r>
              <a:rPr kumimoji="1" lang="en-US" altLang="zh-CN" dirty="0"/>
              <a:t>^</a:t>
            </a:r>
            <a:r>
              <a:rPr kumimoji="1" lang="en" altLang="zh-CN" dirty="0"/>
              <a:t>5</a:t>
            </a:r>
            <a:r>
              <a:rPr kumimoji="1" lang="zh-CN" altLang="en-US" dirty="0"/>
              <a:t>；</a:t>
            </a:r>
            <a:r>
              <a:rPr kumimoji="1" lang="en" altLang="zh-CN" dirty="0"/>
              <a:t>-2</a:t>
            </a:r>
            <a:r>
              <a:rPr kumimoji="1" lang="en-US" altLang="zh-CN" dirty="0"/>
              <a:t>^</a:t>
            </a:r>
            <a:r>
              <a:rPr kumimoji="1" lang="en" altLang="zh-CN" dirty="0"/>
              <a:t>31 &lt;= </a:t>
            </a:r>
            <a:r>
              <a:rPr kumimoji="1" lang="en" altLang="zh-CN" dirty="0" err="1"/>
              <a:t>nums</a:t>
            </a:r>
            <a:r>
              <a:rPr kumimoji="1" lang="en" altLang="zh-CN" dirty="0"/>
              <a:t>[</a:t>
            </a:r>
            <a:r>
              <a:rPr kumimoji="1" lang="en" altLang="zh-CN" dirty="0" err="1"/>
              <a:t>i</a:t>
            </a:r>
            <a:r>
              <a:rPr kumimoji="1" lang="en" altLang="zh-CN" dirty="0"/>
              <a:t>] &lt;= 2</a:t>
            </a:r>
            <a:r>
              <a:rPr kumimoji="1" lang="en-US" altLang="zh-CN" dirty="0"/>
              <a:t>^</a:t>
            </a:r>
            <a:r>
              <a:rPr kumimoji="1" lang="en" altLang="zh-CN" dirty="0"/>
              <a:t>31 – 1</a:t>
            </a:r>
            <a:r>
              <a:rPr kumimoji="1" lang="zh-CN" altLang="en-US" dirty="0"/>
              <a:t>；</a:t>
            </a:r>
            <a:r>
              <a:rPr kumimoji="1" lang="en" altLang="zh-CN" dirty="0"/>
              <a:t>0 &lt;= k &lt;= 10</a:t>
            </a:r>
            <a:r>
              <a:rPr kumimoji="1" lang="en-US" altLang="zh-CN" dirty="0"/>
              <a:t>^</a:t>
            </a:r>
            <a:r>
              <a:rPr kumimoji="1" lang="en" altLang="zh-CN" dirty="0"/>
              <a:t>5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kumimoji="1" lang="zh-CN" altLang="en-US" b="1" dirty="0"/>
              <a:t>示例：</a:t>
            </a:r>
          </a:p>
          <a:p>
            <a:pPr marL="0" indent="0">
              <a:buNone/>
            </a:pPr>
            <a:r>
              <a:rPr kumimoji="1" lang="zh-CN" altLang="en-US" dirty="0"/>
              <a:t>输入：</a:t>
            </a:r>
            <a:r>
              <a:rPr kumimoji="1" lang="en-US" altLang="zh-CN" dirty="0"/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9,</a:t>
            </a:r>
            <a:r>
              <a:rPr kumimoji="1" lang="zh-CN" altLang="en-US" dirty="0"/>
              <a:t> </a:t>
            </a:r>
            <a:r>
              <a:rPr kumimoji="1" lang="en-US" altLang="zh-CN" dirty="0"/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3, </a:t>
            </a:r>
            <a:r>
              <a:rPr kumimoji="1" lang="en" altLang="zh-CN" dirty="0" err="1"/>
              <a:t>nums</a:t>
            </a:r>
            <a:r>
              <a:rPr kumimoji="1" lang="en" altLang="zh-CN" dirty="0"/>
              <a:t> = [1,2,3,4,5,6,7]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输出：</a:t>
            </a:r>
            <a:r>
              <a:rPr kumimoji="1" lang="en-US" altLang="zh-CN" dirty="0"/>
              <a:t>[5,6,7,1,2,3,4]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35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56587-CC12-15E3-BF51-3F0017D7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评分标准</a:t>
            </a:r>
            <a:r>
              <a:rPr kumimoji="1" lang="en-US" altLang="zh-CN" sz="2800"/>
              <a:t>——</a:t>
            </a:r>
            <a:r>
              <a:rPr kumimoji="1" lang="zh-CN" altLang="en-US" sz="2800" b="1"/>
              <a:t>每道题满分均为 </a:t>
            </a:r>
            <a:r>
              <a:rPr kumimoji="1" lang="en-US" altLang="zh-CN" sz="2800" b="1"/>
              <a:t>10 </a:t>
            </a:r>
            <a:r>
              <a:rPr kumimoji="1" lang="zh-CN" altLang="en-US" sz="2800" b="1"/>
              <a:t>分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8604F-C3B1-CB64-1932-4275DF4D5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107"/>
            <a:ext cx="10515600" cy="4618133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助教当堂检查</a:t>
            </a:r>
            <a:endParaRPr kumimoji="1" lang="en-US" altLang="zh-CN"/>
          </a:p>
          <a:p>
            <a:pPr lvl="1"/>
            <a:r>
              <a:rPr kumimoji="1" lang="zh-CN" altLang="en-US"/>
              <a:t>第一周当堂检查通过满分为</a:t>
            </a:r>
            <a:r>
              <a:rPr kumimoji="1" lang="en-US" altLang="zh-CN"/>
              <a:t>5</a:t>
            </a:r>
            <a:r>
              <a:rPr kumimoji="1" lang="zh-CN" altLang="en-US"/>
              <a:t>分，第二周当堂检查满分为</a:t>
            </a:r>
            <a:r>
              <a:rPr kumimoji="1" lang="en-US" altLang="zh-CN"/>
              <a:t>4</a:t>
            </a:r>
            <a:r>
              <a:rPr kumimoji="1" lang="zh-CN" altLang="en-US"/>
              <a:t>分，第三周及之后检查满分为</a:t>
            </a:r>
            <a:r>
              <a:rPr kumimoji="1" lang="en-US" altLang="zh-CN"/>
              <a:t>3</a:t>
            </a:r>
            <a:r>
              <a:rPr kumimoji="1" lang="zh-CN" altLang="en-US"/>
              <a:t>分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/>
              <a:t>至少通过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</a:p>
          <a:p>
            <a:pPr lvl="1"/>
            <a:r>
              <a:rPr kumimoji="1" lang="zh-CN" altLang="en-US" dirty="0"/>
              <a:t>可以描述清楚</a:t>
            </a:r>
            <a:r>
              <a:rPr kumimoji="1" lang="zh-CN" altLang="en-US"/>
              <a:t>算法逻辑</a:t>
            </a:r>
            <a:endParaRPr kumimoji="1" lang="en-US" altLang="zh-CN"/>
          </a:p>
          <a:p>
            <a:r>
              <a:rPr kumimoji="1" lang="zh-CN" altLang="en-US"/>
              <a:t>提交</a:t>
            </a:r>
            <a:r>
              <a:rPr kumimoji="1" lang="zh-CN" altLang="en-US" dirty="0"/>
              <a:t>代码文件（</a:t>
            </a:r>
            <a:r>
              <a:rPr kumimoji="1" lang="en-US" altLang="zh-CN" dirty="0"/>
              <a:t>3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提交到 </a:t>
            </a:r>
            <a:r>
              <a:rPr kumimoji="1" lang="en" altLang="zh-CN" dirty="0" err="1"/>
              <a:t>elearning</a:t>
            </a:r>
            <a:r>
              <a:rPr kumimoji="1" lang="en" altLang="zh-CN" dirty="0"/>
              <a:t> </a:t>
            </a:r>
            <a:r>
              <a:rPr kumimoji="1" lang="zh-CN" altLang="en-US" dirty="0"/>
              <a:t>平台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/>
              <a:t>有详细注释</a:t>
            </a:r>
          </a:p>
          <a:p>
            <a:pPr lvl="1"/>
            <a:r>
              <a:rPr kumimoji="1" lang="zh-CN" altLang="en-US"/>
              <a:t>在注释中提供至少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</a:p>
          <a:p>
            <a:r>
              <a:rPr kumimoji="1" lang="zh-CN" altLang="en-US" dirty="0"/>
              <a:t>有优化或亮点（ </a:t>
            </a:r>
            <a:r>
              <a:rPr kumimoji="1" lang="en-US" altLang="zh-CN" dirty="0"/>
              <a:t>2 </a:t>
            </a:r>
            <a:r>
              <a:rPr kumimoji="1" lang="zh-CN" altLang="en-US"/>
              <a:t>分）</a:t>
            </a:r>
            <a:endParaRPr kumimoji="1" lang="en-US" altLang="zh-CN"/>
          </a:p>
          <a:p>
            <a:pPr lvl="1"/>
            <a:r>
              <a:rPr kumimoji="1" lang="zh-CN" altLang="en-US"/>
              <a:t>如有请在注释中指出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1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3087C-BB13-E6F0-A1B7-82FDF2C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65BFE-CBB5-D5E1-F3D7-F6B51398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以学号</a:t>
            </a:r>
            <a:r>
              <a:rPr kumimoji="1" lang="en-US" altLang="zh-CN"/>
              <a:t>-</a:t>
            </a:r>
            <a:r>
              <a:rPr kumimoji="1" lang="zh-CN" altLang="en-US"/>
              <a:t>姓名</a:t>
            </a:r>
            <a:r>
              <a:rPr kumimoji="1" lang="en-US" altLang="zh-CN"/>
              <a:t>-lab1</a:t>
            </a:r>
            <a:r>
              <a:rPr kumimoji="1" lang="zh-CN" altLang="en-US"/>
              <a:t>为</a:t>
            </a:r>
            <a:r>
              <a:rPr kumimoji="1" lang="zh-CN" altLang="en-US" dirty="0"/>
              <a:t>格式命名文件夹，压缩为</a:t>
            </a:r>
            <a:r>
              <a:rPr kumimoji="1" lang="en-US" altLang="zh-CN" dirty="0"/>
              <a:t>zip</a:t>
            </a:r>
            <a:r>
              <a:rPr kumimoji="1" lang="zh-CN" altLang="en-US" dirty="0"/>
              <a:t>文件，其中包含三个</a:t>
            </a:r>
            <a:r>
              <a:rPr kumimoji="1" lang="en-US" altLang="zh-CN" dirty="0" err="1"/>
              <a:t>cpp</a:t>
            </a:r>
            <a:r>
              <a:rPr kumimoji="1" lang="zh-CN" altLang="en-US"/>
              <a:t>题解文件</a:t>
            </a:r>
            <a:r>
              <a:rPr kumimoji="1" lang="en-US" altLang="zh-CN"/>
              <a:t>(</a:t>
            </a:r>
            <a:r>
              <a:rPr kumimoji="1" lang="zh-CN" altLang="en-US"/>
              <a:t>按顺序分别命名为</a:t>
            </a:r>
            <a:r>
              <a:rPr kumimoji="1" lang="en-US" altLang="zh-CN"/>
              <a:t>lab1-01.cpp</a:t>
            </a:r>
            <a:r>
              <a:rPr kumimoji="1" lang="zh-CN" altLang="en-US"/>
              <a:t>、</a:t>
            </a:r>
            <a:r>
              <a:rPr kumimoji="1" lang="en-US" altLang="zh-CN"/>
              <a:t>lab1-02.cpp</a:t>
            </a:r>
            <a:r>
              <a:rPr kumimoji="1" lang="zh-CN" altLang="en-US"/>
              <a:t>、</a:t>
            </a:r>
            <a:r>
              <a:rPr kumimoji="1" lang="en-US" altLang="zh-CN"/>
              <a:t>lab1-03.cpp)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63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451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数据结构 Lab1</vt:lpstr>
      <vt:lpstr>第一题：排序算法</vt:lpstr>
      <vt:lpstr>第二题：出现次数超过25%的元素</vt:lpstr>
      <vt:lpstr>第三题：轮转数组</vt:lpstr>
      <vt:lpstr>评分标准——每道题满分均为 10 分</vt:lpstr>
      <vt:lpstr>提交格式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Lab1</dc:title>
  <dc:creator>欣然 段</dc:creator>
  <cp:lastModifiedBy>硕 郝</cp:lastModifiedBy>
  <cp:revision>13</cp:revision>
  <dcterms:created xsi:type="dcterms:W3CDTF">2023-09-03T12:28:34Z</dcterms:created>
  <dcterms:modified xsi:type="dcterms:W3CDTF">2025-09-08T08:34:41Z</dcterms:modified>
</cp:coreProperties>
</file>