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notesMasterIdLst>
    <p:notesMasterId r:id="rId74"/>
  </p:notesMasterIdLst>
  <p:sldIdLst>
    <p:sldId id="631" r:id="rId2"/>
    <p:sldId id="635" r:id="rId3"/>
    <p:sldId id="842" r:id="rId4"/>
    <p:sldId id="841" r:id="rId5"/>
    <p:sldId id="846" r:id="rId6"/>
    <p:sldId id="847" r:id="rId7"/>
    <p:sldId id="843" r:id="rId8"/>
    <p:sldId id="848" r:id="rId9"/>
    <p:sldId id="849" r:id="rId10"/>
    <p:sldId id="851" r:id="rId11"/>
    <p:sldId id="850" r:id="rId12"/>
    <p:sldId id="852" r:id="rId13"/>
    <p:sldId id="853" r:id="rId14"/>
    <p:sldId id="854" r:id="rId15"/>
    <p:sldId id="855" r:id="rId16"/>
    <p:sldId id="856" r:id="rId17"/>
    <p:sldId id="857" r:id="rId18"/>
    <p:sldId id="858" r:id="rId19"/>
    <p:sldId id="859" r:id="rId20"/>
    <p:sldId id="860" r:id="rId21"/>
    <p:sldId id="863" r:id="rId22"/>
    <p:sldId id="864" r:id="rId23"/>
    <p:sldId id="865" r:id="rId24"/>
    <p:sldId id="866" r:id="rId25"/>
    <p:sldId id="867" r:id="rId26"/>
    <p:sldId id="869" r:id="rId27"/>
    <p:sldId id="868" r:id="rId28"/>
    <p:sldId id="870" r:id="rId29"/>
    <p:sldId id="872" r:id="rId30"/>
    <p:sldId id="873" r:id="rId31"/>
    <p:sldId id="875" r:id="rId32"/>
    <p:sldId id="876" r:id="rId33"/>
    <p:sldId id="877" r:id="rId34"/>
    <p:sldId id="878" r:id="rId35"/>
    <p:sldId id="879" r:id="rId36"/>
    <p:sldId id="880" r:id="rId37"/>
    <p:sldId id="881" r:id="rId38"/>
    <p:sldId id="882" r:id="rId39"/>
    <p:sldId id="884" r:id="rId40"/>
    <p:sldId id="883" r:id="rId41"/>
    <p:sldId id="885" r:id="rId42"/>
    <p:sldId id="886" r:id="rId43"/>
    <p:sldId id="887" r:id="rId44"/>
    <p:sldId id="888" r:id="rId45"/>
    <p:sldId id="889" r:id="rId46"/>
    <p:sldId id="844" r:id="rId47"/>
    <p:sldId id="890" r:id="rId48"/>
    <p:sldId id="891" r:id="rId49"/>
    <p:sldId id="892" r:id="rId50"/>
    <p:sldId id="893" r:id="rId51"/>
    <p:sldId id="894" r:id="rId52"/>
    <p:sldId id="895" r:id="rId53"/>
    <p:sldId id="896" r:id="rId54"/>
    <p:sldId id="897" r:id="rId55"/>
    <p:sldId id="898" r:id="rId56"/>
    <p:sldId id="900" r:id="rId57"/>
    <p:sldId id="901" r:id="rId58"/>
    <p:sldId id="899" r:id="rId59"/>
    <p:sldId id="902" r:id="rId60"/>
    <p:sldId id="904" r:id="rId61"/>
    <p:sldId id="905" r:id="rId62"/>
    <p:sldId id="906" r:id="rId63"/>
    <p:sldId id="907" r:id="rId64"/>
    <p:sldId id="908" r:id="rId65"/>
    <p:sldId id="909" r:id="rId66"/>
    <p:sldId id="910" r:id="rId67"/>
    <p:sldId id="911" r:id="rId68"/>
    <p:sldId id="912" r:id="rId69"/>
    <p:sldId id="913" r:id="rId70"/>
    <p:sldId id="845" r:id="rId71"/>
    <p:sldId id="915" r:id="rId72"/>
    <p:sldId id="704" r:id="rId73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folHlink"/>
      </a:buClr>
      <a:buSzPct val="60000"/>
      <a:buFont typeface="Wingdings" pitchFamily="2" charset="2"/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5pPr>
    <a:lvl6pPr marL="22860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6pPr>
    <a:lvl7pPr marL="27432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7pPr>
    <a:lvl8pPr marL="32004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8pPr>
    <a:lvl9pPr marL="3657600" algn="l" defTabSz="914400" rtl="0" eaLnBrk="1" latinLnBrk="0" hangingPunct="1">
      <a:defRPr sz="3200" b="1" u="sng" kern="1200">
        <a:solidFill>
          <a:srgbClr val="006600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Tahoma" pitchFamily="34" charset="0"/>
        <a:ea typeface="隶书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  <a:srgbClr val="0000FF"/>
    <a:srgbClr val="008000"/>
    <a:srgbClr val="000099"/>
    <a:srgbClr val="0000CC"/>
    <a:srgbClr val="990099"/>
    <a:srgbClr val="66FF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88826" autoAdjust="0"/>
  </p:normalViewPr>
  <p:slideViewPr>
    <p:cSldViewPr>
      <p:cViewPr varScale="1">
        <p:scale>
          <a:sx n="108" d="100"/>
          <a:sy n="108" d="100"/>
        </p:scale>
        <p:origin x="944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06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273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73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73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spcBef>
                <a:spcPct val="0"/>
              </a:spcBef>
              <a:buClrTx/>
              <a:buSzTx/>
              <a:buFontTx/>
              <a:buNone/>
              <a:defRPr kumimoji="1" sz="1300" b="0" u="none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</a:defRPr>
            </a:lvl1pPr>
          </a:lstStyle>
          <a:p>
            <a:fld id="{560E6BD8-910F-4459-BEB3-45946A59629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27407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线性表的顺序表示（即顺序表）的存储表示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88503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静态数组：在运行过程中占有固定的存储空间，且不会因程序的执行而发生改变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动态数组：在指针中只存放第一个元素的地址，仅占用一个存储空间，利用指针的</a:t>
            </a:r>
            <a:r>
              <a:rPr lang="en-US" altLang="zh-CN" dirty="0"/>
              <a:t>++</a:t>
            </a:r>
            <a:r>
              <a:rPr lang="zh-CN" altLang="en-US" dirty="0"/>
              <a:t>和</a:t>
            </a:r>
            <a:r>
              <a:rPr lang="en-US" altLang="zh-CN" dirty="0"/>
              <a:t>--</a:t>
            </a:r>
            <a:r>
              <a:rPr lang="zh-CN" altLang="en-US" dirty="0"/>
              <a:t>访问数组中的相邻元素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35362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LOC(</a:t>
            </a:r>
            <a:r>
              <a:rPr lang="en-US" dirty="0" err="1"/>
              <a:t>i</a:t>
            </a:r>
            <a:r>
              <a:rPr lang="en-US" dirty="0"/>
              <a:t>)</a:t>
            </a:r>
            <a:r>
              <a:rPr lang="zh-CN" altLang="en-US" dirty="0"/>
              <a:t>：第</a:t>
            </a:r>
            <a:r>
              <a:rPr lang="en-US" altLang="zh-CN" dirty="0" err="1"/>
              <a:t>i</a:t>
            </a:r>
            <a:r>
              <a:rPr lang="zh-CN" altLang="en-US" dirty="0"/>
              <a:t>个元素的存储地址</a:t>
            </a:r>
            <a:endParaRPr lang="en-US" altLang="zh-CN" dirty="0"/>
          </a:p>
          <a:p>
            <a:r>
              <a:rPr lang="en-US" altLang="zh-CN" dirty="0"/>
              <a:t>s</a:t>
            </a:r>
            <a:r>
              <a:rPr lang="zh-CN" altLang="en-US" dirty="0"/>
              <a:t>是一个元素所占用的存储单元个数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86811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多维数组实际上是用一维数组实现的</a:t>
            </a:r>
            <a:endParaRPr lang="en-US" dirty="0"/>
          </a:p>
          <a:p>
            <a:endParaRPr lang="en-CN" dirty="0"/>
          </a:p>
          <a:p>
            <a:r>
              <a:rPr lang="en-CN" dirty="0"/>
              <a:t>大多数程序设计语言</a:t>
            </a:r>
            <a:r>
              <a:rPr lang="zh-CN" altLang="en-US" dirty="0"/>
              <a:t>（</a:t>
            </a:r>
            <a:r>
              <a:rPr lang="en-US" altLang="zh-CN" dirty="0"/>
              <a:t>C</a:t>
            </a:r>
            <a:r>
              <a:rPr lang="zh-CN" altLang="en-US" dirty="0"/>
              <a:t>、</a:t>
            </a:r>
            <a:r>
              <a:rPr lang="en-US" altLang="zh-CN" dirty="0"/>
              <a:t>C++</a:t>
            </a:r>
            <a:r>
              <a:rPr lang="zh-CN" altLang="en-US" dirty="0"/>
              <a:t>）</a:t>
            </a:r>
            <a:r>
              <a:rPr lang="en-CN" dirty="0"/>
              <a:t>采用行优先存放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26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Fortran语言按列优先存放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621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以书本解释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970350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t/(m*n) &lt; 0.05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54833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N" dirty="0"/>
              <a:t>随机访问</a:t>
            </a:r>
            <a:r>
              <a:rPr lang="zh-CN" altLang="en-US" dirty="0"/>
              <a:t>：按照下标进行直接访问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0E6BD8-910F-4459-BEB3-45946A596297}" type="slidenum">
              <a:rPr lang="en-US" altLang="zh-CN" smtClean="0"/>
              <a:pPr/>
              <a:t>47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41819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E703-88AB-B448-8656-91C0AB65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0F282A9-BFA4-1649-A50E-3F7F189E7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C9B48-2654-9947-887D-7921C8D1A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B1A2F6-1F16-9F4D-99C6-FEB40058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005BA-93BE-CD42-9AB9-558E26289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1064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5A7603-9AE7-EE4A-AB8C-1EB8522A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8C625C3-1688-9145-BA36-A36C15F74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83CFA-B873-B045-9906-44CB235AA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76D6E-6505-914D-88F7-6D8A26EADD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D6BCA-DA3B-B549-A197-2E4457FD1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05301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5D9DE-0CF8-E947-BE6A-380787EA32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B35451-3A61-644A-B6AB-E3B8D5E980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533FA7-5553-4943-84A5-710B61A14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83EFE-3F71-1548-9E1C-DA197DF94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BEC1D9-1A5A-974B-88C9-3C6435479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6811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05941-B68D-B84F-96CD-867900D39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36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3120-36F6-3E4D-8042-165E5DCC3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 b="1" i="0">
                <a:latin typeface="DengXian" panose="02010600030101010101" pitchFamily="2" charset="-122"/>
                <a:ea typeface="DengXian" panose="02010600030101010101" pitchFamily="2" charset="-122"/>
              </a:defRPr>
            </a:lvl1pPr>
            <a:lvl2pPr>
              <a:defRPr sz="2000" b="1" i="0">
                <a:latin typeface="DengXian" panose="02010600030101010101" pitchFamily="2" charset="-122"/>
                <a:ea typeface="DengXian" panose="02010600030101010101" pitchFamily="2" charset="-122"/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605FBE-BCBB-1548-9E8E-1AA00F261B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9F9F-1EC8-964D-AAEF-DA41C16D9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A8109-83C2-234E-B976-547347CA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1150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300DA-F701-8F40-BD6C-487F27905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4886EA-8B7A-7243-B546-0E045A4A4F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72CF-6B16-9B46-BB22-4DFBDCC9F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464F91-C4EC-A649-A735-57F7D2881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9FF50-BE38-6249-8CAE-AFAC331FE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8257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E2A47-ED96-C946-A7B6-E7D6248EC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D61104-0C5C-9641-A39D-5909FCE185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BCC11-52E0-E340-9311-A9C3946885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69B086-05CA-3F44-921C-57BB6479D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4A19F-C9DE-8549-B7D8-EEDAC11BF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F30927-26B0-2E43-9416-49C824597B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2365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711D1-A431-2F45-9CBA-094E391F2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80AE94-5294-B448-8D4A-76D530ED7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B541A8-A588-2640-86C2-98F04F38A3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5085B2-EDAF-9848-BDF7-6ED9FD46C0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684560-66BC-4745-B8BE-CAC3DE3E05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EAD95B-E34D-954C-A9FF-456624B234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C080E4B-90E4-FC49-B1FF-18AF6C0F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DA99DF-5416-FD4E-839C-7A4EA4198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259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CD317-B6D3-4A49-9202-0E557C831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FA781-395B-B341-A5D6-A5A1B2130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40E22-AB33-704E-B73E-9995F08B6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109ABC-2612-7B4A-AD1E-425CBCF01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7250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2A9075-BD85-3241-A757-C84BF7A77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7364E5-6248-2F48-A492-E42EB4960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61BAC9-5450-8944-AD74-8CB832F91A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2663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655F4-AF0F-C54E-B8CA-D1157044A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58AE1F-407C-A443-BB3B-21907100A5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DFC662-4E76-B64D-AD22-B31CA9AF46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AD8255-9A06-CD45-8EF0-9EA031D09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635D7B-F893-8E42-9279-1296281AD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A1BEC7-430C-834C-AF20-7785ABA18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15457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F18A3-45A2-294E-AAF1-2B1B8FCA71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39E7E7-79DC-2A4A-9FC1-C8C82735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600A68-1DD3-6148-B2A4-751D08D358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55F40-216B-BF4D-A973-E3E80BB753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AC9E-3CF2-374C-8297-EC8AB4B44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499ED-1EE7-B74F-98ED-83573E85B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4685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877EFD-A768-3E46-A605-BFDBFCFAB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38DCE-325F-1A48-BA2A-CE927667EA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19A37-4AD9-4546-8FC0-C11918221E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2D947-3A23-1E4D-91F4-25CA45D31E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8238D-5806-9B4A-AF9F-C07F84A6DF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91CE69-0FFF-4433-899C-47CE7FC35F2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2591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w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oleObject" Target="../embeddings/oleObject7.bin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oleObject" Target="../embeddings/oleObject9.bin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9E0-68AF-3E4A-B4F3-C883A3509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zh-CN" altLang="en-US" sz="60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数据结构 </a:t>
            </a:r>
            <a:endParaRPr lang="en-US" sz="60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7D45-D7B5-184E-8C1E-65DB3E46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陈碧欢</a:t>
            </a:r>
            <a:endParaRPr lang="en-US" altLang="zh-CN" sz="32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bhchen@fudan.edu.cn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chenbihuan.github.io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65196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C2657-05AE-564E-91A1-19876A193D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一维数组的构造函数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D759D0-A140-084B-B12A-B280A7162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5646" y="1690689"/>
            <a:ext cx="6372708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带形参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构造函数：建立最大长度为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Size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的数组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Size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参数检查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 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Invalid Array Size "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return;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" pitchFamily="2" charset="0"/>
                <a:ea typeface="DengXian" panose="02010600030101010101" pitchFamily="2" charset="-122"/>
                <a:cs typeface="Times New Roman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" pitchFamily="2" charset="0"/>
                <a:ea typeface="DengXian" panose="02010600030101010101" pitchFamily="2" charset="-122"/>
                <a:cs typeface="Times New Roman" pitchFamily="18" charset="0"/>
              </a:rPr>
              <a:t>数组长度</a:t>
            </a:r>
          </a:p>
          <a:p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创建数组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974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580E4-214C-3047-B8B0-808CE890D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一维数组的构造函数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D5D78F-09CF-7C48-9296-484067AB7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04181" y="1690689"/>
            <a:ext cx="6535638" cy="317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私有函数：动态分配数组的存储空间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void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创建动态数组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Type 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 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 &lt;&lt;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14423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D9386-642C-7C41-A2A1-218D85E0C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一维数组的构造函数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2FD168-A009-A847-BB55-AB46B0A9C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5910" y="1690689"/>
            <a:ext cx="7932180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复制构造函数：复制数组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以建立新数组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x.ArraySize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目标数组的长度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Type 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为目标数组动态分配存储空间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cerr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 "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&lt;&lt;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endl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return;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srcptr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源数组首地址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destptr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目标数组首地址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while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--)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destptr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srcptr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复制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437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6097-8203-F24A-A372-40C187002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一维数组的访问函数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CD82987-4627-2E43-92E3-73AEE690E2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2133" y="1694356"/>
            <a:ext cx="7399734" cy="26569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</a:pP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访问下标为</a:t>
            </a:r>
            <a:r>
              <a:rPr kumimoji="1"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的数组元素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Type&amp;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 :: operator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 ] (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 0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||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&gt; ArraySize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隶书" pitchFamily="49" charset="-122"/>
              </a:rPr>
              <a:t>-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cerr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Out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of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Array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Bound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return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NULL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return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elements[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943412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08FB5-242A-0645-9864-EB216C32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一维数组的修改数组长度函数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2CA3004-BC5A-BA47-94B5-EA04B6FEAC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6056" y="1690689"/>
            <a:ext cx="6731888" cy="4924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template &lt;class Type&gt;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void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Array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&lt;Type&gt; ::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Resize (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if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&gt; 0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&amp;&amp;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!=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newarray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 Type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创建新数组</a:t>
            </a:r>
            <a:endParaRPr kumimoji="1"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if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newarray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==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NULL)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cerr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 "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&lt;&lt;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endl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return;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 = (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&lt;=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?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: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0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*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srcptr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elements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源数组首地址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Type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*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destptr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newarray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目标数组首地址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while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(n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--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) *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destptr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 = *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srcptr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++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 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复制</a:t>
            </a: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delete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[ ]</a:t>
            </a:r>
            <a:r>
              <a:rPr kumimoji="1" lang="en-US" altLang="zh-CN" sz="2000" b="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elements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elements 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newarray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r>
              <a:rPr kumimoji="1"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0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ArraySize</a:t>
            </a:r>
            <a:r>
              <a:rPr kumimoji="1" lang="en-US" altLang="zh-CN" sz="20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= </a:t>
            </a:r>
            <a:r>
              <a:rPr kumimoji="1" lang="en-US" altLang="zh-CN" sz="20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sz</a:t>
            </a: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000" b="0" i="1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0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   }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zh-CN" altLang="en-US" sz="20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5499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E40D1-59A0-F741-8394-F8A8B6245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数组的顺序存储方式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9DE0-423B-DA43-810B-3D44C6D4E0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数组中各个元素的值是按次序存放在计算机的一组连续存储单元中</a:t>
            </a:r>
          </a:p>
          <a:p>
            <a:endParaRPr lang="zh-CN" altLang="en-US" dirty="0"/>
          </a:p>
          <a:p>
            <a:r>
              <a:rPr lang="zh-CN" altLang="en-US" dirty="0"/>
              <a:t>只要知道数组元素的下标值，就可以按相应的地址计算公式求得该元素的存放地址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优点在于可以</a:t>
            </a:r>
            <a:r>
              <a:rPr lang="zh-CN" altLang="en-US" dirty="0">
                <a:solidFill>
                  <a:srgbClr val="C00000"/>
                </a:solidFill>
              </a:rPr>
              <a:t>随机存取</a:t>
            </a:r>
            <a:r>
              <a:rPr lang="zh-CN" altLang="en-US" dirty="0"/>
              <a:t>或者</a:t>
            </a:r>
            <a:r>
              <a:rPr lang="zh-CN" altLang="en-US" dirty="0">
                <a:solidFill>
                  <a:srgbClr val="C00000"/>
                </a:solidFill>
              </a:rPr>
              <a:t>修改</a:t>
            </a:r>
            <a:r>
              <a:rPr lang="zh-CN" altLang="en-US" dirty="0"/>
              <a:t>数组元素的值</a:t>
            </a:r>
          </a:p>
        </p:txBody>
      </p:sp>
    </p:spTree>
    <p:extLst>
      <p:ext uri="{BB962C8B-B14F-4D97-AF65-F5344CB8AC3E}">
        <p14:creationId xmlns:p14="http://schemas.microsoft.com/office/powerpoint/2010/main" val="3431888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EEDE5-F68A-CA45-98A3-9F390633F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</a:t>
            </a:r>
            <a:endParaRPr lang="en-US" dirty="0"/>
          </a:p>
        </p:txBody>
      </p:sp>
      <p:sp>
        <p:nvSpPr>
          <p:cNvPr id="4" name="Rectangle 34">
            <a:extLst>
              <a:ext uri="{FF2B5EF4-FFF2-40B4-BE49-F238E27FC236}">
                <a16:creationId xmlns:a16="http://schemas.microsoft.com/office/drawing/2014/main" id="{67F7D8A0-C7A4-CB4A-B2B1-93C5CB6897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6400" y="3545558"/>
            <a:ext cx="6781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360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7">
            <a:extLst>
              <a:ext uri="{FF2B5EF4-FFF2-40B4-BE49-F238E27FC236}">
                <a16:creationId xmlns:a16="http://schemas.microsoft.com/office/drawing/2014/main" id="{1F6D6E53-DE7A-1348-9AC5-088F46B68F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52600" y="3620170"/>
            <a:ext cx="675056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35  27   49   18   60   54  77   83   41  02</a:t>
            </a:r>
            <a:endParaRPr lang="en-US" altLang="zh-CN" sz="36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8">
            <a:extLst>
              <a:ext uri="{FF2B5EF4-FFF2-40B4-BE49-F238E27FC236}">
                <a16:creationId xmlns:a16="http://schemas.microsoft.com/office/drawing/2014/main" id="{3391094A-E4A7-AE41-9619-198A4767991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22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9">
            <a:extLst>
              <a:ext uri="{FF2B5EF4-FFF2-40B4-BE49-F238E27FC236}">
                <a16:creationId xmlns:a16="http://schemas.microsoft.com/office/drawing/2014/main" id="{448F2E3E-109F-4442-AC65-150F9320024D}"/>
              </a:ext>
            </a:extLst>
          </p:cNvPr>
          <p:cNvSpPr>
            <a:spLocks noChangeShapeType="1"/>
          </p:cNvSpPr>
          <p:nvPr/>
        </p:nvSpPr>
        <p:spPr bwMode="auto">
          <a:xfrm>
            <a:off x="26480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10">
            <a:extLst>
              <a:ext uri="{FF2B5EF4-FFF2-40B4-BE49-F238E27FC236}">
                <a16:creationId xmlns:a16="http://schemas.microsoft.com/office/drawing/2014/main" id="{D1B9A6FD-56B1-CC49-BF4D-B9809156BEA1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8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1">
            <a:extLst>
              <a:ext uri="{FF2B5EF4-FFF2-40B4-BE49-F238E27FC236}">
                <a16:creationId xmlns:a16="http://schemas.microsoft.com/office/drawing/2014/main" id="{4CE97624-8D6B-B34F-88D9-607F1F605E7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96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2">
            <a:extLst>
              <a:ext uri="{FF2B5EF4-FFF2-40B4-BE49-F238E27FC236}">
                <a16:creationId xmlns:a16="http://schemas.microsoft.com/office/drawing/2014/main" id="{94C5ECE9-3E8A-7141-9EB3-0B2518EE78A0}"/>
              </a:ext>
            </a:extLst>
          </p:cNvPr>
          <p:cNvSpPr>
            <a:spLocks noChangeShapeType="1"/>
          </p:cNvSpPr>
          <p:nvPr/>
        </p:nvSpPr>
        <p:spPr bwMode="auto">
          <a:xfrm>
            <a:off x="47054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3">
            <a:extLst>
              <a:ext uri="{FF2B5EF4-FFF2-40B4-BE49-F238E27FC236}">
                <a16:creationId xmlns:a16="http://schemas.microsoft.com/office/drawing/2014/main" id="{E2AD49BB-8801-1247-8EB2-9A6743EDE55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912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FD4E6874-736C-3245-AE7B-9481AE423CCF}"/>
              </a:ext>
            </a:extLst>
          </p:cNvPr>
          <p:cNvSpPr>
            <a:spLocks noChangeShapeType="1"/>
          </p:cNvSpPr>
          <p:nvPr/>
        </p:nvSpPr>
        <p:spPr bwMode="auto">
          <a:xfrm>
            <a:off x="60770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61648D88-18BE-CE40-A9E9-52EBE63371F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628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3F5D2517-7797-0B4E-8BD2-A5F705DF9194}"/>
              </a:ext>
            </a:extLst>
          </p:cNvPr>
          <p:cNvSpPr>
            <a:spLocks noChangeShapeType="1"/>
          </p:cNvSpPr>
          <p:nvPr/>
        </p:nvSpPr>
        <p:spPr bwMode="auto">
          <a:xfrm>
            <a:off x="7448600" y="3545558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7">
            <a:extLst>
              <a:ext uri="{FF2B5EF4-FFF2-40B4-BE49-F238E27FC236}">
                <a16:creationId xmlns:a16="http://schemas.microsoft.com/office/drawing/2014/main" id="{A5022B49-3333-654D-BC1B-69EC045E5E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00200" y="2966120"/>
            <a:ext cx="695575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0     1     2     3    4     5     6     7    8     9</a:t>
            </a:r>
          </a:p>
        </p:txBody>
      </p:sp>
      <p:sp>
        <p:nvSpPr>
          <p:cNvPr id="16" name="AutoShape 18">
            <a:extLst>
              <a:ext uri="{FF2B5EF4-FFF2-40B4-BE49-F238E27FC236}">
                <a16:creationId xmlns:a16="http://schemas.microsoft.com/office/drawing/2014/main" id="{BA295CCF-1251-FF4B-B200-B89B123D365B}"/>
              </a:ext>
            </a:extLst>
          </p:cNvPr>
          <p:cNvSpPr>
            <a:spLocks/>
          </p:cNvSpPr>
          <p:nvPr/>
        </p:nvSpPr>
        <p:spPr bwMode="auto">
          <a:xfrm rot="-5400000">
            <a:off x="15431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9">
            <a:extLst>
              <a:ext uri="{FF2B5EF4-FFF2-40B4-BE49-F238E27FC236}">
                <a16:creationId xmlns:a16="http://schemas.microsoft.com/office/drawing/2014/main" id="{391BAC09-23A1-D249-95C8-7A4DF2E71EBD}"/>
              </a:ext>
            </a:extLst>
          </p:cNvPr>
          <p:cNvSpPr>
            <a:spLocks/>
          </p:cNvSpPr>
          <p:nvPr/>
        </p:nvSpPr>
        <p:spPr bwMode="auto">
          <a:xfrm rot="-5400000">
            <a:off x="22289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20">
            <a:extLst>
              <a:ext uri="{FF2B5EF4-FFF2-40B4-BE49-F238E27FC236}">
                <a16:creationId xmlns:a16="http://schemas.microsoft.com/office/drawing/2014/main" id="{3F3F98BE-E4A2-F34F-97AD-918C7F788625}"/>
              </a:ext>
            </a:extLst>
          </p:cNvPr>
          <p:cNvSpPr>
            <a:spLocks/>
          </p:cNvSpPr>
          <p:nvPr/>
        </p:nvSpPr>
        <p:spPr bwMode="auto">
          <a:xfrm rot="-5400000">
            <a:off x="29147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21">
            <a:extLst>
              <a:ext uri="{FF2B5EF4-FFF2-40B4-BE49-F238E27FC236}">
                <a16:creationId xmlns:a16="http://schemas.microsoft.com/office/drawing/2014/main" id="{10BAD409-C9D1-4C4D-B98B-1A144EECE578}"/>
              </a:ext>
            </a:extLst>
          </p:cNvPr>
          <p:cNvSpPr>
            <a:spLocks/>
          </p:cNvSpPr>
          <p:nvPr/>
        </p:nvSpPr>
        <p:spPr bwMode="auto">
          <a:xfrm rot="-5400000">
            <a:off x="36005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utoShape 22">
            <a:extLst>
              <a:ext uri="{FF2B5EF4-FFF2-40B4-BE49-F238E27FC236}">
                <a16:creationId xmlns:a16="http://schemas.microsoft.com/office/drawing/2014/main" id="{81795253-24C5-1644-899F-1A8716CC132A}"/>
              </a:ext>
            </a:extLst>
          </p:cNvPr>
          <p:cNvSpPr>
            <a:spLocks/>
          </p:cNvSpPr>
          <p:nvPr/>
        </p:nvSpPr>
        <p:spPr bwMode="auto">
          <a:xfrm rot="-5400000">
            <a:off x="42863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AutoShape 23">
            <a:extLst>
              <a:ext uri="{FF2B5EF4-FFF2-40B4-BE49-F238E27FC236}">
                <a16:creationId xmlns:a16="http://schemas.microsoft.com/office/drawing/2014/main" id="{30BF448F-6BB6-2344-89B8-A73A5140EABD}"/>
              </a:ext>
            </a:extLst>
          </p:cNvPr>
          <p:cNvSpPr>
            <a:spLocks/>
          </p:cNvSpPr>
          <p:nvPr/>
        </p:nvSpPr>
        <p:spPr bwMode="auto">
          <a:xfrm rot="-5400000">
            <a:off x="49721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AutoShape 24">
            <a:extLst>
              <a:ext uri="{FF2B5EF4-FFF2-40B4-BE49-F238E27FC236}">
                <a16:creationId xmlns:a16="http://schemas.microsoft.com/office/drawing/2014/main" id="{70446A9D-C5F1-1944-8D22-060593FC73C3}"/>
              </a:ext>
            </a:extLst>
          </p:cNvPr>
          <p:cNvSpPr>
            <a:spLocks/>
          </p:cNvSpPr>
          <p:nvPr/>
        </p:nvSpPr>
        <p:spPr bwMode="auto">
          <a:xfrm rot="-5400000">
            <a:off x="56579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AutoShape 25">
            <a:extLst>
              <a:ext uri="{FF2B5EF4-FFF2-40B4-BE49-F238E27FC236}">
                <a16:creationId xmlns:a16="http://schemas.microsoft.com/office/drawing/2014/main" id="{64BF346C-D2A4-4F45-9B27-552B2521EEE5}"/>
              </a:ext>
            </a:extLst>
          </p:cNvPr>
          <p:cNvSpPr>
            <a:spLocks/>
          </p:cNvSpPr>
          <p:nvPr/>
        </p:nvSpPr>
        <p:spPr bwMode="auto">
          <a:xfrm rot="-5400000">
            <a:off x="6343700" y="4071020"/>
            <a:ext cx="152400" cy="68580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AutoShape 26">
            <a:extLst>
              <a:ext uri="{FF2B5EF4-FFF2-40B4-BE49-F238E27FC236}">
                <a16:creationId xmlns:a16="http://schemas.microsoft.com/office/drawing/2014/main" id="{6A4D5AC6-B7F3-AF4B-9F2F-6890609B0885}"/>
              </a:ext>
            </a:extLst>
          </p:cNvPr>
          <p:cNvSpPr>
            <a:spLocks/>
          </p:cNvSpPr>
          <p:nvPr/>
        </p:nvSpPr>
        <p:spPr bwMode="auto">
          <a:xfrm rot="-5400000">
            <a:off x="7055976" y="4064138"/>
            <a:ext cx="137584" cy="714380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AutoShape 27">
            <a:extLst>
              <a:ext uri="{FF2B5EF4-FFF2-40B4-BE49-F238E27FC236}">
                <a16:creationId xmlns:a16="http://schemas.microsoft.com/office/drawing/2014/main" id="{0AF441F7-B6C9-9446-8F6B-8DA7A238D515}"/>
              </a:ext>
            </a:extLst>
          </p:cNvPr>
          <p:cNvSpPr>
            <a:spLocks/>
          </p:cNvSpPr>
          <p:nvPr/>
        </p:nvSpPr>
        <p:spPr bwMode="auto">
          <a:xfrm rot="-5400000">
            <a:off x="7691502" y="4123422"/>
            <a:ext cx="157154" cy="576242"/>
          </a:xfrm>
          <a:prstGeom prst="leftBrace">
            <a:avLst>
              <a:gd name="adj1" fmla="val 37500"/>
              <a:gd name="adj2" fmla="val 49699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28">
            <a:extLst>
              <a:ext uri="{FF2B5EF4-FFF2-40B4-BE49-F238E27FC236}">
                <a16:creationId xmlns:a16="http://schemas.microsoft.com/office/drawing/2014/main" id="{A87EFDFA-9CBB-9B49-9F8C-052343C004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5656" y="4490120"/>
            <a:ext cx="674094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s     s     s     s      s     s     s     s     s  </a:t>
            </a:r>
            <a:endParaRPr lang="en-US" altLang="zh-CN" sz="36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0F800319-E1B1-A742-8C17-8C73DAC173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74788" y="5513858"/>
            <a:ext cx="702837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32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) = LOC(</a:t>
            </a:r>
            <a:r>
              <a:rPr lang="en-US" altLang="zh-CN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- 1) + s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= &amp;a[0]</a:t>
            </a:r>
            <a:r>
              <a:rPr lang="en-US" altLang="zh-CN" sz="3200" b="1" i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32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* s</a:t>
            </a:r>
            <a:endParaRPr lang="en-US" altLang="zh-CN" sz="32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AutoShape 30">
            <a:extLst>
              <a:ext uri="{FF2B5EF4-FFF2-40B4-BE49-F238E27FC236}">
                <a16:creationId xmlns:a16="http://schemas.microsoft.com/office/drawing/2014/main" id="{37F07A7B-0E1A-7B41-AEB8-D5F5BC6A3E2C}"/>
              </a:ext>
            </a:extLst>
          </p:cNvPr>
          <p:cNvSpPr>
            <a:spLocks/>
          </p:cNvSpPr>
          <p:nvPr/>
        </p:nvSpPr>
        <p:spPr bwMode="auto">
          <a:xfrm>
            <a:off x="3029000" y="1771848"/>
            <a:ext cx="84138" cy="935038"/>
          </a:xfrm>
          <a:prstGeom prst="leftBrace">
            <a:avLst>
              <a:gd name="adj1" fmla="val 9261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 sz="320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Rectangle 31">
            <a:extLst>
              <a:ext uri="{FF2B5EF4-FFF2-40B4-BE49-F238E27FC236}">
                <a16:creationId xmlns:a16="http://schemas.microsoft.com/office/drawing/2014/main" id="{732AC1C4-2253-4544-8FDF-19EC758D5C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1600" y="1943770"/>
            <a:ext cx="20574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32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Rectangle 32">
            <a:extLst>
              <a:ext uri="{FF2B5EF4-FFF2-40B4-BE49-F238E27FC236}">
                <a16:creationId xmlns:a16="http://schemas.microsoft.com/office/drawing/2014/main" id="{8F7A2F29-6780-3F4A-BDF1-EBEA63F05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57600" y="2273498"/>
            <a:ext cx="52578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32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- 1) + s,   </a:t>
            </a:r>
            <a:r>
              <a:rPr lang="en-US" altLang="zh-CN" sz="32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 0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33">
            <a:extLst>
              <a:ext uri="{FF2B5EF4-FFF2-40B4-BE49-F238E27FC236}">
                <a16:creationId xmlns:a16="http://schemas.microsoft.com/office/drawing/2014/main" id="{781A3D75-C45A-C749-A3DC-8F34ABE8D2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57600" y="1594048"/>
            <a:ext cx="4326826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&amp;a[0],                </a:t>
            </a:r>
            <a:r>
              <a:rPr lang="en-US" altLang="zh-CN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0</a:t>
            </a:r>
            <a:r>
              <a:rPr lang="en-US" altLang="zh-CN" sz="32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5">
            <a:extLst>
              <a:ext uri="{FF2B5EF4-FFF2-40B4-BE49-F238E27FC236}">
                <a16:creationId xmlns:a16="http://schemas.microsoft.com/office/drawing/2014/main" id="{3EFB8207-E007-A645-9006-0ECF82AAE76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57800" y="4413920"/>
            <a:ext cx="0" cy="8382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med" len="lg"/>
          </a:ln>
        </p:spPr>
        <p:txBody>
          <a:bodyPr wrap="none" anchor="ctr"/>
          <a:lstStyle/>
          <a:p>
            <a:endParaRPr lang="zh-CN" altLang="en-US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7">
            <a:extLst>
              <a:ext uri="{FF2B5EF4-FFF2-40B4-BE49-F238E27FC236}">
                <a16:creationId xmlns:a16="http://schemas.microsoft.com/office/drawing/2014/main" id="{73231417-7E0B-2E44-BBDA-01C7AEB01F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800" y="4947320"/>
            <a:ext cx="237917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&amp;a[0] + </a:t>
            </a:r>
            <a:r>
              <a:rPr lang="en-US" altLang="zh-CN" sz="3200" b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* s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Text Box 38">
            <a:extLst>
              <a:ext uri="{FF2B5EF4-FFF2-40B4-BE49-F238E27FC236}">
                <a16:creationId xmlns:a16="http://schemas.microsoft.com/office/drawing/2014/main" id="{7630CA3F-EB1F-F546-961F-17BD298CF1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450" y="3467770"/>
            <a:ext cx="412750" cy="64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787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2" grpId="0" animBg="1"/>
      <p:bldP spid="3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2F28-0458-6744-83C6-F84913F8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2FCA-B89D-864E-AD0D-88F0DE5D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93095"/>
            <a:ext cx="7886700" cy="18838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若按</a:t>
            </a:r>
            <a:r>
              <a:rPr lang="zh-CN" altLang="en-US" dirty="0">
                <a:solidFill>
                  <a:srgbClr val="C00000"/>
                </a:solidFill>
              </a:rPr>
              <a:t>行优先存放</a:t>
            </a:r>
            <a:r>
              <a:rPr lang="zh-CN" altLang="en-US" dirty="0">
                <a:latin typeface="Times" pitchFamily="2" charset="0"/>
              </a:rPr>
              <a:t>，且每个元素占用</a:t>
            </a:r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s</a:t>
            </a:r>
            <a:r>
              <a:rPr lang="zh-CN" altLang="en-US" dirty="0">
                <a:latin typeface="Times" pitchFamily="2" charset="0"/>
              </a:rPr>
              <a:t>个存储单元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LOC(</a:t>
            </a:r>
            <a:r>
              <a:rPr lang="en-US" dirty="0" err="1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, j) = &amp;a[0][0] + (</a:t>
            </a:r>
            <a:r>
              <a:rPr lang="en-US" dirty="0" err="1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 * t</a:t>
            </a:r>
            <a:r>
              <a:rPr lang="en-US" baseline="-25000" dirty="0">
                <a:solidFill>
                  <a:srgbClr val="C00000"/>
                </a:solidFill>
                <a:latin typeface="Times" pitchFamily="2" charset="0"/>
              </a:rPr>
              <a:t>2 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+ j) * s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55362396-965D-7343-B762-DEFCE150E20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659170"/>
              </p:ext>
            </p:extLst>
          </p:nvPr>
        </p:nvGraphicFramePr>
        <p:xfrm>
          <a:off x="992875" y="1690689"/>
          <a:ext cx="7158250" cy="255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680" imgH="1143000" progId="Equation.3">
                  <p:embed/>
                </p:oleObj>
              </mc:Choice>
              <mc:Fallback>
                <p:oleObj name="公式" r:id="rId3" imgW="3136680" imgH="1143000" progId="Equation.3">
                  <p:embed/>
                  <p:pic>
                    <p:nvPicPr>
                      <p:cNvPr id="1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75" y="1690689"/>
                        <a:ext cx="7158250" cy="2552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836616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22F28-0458-6744-83C6-F84913F86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二维数组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062FCA-B89D-864E-AD0D-88F0DE5DD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93095"/>
            <a:ext cx="7886700" cy="1883867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zh-CN" altLang="en-US" dirty="0"/>
              <a:t>若按</a:t>
            </a:r>
            <a:r>
              <a:rPr lang="zh-CN" altLang="en-US" dirty="0">
                <a:solidFill>
                  <a:srgbClr val="C00000"/>
                </a:solidFill>
              </a:rPr>
              <a:t>列优先存放</a:t>
            </a:r>
            <a:r>
              <a:rPr lang="zh-CN" altLang="en-US" dirty="0">
                <a:latin typeface="Times" pitchFamily="2" charset="0"/>
              </a:rPr>
              <a:t>，且每个元素占用</a:t>
            </a:r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s</a:t>
            </a:r>
            <a:r>
              <a:rPr lang="zh-CN" altLang="en-US" dirty="0">
                <a:latin typeface="Times" pitchFamily="2" charset="0"/>
              </a:rPr>
              <a:t>个存储单元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LOC(</a:t>
            </a:r>
            <a:r>
              <a:rPr lang="en-US" dirty="0" err="1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, j) = &amp;a[0][0] + (j * t</a:t>
            </a:r>
            <a:r>
              <a:rPr lang="en-US" baseline="-25000" dirty="0">
                <a:solidFill>
                  <a:srgbClr val="C00000"/>
                </a:solidFill>
                <a:latin typeface="Times" pitchFamily="2" charset="0"/>
              </a:rPr>
              <a:t>1 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+ </a:t>
            </a:r>
            <a:r>
              <a:rPr lang="en-US" dirty="0" err="1">
                <a:solidFill>
                  <a:srgbClr val="C00000"/>
                </a:solidFill>
                <a:latin typeface="Times" pitchFamily="2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" pitchFamily="2" charset="0"/>
              </a:rPr>
              <a:t>) * s</a:t>
            </a:r>
          </a:p>
        </p:txBody>
      </p:sp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55362396-965D-7343-B762-DEFCE150E2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875" y="1690689"/>
          <a:ext cx="7158250" cy="25526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136680" imgH="1143000" progId="Equation.3">
                  <p:embed/>
                </p:oleObj>
              </mc:Choice>
              <mc:Fallback>
                <p:oleObj name="公式" r:id="rId3" imgW="3136680" imgH="1143000" progId="Equation.3">
                  <p:embed/>
                  <p:pic>
                    <p:nvPicPr>
                      <p:cNvPr id="5" name="Object 7">
                        <a:extLst>
                          <a:ext uri="{FF2B5EF4-FFF2-40B4-BE49-F238E27FC236}">
                            <a16:creationId xmlns:a16="http://schemas.microsoft.com/office/drawing/2014/main" id="{55362396-965D-7343-B762-DEFCE150E20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2875" y="1690689"/>
                        <a:ext cx="7158250" cy="25526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97668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35CB2-54EE-6E44-B013-4FF188EEB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三维数组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3E326-FAFC-AB4A-968F-8BB490A8C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][t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可以看成由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的二维数组所组成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/>
          </a:p>
          <a:p>
            <a:r>
              <a:rPr lang="zh-CN" altLang="en-US" dirty="0"/>
              <a:t>若按页</a:t>
            </a:r>
            <a:r>
              <a:rPr lang="en-US" altLang="zh-CN" dirty="0"/>
              <a:t>/</a:t>
            </a:r>
            <a:r>
              <a:rPr lang="zh-CN" altLang="en-US" dirty="0"/>
              <a:t>行</a:t>
            </a:r>
            <a:r>
              <a:rPr lang="en-US" altLang="zh-CN" dirty="0"/>
              <a:t>/</a:t>
            </a:r>
            <a:r>
              <a:rPr lang="zh-CN" altLang="en-US" dirty="0"/>
              <a:t>列存放，且</a:t>
            </a:r>
            <a:r>
              <a:rPr lang="zh-CN" altLang="en-US" dirty="0">
                <a:latin typeface="Times" pitchFamily="2" charset="0"/>
              </a:rPr>
              <a:t>每个元素占用</a:t>
            </a:r>
            <a:r>
              <a:rPr lang="en-US" altLang="zh-CN" dirty="0">
                <a:solidFill>
                  <a:srgbClr val="C00000"/>
                </a:solidFill>
                <a:latin typeface="Times" pitchFamily="2" charset="0"/>
              </a:rPr>
              <a:t>s</a:t>
            </a:r>
            <a:r>
              <a:rPr lang="zh-CN" altLang="en-US" dirty="0">
                <a:latin typeface="Times" pitchFamily="2" charset="0"/>
              </a:rPr>
              <a:t>个存储单元</a:t>
            </a:r>
            <a:endParaRPr lang="zh-CN" altLang="en-US" dirty="0"/>
          </a:p>
        </p:txBody>
      </p:sp>
      <p:sp>
        <p:nvSpPr>
          <p:cNvPr id="4" name="Text Box 6">
            <a:extLst>
              <a:ext uri="{FF2B5EF4-FFF2-40B4-BE49-F238E27FC236}">
                <a16:creationId xmlns:a16="http://schemas.microsoft.com/office/drawing/2014/main" id="{8AED8E88-E760-1041-922B-77595A7573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3140968"/>
            <a:ext cx="7416824" cy="469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j, k)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&amp;a[0][0][0]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 (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 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*t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j * 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+ k) * s  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AE104D4-F156-1F4E-B495-27F3879F2F33}"/>
              </a:ext>
            </a:extLst>
          </p:cNvPr>
          <p:cNvSpPr>
            <a:spLocks/>
          </p:cNvSpPr>
          <p:nvPr/>
        </p:nvSpPr>
        <p:spPr bwMode="auto">
          <a:xfrm rot="-5400000">
            <a:off x="5040438" y="3285385"/>
            <a:ext cx="216023" cy="863329"/>
          </a:xfrm>
          <a:prstGeom prst="leftBrace">
            <a:avLst>
              <a:gd name="adj1" fmla="val 70833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8">
            <a:extLst>
              <a:ext uri="{FF2B5EF4-FFF2-40B4-BE49-F238E27FC236}">
                <a16:creationId xmlns:a16="http://schemas.microsoft.com/office/drawing/2014/main" id="{F5D00D8E-3529-344C-AB87-C2E5E82C03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7528" y="4254187"/>
            <a:ext cx="15481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页总元素个数</a:t>
            </a:r>
          </a:p>
        </p:txBody>
      </p:sp>
      <p:cxnSp>
        <p:nvCxnSpPr>
          <p:cNvPr id="7" name="直接箭头连接符 13">
            <a:extLst>
              <a:ext uri="{FF2B5EF4-FFF2-40B4-BE49-F238E27FC236}">
                <a16:creationId xmlns:a16="http://schemas.microsoft.com/office/drawing/2014/main" id="{0BDFD1DD-2E4E-874B-87C0-223CAD5D0298}"/>
              </a:ext>
            </a:extLst>
          </p:cNvPr>
          <p:cNvCxnSpPr>
            <a:cxnSpLocks/>
            <a:stCxn id="6" idx="0"/>
          </p:cNvCxnSpPr>
          <p:nvPr/>
        </p:nvCxnSpPr>
        <p:spPr bwMode="auto">
          <a:xfrm flipV="1">
            <a:off x="4541614" y="3872077"/>
            <a:ext cx="606835" cy="382110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 Box 10">
            <a:extLst>
              <a:ext uri="{FF2B5EF4-FFF2-40B4-BE49-F238E27FC236}">
                <a16:creationId xmlns:a16="http://schemas.microsoft.com/office/drawing/2014/main" id="{1B20D71A-F0A8-5542-852B-75927C4D6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574" y="4239136"/>
            <a:ext cx="1468698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页的前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行总元素个数</a:t>
            </a:r>
          </a:p>
        </p:txBody>
      </p:sp>
      <p:sp>
        <p:nvSpPr>
          <p:cNvPr id="10" name="AutoShape 9">
            <a:extLst>
              <a:ext uri="{FF2B5EF4-FFF2-40B4-BE49-F238E27FC236}">
                <a16:creationId xmlns:a16="http://schemas.microsoft.com/office/drawing/2014/main" id="{17EE4336-1EBA-A044-B905-C8C408416132}"/>
              </a:ext>
            </a:extLst>
          </p:cNvPr>
          <p:cNvSpPr>
            <a:spLocks/>
          </p:cNvSpPr>
          <p:nvPr/>
        </p:nvSpPr>
        <p:spPr bwMode="auto">
          <a:xfrm rot="-5400000">
            <a:off x="6228184" y="3432296"/>
            <a:ext cx="144016" cy="504056"/>
          </a:xfrm>
          <a:prstGeom prst="leftBrace">
            <a:avLst>
              <a:gd name="adj1" fmla="val 40278"/>
              <a:gd name="adj2" fmla="val 50000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11" name="直接箭头连接符 15">
            <a:extLst>
              <a:ext uri="{FF2B5EF4-FFF2-40B4-BE49-F238E27FC236}">
                <a16:creationId xmlns:a16="http://schemas.microsoft.com/office/drawing/2014/main" id="{322469C3-1A2F-884D-B33A-7F2A9DA34B5B}"/>
              </a:ext>
            </a:extLst>
          </p:cNvPr>
          <p:cNvCxnSpPr>
            <a:cxnSpLocks/>
            <a:stCxn id="9" idx="0"/>
          </p:cNvCxnSpPr>
          <p:nvPr/>
        </p:nvCxnSpPr>
        <p:spPr bwMode="auto">
          <a:xfrm flipV="1">
            <a:off x="6285923" y="3825062"/>
            <a:ext cx="14269" cy="414074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2" name="Text Box 11">
            <a:extLst>
              <a:ext uri="{FF2B5EF4-FFF2-40B4-BE49-F238E27FC236}">
                <a16:creationId xmlns:a16="http://schemas.microsoft.com/office/drawing/2014/main" id="{4CA7C782-1EBA-484B-80C9-D64DC637EA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56146" y="4239135"/>
            <a:ext cx="134830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行前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列总元素个数</a:t>
            </a:r>
          </a:p>
        </p:txBody>
      </p:sp>
      <p:cxnSp>
        <p:nvCxnSpPr>
          <p:cNvPr id="13" name="直接箭头连接符 19">
            <a:extLst>
              <a:ext uri="{FF2B5EF4-FFF2-40B4-BE49-F238E27FC236}">
                <a16:creationId xmlns:a16="http://schemas.microsoft.com/office/drawing/2014/main" id="{34BFFC8D-A621-6F43-AB5C-2298C61DC86C}"/>
              </a:ext>
            </a:extLst>
          </p:cNvPr>
          <p:cNvCxnSpPr>
            <a:cxnSpLocks/>
            <a:stCxn id="12" idx="0"/>
          </p:cNvCxnSpPr>
          <p:nvPr/>
        </p:nvCxnSpPr>
        <p:spPr bwMode="auto">
          <a:xfrm flipH="1" flipV="1">
            <a:off x="7038275" y="3609039"/>
            <a:ext cx="892022" cy="630096"/>
          </a:xfrm>
          <a:prstGeom prst="straightConnector1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</p:spTree>
    <p:extLst>
      <p:ext uri="{BB962C8B-B14F-4D97-AF65-F5344CB8AC3E}">
        <p14:creationId xmlns:p14="http://schemas.microsoft.com/office/powerpoint/2010/main" val="3127255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9" grpId="0"/>
      <p:bldP spid="10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顺序表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620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2E5F0-B638-2647-B413-FCD2B986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维数组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67F88-7FF0-284F-BDAA-FE53FD9710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各维元素个数为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…,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US" dirty="0"/>
              </a:p>
              <a:p>
                <a:r>
                  <a:rPr lang="zh-CN" altLang="en-US" dirty="0"/>
                  <a:t>若按各维存放，且</a:t>
                </a:r>
                <a:r>
                  <a:rPr lang="zh-CN" altLang="en-US" dirty="0">
                    <a:latin typeface="Times" pitchFamily="2" charset="0"/>
                  </a:rPr>
                  <a:t>每个元素占用</a:t>
                </a:r>
                <a:r>
                  <a:rPr lang="en-US" altLang="zh-CN" dirty="0">
                    <a:solidFill>
                      <a:srgbClr val="C00000"/>
                    </a:solidFill>
                    <a:latin typeface="Times" pitchFamily="2" charset="0"/>
                  </a:rPr>
                  <a:t>s</a:t>
                </a:r>
                <a:r>
                  <a:rPr lang="zh-CN" altLang="en-US" dirty="0">
                    <a:latin typeface="Times" pitchFamily="2" charset="0"/>
                  </a:rPr>
                  <a:t>个存储单元</a:t>
                </a:r>
                <a:endParaRPr lang="en-US" altLang="zh-CN" dirty="0"/>
              </a:p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endParaRPr lang="en-US" altLang="zh-CN" i="1" dirty="0">
                  <a:latin typeface="Cambria Math" panose="02040503050406030204" pitchFamily="18" charset="0"/>
                </a:endParaRPr>
              </a:p>
              <a:p>
                <a:endParaRPr lang="en-US" altLang="zh-CN" b="1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    =&amp;</m:t>
                      </m:r>
                      <m:r>
                        <m:rPr>
                          <m:sty m:val="p"/>
                        </m:rPr>
                        <a:rPr lang="en-US" altLang="zh-CN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𝒊𝒋</m:t>
                              </m:r>
                            </m:e>
                          </m:nary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  <m:nary>
                            <m:naryPr>
                              <m:chr m:val="∏"/>
                              <m:ctrl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  <m:brk m:alnAt="23"/>
                                </m:rPr>
                                <a:rPr lang="en-US" altLang="zh-CN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k</m:t>
                              </m:r>
                              <m:r>
                                <m:rPr>
                                  <m:brk m:alnAt="23"/>
                                </m:rP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𝒏</m:t>
                              </m:r>
                            </m:sup>
                            <m:e>
                              <m:r>
                                <a:rPr lang="en-US" altLang="zh-CN" b="1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  <m:r>
                                <a:rPr lang="en-US" altLang="zh-CN" b="1" i="1" baseline="-2500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</m:e>
                          </m:nary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)+</m:t>
                          </m:r>
                          <m:r>
                            <a:rPr lang="en-US" altLang="zh-CN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𝒊𝒏</m:t>
                          </m:r>
                        </m:e>
                      </m:d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altLang="zh-CN" b="1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1D67F88-7FF0-284F-BDAA-FE53FD9710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65" t="-2035" b="-23837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6">
            <a:extLst>
              <a:ext uri="{FF2B5EF4-FFF2-40B4-BE49-F238E27FC236}">
                <a16:creationId xmlns:a16="http://schemas.microsoft.com/office/drawing/2014/main" id="{C79B3DB3-81F3-024D-918A-A2D5D223E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212976"/>
            <a:ext cx="7931980" cy="949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lnSpc>
                <a:spcPct val="110000"/>
              </a:lnSpc>
              <a:defRPr/>
            </a:pP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LOC(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, …, 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&amp;a[0][0]…[0]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endParaRPr lang="en-US" altLang="zh-CN" sz="2400" b="1" u="none" dirty="0">
              <a:solidFill>
                <a:srgbClr val="C00000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>
              <a:lnSpc>
                <a:spcPct val="110000"/>
              </a:lnSpc>
              <a:defRPr/>
            </a:pP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*…*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2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4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*…*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…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n-1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</a:t>
            </a:r>
            <a:r>
              <a:rPr lang="en-US" altLang="zh-CN" sz="2400" b="1" u="none" baseline="-25000" dirty="0" err="1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+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400" b="1" u="none" baseline="-25000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*</a:t>
            </a:r>
            <a:r>
              <a:rPr lang="zh-CN" altLang="en-US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rgbClr val="C00000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9805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C6D42-37DD-6642-9637-D44B5814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特殊矩阵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53DB2-CE41-844C-AA9E-C9DFA80129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特殊矩阵是</a:t>
            </a:r>
            <a:r>
              <a:rPr lang="zh-CN" altLang="en-US" dirty="0">
                <a:solidFill>
                  <a:srgbClr val="C00000"/>
                </a:solidFill>
              </a:rPr>
              <a:t>非零元素或零元素的分布</a:t>
            </a:r>
            <a:r>
              <a:rPr lang="zh-CN" altLang="en-US" dirty="0"/>
              <a:t>有一定规律的矩阵</a:t>
            </a:r>
          </a:p>
          <a:p>
            <a:endParaRPr lang="zh-CN" altLang="en-US" dirty="0"/>
          </a:p>
          <a:p>
            <a:r>
              <a:rPr lang="zh-CN" altLang="en-US" dirty="0"/>
              <a:t>特殊矩阵的</a:t>
            </a:r>
            <a:r>
              <a:rPr lang="zh-CN" altLang="en-US" dirty="0">
                <a:solidFill>
                  <a:srgbClr val="C00000"/>
                </a:solidFill>
              </a:rPr>
              <a:t>压缩存储</a:t>
            </a:r>
            <a:r>
              <a:rPr lang="zh-CN" altLang="en-US" dirty="0"/>
              <a:t>对可以不存储的元素</a:t>
            </a:r>
            <a:r>
              <a:rPr lang="en-US" altLang="zh-CN" dirty="0"/>
              <a:t>(</a:t>
            </a:r>
            <a:r>
              <a:rPr lang="zh-CN" altLang="en-US" dirty="0"/>
              <a:t>如零元素或对称元素</a:t>
            </a:r>
            <a:r>
              <a:rPr lang="en-US" altLang="zh-CN" dirty="0"/>
              <a:t>)</a:t>
            </a:r>
            <a:r>
              <a:rPr lang="zh-CN" altLang="en-US" dirty="0"/>
              <a:t>，不再存储，从而节省存储空间，主要是针对阶数很高的特殊矩阵</a:t>
            </a:r>
          </a:p>
          <a:p>
            <a:pPr marL="0" indent="0">
              <a:buNone/>
            </a:pPr>
            <a:endParaRPr lang="zh-CN" altLang="en-US" dirty="0"/>
          </a:p>
          <a:p>
            <a:r>
              <a:rPr lang="zh-CN" altLang="en-US" dirty="0"/>
              <a:t>对称矩阵、带状矩阵、稀疏</a:t>
            </a:r>
            <a:r>
              <a:rPr lang="zh-CN" altLang="en-CN" dirty="0"/>
              <a:t>矩阵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47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A225E-F699-6047-B8CE-308CD9C3A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对称矩阵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C0F1-8451-DC46-BA2F-4DEC3B7ECC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ij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altLang="zh-CN" i="1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a</a:t>
            </a:r>
            <a:r>
              <a:rPr lang="en-US" altLang="zh-CN" i="1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itchFamily="18" charset="0"/>
              </a:rPr>
              <a:t>ji</a:t>
            </a:r>
            <a:endParaRPr lang="en-US" altLang="zh-CN" i="1" baseline="-25000" dirty="0">
              <a:solidFill>
                <a:srgbClr val="C00000"/>
              </a:solidFill>
              <a:latin typeface="Times New Roman" panose="02020603050405020304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8449A98C-BB37-2043-B632-A6067359E1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780874"/>
              </p:ext>
            </p:extLst>
          </p:nvPr>
        </p:nvGraphicFramePr>
        <p:xfrm>
          <a:off x="1257300" y="2276872"/>
          <a:ext cx="6629400" cy="304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58920" imgH="914400" progId="Equation.3">
                  <p:embed/>
                </p:oleObj>
              </mc:Choice>
              <mc:Fallback>
                <p:oleObj name="公式" r:id="rId2" imgW="2158920" imgH="91440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7300" y="2276872"/>
                        <a:ext cx="6629400" cy="3048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Line 5">
            <a:extLst>
              <a:ext uri="{FF2B5EF4-FFF2-40B4-BE49-F238E27FC236}">
                <a16:creationId xmlns:a16="http://schemas.microsoft.com/office/drawing/2014/main" id="{02B1ED88-5F7E-DD4E-9A6F-EE7CDF880DD5}"/>
              </a:ext>
            </a:extLst>
          </p:cNvPr>
          <p:cNvSpPr>
            <a:spLocks noChangeShapeType="1"/>
          </p:cNvSpPr>
          <p:nvPr/>
        </p:nvSpPr>
        <p:spPr bwMode="auto">
          <a:xfrm>
            <a:off x="2411760" y="2564904"/>
            <a:ext cx="5184576" cy="2687960"/>
          </a:xfrm>
          <a:prstGeom prst="line">
            <a:avLst/>
          </a:prstGeom>
          <a:noFill/>
          <a:ln w="28575">
            <a:solidFill>
              <a:schemeClr val="tx1"/>
            </a:solidFill>
            <a:prstDash val="sysDot"/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6158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A211B89-6962-184E-8862-64E9F09AA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7699" y="4686564"/>
            <a:ext cx="897986" cy="42827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0B4A4A-273B-5745-9188-A363959346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1043" y="4406422"/>
            <a:ext cx="500569" cy="7084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7CDDA3-A7E7-F94F-A547-424CD808B6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0362" y="3966484"/>
            <a:ext cx="700681" cy="114835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D4663-CE28-4048-8D9D-F100011E0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2062" y="3614333"/>
            <a:ext cx="748300" cy="150050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7115E69-A057-6A42-9842-1063535578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9909" y="3098618"/>
            <a:ext cx="772153" cy="20162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1C8EDE-D184-6F4E-8A0B-43D0405F2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对称矩阵的压缩存储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BE5E-C5EB-3340-AE77-0C41A2D4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为节约存储，只存储对角线及对角线以上的元素，称为上三角矩阵；或者只存储对角线或对角线以下的元素，称为下三角矩阵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342900" lvl="1" indent="0">
              <a:buNone/>
            </a:pPr>
            <a:endParaRPr lang="en-US" altLang="zh-CN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按行存放于一个一维数组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(n-1) 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+ 1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n(n+1)/2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，称之为对称矩阵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的压缩存储方式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97CA628-4144-FE4D-AE20-F96D42BBA6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1788" y="3102388"/>
            <a:ext cx="702929" cy="5040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3F2D708-0DB1-BA46-A203-0AD92653D0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3648" y="3102388"/>
            <a:ext cx="720080" cy="86409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8082CD-62C2-3F4B-B4F4-337DF85C2C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23728" y="3102388"/>
            <a:ext cx="700681" cy="129614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160A43-462C-A942-9E81-F669576161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5588" y="3102388"/>
            <a:ext cx="748300" cy="158417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E18D92-CE8A-B241-BB98-430188D257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1880" y="3102388"/>
            <a:ext cx="841376" cy="20162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Object 9">
            <a:extLst>
              <a:ext uri="{FF2B5EF4-FFF2-40B4-BE49-F238E27FC236}">
                <a16:creationId xmlns:a16="http://schemas.microsoft.com/office/drawing/2014/main" id="{66E67EFE-AD8D-684F-BF50-0156E4B6FA2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9862109"/>
              </p:ext>
            </p:extLst>
          </p:nvPr>
        </p:nvGraphicFramePr>
        <p:xfrm>
          <a:off x="4521079" y="3030380"/>
          <a:ext cx="3849318" cy="21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914400" progId="Equation.3">
                  <p:embed/>
                </p:oleObj>
              </mc:Choice>
              <mc:Fallback>
                <p:oleObj name="Equation" r:id="rId2" imgW="1892160" imgH="914400" progId="Equation.3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21079" y="3030380"/>
                        <a:ext cx="3849318" cy="21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>
            <a:extLst>
              <a:ext uri="{FF2B5EF4-FFF2-40B4-BE49-F238E27FC236}">
                <a16:creationId xmlns:a16="http://schemas.microsoft.com/office/drawing/2014/main" id="{57AE0634-F675-4642-AD47-CBF37AF2697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27593926"/>
              </p:ext>
            </p:extLst>
          </p:nvPr>
        </p:nvGraphicFramePr>
        <p:xfrm>
          <a:off x="611560" y="3036912"/>
          <a:ext cx="3849318" cy="21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914400" progId="Equation.3">
                  <p:embed/>
                </p:oleObj>
              </mc:Choice>
              <mc:Fallback>
                <p:oleObj name="Equation" r:id="rId2" imgW="1892160" imgH="9144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E67EFE-AD8D-684F-BF50-0156E4B6F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560" y="3036912"/>
                        <a:ext cx="3849318" cy="21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A44F2A9D-9B00-024C-B820-C33E52F5A1FD}"/>
              </a:ext>
            </a:extLst>
          </p:cNvPr>
          <p:cNvSpPr/>
          <p:nvPr/>
        </p:nvSpPr>
        <p:spPr>
          <a:xfrm>
            <a:off x="78479" y="3137234"/>
            <a:ext cx="511435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上三角矩阵</a:t>
            </a:r>
            <a:endParaRPr lang="en-US" sz="24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A92D6C-B92F-144B-8D0A-EEC76945C34E}"/>
              </a:ext>
            </a:extLst>
          </p:cNvPr>
          <p:cNvSpPr/>
          <p:nvPr/>
        </p:nvSpPr>
        <p:spPr>
          <a:xfrm>
            <a:off x="8325246" y="3127556"/>
            <a:ext cx="50060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下三角矩阵</a:t>
            </a:r>
            <a:endParaRPr lang="en-US" sz="24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27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C82C-4C41-8246-926F-714FD80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下三角矩阵的压缩存储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7F39-DA08-A248-8B64-EE4D4AFC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63234"/>
            <a:ext cx="7886700" cy="111372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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 +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j =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(i+1)/2 + j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067616E-6AA7-8143-BF55-753F4D03B6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3518" y="3284984"/>
            <a:ext cx="897986" cy="42827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DA50EF-DEC9-2E4B-870D-E45D467747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6862" y="3004842"/>
            <a:ext cx="500569" cy="70842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EB6EB2-714B-FA4C-86C5-E92078B857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6181" y="2564904"/>
            <a:ext cx="700681" cy="1148358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0DE31A-66DE-374C-96F1-EB2D46B8E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7881" y="2212753"/>
            <a:ext cx="748300" cy="1500509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A5BE59-B481-944E-8219-3E6811844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95728" y="1697038"/>
            <a:ext cx="772153" cy="20162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570D79D-54EA-BF49-84ED-B6954329B99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2213752"/>
              </p:ext>
            </p:extLst>
          </p:nvPr>
        </p:nvGraphicFramePr>
        <p:xfrm>
          <a:off x="2666898" y="1628800"/>
          <a:ext cx="3849318" cy="21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914400" progId="Equation.3">
                  <p:embed/>
                </p:oleObj>
              </mc:Choice>
              <mc:Fallback>
                <p:oleObj name="Equation" r:id="rId2" imgW="1892160" imgH="914400" progId="Equation.3">
                  <p:embed/>
                  <p:pic>
                    <p:nvPicPr>
                      <p:cNvPr id="10" name="Object 9">
                        <a:extLst>
                          <a:ext uri="{FF2B5EF4-FFF2-40B4-BE49-F238E27FC236}">
                            <a16:creationId xmlns:a16="http://schemas.microsoft.com/office/drawing/2014/main" id="{66E67EFE-AD8D-684F-BF50-0156E4B6FA2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898" y="1628800"/>
                        <a:ext cx="3849318" cy="21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Rectangle 1033">
            <a:extLst>
              <a:ext uri="{FF2B5EF4-FFF2-40B4-BE49-F238E27FC236}">
                <a16:creationId xmlns:a16="http://schemas.microsoft.com/office/drawing/2014/main" id="{2E0AD36E-A228-9642-B36D-7BF33231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12704"/>
            <a:ext cx="7391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34">
            <a:extLst>
              <a:ext uri="{FF2B5EF4-FFF2-40B4-BE49-F238E27FC236}">
                <a16:creationId xmlns:a16="http://schemas.microsoft.com/office/drawing/2014/main" id="{569A7A6D-C062-7E48-8D18-E0C4C570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166667"/>
            <a:ext cx="80264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00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 </a:t>
            </a:r>
            <a:r>
              <a:rPr lang="zh-CN" altLang="en-US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20  </a:t>
            </a:r>
            <a:r>
              <a:rPr lang="zh-CN" altLang="en-US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22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30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32   ……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n-1n-1 </a:t>
            </a:r>
          </a:p>
        </p:txBody>
      </p:sp>
      <p:sp>
        <p:nvSpPr>
          <p:cNvPr id="13" name="Line 1035">
            <a:extLst>
              <a:ext uri="{FF2B5EF4-FFF2-40B4-BE49-F238E27FC236}">
                <a16:creationId xmlns:a16="http://schemas.microsoft.com/office/drawing/2014/main" id="{B4F7E7FF-CD85-1944-AE45-720785DFF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036">
            <a:extLst>
              <a:ext uri="{FF2B5EF4-FFF2-40B4-BE49-F238E27FC236}">
                <a16:creationId xmlns:a16="http://schemas.microsoft.com/office/drawing/2014/main" id="{B3A34206-DDD3-944B-856F-A8D535348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037">
            <a:extLst>
              <a:ext uri="{FF2B5EF4-FFF2-40B4-BE49-F238E27FC236}">
                <a16:creationId xmlns:a16="http://schemas.microsoft.com/office/drawing/2014/main" id="{7F0B056B-EEE6-A349-8742-CF4E8267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808" y="425956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038">
            <a:extLst>
              <a:ext uri="{FF2B5EF4-FFF2-40B4-BE49-F238E27FC236}">
                <a16:creationId xmlns:a16="http://schemas.microsoft.com/office/drawing/2014/main" id="{A01CDE17-4EFC-E043-98A3-D9161A909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039">
            <a:extLst>
              <a:ext uri="{FF2B5EF4-FFF2-40B4-BE49-F238E27FC236}">
                <a16:creationId xmlns:a16="http://schemas.microsoft.com/office/drawing/2014/main" id="{93A73192-91FC-894A-BE1C-D26CEE394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040">
            <a:extLst>
              <a:ext uri="{FF2B5EF4-FFF2-40B4-BE49-F238E27FC236}">
                <a16:creationId xmlns:a16="http://schemas.microsoft.com/office/drawing/2014/main" id="{7328FD7D-E541-7F42-A73D-3C84FED67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041">
            <a:extLst>
              <a:ext uri="{FF2B5EF4-FFF2-40B4-BE49-F238E27FC236}">
                <a16:creationId xmlns:a16="http://schemas.microsoft.com/office/drawing/2014/main" id="{3567A9D3-E033-8B45-98A3-0F9D546F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042">
            <a:extLst>
              <a:ext uri="{FF2B5EF4-FFF2-40B4-BE49-F238E27FC236}">
                <a16:creationId xmlns:a16="http://schemas.microsoft.com/office/drawing/2014/main" id="{488E9EBA-D64E-8A47-9B0C-0DADC152F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1043">
            <a:extLst>
              <a:ext uri="{FF2B5EF4-FFF2-40B4-BE49-F238E27FC236}">
                <a16:creationId xmlns:a16="http://schemas.microsoft.com/office/drawing/2014/main" id="{28BA682C-A6A6-B949-877A-D6ADB337F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1044">
            <a:extLst>
              <a:ext uri="{FF2B5EF4-FFF2-40B4-BE49-F238E27FC236}">
                <a16:creationId xmlns:a16="http://schemas.microsoft.com/office/drawing/2014/main" id="{F700C6E0-7FEC-7948-A03F-3F8AE32C1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045">
            <a:extLst>
              <a:ext uri="{FF2B5EF4-FFF2-40B4-BE49-F238E27FC236}">
                <a16:creationId xmlns:a16="http://schemas.microsoft.com/office/drawing/2014/main" id="{59BF1E80-D4EE-B14E-9FA2-B1700FE2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755504"/>
            <a:ext cx="78037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6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7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8        n(n+1)/2-1</a:t>
            </a:r>
          </a:p>
        </p:txBody>
      </p:sp>
      <p:sp>
        <p:nvSpPr>
          <p:cNvPr id="24" name="AutoShape 1048">
            <a:extLst>
              <a:ext uri="{FF2B5EF4-FFF2-40B4-BE49-F238E27FC236}">
                <a16:creationId xmlns:a16="http://schemas.microsoft.com/office/drawing/2014/main" id="{B3C45065-4E98-384F-A8B9-F73B9670D9F4}"/>
              </a:ext>
            </a:extLst>
          </p:cNvPr>
          <p:cNvSpPr>
            <a:spLocks/>
          </p:cNvSpPr>
          <p:nvPr/>
        </p:nvSpPr>
        <p:spPr bwMode="auto">
          <a:xfrm rot="16200000">
            <a:off x="1348751" y="5445625"/>
            <a:ext cx="156650" cy="850659"/>
          </a:xfrm>
          <a:prstGeom prst="leftBrace">
            <a:avLst>
              <a:gd name="adj1" fmla="val 121647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050">
            <a:extLst>
              <a:ext uri="{FF2B5EF4-FFF2-40B4-BE49-F238E27FC236}">
                <a16:creationId xmlns:a16="http://schemas.microsoft.com/office/drawing/2014/main" id="{155658B8-8C09-B34B-B340-F5A8FC00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7483" y="6014508"/>
            <a:ext cx="2116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行元素总数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23BE40-34D0-0F41-89E5-F8A6EDE776C0}"/>
              </a:ext>
            </a:extLst>
          </p:cNvPr>
          <p:cNvSpPr/>
          <p:nvPr/>
        </p:nvSpPr>
        <p:spPr>
          <a:xfrm>
            <a:off x="2615208" y="6014507"/>
            <a:ext cx="4045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个元素前的元素个数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9008C05-0E09-864A-8EB9-FFD7A2FE5711}"/>
              </a:ext>
            </a:extLst>
          </p:cNvPr>
          <p:cNvCxnSpPr>
            <a:cxnSpLocks/>
            <a:endCxn id="26" idx="0"/>
          </p:cNvCxnSpPr>
          <p:nvPr/>
        </p:nvCxnSpPr>
        <p:spPr>
          <a:xfrm>
            <a:off x="2339752" y="5792629"/>
            <a:ext cx="2297968" cy="221878"/>
          </a:xfrm>
          <a:prstGeom prst="straightConnector1">
            <a:avLst/>
          </a:prstGeom>
          <a:ln w="19050">
            <a:solidFill>
              <a:srgbClr val="C0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946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49AD6-47B3-4348-AB55-D4A341265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下三角矩阵的压缩存储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F6606-CCEB-F34B-AE07-CAC2498EE2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在矩阵的上三角部分，在数组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中没有存放，可以找它的对称元素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j*(j+1)/2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若已知下三角矩阵元素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位于数组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个位置，可寻找满足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(i+1)/2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(i+1)*(i+2)/2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即为该元素的行号，而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*(i+1)/2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，即为该元素的列号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例如，当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8，3*4/2=6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4*5/2=10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，取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=3，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j=8-3*4/2=2</a:t>
            </a:r>
          </a:p>
        </p:txBody>
      </p:sp>
    </p:spTree>
    <p:extLst>
      <p:ext uri="{BB962C8B-B14F-4D97-AF65-F5344CB8AC3E}">
        <p14:creationId xmlns:p14="http://schemas.microsoft.com/office/powerpoint/2010/main" val="3906851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EC82C-4C41-8246-926F-714FD8028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上三角矩阵的压缩存储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77F39-DA08-A248-8B64-EE4D4AFC18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063234"/>
            <a:ext cx="7886700" cy="1113728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中的存放位置为               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 + (n-1) + (n-2) + … + (n-(i-1)) + j – 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(2*n-i-1)*</a:t>
            </a:r>
            <a:r>
              <a:rPr lang="en-US" altLang="zh-CN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/2+j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Rectangle 1033">
            <a:extLst>
              <a:ext uri="{FF2B5EF4-FFF2-40B4-BE49-F238E27FC236}">
                <a16:creationId xmlns:a16="http://schemas.microsoft.com/office/drawing/2014/main" id="{2E0AD36E-A228-9642-B36D-7BF33231B4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212704"/>
            <a:ext cx="73914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034">
            <a:extLst>
              <a:ext uri="{FF2B5EF4-FFF2-40B4-BE49-F238E27FC236}">
                <a16:creationId xmlns:a16="http://schemas.microsoft.com/office/drawing/2014/main" id="{569A7A6D-C062-7E48-8D18-E0C4C57065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0088" y="4166667"/>
            <a:ext cx="819423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00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01 </a:t>
            </a:r>
            <a:r>
              <a:rPr lang="zh-CN" altLang="en-US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02  </a:t>
            </a:r>
            <a:r>
              <a:rPr lang="en-US" altLang="zh-CN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0n-1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12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1n-1   …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n-1n-1 </a:t>
            </a:r>
          </a:p>
        </p:txBody>
      </p:sp>
      <p:sp>
        <p:nvSpPr>
          <p:cNvPr id="13" name="Line 1035">
            <a:extLst>
              <a:ext uri="{FF2B5EF4-FFF2-40B4-BE49-F238E27FC236}">
                <a16:creationId xmlns:a16="http://schemas.microsoft.com/office/drawing/2014/main" id="{B4F7E7FF-CD85-1944-AE45-720785DFF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036">
            <a:extLst>
              <a:ext uri="{FF2B5EF4-FFF2-40B4-BE49-F238E27FC236}">
                <a16:creationId xmlns:a16="http://schemas.microsoft.com/office/drawing/2014/main" id="{B3A34206-DDD3-944B-856F-A8D53534860F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037">
            <a:extLst>
              <a:ext uri="{FF2B5EF4-FFF2-40B4-BE49-F238E27FC236}">
                <a16:creationId xmlns:a16="http://schemas.microsoft.com/office/drawing/2014/main" id="{7F0B056B-EEE6-A349-8742-CF4E82678F1E}"/>
              </a:ext>
            </a:extLst>
          </p:cNvPr>
          <p:cNvSpPr>
            <a:spLocks noChangeShapeType="1"/>
          </p:cNvSpPr>
          <p:nvPr/>
        </p:nvSpPr>
        <p:spPr bwMode="auto">
          <a:xfrm>
            <a:off x="2915816" y="4221088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038">
            <a:extLst>
              <a:ext uri="{FF2B5EF4-FFF2-40B4-BE49-F238E27FC236}">
                <a16:creationId xmlns:a16="http://schemas.microsoft.com/office/drawing/2014/main" id="{A01CDE17-4EFC-E043-98A3-D9161A909C1E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039">
            <a:extLst>
              <a:ext uri="{FF2B5EF4-FFF2-40B4-BE49-F238E27FC236}">
                <a16:creationId xmlns:a16="http://schemas.microsoft.com/office/drawing/2014/main" id="{93A73192-91FC-894A-BE1C-D26CEE3942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96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040">
            <a:extLst>
              <a:ext uri="{FF2B5EF4-FFF2-40B4-BE49-F238E27FC236}">
                <a16:creationId xmlns:a16="http://schemas.microsoft.com/office/drawing/2014/main" id="{7328FD7D-E541-7F42-A73D-3C84FED676D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041">
            <a:extLst>
              <a:ext uri="{FF2B5EF4-FFF2-40B4-BE49-F238E27FC236}">
                <a16:creationId xmlns:a16="http://schemas.microsoft.com/office/drawing/2014/main" id="{3567A9D3-E033-8B45-98A3-0F9D546F5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042">
            <a:extLst>
              <a:ext uri="{FF2B5EF4-FFF2-40B4-BE49-F238E27FC236}">
                <a16:creationId xmlns:a16="http://schemas.microsoft.com/office/drawing/2014/main" id="{488E9EBA-D64E-8A47-9B0C-0DADC152F9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1043">
            <a:extLst>
              <a:ext uri="{FF2B5EF4-FFF2-40B4-BE49-F238E27FC236}">
                <a16:creationId xmlns:a16="http://schemas.microsoft.com/office/drawing/2014/main" id="{28BA682C-A6A6-B949-877A-D6ADB337F5CA}"/>
              </a:ext>
            </a:extLst>
          </p:cNvPr>
          <p:cNvSpPr>
            <a:spLocks noChangeShapeType="1"/>
          </p:cNvSpPr>
          <p:nvPr/>
        </p:nvSpPr>
        <p:spPr bwMode="auto">
          <a:xfrm>
            <a:off x="6876256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1044">
            <a:extLst>
              <a:ext uri="{FF2B5EF4-FFF2-40B4-BE49-F238E27FC236}">
                <a16:creationId xmlns:a16="http://schemas.microsoft.com/office/drawing/2014/main" id="{F700C6E0-7FEC-7948-A03F-3F8AE32C15DA}"/>
              </a:ext>
            </a:extLst>
          </p:cNvPr>
          <p:cNvSpPr>
            <a:spLocks noChangeShapeType="1"/>
          </p:cNvSpPr>
          <p:nvPr/>
        </p:nvSpPr>
        <p:spPr bwMode="auto">
          <a:xfrm>
            <a:off x="7391400" y="421270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045">
            <a:extLst>
              <a:ext uri="{FF2B5EF4-FFF2-40B4-BE49-F238E27FC236}">
                <a16:creationId xmlns:a16="http://schemas.microsoft.com/office/drawing/2014/main" id="{59BF1E80-D4EE-B14E-9FA2-B1700FE200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3755504"/>
            <a:ext cx="7973658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n-1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n+1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2n-2      n(n+1)/2-1</a:t>
            </a:r>
          </a:p>
        </p:txBody>
      </p:sp>
      <p:sp>
        <p:nvSpPr>
          <p:cNvPr id="24" name="AutoShape 1048">
            <a:extLst>
              <a:ext uri="{FF2B5EF4-FFF2-40B4-BE49-F238E27FC236}">
                <a16:creationId xmlns:a16="http://schemas.microsoft.com/office/drawing/2014/main" id="{B3C45065-4E98-384F-A8B9-F73B9670D9F4}"/>
              </a:ext>
            </a:extLst>
          </p:cNvPr>
          <p:cNvSpPr>
            <a:spLocks/>
          </p:cNvSpPr>
          <p:nvPr/>
        </p:nvSpPr>
        <p:spPr bwMode="auto">
          <a:xfrm rot="16200000">
            <a:off x="2836975" y="3927258"/>
            <a:ext cx="138287" cy="3869032"/>
          </a:xfrm>
          <a:prstGeom prst="leftBrace">
            <a:avLst>
              <a:gd name="adj1" fmla="val 121647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050">
            <a:extLst>
              <a:ext uri="{FF2B5EF4-FFF2-40B4-BE49-F238E27FC236}">
                <a16:creationId xmlns:a16="http://schemas.microsoft.com/office/drawing/2014/main" id="{155658B8-8C09-B34B-B340-F5A8FC00CA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47975" y="6027089"/>
            <a:ext cx="21162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前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行元素总数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23BE40-34D0-0F41-89E5-F8A6EDE776C0}"/>
              </a:ext>
            </a:extLst>
          </p:cNvPr>
          <p:cNvSpPr/>
          <p:nvPr/>
        </p:nvSpPr>
        <p:spPr>
          <a:xfrm>
            <a:off x="4211960" y="6027088"/>
            <a:ext cx="40450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4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行第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个元素前的元素个数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CB2CD2B-5005-6545-8E30-68BADFBCB8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28012" y="1694276"/>
            <a:ext cx="702929" cy="50405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AEFF665-7705-BB4F-8429-DF3E7F2757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872" y="1694276"/>
            <a:ext cx="720080" cy="86409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CADF534-67C3-3745-A194-348D79EC7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9952" y="1694276"/>
            <a:ext cx="700681" cy="129614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463AF7A8-5A19-C945-913C-338805546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31812" y="1694276"/>
            <a:ext cx="748300" cy="1584176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3910BA3-AED3-4143-AF04-D8842CA8E4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8104" y="1694276"/>
            <a:ext cx="841376" cy="2016224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15CA188D-3652-6440-B9EE-6CD274436F8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7340104"/>
              </p:ext>
            </p:extLst>
          </p:nvPr>
        </p:nvGraphicFramePr>
        <p:xfrm>
          <a:off x="2627784" y="1628800"/>
          <a:ext cx="3849318" cy="2120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92160" imgH="914400" progId="Equation.3">
                  <p:embed/>
                </p:oleObj>
              </mc:Choice>
              <mc:Fallback>
                <p:oleObj name="Equation" r:id="rId2" imgW="1892160" imgH="914400" progId="Equation.3">
                  <p:embed/>
                  <p:pic>
                    <p:nvPicPr>
                      <p:cNvPr id="12" name="Object 11">
                        <a:extLst>
                          <a:ext uri="{FF2B5EF4-FFF2-40B4-BE49-F238E27FC236}">
                            <a16:creationId xmlns:a16="http://schemas.microsoft.com/office/drawing/2014/main" id="{57AE0634-F675-4642-AD47-CBF37AF2697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784" y="1628800"/>
                        <a:ext cx="3849318" cy="212028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AutoShape 1048">
            <a:extLst>
              <a:ext uri="{FF2B5EF4-FFF2-40B4-BE49-F238E27FC236}">
                <a16:creationId xmlns:a16="http://schemas.microsoft.com/office/drawing/2014/main" id="{870ACDFE-5A01-F440-B9F4-E88DD36814D1}"/>
              </a:ext>
            </a:extLst>
          </p:cNvPr>
          <p:cNvSpPr>
            <a:spLocks/>
          </p:cNvSpPr>
          <p:nvPr/>
        </p:nvSpPr>
        <p:spPr bwMode="auto">
          <a:xfrm rot="16200000">
            <a:off x="5430407" y="5637194"/>
            <a:ext cx="138286" cy="449161"/>
          </a:xfrm>
          <a:prstGeom prst="leftBrace">
            <a:avLst>
              <a:gd name="adj1" fmla="val 121647"/>
              <a:gd name="adj2" fmla="val 50000"/>
            </a:avLst>
          </a:prstGeom>
          <a:noFill/>
          <a:ln w="28575">
            <a:solidFill>
              <a:srgbClr val="C00000"/>
            </a:solidFill>
            <a:round/>
            <a:headEnd/>
            <a:tailEnd/>
          </a:ln>
        </p:spPr>
        <p:txBody>
          <a:bodyPr vert="eaVert" wrap="none" anchor="ctr"/>
          <a:lstStyle/>
          <a:p>
            <a:pPr algn="ctr"/>
            <a:endParaRPr lang="zh-CN" altLang="zh-CN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2812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5" grpId="0"/>
      <p:bldP spid="26" grpId="0"/>
      <p:bldP spid="34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0D12D-FA3F-CB4F-AC37-5716861D2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上三角矩阵的压缩存储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A9FD0-4C59-D644-9932-D235C2E07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&gt;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，A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在矩阵的下三角部分，在数组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中没有存放，可以找它的对称元素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A[j][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(2*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n-j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1)*j/2+i</a:t>
            </a:r>
          </a:p>
        </p:txBody>
      </p:sp>
    </p:spTree>
    <p:extLst>
      <p:ext uri="{BB962C8B-B14F-4D97-AF65-F5344CB8AC3E}">
        <p14:creationId xmlns:p14="http://schemas.microsoft.com/office/powerpoint/2010/main" val="549960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F8F65-CE8C-F04D-B24B-6FAC87021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带状矩阵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02E62-71B2-3546-8BB1-8379210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509119"/>
            <a:ext cx="7886700" cy="1667843"/>
          </a:xfrm>
        </p:spPr>
        <p:txBody>
          <a:bodyPr/>
          <a:lstStyle/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三对角矩阵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中除主对角线及在主对角线上下两条对角线上的元素外，所有其它元素均为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，共有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个非零元素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094B12FD-0E38-CB47-B1DD-F8AB269FF9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40636034"/>
              </p:ext>
            </p:extLst>
          </p:nvPr>
        </p:nvGraphicFramePr>
        <p:xfrm>
          <a:off x="1649536" y="1690689"/>
          <a:ext cx="5802784" cy="2563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641320" imgH="1117440" progId="Equation.3">
                  <p:embed/>
                </p:oleObj>
              </mc:Choice>
              <mc:Fallback>
                <p:oleObj name="公式" r:id="rId2" imgW="2641320" imgH="11174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9536" y="1690689"/>
                        <a:ext cx="5802784" cy="25634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2518840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CD7C4-4461-7E49-BF03-0BE283930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三对角矩阵的压缩存储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DBE95-3D08-9142-BF6D-370C25E43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284983"/>
            <a:ext cx="7886700" cy="2891979"/>
          </a:xfrm>
        </p:spPr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将三对角矩阵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中三条对角线上的元素按行存放在一维数组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中，且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存放于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B[0]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在三条对角线上的元素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满足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n-1, i-1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kern="0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i+1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在第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行，它前面有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3*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个非零元素，在本行中第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列前面有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j-i+1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个元素，所以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中位置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k为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2*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i+j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6BCDF9C-5A67-FF45-AC64-AE72AB71A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449" y="2157264"/>
            <a:ext cx="7710487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63B07DD4-123F-B04B-8E64-2D283D996B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2111227"/>
            <a:ext cx="853086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00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12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21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22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23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-2  </a:t>
            </a:r>
            <a:r>
              <a:rPr lang="en-US" altLang="zh-CN" sz="32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6E4FD6B-7A1B-0943-81A1-CE6A70C0B72C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80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CE94DD0D-FC67-D24F-86D6-D0445B041C4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76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754F8833-EB56-3E47-A3C7-DD4B03D565A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2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2B969534-B111-6142-95C5-E2AA0496A73E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8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5EABEADF-D0F8-CB4F-9F71-E44BF96F5D21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4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69757567-2041-BD45-9677-E63DDDDFCE8C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60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A18F1190-1B73-9A4C-A208-88D761FDC5DF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6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8434322E-E020-C64F-94E5-F83475F44C7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2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E3D440FA-D832-F440-BEFB-15E757E354F0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849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E54304CD-C3C7-BC4D-AA67-0A7ABE13A0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552" y="1700808"/>
            <a:ext cx="782778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0     1     2     3    4 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5    6     7    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3n-4     3n-3</a:t>
            </a: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5C4E88FA-6040-1748-B758-8F5B799EFBDF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2136" y="2157264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AutoShape 18">
            <a:extLst>
              <a:ext uri="{FF2B5EF4-FFF2-40B4-BE49-F238E27FC236}">
                <a16:creationId xmlns:a16="http://schemas.microsoft.com/office/drawing/2014/main" id="{134F32A7-ABA3-F240-91F4-747A76AB5235}"/>
              </a:ext>
            </a:extLst>
          </p:cNvPr>
          <p:cNvSpPr>
            <a:spLocks/>
          </p:cNvSpPr>
          <p:nvPr/>
        </p:nvSpPr>
        <p:spPr bwMode="auto">
          <a:xfrm rot="16200000">
            <a:off x="1386136" y="2462064"/>
            <a:ext cx="152400" cy="1066800"/>
          </a:xfrm>
          <a:prstGeom prst="leftBrace">
            <a:avLst>
              <a:gd name="adj1" fmla="val 58333"/>
              <a:gd name="adj2" fmla="val 525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 u="none"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AutoShape 19">
            <a:extLst>
              <a:ext uri="{FF2B5EF4-FFF2-40B4-BE49-F238E27FC236}">
                <a16:creationId xmlns:a16="http://schemas.microsoft.com/office/drawing/2014/main" id="{3CA52AC4-8953-0D43-B5F7-2F2A0B982CE8}"/>
              </a:ext>
            </a:extLst>
          </p:cNvPr>
          <p:cNvSpPr>
            <a:spLocks/>
          </p:cNvSpPr>
          <p:nvPr/>
        </p:nvSpPr>
        <p:spPr bwMode="auto">
          <a:xfrm rot="16200000">
            <a:off x="2910136" y="2157264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 u="none"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AutoShape 20">
            <a:extLst>
              <a:ext uri="{FF2B5EF4-FFF2-40B4-BE49-F238E27FC236}">
                <a16:creationId xmlns:a16="http://schemas.microsoft.com/office/drawing/2014/main" id="{181C9DAF-9FDC-5247-978A-8DC449125625}"/>
              </a:ext>
            </a:extLst>
          </p:cNvPr>
          <p:cNvSpPr>
            <a:spLocks/>
          </p:cNvSpPr>
          <p:nvPr/>
        </p:nvSpPr>
        <p:spPr bwMode="auto">
          <a:xfrm rot="16200000">
            <a:off x="4738936" y="2157264"/>
            <a:ext cx="152400" cy="1676400"/>
          </a:xfrm>
          <a:prstGeom prst="leftBrace">
            <a:avLst>
              <a:gd name="adj1" fmla="val 91667"/>
              <a:gd name="adj2" fmla="val 525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 u="none"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AutoShape 21">
            <a:extLst>
              <a:ext uri="{FF2B5EF4-FFF2-40B4-BE49-F238E27FC236}">
                <a16:creationId xmlns:a16="http://schemas.microsoft.com/office/drawing/2014/main" id="{A595B2BE-C697-B847-884E-C6061E3F0590}"/>
              </a:ext>
            </a:extLst>
          </p:cNvPr>
          <p:cNvSpPr>
            <a:spLocks/>
          </p:cNvSpPr>
          <p:nvPr/>
        </p:nvSpPr>
        <p:spPr bwMode="auto">
          <a:xfrm rot="16200000">
            <a:off x="7367836" y="1966764"/>
            <a:ext cx="152400" cy="2057400"/>
          </a:xfrm>
          <a:prstGeom prst="leftBrace">
            <a:avLst>
              <a:gd name="adj1" fmla="val 112500"/>
              <a:gd name="adj2" fmla="val 52528"/>
            </a:avLst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vert="eaVert" wrap="none" anchor="ctr"/>
          <a:lstStyle/>
          <a:p>
            <a:pPr algn="ctr"/>
            <a:endParaRPr lang="zh-CN" altLang="zh-CN" u="none">
              <a:solidFill>
                <a:srgbClr val="000099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187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顺序表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60629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2B11FF-3271-1B4D-A7F6-7AFB66EB3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三对角矩阵的压缩存储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0E83E-C606-4840-9C71-DD5594990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若已知三对角矩阵元素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位于数组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个位置，可寻找满足</a:t>
            </a:r>
            <a:r>
              <a:rPr lang="en-US" altLang="zh-CN" kern="0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3i-1 </a:t>
            </a:r>
            <a:r>
              <a:rPr lang="en-US" altLang="zh-CN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 </a:t>
            </a:r>
            <a:r>
              <a:rPr lang="en-US" altLang="zh-CN" kern="0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k</a:t>
            </a:r>
            <a:r>
              <a:rPr lang="zh-CN" altLang="en-US" kern="0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kern="0" dirty="0">
                <a:solidFill>
                  <a:srgbClr val="CC3300"/>
                </a:solidFill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&lt; 3(i+1)-1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的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Symbol" pitchFamily="18" charset="2"/>
              </a:rPr>
              <a:t>，即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为该元素的行号，而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k-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，即为该元素的列号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k=8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3*4-1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，取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j=8-2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3=2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例如，当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k=10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*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3-1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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8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&lt; 3*4-1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，取</a:t>
            </a:r>
            <a:r>
              <a:rPr lang="en-US" altLang="zh-CN" dirty="0" err="1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i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=3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，则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j=10-2</a:t>
            </a:r>
            <a:r>
              <a:rPr lang="zh-CN" altLang="en-US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*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3=4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18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21E19-8B38-0B42-A520-249C477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Sparse Matrix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155735-484D-B342-95CC-8193A927B2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293097"/>
            <a:ext cx="7886700" cy="1883866"/>
          </a:xfrm>
        </p:spPr>
        <p:txBody>
          <a:bodyPr>
            <a:normAutofit/>
          </a:bodyPr>
          <a:lstStyle/>
          <a:p>
            <a:r>
              <a:rPr lang="zh-CN" altLang="en-US" dirty="0"/>
              <a:t>矩阵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baseline="-25000" dirty="0" err="1">
                <a:ea typeface="仿宋_GB2312" pitchFamily="49" charset="-122"/>
                <a:sym typeface="Symbol" pitchFamily="2" charset="2"/>
              </a:rPr>
              <a:t>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/>
              <a:t>中有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</a:t>
            </a:r>
            <a:r>
              <a:rPr lang="zh-CN" altLang="en-US" dirty="0"/>
              <a:t>非零元素，若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zh-CN" altLang="en-US" dirty="0"/>
              <a:t>远远少于矩阵元素的总数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 err="1">
                <a:ea typeface="仿宋_GB2312" pitchFamily="49" charset="-122"/>
                <a:sym typeface="Symbol" pitchFamily="2" charset="2"/>
              </a:rPr>
              <a:t>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，则称矩阵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稀疏矩阵</a:t>
            </a:r>
            <a:endParaRPr lang="en-US" altLang="zh-CN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为节省存储空间，应只存储非零元素，由于非零元素的分布一般没有规律，应在存储非零元素时，同时存储该非零元素的三元组，即行下标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、列下标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、值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value</a:t>
            </a:r>
            <a:endParaRPr lang="zh-CN" alt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EE2CA19F-11ED-9A4C-94A8-17542815562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34665"/>
              </p:ext>
            </p:extLst>
          </p:nvPr>
        </p:nvGraphicFramePr>
        <p:xfrm>
          <a:off x="2441655" y="1690689"/>
          <a:ext cx="4260689" cy="24854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2501640" imgH="1371600" progId="Equation.3">
                  <p:embed/>
                </p:oleObj>
              </mc:Choice>
              <mc:Fallback>
                <p:oleObj name="公式" r:id="rId3" imgW="2501640" imgH="1371600" progId="Equation.3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41655" y="1690689"/>
                        <a:ext cx="4260689" cy="24854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4606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7334-FB47-484A-90D6-89EB54AD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稀疏矩阵的类定义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5852D257-2BFE-1540-81BF-0C57C74E08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1986" y="1690689"/>
            <a:ext cx="5140027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稀疏矩阵类的前向引用声明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</a:p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三元组类定义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Triple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friend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非零元素的行号与列号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非零元素的值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2899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27334-FB47-484A-90D6-89EB54ADE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稀疏矩阵的类定义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CBFE1BAB-59DE-D34D-89D1-DB5B1C08DF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2432" y="1688502"/>
            <a:ext cx="7539136" cy="32782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 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MaxRow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构造函数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Transpose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转置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Fast_Transpose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快速转置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Multiply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相乘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行数、列数、非零元素数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Triple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三元组表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8411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98828-1391-3D4B-B7C8-5F53E5024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稀疏矩阵的转置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8CDAC5-6A05-3D4D-B8C2-4516D07FD9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一个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其转置矩阵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是一个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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的矩阵，且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A[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][j]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B[j][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，即矩阵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的行成为矩阵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的列，矩阵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的列成为矩阵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的行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用三元组表示的非零矩阵元素按行存放，当行号相同时，按列号递增的顺序存放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转置得到的矩阵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同样要这样存放，因此稀疏矩阵的转置运算要转化为对应三元组表的转置</a:t>
            </a:r>
          </a:p>
        </p:txBody>
      </p:sp>
    </p:spTree>
    <p:extLst>
      <p:ext uri="{BB962C8B-B14F-4D97-AF65-F5344CB8AC3E}">
        <p14:creationId xmlns:p14="http://schemas.microsoft.com/office/powerpoint/2010/main" val="24420230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28514-2FD5-DD4F-AD3D-EB038FB81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稀疏矩阵的存储</a:t>
            </a: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6F5380CD-CB67-5441-922F-C018455A22A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7822036"/>
              </p:ext>
            </p:extLst>
          </p:nvPr>
        </p:nvGraphicFramePr>
        <p:xfrm>
          <a:off x="633858" y="2780927"/>
          <a:ext cx="4933950" cy="35674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450880" imgH="1371600" progId="Equation.3">
                  <p:embed/>
                </p:oleObj>
              </mc:Choice>
              <mc:Fallback>
                <p:oleObj name="公式" r:id="rId2" imgW="2450880" imgH="137160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858" y="2780927"/>
                        <a:ext cx="4933950" cy="356748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7">
            <a:extLst>
              <a:ext uri="{FF2B5EF4-FFF2-40B4-BE49-F238E27FC236}">
                <a16:creationId xmlns:a16="http://schemas.microsoft.com/office/drawing/2014/main" id="{FBAE0ED1-CF31-E04B-9AAC-DFD3B9BDED0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01683563"/>
              </p:ext>
            </p:extLst>
          </p:nvPr>
        </p:nvGraphicFramePr>
        <p:xfrm>
          <a:off x="4797425" y="1707852"/>
          <a:ext cx="4243388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5219700" imgH="5842000" progId="Word.Document.8">
                  <p:embed/>
                </p:oleObj>
              </mc:Choice>
              <mc:Fallback>
                <p:oleObj name="Document" r:id="rId4" imgW="5219700" imgH="5842000" progId="Word.Document.8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97425" y="1707852"/>
                        <a:ext cx="4243388" cy="488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B6F93F0-5C2E-B44C-AD8C-C43337503C5D}"/>
              </a:ext>
            </a:extLst>
          </p:cNvPr>
          <p:cNvSpPr/>
          <p:nvPr/>
        </p:nvSpPr>
        <p:spPr>
          <a:xfrm>
            <a:off x="1805175" y="19675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稀疏矩阵</a:t>
            </a:r>
            <a:endParaRPr lang="en-US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87490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5CC6-A0DE-C24D-8744-392E2E531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转置矩阵的存储</a:t>
            </a:r>
            <a:endParaRPr lang="en-US" dirty="0"/>
          </a:p>
        </p:txBody>
      </p:sp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1CDDC7AB-4571-6A4B-861C-1068573A58D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72057389"/>
              </p:ext>
            </p:extLst>
          </p:nvPr>
        </p:nvGraphicFramePr>
        <p:xfrm>
          <a:off x="434975" y="2276871"/>
          <a:ext cx="4137025" cy="41944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841400" imgH="1803240" progId="Equation.3">
                  <p:embed/>
                </p:oleObj>
              </mc:Choice>
              <mc:Fallback>
                <p:oleObj name="公式" r:id="rId2" imgW="1841400" imgH="1803240" progId="Equation.3">
                  <p:embed/>
                  <p:pic>
                    <p:nvPicPr>
                      <p:cNvPr id="3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975" y="2276871"/>
                        <a:ext cx="4137025" cy="41944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7">
            <a:extLst>
              <a:ext uri="{FF2B5EF4-FFF2-40B4-BE49-F238E27FC236}">
                <a16:creationId xmlns:a16="http://schemas.microsoft.com/office/drawing/2014/main" id="{203DE07C-0949-D147-ABCB-EB19EA63700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74354646"/>
              </p:ext>
            </p:extLst>
          </p:nvPr>
        </p:nvGraphicFramePr>
        <p:xfrm>
          <a:off x="4645025" y="1539875"/>
          <a:ext cx="4065588" cy="4960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4" imgW="4787900" imgH="5842000" progId="Word.Document.8">
                  <p:embed/>
                </p:oleObj>
              </mc:Choice>
              <mc:Fallback>
                <p:oleObj name="Document" r:id="rId4" imgW="4787900" imgH="5842000" progId="Word.Document.8">
                  <p:embed/>
                  <p:pic>
                    <p:nvPicPr>
                      <p:cNvPr id="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5025" y="1539875"/>
                        <a:ext cx="4065588" cy="49609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103846D1-CB77-5F47-B520-89C8CAC474E3}"/>
              </a:ext>
            </a:extLst>
          </p:cNvPr>
          <p:cNvSpPr/>
          <p:nvPr/>
        </p:nvSpPr>
        <p:spPr>
          <a:xfrm>
            <a:off x="1619672" y="1967551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</a:rPr>
              <a:t>转置矩阵</a:t>
            </a:r>
            <a:endParaRPr lang="en-US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5265621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4234A-63C2-FA4D-AB31-3BC8CB96BE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用三元组表表示的稀疏矩阵及其转置</a:t>
            </a:r>
            <a:endParaRPr lang="en-US" dirty="0"/>
          </a:p>
        </p:txBody>
      </p:sp>
      <p:graphicFrame>
        <p:nvGraphicFramePr>
          <p:cNvPr id="4" name="Object 5">
            <a:extLst>
              <a:ext uri="{FF2B5EF4-FFF2-40B4-BE49-F238E27FC236}">
                <a16:creationId xmlns:a16="http://schemas.microsoft.com/office/drawing/2014/main" id="{C6DBF6C5-902F-4D40-9BC7-1D818D461A0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85585463"/>
              </p:ext>
            </p:extLst>
          </p:nvPr>
        </p:nvGraphicFramePr>
        <p:xfrm>
          <a:off x="395288" y="1550988"/>
          <a:ext cx="8318500" cy="5284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9626600" imgH="6108700" progId="Word.Document.8">
                  <p:embed/>
                </p:oleObj>
              </mc:Choice>
              <mc:Fallback>
                <p:oleObj name="Document" r:id="rId2" imgW="9626600" imgH="6108700" progId="Word.Document.8">
                  <p:embed/>
                  <p:pic>
                    <p:nvPicPr>
                      <p:cNvPr id="4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288" y="1550988"/>
                        <a:ext cx="8318500" cy="5284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580242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C3477-B62E-D84D-BAC6-E904424C5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稀疏矩阵转置的算法思想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E6FAC2-B2B3-DC4A-9037-FAEBB23EAA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设矩阵列数为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对矩阵三元组表扫描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次，第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次检测列号为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的三元组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第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次扫描寻找所有列号为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的三元组，将其行号变列号、列号变行号，顺次存于转置矩阵三元组表中</a:t>
            </a:r>
          </a:p>
        </p:txBody>
      </p:sp>
    </p:spTree>
    <p:extLst>
      <p:ext uri="{BB962C8B-B14F-4D97-AF65-F5344CB8AC3E}">
        <p14:creationId xmlns:p14="http://schemas.microsoft.com/office/powerpoint/2010/main" val="76706652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457B-8528-8A42-AB3E-ADB2D5D5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稀疏矩阵的转置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F672CAC-CD80-294B-9A69-2C0A79AF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12" y="1690689"/>
            <a:ext cx="7956376" cy="40708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600"/>
              </a:lnSpc>
              <a:spcBef>
                <a:spcPts val="180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将矩阵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a(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由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*this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指示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转置，结果在稀疏矩阵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Transpose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存放位置指针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的行数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的列数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的列数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的行数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的非零元素个数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的非零元素个数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非零元素个数不为零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存放位置指针清零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按列号做扫描，做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Cols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趟</a:t>
            </a:r>
          </a:p>
          <a:p>
            <a:pPr>
              <a:lnSpc>
                <a:spcPts val="26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寻找列号为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的三元组</a:t>
            </a:r>
          </a:p>
        </p:txBody>
      </p:sp>
    </p:spTree>
    <p:extLst>
      <p:ext uri="{BB962C8B-B14F-4D97-AF65-F5344CB8AC3E}">
        <p14:creationId xmlns:p14="http://schemas.microsoft.com/office/powerpoint/2010/main" val="4206906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A2874-A203-AA4F-ADA3-7F9A7BF98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线性表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(Linear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List)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9F0831-27F8-1049-92E9-451CC6790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975798" cy="4351338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个数据元素的有限序列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，记为</a:t>
            </a:r>
            <a:r>
              <a:rPr lang="en-US" altLang="zh-CN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L=(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…, k</a:t>
            </a:r>
            <a:r>
              <a:rPr lang="en-US" baseline="-2500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中的数据元素，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表头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(head)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zh-CN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表尾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(tail)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的长度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若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n=0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为空表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概念上讲，线性表中各个数据元素可以有不同的数据类型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例如，广义表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，但采用的存储表示可能会对其有限制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除第一个元素外，其它元素有且仅有一个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直接前驱</a:t>
            </a: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除最后一个元素外，其它元素有且仅有一个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直接后继</a:t>
            </a:r>
          </a:p>
        </p:txBody>
      </p:sp>
      <p:sp>
        <p:nvSpPr>
          <p:cNvPr id="4" name="Oval 4">
            <a:extLst>
              <a:ext uri="{FF2B5EF4-FFF2-40B4-BE49-F238E27FC236}">
                <a16:creationId xmlns:a16="http://schemas.microsoft.com/office/drawing/2014/main" id="{508A76DC-AA89-9A4E-80ED-819412A06C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49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AutoShape 5">
            <a:extLst>
              <a:ext uri="{FF2B5EF4-FFF2-40B4-BE49-F238E27FC236}">
                <a16:creationId xmlns:a16="http://schemas.microsoft.com/office/drawing/2014/main" id="{6A0E6078-813F-7341-BD8E-4E58E32530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45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Oval 6">
            <a:extLst>
              <a:ext uri="{FF2B5EF4-FFF2-40B4-BE49-F238E27FC236}">
                <a16:creationId xmlns:a16="http://schemas.microsoft.com/office/drawing/2014/main" id="{F1B5EDC3-F250-9940-B45C-5F16F79F64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41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E77D40D-8554-A54F-99F0-3AF5AA625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37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Oval 8">
            <a:extLst>
              <a:ext uri="{FF2B5EF4-FFF2-40B4-BE49-F238E27FC236}">
                <a16:creationId xmlns:a16="http://schemas.microsoft.com/office/drawing/2014/main" id="{46BF829E-5302-6A44-AC06-232870A184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833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AutoShape 9">
            <a:extLst>
              <a:ext uri="{FF2B5EF4-FFF2-40B4-BE49-F238E27FC236}">
                <a16:creationId xmlns:a16="http://schemas.microsoft.com/office/drawing/2014/main" id="{C4397A75-9B08-CC48-BE5B-0270F1CB54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29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Oval 10">
            <a:extLst>
              <a:ext uri="{FF2B5EF4-FFF2-40B4-BE49-F238E27FC236}">
                <a16:creationId xmlns:a16="http://schemas.microsoft.com/office/drawing/2014/main" id="{2D7E8D86-8A22-664E-BF9E-D584943A7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25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AutoShape 11">
            <a:extLst>
              <a:ext uri="{FF2B5EF4-FFF2-40B4-BE49-F238E27FC236}">
                <a16:creationId xmlns:a16="http://schemas.microsoft.com/office/drawing/2014/main" id="{6AF2AD00-F829-5046-8DA1-8DC8164E4F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21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Oval 12">
            <a:extLst>
              <a:ext uri="{FF2B5EF4-FFF2-40B4-BE49-F238E27FC236}">
                <a16:creationId xmlns:a16="http://schemas.microsoft.com/office/drawing/2014/main" id="{EAB57CFD-CECC-EA4F-91C9-7D524073F2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17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AutoShape 13">
            <a:extLst>
              <a:ext uri="{FF2B5EF4-FFF2-40B4-BE49-F238E27FC236}">
                <a16:creationId xmlns:a16="http://schemas.microsoft.com/office/drawing/2014/main" id="{8D3C9F1D-8615-8149-8099-DB98F758B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1360" y="3981574"/>
            <a:ext cx="609600" cy="152400"/>
          </a:xfrm>
          <a:prstGeom prst="leftRightArrow">
            <a:avLst>
              <a:gd name="adj1" fmla="val 50000"/>
              <a:gd name="adj2" fmla="val 80000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endParaRPr lang="zh-CN" altLang="zh-CN" u="none">
              <a:solidFill>
                <a:srgbClr val="FF7C8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Oval 14">
            <a:extLst>
              <a:ext uri="{FF2B5EF4-FFF2-40B4-BE49-F238E27FC236}">
                <a16:creationId xmlns:a16="http://schemas.microsoft.com/office/drawing/2014/main" id="{C89D41F0-2069-874E-8B5B-CDF377AAC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40960" y="3752974"/>
            <a:ext cx="609600" cy="6096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A3B9EEE0-15E7-0048-9D6D-7BB6FD0497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941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Text Box 16">
            <a:extLst>
              <a:ext uri="{FF2B5EF4-FFF2-40B4-BE49-F238E27FC236}">
                <a16:creationId xmlns:a16="http://schemas.microsoft.com/office/drawing/2014/main" id="{04A91C06-2D0B-9041-945B-71D696060D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416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911BE3BE-815E-C242-AD2D-262A0853A5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781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8">
            <a:extLst>
              <a:ext uri="{FF2B5EF4-FFF2-40B4-BE49-F238E27FC236}">
                <a16:creationId xmlns:a16="http://schemas.microsoft.com/office/drawing/2014/main" id="{D62B1C7F-094C-A643-AC9E-8B381C44F8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56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EF09FE51-4CC4-5749-98B2-44A717475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2176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20">
            <a:extLst>
              <a:ext uri="{FF2B5EF4-FFF2-40B4-BE49-F238E27FC236}">
                <a16:creationId xmlns:a16="http://schemas.microsoft.com/office/drawing/2014/main" id="{22711A49-3812-AA4E-BDEE-661CF2452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40960" y="3645024"/>
            <a:ext cx="569387" cy="64633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6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36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0725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C457B-8528-8A42-AB3E-ADB2D5D55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稀疏矩阵的转置</a:t>
            </a:r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F672CAC-CD80-294B-9A69-2C0A79AF92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812" y="1690689"/>
            <a:ext cx="7956376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个三元组中元素的列号为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k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新三元组的行号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新三元组的列号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 algn="just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algn="just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新三元组的值</a:t>
            </a:r>
          </a:p>
          <a:p>
            <a:pPr lvl="0" algn="just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 lvl="0" algn="just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存放指针进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CurrentPosition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072DE-4F7F-AE47-A3B8-0668C2F72242}"/>
              </a:ext>
            </a:extLst>
          </p:cNvPr>
          <p:cNvSpPr/>
          <p:nvPr/>
        </p:nvSpPr>
        <p:spPr>
          <a:xfrm>
            <a:off x="347574" y="5589240"/>
            <a:ext cx="8448851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时间复杂度为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O(Cols*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</a:p>
          <a:p>
            <a:pPr algn="ctr"/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NonZero_Terms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Rows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*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Cols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等数量级时，时间复杂度为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O(Rows*Cols</a:t>
            </a:r>
            <a:r>
              <a:rPr lang="en-US" altLang="zh-CN" sz="2000" u="none" baseline="3000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)</a:t>
            </a:r>
            <a:endParaRPr lang="en-US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38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3659E-EBFB-924A-A56D-B0542DF5E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稀疏矩阵快速转置的算法思想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3FB5C3-2EE1-9F41-AFE1-A8E38B302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为加快转置速度，建立辅助数组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rowStart</a:t>
            </a:r>
            <a:endParaRPr lang="en-US" dirty="0">
              <a:solidFill>
                <a:srgbClr val="C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rowSize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记录矩阵转置后各行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转置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</a:t>
            </a:r>
            <a:r>
              <a:rPr lang="zh-CN" altLang="en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各列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非零元素个数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rowStart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记录各行非零元素在转置三元组表中的开始存放位置</a:t>
            </a: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扫描矩阵的三元组表，根据三元组中的列号，确定它转置后的行号，查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rowStart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表，按查到的位置直接将该项存入转置矩阵的三元组表中</a:t>
            </a:r>
          </a:p>
        </p:txBody>
      </p:sp>
    </p:spTree>
    <p:extLst>
      <p:ext uri="{BB962C8B-B14F-4D97-AF65-F5344CB8AC3E}">
        <p14:creationId xmlns:p14="http://schemas.microsoft.com/office/powerpoint/2010/main" val="358682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FA760-9EC0-1D47-B782-D45E9BD600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稀疏矩阵快速转置的算法思想</a:t>
            </a:r>
            <a:endParaRPr lang="en-US" dirty="0"/>
          </a:p>
        </p:txBody>
      </p:sp>
      <p:graphicFrame>
        <p:nvGraphicFramePr>
          <p:cNvPr id="4" name="Object 4">
            <a:extLst>
              <a:ext uri="{FF2B5EF4-FFF2-40B4-BE49-F238E27FC236}">
                <a16:creationId xmlns:a16="http://schemas.microsoft.com/office/drawing/2014/main" id="{FFAFEA0E-4557-BD42-81CB-BB8ACD9C56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91663067"/>
              </p:ext>
            </p:extLst>
          </p:nvPr>
        </p:nvGraphicFramePr>
        <p:xfrm>
          <a:off x="504130" y="1484784"/>
          <a:ext cx="8388350" cy="313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Document" r:id="rId2" imgW="6427421" imgH="2402889" progId="Word.Document.8">
                  <p:embed/>
                </p:oleObj>
              </mc:Choice>
              <mc:Fallback>
                <p:oleObj name="Document" r:id="rId2" imgW="6427421" imgH="2402889" progId="Word.Document.8">
                  <p:embed/>
                  <p:pic>
                    <p:nvPicPr>
                      <p:cNvPr id="3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4130" y="1484784"/>
                        <a:ext cx="8388350" cy="313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Group 5">
            <a:extLst>
              <a:ext uri="{FF2B5EF4-FFF2-40B4-BE49-F238E27FC236}">
                <a16:creationId xmlns:a16="http://schemas.microsoft.com/office/drawing/2014/main" id="{C9E8D623-E517-104D-BE95-44560945DE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184797"/>
              </p:ext>
            </p:extLst>
          </p:nvPr>
        </p:nvGraphicFramePr>
        <p:xfrm>
          <a:off x="683568" y="4280872"/>
          <a:ext cx="7696200" cy="2316480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三元组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(0)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(2)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(3)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(4)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(5)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(6)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(7)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7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行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row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3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列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col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值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value</a:t>
                      </a:r>
                    </a:p>
                  </a:txBody>
                  <a:tcPr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17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黑体" pitchFamily="2" charset="-122"/>
                          <a:cs typeface="Times New Roman" pitchFamily="18" charset="0"/>
                        </a:rPr>
                        <a:t>-</a:t>
                      </a: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91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99"/>
                          </a:solidFill>
                          <a:effectLst/>
                          <a:latin typeface="Times New Roman" pitchFamily="18" charset="0"/>
                          <a:ea typeface="仿宋_GB2312" pitchFamily="49" charset="-122"/>
                          <a:cs typeface="Times New Roman" pitchFamily="18" charset="0"/>
                        </a:rPr>
                        <a:t>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36740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8432-D022-4A42-9CAD-A9E1F503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稀疏矩阵的快速转置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5A5C95-74E5-E844-965A-5E5C8D2E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7886700" cy="3919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int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Fast_Transpose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SparseMatrix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统计各列非零元素个数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new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预计转置后各行存放位置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根据矩阵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中非零元素的列号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统计矩阵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行非零元素个数</a:t>
            </a:r>
            <a:endParaRPr lang="en-US" altLang="zh-CN" sz="2000" u="none" dirty="0">
              <a:solidFill>
                <a:srgbClr val="C00000"/>
              </a:solidFill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计算矩阵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行的开始存放位置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rowStart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[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]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等于矩阵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行的开始存放位置</a:t>
            </a:r>
          </a:p>
          <a:p>
            <a:pPr>
              <a:lnSpc>
                <a:spcPts val="25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492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48432-D022-4A42-9CAD-A9E1F5039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稀疏矩阵的快速转置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35A5C95-74E5-E844-965A-5E5C8D2E6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650" y="1690689"/>
            <a:ext cx="7886700" cy="42400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NonZero_Terms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为第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个非零元素在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中应存放的位置</a:t>
            </a: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</a:t>
            </a: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value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矩阵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行非零元素的存放位置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SMArray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]++;</a:t>
            </a:r>
            <a:endParaRPr lang="en-US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 [ ]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delete [ ]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rowStart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5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7677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49C00-F964-EE4B-B56A-65A872204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稀疏矩阵快速转置的时间复杂度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ABC69-62D0-1349-8D66-AAFF3B4D6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在函数中，共有四个循环，时间复杂度分别为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O(Cols)、O(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NonZero_Terms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)、O(Cols)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NonZero_Terms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，因此该函数的时间复杂度为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O(max(Cols,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NonZero_Terms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NonZero_Terms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Rows*Cols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等数量级时，函数的时间复杂度为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O(Rows*Cols)，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这与不采用三元组表表示矩阵时的转置时间复杂度相同</a:t>
            </a:r>
          </a:p>
        </p:txBody>
      </p:sp>
    </p:spTree>
    <p:extLst>
      <p:ext uri="{BB962C8B-B14F-4D97-AF65-F5344CB8AC3E}">
        <p14:creationId xmlns:p14="http://schemas.microsoft.com/office/powerpoint/2010/main" val="2850820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线性表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solidFill>
                  <a:schemeClr val="bg1">
                    <a:lumMod val="65000"/>
                  </a:schemeClr>
                </a:solidFill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顺序表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6911942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2EC5F-66F7-7341-AEFC-D3AD89F8C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(Sequential List)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5F9D2-A227-4641-89D0-D9E1C83402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定义：将线性表中的元素相继存放在一个</a:t>
            </a:r>
            <a:r>
              <a:rPr lang="zh-CN" altLang="en-US" dirty="0">
                <a:solidFill>
                  <a:srgbClr val="C00000"/>
                </a:solidFill>
              </a:rPr>
              <a:t>连续的存储空间</a:t>
            </a:r>
            <a:r>
              <a:rPr lang="zh-CN" altLang="en-US" dirty="0"/>
              <a:t>中，可利用</a:t>
            </a:r>
            <a:r>
              <a:rPr lang="zh-CN" altLang="en-US" dirty="0">
                <a:solidFill>
                  <a:srgbClr val="C00000"/>
                </a:solidFill>
              </a:rPr>
              <a:t>一维数组</a:t>
            </a:r>
            <a:r>
              <a:rPr lang="zh-CN" altLang="en-US" dirty="0"/>
              <a:t>描述存储结构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特点：元素的逻辑顺序与其存放的物理顺序一致，对元素可以进行</a:t>
            </a:r>
            <a:r>
              <a:rPr lang="zh-CN" altLang="en-US" dirty="0">
                <a:solidFill>
                  <a:srgbClr val="C00000"/>
                </a:solidFill>
              </a:rPr>
              <a:t>随机访问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/>
          </a:p>
          <a:p>
            <a:r>
              <a:rPr lang="zh-CN" altLang="en-US" dirty="0"/>
              <a:t>限制：所有元素具有相同的数据类型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9B153B-EAE9-6E4F-B984-E83C4EB33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01900" y="5316264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E31997F-80CE-CD4F-8DF5-ADBAE90575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00" y="5316264"/>
            <a:ext cx="4105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</a:t>
            </a:r>
            <a:r>
              <a:rPr lang="zh-CN" altLang="en-US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34  57  </a:t>
            </a:r>
            <a:r>
              <a:rPr lang="zh-CN" altLang="en-US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16  </a:t>
            </a:r>
            <a:r>
              <a:rPr lang="zh-CN" altLang="en-US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48  </a:t>
            </a:r>
            <a:r>
              <a:rPr lang="zh-CN" altLang="en-US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ED1EBCF9-7374-A44B-A4D0-43480210957D}"/>
              </a:ext>
            </a:extLst>
          </p:cNvPr>
          <p:cNvSpPr>
            <a:spLocks noChangeShapeType="1"/>
          </p:cNvSpPr>
          <p:nvPr/>
        </p:nvSpPr>
        <p:spPr bwMode="auto">
          <a:xfrm>
            <a:off x="3387700" y="531626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8213BEA1-CBCD-B94B-A90D-F5D4D90E3D4D}"/>
              </a:ext>
            </a:extLst>
          </p:cNvPr>
          <p:cNvSpPr>
            <a:spLocks noChangeShapeType="1"/>
          </p:cNvSpPr>
          <p:nvPr/>
        </p:nvSpPr>
        <p:spPr bwMode="auto">
          <a:xfrm>
            <a:off x="4073500" y="531626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1DBA1B8D-1686-6841-91BD-7027C89EA21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5100" y="531626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E5EC4439-E118-E040-8FBD-521A585953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30900" y="5316264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40DB3904-8A39-B742-B272-539922739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78100" y="4849996"/>
            <a:ext cx="404469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0      1      2      3     4      5 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4317777C-904B-0648-9EDA-AF4B3FFD7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6886" y="5279177"/>
            <a:ext cx="95891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data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8AEC001D-9C29-AB49-99C7-BB5C52916F0A}"/>
              </a:ext>
            </a:extLst>
          </p:cNvPr>
          <p:cNvSpPr>
            <a:spLocks noChangeShapeType="1"/>
          </p:cNvSpPr>
          <p:nvPr/>
        </p:nvSpPr>
        <p:spPr bwMode="auto">
          <a:xfrm>
            <a:off x="4759300" y="5330552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5440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549D-C130-5749-8C94-544DAF6CB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顺序表的类定义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70CF76-07FE-9F4E-BCB3-77EE0080758E}"/>
              </a:ext>
            </a:extLst>
          </p:cNvPr>
          <p:cNvSpPr txBox="1">
            <a:spLocks noChangeArrowheads="1"/>
          </p:cNvSpPr>
          <p:nvPr/>
        </p:nvSpPr>
        <p:spPr>
          <a:xfrm>
            <a:off x="287524" y="1484784"/>
            <a:ext cx="8568952" cy="525658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class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{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defaultSize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~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delete [ ]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析构函数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const 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计算表长度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const;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查找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在表中第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个位置处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个位置处的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IsEmpty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判断表空否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IsFull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 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判断表满否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 return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NULL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 }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访问第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个元素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…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*list;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表的存放数组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maxSize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表的最大可容纳元素数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last;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当前已存元素的最后位置，从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开始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en-US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3251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432D7-C220-C74C-A40C-818481273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构造函数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BB04D03-E67B-1F43-94C1-0A864A84685D}"/>
              </a:ext>
            </a:extLst>
          </p:cNvPr>
          <p:cNvSpPr txBox="1">
            <a:spLocks noChangeArrowheads="1"/>
          </p:cNvSpPr>
          <p:nvPr/>
        </p:nvSpPr>
        <p:spPr>
          <a:xfrm>
            <a:off x="1220225" y="1690689"/>
            <a:ext cx="6703550" cy="2890439"/>
          </a:xfrm>
          <a:prstGeom prst="rect">
            <a:avLst/>
          </a:prstGeom>
        </p:spPr>
        <p:txBody>
          <a:bodyPr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SeqList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&lt;Type&gt; ::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SeqList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size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if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size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&gt;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0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maxSize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size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last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-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1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is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=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new Type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kumimoji="0" lang="en-US" altLang="zh-CN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maxSize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]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pPr marL="342900" lvl="0" indent="-342900">
              <a:spcBef>
                <a:spcPct val="0"/>
              </a:spcBef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if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 </a:t>
            </a:r>
            <a:r>
              <a:rPr kumimoji="0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==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NULL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)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{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  <a:p>
            <a:pPr marL="342900" lvl="0" indent="-342900">
              <a:spcBef>
                <a:spcPct val="0"/>
              </a:spcBef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cerr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&lt;&lt;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Memory Allocation Error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"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&lt;&lt;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endl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     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+mn-ea"/>
                <a:cs typeface="Times New Roman" pitchFamily="18" charset="0"/>
              </a:rPr>
              <a:t>return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;</a:t>
            </a: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n-ea"/>
                <a:cs typeface="Times New Roman" pitchFamily="18" charset="0"/>
              </a:rPr>
              <a:t>        }</a:t>
            </a:r>
            <a:endParaRPr lang="en-US" altLang="zh-CN" sz="2000" b="0" u="none" kern="0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  <a:endParaRPr lang="en-US" altLang="zh-CN" sz="2000" u="none" kern="0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05577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24743-AB44-9548-9239-50A0E67AF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线性表示例</a:t>
            </a:r>
            <a:endParaRPr 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1532CF6-1FD0-6A43-ABFC-09E47F125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72920"/>
              </p:ext>
            </p:extLst>
          </p:nvPr>
        </p:nvGraphicFramePr>
        <p:xfrm>
          <a:off x="1079613" y="2055775"/>
          <a:ext cx="6984773" cy="936104"/>
        </p:xfrm>
        <a:graphic>
          <a:graphicData uri="http://schemas.openxmlformats.org/drawingml/2006/table">
            <a:tbl>
              <a:tblPr/>
              <a:tblGrid>
                <a:gridCol w="8736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3622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86941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星期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Mon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Tue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Wed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Thu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Fri</a:t>
                      </a:r>
                      <a:endParaRPr lang="zh-CN" sz="2400" b="1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Sat</a:t>
                      </a:r>
                      <a:endParaRPr lang="zh-CN" sz="2400" b="1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Sun</a:t>
                      </a:r>
                      <a:endParaRPr lang="zh-CN" sz="2400" b="1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温度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15.5</a:t>
                      </a:r>
                      <a:endParaRPr lang="zh-CN" sz="2400" b="1" kern="10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16.5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15.7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15.0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16.1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solidFill>
                            <a:schemeClr val="tx1"/>
                          </a:solidFill>
                          <a:latin typeface="Times New Roman"/>
                          <a:ea typeface="宋体"/>
                          <a:cs typeface="Times New Roman"/>
                        </a:rPr>
                        <a:t>16.4</a:t>
                      </a:r>
                      <a:endParaRPr lang="zh-CN" sz="2400" b="1" kern="100" dirty="0">
                        <a:solidFill>
                          <a:schemeClr val="tx1"/>
                        </a:solidFill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5" name="表格 5">
            <a:extLst>
              <a:ext uri="{FF2B5EF4-FFF2-40B4-BE49-F238E27FC236}">
                <a16:creationId xmlns:a16="http://schemas.microsoft.com/office/drawing/2014/main" id="{7F5AB8EF-4085-8147-8EFE-DA64D10594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92742"/>
              </p:ext>
            </p:extLst>
          </p:nvPr>
        </p:nvGraphicFramePr>
        <p:xfrm>
          <a:off x="1367644" y="3356965"/>
          <a:ext cx="6408710" cy="2340234"/>
        </p:xfrm>
        <a:graphic>
          <a:graphicData uri="http://schemas.openxmlformats.org/drawingml/2006/table">
            <a:tbl>
              <a:tblPr>
                <a:effectLst/>
              </a:tblPr>
              <a:tblGrid>
                <a:gridCol w="12817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174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6802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职工号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姓名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性别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年龄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2400" b="1" i="0" kern="100" dirty="0">
                          <a:solidFill>
                            <a:srgbClr val="C00000"/>
                          </a:solidFill>
                          <a:effectLst/>
                          <a:latin typeface="DengXian" panose="02010600030101010101" pitchFamily="2" charset="-122"/>
                          <a:ea typeface="DengXian" panose="02010600030101010101" pitchFamily="2" charset="-122"/>
                          <a:cs typeface="Times New Roman"/>
                        </a:rPr>
                        <a:t>工资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001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Wang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male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35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160.5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/>
                          <a:ea typeface="宋体"/>
                          <a:cs typeface="Times New Roman"/>
                        </a:rPr>
                        <a:t>002</a:t>
                      </a:r>
                      <a:endParaRPr lang="zh-CN" sz="24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 err="1">
                          <a:latin typeface="Times New Roman"/>
                          <a:ea typeface="宋体"/>
                          <a:cs typeface="Times New Roman"/>
                        </a:rPr>
                        <a:t>Cai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male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/>
                          <a:ea typeface="宋体"/>
                          <a:cs typeface="Times New Roman"/>
                        </a:rPr>
                        <a:t>32</a:t>
                      </a:r>
                      <a:endParaRPr lang="zh-CN" sz="24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/>
                          <a:ea typeface="宋体"/>
                          <a:cs typeface="Times New Roman"/>
                        </a:rPr>
                        <a:t>150.00</a:t>
                      </a:r>
                      <a:endParaRPr lang="zh-CN" sz="24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003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>
                          <a:latin typeface="Times New Roman"/>
                          <a:ea typeface="宋体"/>
                          <a:cs typeface="Times New Roman"/>
                        </a:rPr>
                        <a:t>Zhang</a:t>
                      </a:r>
                      <a:endParaRPr lang="zh-CN" sz="2400" b="1" kern="10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female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28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2400" b="1" kern="100" dirty="0">
                          <a:latin typeface="Times New Roman"/>
                          <a:ea typeface="宋体"/>
                          <a:cs typeface="Times New Roman"/>
                        </a:rPr>
                        <a:t>130.00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05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CN" sz="2400" b="1" kern="100" dirty="0">
                          <a:latin typeface="Times New Roman"/>
                          <a:ea typeface="宋体"/>
                          <a:cs typeface="Times New Roman"/>
                        </a:rPr>
                        <a:t>…</a:t>
                      </a:r>
                      <a:endParaRPr lang="zh-CN" sz="2400" b="1" kern="100" dirty="0">
                        <a:latin typeface="Times New Roman"/>
                        <a:ea typeface="宋体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94159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2656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42DE5-D1F2-3E4D-80E8-B5B64635C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元素的查找</a:t>
            </a:r>
            <a:endParaRPr lang="en-US" dirty="0"/>
          </a:p>
        </p:txBody>
      </p:sp>
      <p:sp>
        <p:nvSpPr>
          <p:cNvPr id="4" name="Line 5">
            <a:extLst>
              <a:ext uri="{FF2B5EF4-FFF2-40B4-BE49-F238E27FC236}">
                <a16:creationId xmlns:a16="http://schemas.microsoft.com/office/drawing/2014/main" id="{3043C7AB-DB84-4D43-9259-C41533FB776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56259" y="2829520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298928-73AC-5947-B4EF-FEE66BAA9B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459" y="2219920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27BA6F97-C2E6-BC41-9ED6-7A379053BC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659" y="2219920"/>
            <a:ext cx="41052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25   34  57   16   48   09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837E7138-3CB5-B143-9E18-86FE949FC1F0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2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110C6780-3AE9-7640-9277-4EC6213F4AA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0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2F8523E0-1B5A-D748-AA11-490AB8440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8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2934B6A6-EDDE-F34D-A129-DE4543907E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6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B9DC59B6-548A-FB42-BBFF-89FEC68FDC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459" y="22199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7A71DCD5-234E-A64F-93EF-7A22A06202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659" y="1700808"/>
            <a:ext cx="413446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0     1      2      3     4      5 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C10011B6-738B-DF49-93DC-855C4167DA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597" y="2173705"/>
            <a:ext cx="151836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查找 </a:t>
            </a:r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16</a:t>
            </a:r>
            <a:endParaRPr lang="en-US" altLang="zh-CN" sz="32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4A555EE1-BBE9-E54E-B641-350D83DC38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75259" y="2708920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7">
            <a:extLst>
              <a:ext uri="{FF2B5EF4-FFF2-40B4-BE49-F238E27FC236}">
                <a16:creationId xmlns:a16="http://schemas.microsoft.com/office/drawing/2014/main" id="{77CDAC74-0E66-4C4C-B68F-18A0AEB742F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465859" y="3926483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Rectangle 18">
            <a:extLst>
              <a:ext uri="{FF2B5EF4-FFF2-40B4-BE49-F238E27FC236}">
                <a16:creationId xmlns:a16="http://schemas.microsoft.com/office/drawing/2014/main" id="{A61530A9-092D-0F4B-BB1B-C29A194D36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459" y="3316883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9">
            <a:extLst>
              <a:ext uri="{FF2B5EF4-FFF2-40B4-BE49-F238E27FC236}">
                <a16:creationId xmlns:a16="http://schemas.microsoft.com/office/drawing/2014/main" id="{988F7762-9AAF-5841-9A3E-45C1672915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659" y="3316883"/>
            <a:ext cx="4105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25   34  57   16   48   09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19" name="Line 20">
            <a:extLst>
              <a:ext uri="{FF2B5EF4-FFF2-40B4-BE49-F238E27FC236}">
                <a16:creationId xmlns:a16="http://schemas.microsoft.com/office/drawing/2014/main" id="{B95CD84E-4DFA-6D4A-AD10-1A78A542A8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2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21">
            <a:extLst>
              <a:ext uri="{FF2B5EF4-FFF2-40B4-BE49-F238E27FC236}">
                <a16:creationId xmlns:a16="http://schemas.microsoft.com/office/drawing/2014/main" id="{BAA06806-78EA-E34B-9C6E-705889D047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0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Line 22">
            <a:extLst>
              <a:ext uri="{FF2B5EF4-FFF2-40B4-BE49-F238E27FC236}">
                <a16:creationId xmlns:a16="http://schemas.microsoft.com/office/drawing/2014/main" id="{E360EF3F-F3C5-364E-B557-9CE58A1AE04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8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2" name="Line 23">
            <a:extLst>
              <a:ext uri="{FF2B5EF4-FFF2-40B4-BE49-F238E27FC236}">
                <a16:creationId xmlns:a16="http://schemas.microsoft.com/office/drawing/2014/main" id="{8D784014-A991-5342-A331-2A6B134AB75C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6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Line 24">
            <a:extLst>
              <a:ext uri="{FF2B5EF4-FFF2-40B4-BE49-F238E27FC236}">
                <a16:creationId xmlns:a16="http://schemas.microsoft.com/office/drawing/2014/main" id="{CEAA3040-9471-4F46-B9EC-85335B59B3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459" y="33168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25">
            <a:extLst>
              <a:ext uri="{FF2B5EF4-FFF2-40B4-BE49-F238E27FC236}">
                <a16:creationId xmlns:a16="http://schemas.microsoft.com/office/drawing/2014/main" id="{F069F02B-B533-014B-A58D-A290EB26AD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4859" y="3789040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6">
            <a:extLst>
              <a:ext uri="{FF2B5EF4-FFF2-40B4-BE49-F238E27FC236}">
                <a16:creationId xmlns:a16="http://schemas.microsoft.com/office/drawing/2014/main" id="{89CB2DF9-9963-7B4E-9A29-6396824C2E9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151659" y="5039320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49C2CAFB-0B0A-C54D-A502-261FC875A6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51459" y="4429720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28">
            <a:extLst>
              <a:ext uri="{FF2B5EF4-FFF2-40B4-BE49-F238E27FC236}">
                <a16:creationId xmlns:a16="http://schemas.microsoft.com/office/drawing/2014/main" id="{3A58C28B-9A98-0643-A989-0B57040D16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7659" y="4429720"/>
            <a:ext cx="4105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25   34  57   16   48   09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8" name="Line 29">
            <a:extLst>
              <a:ext uri="{FF2B5EF4-FFF2-40B4-BE49-F238E27FC236}">
                <a16:creationId xmlns:a16="http://schemas.microsoft.com/office/drawing/2014/main" id="{AA9FD3B8-EBF1-5942-8691-2459FB60676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372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30">
            <a:extLst>
              <a:ext uri="{FF2B5EF4-FFF2-40B4-BE49-F238E27FC236}">
                <a16:creationId xmlns:a16="http://schemas.microsoft.com/office/drawing/2014/main" id="{50816822-DDC9-9C45-86CC-833AEA1660C1}"/>
              </a:ext>
            </a:extLst>
          </p:cNvPr>
          <p:cNvSpPr>
            <a:spLocks noChangeShapeType="1"/>
          </p:cNvSpPr>
          <p:nvPr/>
        </p:nvSpPr>
        <p:spPr bwMode="auto">
          <a:xfrm>
            <a:off x="39230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1">
            <a:extLst>
              <a:ext uri="{FF2B5EF4-FFF2-40B4-BE49-F238E27FC236}">
                <a16:creationId xmlns:a16="http://schemas.microsoft.com/office/drawing/2014/main" id="{E0372BCE-F163-FD42-8504-A70AD450A980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88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Line 32">
            <a:extLst>
              <a:ext uri="{FF2B5EF4-FFF2-40B4-BE49-F238E27FC236}">
                <a16:creationId xmlns:a16="http://schemas.microsoft.com/office/drawing/2014/main" id="{12DCDCD9-B7F7-BD49-A40E-91F0355C3564}"/>
              </a:ext>
            </a:extLst>
          </p:cNvPr>
          <p:cNvSpPr>
            <a:spLocks noChangeShapeType="1"/>
          </p:cNvSpPr>
          <p:nvPr/>
        </p:nvSpPr>
        <p:spPr bwMode="auto">
          <a:xfrm>
            <a:off x="52946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Line 33">
            <a:extLst>
              <a:ext uri="{FF2B5EF4-FFF2-40B4-BE49-F238E27FC236}">
                <a16:creationId xmlns:a16="http://schemas.microsoft.com/office/drawing/2014/main" id="{CE40A97F-97F1-7245-88FA-6BBA094724A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0459" y="4429720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3" name="Text Box 34">
            <a:extLst>
              <a:ext uri="{FF2B5EF4-FFF2-40B4-BE49-F238E27FC236}">
                <a16:creationId xmlns:a16="http://schemas.microsoft.com/office/drawing/2014/main" id="{7F53BDB3-DD4C-FF44-BA55-922A0CA15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597" y="4941168"/>
            <a:ext cx="296862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4" name="Line 35">
            <a:extLst>
              <a:ext uri="{FF2B5EF4-FFF2-40B4-BE49-F238E27FC236}">
                <a16:creationId xmlns:a16="http://schemas.microsoft.com/office/drawing/2014/main" id="{F64DE7F4-AF70-1448-8564-B76D4A302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13659" y="6136283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Rectangle 36">
            <a:extLst>
              <a:ext uri="{FF2B5EF4-FFF2-40B4-BE49-F238E27FC236}">
                <a16:creationId xmlns:a16="http://schemas.microsoft.com/office/drawing/2014/main" id="{8331658F-0A66-C24F-A6D9-5A00AFC96B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0984" y="5526683"/>
            <a:ext cx="4114800" cy="533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37">
            <a:extLst>
              <a:ext uri="{FF2B5EF4-FFF2-40B4-BE49-F238E27FC236}">
                <a16:creationId xmlns:a16="http://schemas.microsoft.com/office/drawing/2014/main" id="{FF4504B7-15C5-1F49-8BB2-7779C00302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37184" y="5526683"/>
            <a:ext cx="4105275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25   34  57   16   48   09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E7D72D2F-B152-304C-B46A-E6EF237C8C31}"/>
              </a:ext>
            </a:extLst>
          </p:cNvPr>
          <p:cNvSpPr>
            <a:spLocks noChangeShapeType="1"/>
          </p:cNvSpPr>
          <p:nvPr/>
        </p:nvSpPr>
        <p:spPr bwMode="auto">
          <a:xfrm>
            <a:off x="32467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39">
            <a:extLst>
              <a:ext uri="{FF2B5EF4-FFF2-40B4-BE49-F238E27FC236}">
                <a16:creationId xmlns:a16="http://schemas.microsoft.com/office/drawing/2014/main" id="{DB68683D-9DB0-7A41-9EE5-3628D76F706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325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40">
            <a:extLst>
              <a:ext uri="{FF2B5EF4-FFF2-40B4-BE49-F238E27FC236}">
                <a16:creationId xmlns:a16="http://schemas.microsoft.com/office/drawing/2014/main" id="{8DC27713-6CA1-9642-84D9-7F23B990D3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6183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41">
            <a:extLst>
              <a:ext uri="{FF2B5EF4-FFF2-40B4-BE49-F238E27FC236}">
                <a16:creationId xmlns:a16="http://schemas.microsoft.com/office/drawing/2014/main" id="{59EA1668-207A-F846-A92C-2759B31352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041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42">
            <a:extLst>
              <a:ext uri="{FF2B5EF4-FFF2-40B4-BE49-F238E27FC236}">
                <a16:creationId xmlns:a16="http://schemas.microsoft.com/office/drawing/2014/main" id="{1356021A-113E-5645-9DE5-C14781911E6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89984" y="5526683"/>
            <a:ext cx="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ext Box 43">
            <a:extLst>
              <a:ext uri="{FF2B5EF4-FFF2-40B4-BE49-F238E27FC236}">
                <a16:creationId xmlns:a16="http://schemas.microsoft.com/office/drawing/2014/main" id="{6D7D7AEF-212E-934E-9AD4-F1787ABEF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32659" y="6021288"/>
            <a:ext cx="296863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AutoShape 44">
            <a:extLst>
              <a:ext uri="{FF2B5EF4-FFF2-40B4-BE49-F238E27FC236}">
                <a16:creationId xmlns:a16="http://schemas.microsoft.com/office/drawing/2014/main" id="{88C1642C-CC60-554C-BE27-A75DFC4DF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08659" y="290572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AutoShape 45">
            <a:extLst>
              <a:ext uri="{FF2B5EF4-FFF2-40B4-BE49-F238E27FC236}">
                <a16:creationId xmlns:a16="http://schemas.microsoft.com/office/drawing/2014/main" id="{928EC72C-6E85-314D-BD0E-E8103C8E55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8259" y="397252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AutoShape 46">
            <a:extLst>
              <a:ext uri="{FF2B5EF4-FFF2-40B4-BE49-F238E27FC236}">
                <a16:creationId xmlns:a16="http://schemas.microsoft.com/office/drawing/2014/main" id="{CE6F4D9F-738F-3A4C-8FEC-29AC1D0AF9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0259" y="5115520"/>
            <a:ext cx="533400" cy="152400"/>
          </a:xfrm>
          <a:prstGeom prst="curvedUpArrow">
            <a:avLst>
              <a:gd name="adj1" fmla="val 70000"/>
              <a:gd name="adj2" fmla="val 140000"/>
              <a:gd name="adj3" fmla="val 33333"/>
            </a:avLst>
          </a:prstGeom>
          <a:solidFill>
            <a:srgbClr val="C00000"/>
          </a:solidFill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Text Box 47">
            <a:extLst>
              <a:ext uri="{FF2B5EF4-FFF2-40B4-BE49-F238E27FC236}">
                <a16:creationId xmlns:a16="http://schemas.microsoft.com/office/drawing/2014/main" id="{7333786E-4544-BA45-B447-F1D39DA482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9859" y="6098183"/>
            <a:ext cx="2030413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查找</a:t>
            </a:r>
            <a:r>
              <a:rPr lang="zh-CN" altLang="en-US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成功</a:t>
            </a:r>
            <a:endParaRPr lang="zh-CN" altLang="en-US" sz="3200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736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/>
      <p:bldP spid="16" grpId="0" animBg="1"/>
      <p:bldP spid="17" grpId="0" animBg="1"/>
      <p:bldP spid="18" grpId="0"/>
      <p:bldP spid="19" grpId="0" animBg="1"/>
      <p:bldP spid="20" grpId="0" animBg="1"/>
      <p:bldP spid="21" grpId="0" animBg="1"/>
      <p:bldP spid="22" grpId="0" animBg="1"/>
      <p:bldP spid="23" grpId="0" animBg="1"/>
      <p:bldP spid="24" grpId="0"/>
      <p:bldP spid="25" grpId="0" animBg="1"/>
      <p:bldP spid="26" grpId="0" animBg="1"/>
      <p:bldP spid="27" grpId="0"/>
      <p:bldP spid="28" grpId="0" animBg="1"/>
      <p:bldP spid="29" grpId="0" animBg="1"/>
      <p:bldP spid="30" grpId="0" animBg="1"/>
      <p:bldP spid="31" grpId="0" animBg="1"/>
      <p:bldP spid="32" grpId="0" animBg="1"/>
      <p:bldP spid="33" grpId="0"/>
      <p:bldP spid="34" grpId="0" animBg="1"/>
      <p:bldP spid="35" grpId="0" animBg="1"/>
      <p:bldP spid="36" grpId="0"/>
      <p:bldP spid="37" grpId="0" animBg="1"/>
      <p:bldP spid="38" grpId="0" animBg="1"/>
      <p:bldP spid="39" grpId="0" animBg="1"/>
      <p:bldP spid="40" grpId="0" animBg="1"/>
      <p:bldP spid="41" grpId="0" animBg="1"/>
      <p:bldP spid="42" grpId="0"/>
      <p:bldP spid="43" grpId="0" animBg="1"/>
      <p:bldP spid="44" grpId="0" animBg="1"/>
      <p:bldP spid="45" grpId="0" animBg="1"/>
      <p:bldP spid="4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30111-C9AE-3D48-A763-C98A6C06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查找函数</a:t>
            </a:r>
            <a:endParaRPr lang="en-US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4F272264-3342-C34E-A227-01D3235B38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34" y="1690689"/>
            <a:ext cx="7440050" cy="29238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查找函数：在表中顺序搜索与给定值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匹配的元素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const {</a:t>
            </a:r>
          </a:p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找到则函数返回该元素的下标</a:t>
            </a:r>
          </a:p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否则函数返回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-1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，表示查找失败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7FC82-1A06-5F45-ACEB-3810029E19C8}"/>
                  </a:ext>
                </a:extLst>
              </p:cNvPr>
              <p:cNvSpPr txBox="1"/>
              <p:nvPr/>
            </p:nvSpPr>
            <p:spPr>
              <a:xfrm>
                <a:off x="306825" y="4614566"/>
                <a:ext cx="8530349" cy="90627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若每个元素的查找概率相等，则平均比较次数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ACN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nary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sz="2000" b="1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若查找不成功，则比较次数为</a:t>
                </a:r>
                <a14:m>
                  <m:oMath xmlns:m="http://schemas.openxmlformats.org/officeDocument/2006/math">
                    <m:r>
                      <a:rPr lang="en-US" altLang="zh-CN" sz="2000" i="1" u="none" dirty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endParaRPr lang="en-US" sz="2000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C7FC82-1A06-5F45-ACEB-3810029E19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25" y="4614566"/>
                <a:ext cx="8530349" cy="906274"/>
              </a:xfrm>
              <a:prstGeom prst="rect">
                <a:avLst/>
              </a:prstGeom>
              <a:blipFill>
                <a:blip r:embed="rId2"/>
                <a:stretch>
                  <a:fillRect l="-298" t="-43836" b="-30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2779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6C21F-78BA-BC4A-8B68-C4CC401E8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元素的插入</a:t>
            </a:r>
            <a:endParaRPr lang="en-US" dirty="0"/>
          </a:p>
        </p:txBody>
      </p:sp>
      <p:sp>
        <p:nvSpPr>
          <p:cNvPr id="4" name="Line 39">
            <a:extLst>
              <a:ext uri="{FF2B5EF4-FFF2-40B4-BE49-F238E27FC236}">
                <a16:creationId xmlns:a16="http://schemas.microsoft.com/office/drawing/2014/main" id="{97248E76-6CB2-F54E-AF75-926C6D11C454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212232"/>
            <a:ext cx="457200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50AFCC06-BE89-784E-82DA-4660231B19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4583832"/>
            <a:ext cx="624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20">
            <a:extLst>
              <a:ext uri="{FF2B5EF4-FFF2-40B4-BE49-F238E27FC236}">
                <a16:creationId xmlns:a16="http://schemas.microsoft.com/office/drawing/2014/main" id="{502CE2D7-1487-1641-B842-6E447B8973E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3136032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AFB58EE-9F0F-B646-8C0B-A6C7A10678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450232"/>
            <a:ext cx="624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4D450252-555F-FC48-A9EF-C8DD608C9D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480395"/>
            <a:ext cx="616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25  34  57  16  48  09  63      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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D8D80643-3400-0E40-A3EB-4B5ABF3243E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3576656A-2CD1-1E47-9CD3-FE89A1EC9811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4B21BBCF-CCC3-8346-9923-3F6BC7016160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DC48FCD7-7E1E-AF42-9DC0-AF1C56250B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78FC3708-A52A-2D47-B34B-521FCF2D43E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E70B378B-14DF-A54A-B051-7387086B0EB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FE555850-3E92-1E4B-AFD6-D236D05D79E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3ABD2CF5-0111-5E42-83CC-9C67F44DE0FB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24502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6">
            <a:extLst>
              <a:ext uri="{FF2B5EF4-FFF2-40B4-BE49-F238E27FC236}">
                <a16:creationId xmlns:a16="http://schemas.microsoft.com/office/drawing/2014/main" id="{90819C8D-75AB-9B45-8427-B455846B6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1916832"/>
            <a:ext cx="4673074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0    1     2     3     4     5     6    7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Text Box 19">
            <a:extLst>
              <a:ext uri="{FF2B5EF4-FFF2-40B4-BE49-F238E27FC236}">
                <a16:creationId xmlns:a16="http://schemas.microsoft.com/office/drawing/2014/main" id="{3D2215C2-6FC8-5147-B29F-B68497EF82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9763" y="3552207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50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89804FB6-1594-E44F-A3E6-E5B038089D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8821" y="3615407"/>
            <a:ext cx="135966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2" name="Text Box 22">
            <a:extLst>
              <a:ext uri="{FF2B5EF4-FFF2-40B4-BE49-F238E27FC236}">
                <a16:creationId xmlns:a16="http://schemas.microsoft.com/office/drawing/2014/main" id="{B5D8F096-CCBB-574D-8837-6D0F64C428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2125" y="4613995"/>
            <a:ext cx="616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25  34  57  </a:t>
            </a:r>
            <a:r>
              <a:rPr lang="zh-CN" altLang="en-US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sp>
        <p:nvSpPr>
          <p:cNvPr id="23" name="Line 23">
            <a:extLst>
              <a:ext uri="{FF2B5EF4-FFF2-40B4-BE49-F238E27FC236}">
                <a16:creationId xmlns:a16="http://schemas.microsoft.com/office/drawing/2014/main" id="{C7564B75-8EE5-5F40-B10B-AC9BAD6D0B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Line 24">
            <a:extLst>
              <a:ext uri="{FF2B5EF4-FFF2-40B4-BE49-F238E27FC236}">
                <a16:creationId xmlns:a16="http://schemas.microsoft.com/office/drawing/2014/main" id="{4819CD26-58A9-7142-BA6D-5555219177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18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Line 25">
            <a:extLst>
              <a:ext uri="{FF2B5EF4-FFF2-40B4-BE49-F238E27FC236}">
                <a16:creationId xmlns:a16="http://schemas.microsoft.com/office/drawing/2014/main" id="{CFD3925F-6985-B746-8E3A-0FDCCE447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602360" y="458112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Line 26">
            <a:extLst>
              <a:ext uri="{FF2B5EF4-FFF2-40B4-BE49-F238E27FC236}">
                <a16:creationId xmlns:a16="http://schemas.microsoft.com/office/drawing/2014/main" id="{3D97E825-68E6-2843-8A2E-483CAD3789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11960" y="4581128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Line 27">
            <a:extLst>
              <a:ext uri="{FF2B5EF4-FFF2-40B4-BE49-F238E27FC236}">
                <a16:creationId xmlns:a16="http://schemas.microsoft.com/office/drawing/2014/main" id="{07F876D0-CCDC-BC41-B4E0-394B062890CD}"/>
              </a:ext>
            </a:extLst>
          </p:cNvPr>
          <p:cNvSpPr>
            <a:spLocks noChangeShapeType="1"/>
          </p:cNvSpPr>
          <p:nvPr/>
        </p:nvSpPr>
        <p:spPr bwMode="auto">
          <a:xfrm>
            <a:off x="48006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Line 28">
            <a:extLst>
              <a:ext uri="{FF2B5EF4-FFF2-40B4-BE49-F238E27FC236}">
                <a16:creationId xmlns:a16="http://schemas.microsoft.com/office/drawing/2014/main" id="{CDD992A3-0B1B-B54F-9E74-2A24C244C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Line 29">
            <a:extLst>
              <a:ext uri="{FF2B5EF4-FFF2-40B4-BE49-F238E27FC236}">
                <a16:creationId xmlns:a16="http://schemas.microsoft.com/office/drawing/2014/main" id="{E20E18B1-BDA9-3246-8552-3BE0BDB128A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Line 30">
            <a:extLst>
              <a:ext uri="{FF2B5EF4-FFF2-40B4-BE49-F238E27FC236}">
                <a16:creationId xmlns:a16="http://schemas.microsoft.com/office/drawing/2014/main" id="{62263F0E-D6A7-B74F-B347-CFDC15055101}"/>
              </a:ext>
            </a:extLst>
          </p:cNvPr>
          <p:cNvSpPr>
            <a:spLocks noChangeShapeType="1"/>
          </p:cNvSpPr>
          <p:nvPr/>
        </p:nvSpPr>
        <p:spPr bwMode="auto">
          <a:xfrm>
            <a:off x="6629400" y="4583832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31">
            <a:extLst>
              <a:ext uri="{FF2B5EF4-FFF2-40B4-BE49-F238E27FC236}">
                <a16:creationId xmlns:a16="http://schemas.microsoft.com/office/drawing/2014/main" id="{AB511010-DDAE-8C4D-A684-E75707E439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60550" y="4050432"/>
            <a:ext cx="485261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0     1     2    3     4     5     6    7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5" name="Line 36">
            <a:extLst>
              <a:ext uri="{FF2B5EF4-FFF2-40B4-BE49-F238E27FC236}">
                <a16:creationId xmlns:a16="http://schemas.microsoft.com/office/drawing/2014/main" id="{4724B0B9-560E-A745-8D56-F4CFBCBC08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3212232"/>
            <a:ext cx="457200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Line 37">
            <a:extLst>
              <a:ext uri="{FF2B5EF4-FFF2-40B4-BE49-F238E27FC236}">
                <a16:creationId xmlns:a16="http://schemas.microsoft.com/office/drawing/2014/main" id="{3AE36028-FC7A-EA42-8D80-752C650B2B8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3212232"/>
            <a:ext cx="457200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Line 38">
            <a:extLst>
              <a:ext uri="{FF2B5EF4-FFF2-40B4-BE49-F238E27FC236}">
                <a16:creationId xmlns:a16="http://schemas.microsoft.com/office/drawing/2014/main" id="{6AA32655-73E0-6748-9705-307501B8242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212232"/>
            <a:ext cx="457200" cy="914400"/>
          </a:xfrm>
          <a:prstGeom prst="line">
            <a:avLst/>
          </a:prstGeom>
          <a:noFill/>
          <a:ln w="38100">
            <a:solidFill>
              <a:srgbClr val="C00000"/>
            </a:solidFill>
            <a:round/>
            <a:headEnd/>
            <a:tailEnd type="triangle" w="sm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Text Box 40">
            <a:extLst>
              <a:ext uri="{FF2B5EF4-FFF2-40B4-BE49-F238E27FC236}">
                <a16:creationId xmlns:a16="http://schemas.microsoft.com/office/drawing/2014/main" id="{DC13EBFB-ED1F-AD40-994F-001CA8DB90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3065587"/>
            <a:ext cx="296862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Text Box 22">
            <a:extLst>
              <a:ext uri="{FF2B5EF4-FFF2-40B4-BE49-F238E27FC236}">
                <a16:creationId xmlns:a16="http://schemas.microsoft.com/office/drawing/2014/main" id="{059EE649-CF78-E24D-B2B6-4A2E06CB0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2594" y="4612539"/>
            <a:ext cx="384333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16  48  09  63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</a:t>
            </a:r>
          </a:p>
        </p:txBody>
      </p:sp>
      <p:sp>
        <p:nvSpPr>
          <p:cNvPr id="43" name="Text Box 19">
            <a:extLst>
              <a:ext uri="{FF2B5EF4-FFF2-40B4-BE49-F238E27FC236}">
                <a16:creationId xmlns:a16="http://schemas.microsoft.com/office/drawing/2014/main" id="{19DB13C2-2232-3943-8648-9D50EA05BA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546" y="4610113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50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3560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20" grpId="0"/>
      <p:bldP spid="21" grpId="0"/>
      <p:bldP spid="22" grpId="0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/>
      <p:bldP spid="35" grpId="0" animBg="1"/>
      <p:bldP spid="36" grpId="0" animBg="1"/>
      <p:bldP spid="37" grpId="0" animBg="1"/>
      <p:bldP spid="38" grpId="0"/>
      <p:bldP spid="39" grpId="0"/>
      <p:bldP spid="43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FD227-2A9F-394D-B7EB-CC2031D0E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插入函数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CB37A41-A222-BF4E-95E0-C85CCFFB1B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1580" y="1690689"/>
            <a:ext cx="7560840" cy="3903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在顺序表中第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个位置处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函数返回插入是否成功的信息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Insert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en-US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last+1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插入位置不合理，不能插入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maxSize-1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无可用存储单元，不能插入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顺序表长度增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--)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依次后移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</a:t>
            </a: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3000"/>
              </a:lnSpc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en-US" altLang="zh-CN" sz="20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9CF09-518A-6E49-AC6E-2AB351CF7EA9}"/>
                  </a:ext>
                </a:extLst>
              </p:cNvPr>
              <p:cNvSpPr txBox="1"/>
              <p:nvPr/>
            </p:nvSpPr>
            <p:spPr>
              <a:xfrm>
                <a:off x="1966735" y="5594130"/>
                <a:ext cx="5210529" cy="9337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若每个可插入位置的插入概率相等，</a:t>
                </a:r>
                <a:endParaRPr lang="en-US" altLang="zh-CN" sz="2000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则平均移动次数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AMN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den>
                    </m:f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</m:e>
                        </m:d>
                      </m:e>
                    </m:nary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num>
                      <m:den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sz="2000" b="1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DD9CF09-518A-6E49-AC6E-2AB351CF7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6735" y="5594130"/>
                <a:ext cx="5210529" cy="933717"/>
              </a:xfrm>
              <a:prstGeom prst="rect">
                <a:avLst/>
              </a:prstGeom>
              <a:blipFill>
                <a:blip r:embed="rId2"/>
                <a:stretch>
                  <a:fillRect l="-730" t="-2667" b="-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29801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C1658-A467-6A41-8383-5F653D673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元素的删除</a:t>
            </a:r>
            <a:endParaRPr lang="en-US" dirty="0"/>
          </a:p>
        </p:txBody>
      </p:sp>
      <p:sp>
        <p:nvSpPr>
          <p:cNvPr id="35" name="Rectangle 5">
            <a:extLst>
              <a:ext uri="{FF2B5EF4-FFF2-40B4-BE49-F238E27FC236}">
                <a16:creationId xmlns:a16="http://schemas.microsoft.com/office/drawing/2014/main" id="{983DD5F3-70F6-C444-9B13-375605F30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75656" y="2649830"/>
            <a:ext cx="624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6" name="Text Box 6">
            <a:extLst>
              <a:ext uri="{FF2B5EF4-FFF2-40B4-BE49-F238E27FC236}">
                <a16:creationId xmlns:a16="http://schemas.microsoft.com/office/drawing/2014/main" id="{1C119C63-C70F-ED45-A993-13FAAD8F5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5181" y="2679993"/>
            <a:ext cx="616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25  34  57  50  </a:t>
            </a:r>
            <a:r>
              <a:rPr lang="zh-CN" altLang="en-US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48  09  63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</a:t>
            </a:r>
          </a:p>
        </p:txBody>
      </p:sp>
      <p:sp>
        <p:nvSpPr>
          <p:cNvPr id="37" name="Line 7">
            <a:extLst>
              <a:ext uri="{FF2B5EF4-FFF2-40B4-BE49-F238E27FC236}">
                <a16:creationId xmlns:a16="http://schemas.microsoft.com/office/drawing/2014/main" id="{6BEB1E49-FE4E-6C43-AB10-D8825CD5E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852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8" name="Line 8">
            <a:extLst>
              <a:ext uri="{FF2B5EF4-FFF2-40B4-BE49-F238E27FC236}">
                <a16:creationId xmlns:a16="http://schemas.microsoft.com/office/drawing/2014/main" id="{24B880E2-866F-6647-9088-DA73E9A959EA}"/>
              </a:ext>
            </a:extLst>
          </p:cNvPr>
          <p:cNvSpPr>
            <a:spLocks noChangeShapeType="1"/>
          </p:cNvSpPr>
          <p:nvPr/>
        </p:nvSpPr>
        <p:spPr bwMode="auto">
          <a:xfrm>
            <a:off x="26948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9" name="Line 9">
            <a:extLst>
              <a:ext uri="{FF2B5EF4-FFF2-40B4-BE49-F238E27FC236}">
                <a16:creationId xmlns:a16="http://schemas.microsoft.com/office/drawing/2014/main" id="{93373293-CCC9-3B4A-A3A7-E3F48A490F09}"/>
              </a:ext>
            </a:extLst>
          </p:cNvPr>
          <p:cNvSpPr>
            <a:spLocks noChangeShapeType="1"/>
          </p:cNvSpPr>
          <p:nvPr/>
        </p:nvSpPr>
        <p:spPr bwMode="auto">
          <a:xfrm>
            <a:off x="45236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0" name="Line 10">
            <a:extLst>
              <a:ext uri="{FF2B5EF4-FFF2-40B4-BE49-F238E27FC236}">
                <a16:creationId xmlns:a16="http://schemas.microsoft.com/office/drawing/2014/main" id="{F39E06BF-29F8-2F4C-BA79-608B58E87B8A}"/>
              </a:ext>
            </a:extLst>
          </p:cNvPr>
          <p:cNvSpPr>
            <a:spLocks noChangeShapeType="1"/>
          </p:cNvSpPr>
          <p:nvPr/>
        </p:nvSpPr>
        <p:spPr bwMode="auto">
          <a:xfrm>
            <a:off x="51332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1" name="Line 11">
            <a:extLst>
              <a:ext uri="{FF2B5EF4-FFF2-40B4-BE49-F238E27FC236}">
                <a16:creationId xmlns:a16="http://schemas.microsoft.com/office/drawing/2014/main" id="{781E7D51-E097-9E4E-B6FD-CE79AA87353B}"/>
              </a:ext>
            </a:extLst>
          </p:cNvPr>
          <p:cNvSpPr>
            <a:spLocks noChangeShapeType="1"/>
          </p:cNvSpPr>
          <p:nvPr/>
        </p:nvSpPr>
        <p:spPr bwMode="auto">
          <a:xfrm>
            <a:off x="57428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C2C698AF-900B-4E4B-887E-5270000E9F3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524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 Box 13">
            <a:extLst>
              <a:ext uri="{FF2B5EF4-FFF2-40B4-BE49-F238E27FC236}">
                <a16:creationId xmlns:a16="http://schemas.microsoft.com/office/drawing/2014/main" id="{2AEC119D-0BB6-BD4F-BB6D-6A169FF411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3606" y="2130718"/>
            <a:ext cx="4762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0     1    2     3     4     5    6     7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Line 15">
            <a:extLst>
              <a:ext uri="{FF2B5EF4-FFF2-40B4-BE49-F238E27FC236}">
                <a16:creationId xmlns:a16="http://schemas.microsoft.com/office/drawing/2014/main" id="{45712E5D-51A8-F044-B52B-9FBB6AB9052C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40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Line 16">
            <a:extLst>
              <a:ext uri="{FF2B5EF4-FFF2-40B4-BE49-F238E27FC236}">
                <a16:creationId xmlns:a16="http://schemas.microsoft.com/office/drawing/2014/main" id="{D43C5E0C-FEE9-3D4D-8F2F-CF961BF180E4}"/>
              </a:ext>
            </a:extLst>
          </p:cNvPr>
          <p:cNvSpPr>
            <a:spLocks noChangeShapeType="1"/>
          </p:cNvSpPr>
          <p:nvPr/>
        </p:nvSpPr>
        <p:spPr bwMode="auto">
          <a:xfrm>
            <a:off x="3304456" y="2649830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8" name="Text Box 18">
            <a:extLst>
              <a:ext uri="{FF2B5EF4-FFF2-40B4-BE49-F238E27FC236}">
                <a16:creationId xmlns:a16="http://schemas.microsoft.com/office/drawing/2014/main" id="{F41BBFA7-ED17-594C-8B5C-18E5F9156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4056" y="2653938"/>
            <a:ext cx="59503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16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9" name="Line 19">
            <a:extLst>
              <a:ext uri="{FF2B5EF4-FFF2-40B4-BE49-F238E27FC236}">
                <a16:creationId xmlns:a16="http://schemas.microsoft.com/office/drawing/2014/main" id="{8A7B05E6-8D38-2C45-BAA7-5170760EFE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218856" y="3408040"/>
            <a:ext cx="0" cy="3810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0" name="Text Box 20">
            <a:extLst>
              <a:ext uri="{FF2B5EF4-FFF2-40B4-BE49-F238E27FC236}">
                <a16:creationId xmlns:a16="http://schemas.microsoft.com/office/drawing/2014/main" id="{CAD1DFA7-9127-9148-A6A6-96E7B176B0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5868" y="3365213"/>
            <a:ext cx="800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zh-CN" altLang="en-US" sz="24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删除</a:t>
            </a:r>
            <a:endParaRPr lang="en-US" altLang="zh-CN" sz="24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</p:txBody>
      </p:sp>
      <p:sp>
        <p:nvSpPr>
          <p:cNvPr id="51" name="Rectangle 21">
            <a:extLst>
              <a:ext uri="{FF2B5EF4-FFF2-40B4-BE49-F238E27FC236}">
                <a16:creationId xmlns:a16="http://schemas.microsoft.com/office/drawing/2014/main" id="{AC70CCEF-33B4-B74B-BA2D-10BDC4B76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1531" y="4470246"/>
            <a:ext cx="62484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2" name="Text Box 22">
            <a:extLst>
              <a:ext uri="{FF2B5EF4-FFF2-40B4-BE49-F238E27FC236}">
                <a16:creationId xmlns:a16="http://schemas.microsoft.com/office/drawing/2014/main" id="{A607FB76-45EE-FD48-BD4E-BC72BE165A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1056" y="4500409"/>
            <a:ext cx="616267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25  34  57  50  48  09  63          </a:t>
            </a:r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</a:t>
            </a:r>
          </a:p>
        </p:txBody>
      </p:sp>
      <p:sp>
        <p:nvSpPr>
          <p:cNvPr id="53" name="Line 23">
            <a:extLst>
              <a:ext uri="{FF2B5EF4-FFF2-40B4-BE49-F238E27FC236}">
                <a16:creationId xmlns:a16="http://schemas.microsoft.com/office/drawing/2014/main" id="{1A89C116-CB7F-5F4F-9582-B797F1F61F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1011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4" name="Line 24">
            <a:extLst>
              <a:ext uri="{FF2B5EF4-FFF2-40B4-BE49-F238E27FC236}">
                <a16:creationId xmlns:a16="http://schemas.microsoft.com/office/drawing/2014/main" id="{3996594A-6AF0-E34E-BCE4-371D70ABC204}"/>
              </a:ext>
            </a:extLst>
          </p:cNvPr>
          <p:cNvSpPr>
            <a:spLocks noChangeShapeType="1"/>
          </p:cNvSpPr>
          <p:nvPr/>
        </p:nvSpPr>
        <p:spPr bwMode="auto">
          <a:xfrm>
            <a:off x="27107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5" name="Line 25">
            <a:extLst>
              <a:ext uri="{FF2B5EF4-FFF2-40B4-BE49-F238E27FC236}">
                <a16:creationId xmlns:a16="http://schemas.microsoft.com/office/drawing/2014/main" id="{844F9F5D-4FDD-4F40-9559-6EFBAD594D3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491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6" name="Line 26">
            <a:extLst>
              <a:ext uri="{FF2B5EF4-FFF2-40B4-BE49-F238E27FC236}">
                <a16:creationId xmlns:a16="http://schemas.microsoft.com/office/drawing/2014/main" id="{6BE18647-4EFA-234C-8A27-D2C4A7DA052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587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7" name="Line 27">
            <a:extLst>
              <a:ext uri="{FF2B5EF4-FFF2-40B4-BE49-F238E27FC236}">
                <a16:creationId xmlns:a16="http://schemas.microsoft.com/office/drawing/2014/main" id="{987A0AED-31AC-C241-9D2D-D9FD1C331865}"/>
              </a:ext>
            </a:extLst>
          </p:cNvPr>
          <p:cNvSpPr>
            <a:spLocks noChangeShapeType="1"/>
          </p:cNvSpPr>
          <p:nvPr/>
        </p:nvSpPr>
        <p:spPr bwMode="auto">
          <a:xfrm>
            <a:off x="63683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8" name="Text Box 28">
            <a:extLst>
              <a:ext uri="{FF2B5EF4-FFF2-40B4-BE49-F238E27FC236}">
                <a16:creationId xmlns:a16="http://schemas.microsoft.com/office/drawing/2014/main" id="{69D15C83-E694-BA44-826A-23D06D829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9481" y="3951134"/>
            <a:ext cx="476284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0     1     2     3     4     5    6     7</a:t>
            </a:r>
            <a:endParaRPr lang="en-US" altLang="zh-CN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0" name="Line 30">
            <a:extLst>
              <a:ext uri="{FF2B5EF4-FFF2-40B4-BE49-F238E27FC236}">
                <a16:creationId xmlns:a16="http://schemas.microsoft.com/office/drawing/2014/main" id="{2BA5DA65-C5F1-8546-9407-4EC1710D02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0331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" name="Line 31">
            <a:extLst>
              <a:ext uri="{FF2B5EF4-FFF2-40B4-BE49-F238E27FC236}">
                <a16:creationId xmlns:a16="http://schemas.microsoft.com/office/drawing/2014/main" id="{60348C2F-B5DD-9645-B499-4977AD3A8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914056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2" name="Line 32">
            <a:extLst>
              <a:ext uri="{FF2B5EF4-FFF2-40B4-BE49-F238E27FC236}">
                <a16:creationId xmlns:a16="http://schemas.microsoft.com/office/drawing/2014/main" id="{90A6B0DA-BD56-3A4B-9ECE-2523BD03BF91}"/>
              </a:ext>
            </a:extLst>
          </p:cNvPr>
          <p:cNvSpPr>
            <a:spLocks noChangeShapeType="1"/>
          </p:cNvSpPr>
          <p:nvPr/>
        </p:nvSpPr>
        <p:spPr bwMode="auto">
          <a:xfrm>
            <a:off x="4599856" y="4470246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3" name="Line 33">
            <a:extLst>
              <a:ext uri="{FF2B5EF4-FFF2-40B4-BE49-F238E27FC236}">
                <a16:creationId xmlns:a16="http://schemas.microsoft.com/office/drawing/2014/main" id="{5EB380BA-759F-C84F-9861-F0B3888EA4F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295056" y="3335630"/>
            <a:ext cx="457200" cy="685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4" name="Line 34">
            <a:extLst>
              <a:ext uri="{FF2B5EF4-FFF2-40B4-BE49-F238E27FC236}">
                <a16:creationId xmlns:a16="http://schemas.microsoft.com/office/drawing/2014/main" id="{E6F23988-3A30-DC4F-9CCA-E414F44E1E5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04656" y="3335630"/>
            <a:ext cx="457200" cy="685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5" name="Line 35">
            <a:extLst>
              <a:ext uri="{FF2B5EF4-FFF2-40B4-BE49-F238E27FC236}">
                <a16:creationId xmlns:a16="http://schemas.microsoft.com/office/drawing/2014/main" id="{0270250A-069A-1A49-8B0A-077B4E50175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14256" y="3335630"/>
            <a:ext cx="457200" cy="6858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471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/>
      <p:bldP spid="53" grpId="0" animBg="1"/>
      <p:bldP spid="54" grpId="0" animBg="1"/>
      <p:bldP spid="55" grpId="0" animBg="1"/>
      <p:bldP spid="56" grpId="0" animBg="1"/>
      <p:bldP spid="57" grpId="0" animBg="1"/>
      <p:bldP spid="58" grpId="0"/>
      <p:bldP spid="60" grpId="0" animBg="1"/>
      <p:bldP spid="61" grpId="0" animBg="1"/>
      <p:bldP spid="62" grpId="0" animBg="1"/>
      <p:bldP spid="63" grpId="0" animBg="1"/>
      <p:bldP spid="64" grpId="0" animBg="1"/>
      <p:bldP spid="6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86654-2F5C-B849-AEDB-1039C92BF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删除函数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A9B1AD74-C75C-0145-8DE7-807283648D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137" y="1690689"/>
            <a:ext cx="7327726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删除第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个位置处的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元素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template &lt;class Type&gt;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SeqList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&lt;Type&gt; 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Remove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 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||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删除位置不合理，不能删除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list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j+1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依次前移</a:t>
            </a:r>
          </a:p>
          <a:p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last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--;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表长度减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1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94556-B2A5-2244-A4BA-5058B7F6C87E}"/>
                  </a:ext>
                </a:extLst>
              </p:cNvPr>
              <p:cNvSpPr txBox="1"/>
              <p:nvPr/>
            </p:nvSpPr>
            <p:spPr>
              <a:xfrm>
                <a:off x="1710158" y="4676122"/>
                <a:ext cx="5723683" cy="9336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若每个可删除位置的删除概率相等，</a:t>
                </a:r>
                <a:endParaRPr lang="en-US" altLang="zh-CN" sz="2000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 algn="ctr"/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则平均移动次数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AMN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:r>
                  <a:rPr lang="en-US" altLang="zh-CN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=</a:t>
                </a:r>
                <a:r>
                  <a:rPr lang="zh-CN" altLang="en-US" sz="2000" u="none" dirty="0"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DengXian" panose="02010600030101010101" pitchFamily="2" charset="-122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</m:den>
                    </m:f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∗</m:t>
                    </m:r>
                    <m:nary>
                      <m:naryPr>
                        <m:chr m:val="∑"/>
                        <m:ctrl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𝒊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000" i="1" u="none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sup>
                      <m:e>
                        <m:d>
                          <m:dPr>
                            <m:ctrlP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𝒏</m:t>
                            </m:r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i="1" u="none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𝒊</m:t>
                            </m:r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zh-CN" sz="2000" b="1" i="1" u="none" smtClean="0">
                                <a:solidFill>
                                  <a:srgbClr val="C00000"/>
                                </a:solidFill>
                                <a:effectLst/>
                                <a:latin typeface="Cambria Math" panose="02040503050406030204" pitchFamily="18" charset="0"/>
                                <a:ea typeface="DengXian" panose="02010600030101010101" pitchFamily="2" charset="-122"/>
                                <a:cs typeface="Times New Roman" panose="02020603050405020304" pitchFamily="18" charset="0"/>
                              </a:rPr>
                              <m:t>𝟏</m:t>
                            </m:r>
                          </m:e>
                        </m:d>
                      </m:e>
                    </m:nary>
                    <m:r>
                      <a:rPr lang="en-US" altLang="zh-CN" sz="2000" b="1" i="1" u="none" smtClean="0">
                        <a:solidFill>
                          <a:srgbClr val="C00000"/>
                        </a:solidFill>
                        <a:effectLst/>
                        <a:latin typeface="Cambria Math" panose="020405030504060302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2000" b="1" i="1" u="none" smtClean="0">
                            <a:solidFill>
                              <a:srgbClr val="C00000"/>
                            </a:solidFill>
                            <a:effectLst/>
                            <a:latin typeface="Cambria Math" panose="020405030504060302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rPr>
                          <m:t>𝟐</m:t>
                        </m:r>
                      </m:den>
                    </m:f>
                  </m:oMath>
                </a14:m>
                <a:endParaRPr lang="en-US" altLang="zh-CN" sz="2000" b="1" u="none" dirty="0">
                  <a:solidFill>
                    <a:srgbClr val="C00000"/>
                  </a:solidFill>
                  <a:effectLst/>
                  <a:latin typeface="Times New Roman" panose="02020603050405020304" pitchFamily="18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C994556-B2A5-2244-A4BA-5058B7F6C8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0158" y="4676122"/>
                <a:ext cx="5723683" cy="933654"/>
              </a:xfrm>
              <a:prstGeom prst="rect">
                <a:avLst/>
              </a:prstGeom>
              <a:blipFill>
                <a:blip r:embed="rId2"/>
                <a:stretch>
                  <a:fillRect l="-443" t="-2667" b="-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8506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allAtOnce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E585B-ABDF-8441-BEFC-6826D684E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顺序表的应用：集合的“并”运算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B348777-0437-F64C-ADC0-B14D399124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1012" y="1690689"/>
            <a:ext cx="7041976" cy="430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void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Union (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SeqList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A,</a:t>
            </a: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SeqList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 )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A.Length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m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B.Length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for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&lt; m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++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x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B.Get</a:t>
            </a: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在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中取一元素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k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A.Find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(x)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在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中搜索它</a:t>
            </a:r>
            <a:endParaRPr kumimoji="1" lang="en-US" altLang="zh-CN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if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(k </a:t>
            </a:r>
            <a:r>
              <a:rPr kumimoji="1" lang="en-US" altLang="zh-CN" sz="2400" b="0" i="1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==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-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1)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</a:t>
            </a: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若未找到，则插入它</a:t>
            </a:r>
            <a:endParaRPr kumimoji="1" lang="en-US" altLang="zh-CN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A.Insert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(x, n)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   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n++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200138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EA3B5-6B2C-0248-8C1E-BAECFF314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顺序表的应用：集合的“交”运算</a:t>
            </a:r>
            <a:endParaRPr lang="en-US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9D23E0C2-5344-5A47-AAA7-54B5F7DE2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3244" y="1690689"/>
            <a:ext cx="8237512" cy="3951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void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Intersection 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SeqList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A,</a:t>
            </a: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SeqList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&lt;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&gt;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&amp;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n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A.Length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m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B.Length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 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 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= 0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while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&lt; n)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{</a:t>
            </a:r>
            <a:endParaRPr kumimoji="1" lang="en-US" altLang="zh-CN" sz="2400" b="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仿宋_GB2312" pitchFamily="49" charset="-122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x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A.Get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在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中取一元素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int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k =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B.Find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(x)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在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中搜索它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</a:pPr>
            <a:r>
              <a:rPr kumimoji="1" lang="zh-CN" altLang="en-US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if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(k == 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-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1)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{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A.Remove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(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)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n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仿宋_GB2312" pitchFamily="49" charset="-122"/>
                <a:ea typeface="仿宋_GB2312" pitchFamily="49" charset="-122"/>
              </a:rPr>
              <a:t>--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 } </a:t>
            </a:r>
            <a:r>
              <a:rPr kumimoji="1"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kumimoji="1"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若未找到，则删除它</a:t>
            </a:r>
            <a:endParaRPr kumimoji="1" lang="en-US" altLang="zh-CN" sz="24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else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</a:t>
            </a:r>
            <a:r>
              <a:rPr kumimoji="1" lang="en-US" altLang="zh-CN" sz="2400" b="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i</a:t>
            </a:r>
            <a:r>
              <a:rPr kumimoji="1" lang="en-US" altLang="zh-CN" sz="2400" b="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++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;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zh-CN" altLang="en-US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    </a:t>
            </a: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  <a:p>
            <a:pPr>
              <a:lnSpc>
                <a:spcPct val="9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kumimoji="1"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172448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BDFEF6-37CE-6A4E-94CA-0EC69C8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顺序表的应用：多项式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426B2-D816-A549-85A5-28077737C4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501007"/>
            <a:ext cx="7886700" cy="267595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阶多项式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n+1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项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系数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指数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1, 2, …,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n，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按升幂排列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Object 0">
            <a:extLst>
              <a:ext uri="{FF2B5EF4-FFF2-40B4-BE49-F238E27FC236}">
                <a16:creationId xmlns:a16="http://schemas.microsoft.com/office/drawing/2014/main" id="{23158454-747B-E448-BE4A-F6E8C6BA966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6169650"/>
              </p:ext>
            </p:extLst>
          </p:nvPr>
        </p:nvGraphicFramePr>
        <p:xfrm>
          <a:off x="2139516" y="1690689"/>
          <a:ext cx="4864968" cy="16216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184120" imgH="685800" progId="Equation.3">
                  <p:embed/>
                </p:oleObj>
              </mc:Choice>
              <mc:Fallback>
                <p:oleObj name="公式" r:id="rId2" imgW="2184120" imgH="685800" progId="Equation.3">
                  <p:embed/>
                  <p:pic>
                    <p:nvPicPr>
                      <p:cNvPr id="3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9516" y="1690689"/>
                        <a:ext cx="4864968" cy="162165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845394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64835-0924-8340-AD30-DE31672E9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多项式的类定义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B126F22-0AF7-6D45-8E28-966FF27D4A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95450" y="1690689"/>
            <a:ext cx="5953100" cy="40072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class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public: 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构造函数</a:t>
            </a:r>
          </a:p>
          <a:p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</a:t>
            </a:r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operator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!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( 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判是否零多项式</a:t>
            </a:r>
          </a:p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 </a:t>
            </a:r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LeadExp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 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返回最大指数</a:t>
            </a:r>
          </a:p>
          <a:p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Add</a:t>
            </a:r>
            <a:r>
              <a:rPr lang="zh-CN" altLang="en-US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 poly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 </a:t>
            </a:r>
            <a:r>
              <a:rPr lang="en-US" altLang="zh-CN" sz="24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Mult</a:t>
            </a:r>
            <a:r>
              <a:rPr lang="zh-CN" altLang="en-US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 poly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zh-CN" altLang="en-US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float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Eval</a:t>
            </a:r>
            <a:r>
              <a:rPr lang="zh-CN" altLang="en-US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(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float </a:t>
            </a:r>
            <a:r>
              <a:rPr lang="en-US" altLang="zh-CN" sz="24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x</a:t>
            </a:r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)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4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求值</a:t>
            </a:r>
          </a:p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1406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2EBE2A-6B59-E847-8382-A29299A70B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线性表的操作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C08344-5A47-C54E-B495-06DFA4BCF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访问</a:t>
            </a:r>
            <a:r>
              <a:rPr lang="zh-CN" altLang="en-US" dirty="0">
                <a:latin typeface="Times" pitchFamily="2" charset="0"/>
              </a:rPr>
              <a:t>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个元素</a:t>
            </a:r>
            <a:r>
              <a:rPr lang="en-US" altLang="zh-CN" dirty="0">
                <a:latin typeface="Times" pitchFamily="2" charset="0"/>
              </a:rPr>
              <a:t>(0</a:t>
            </a:r>
            <a:r>
              <a:rPr lang="en-US" altLang="zh-CN" dirty="0">
                <a:latin typeface="Times" pitchFamily="2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&lt;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n)</a:t>
            </a:r>
          </a:p>
          <a:p>
            <a:pPr lvl="1"/>
            <a:endParaRPr lang="en-US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更新</a:t>
            </a:r>
            <a:r>
              <a:rPr lang="zh-CN" altLang="en-US" dirty="0">
                <a:latin typeface="Times" pitchFamily="2" charset="0"/>
              </a:rPr>
              <a:t>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个元素的值为</a:t>
            </a:r>
            <a:r>
              <a:rPr lang="en-US" altLang="zh-CN" dirty="0">
                <a:latin typeface="Times" pitchFamily="2" charset="0"/>
              </a:rPr>
              <a:t>x(0</a:t>
            </a:r>
            <a:r>
              <a:rPr lang="en-US" altLang="zh-CN" dirty="0">
                <a:latin typeface="Times" pitchFamily="2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 &lt; n)</a:t>
            </a:r>
          </a:p>
          <a:p>
            <a:pPr lvl="1"/>
            <a:endParaRPr lang="en-US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查找</a:t>
            </a:r>
            <a:r>
              <a:rPr lang="zh-CN" altLang="en-US" dirty="0">
                <a:latin typeface="Times" pitchFamily="2" charset="0"/>
              </a:rPr>
              <a:t>值为</a:t>
            </a:r>
            <a:r>
              <a:rPr lang="en-US" altLang="zh-CN" dirty="0">
                <a:latin typeface="Times" pitchFamily="2" charset="0"/>
              </a:rPr>
              <a:t>x</a:t>
            </a:r>
            <a:r>
              <a:rPr lang="zh-CN" altLang="en-US" dirty="0">
                <a:latin typeface="Times" pitchFamily="2" charset="0"/>
              </a:rPr>
              <a:t>的元素</a:t>
            </a:r>
            <a:endParaRPr lang="en-US" altLang="zh-CN" dirty="0">
              <a:latin typeface="Times" pitchFamily="2" charset="0"/>
            </a:endParaRPr>
          </a:p>
          <a:p>
            <a:pPr lvl="1"/>
            <a:endParaRPr lang="en-US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插入</a:t>
            </a:r>
            <a:r>
              <a:rPr lang="zh-CN" altLang="en-US" dirty="0">
                <a:latin typeface="Times" pitchFamily="2" charset="0"/>
              </a:rPr>
              <a:t>新元素到第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个位置</a:t>
            </a:r>
            <a:r>
              <a:rPr lang="en-US" altLang="zh-CN" dirty="0">
                <a:latin typeface="Times" pitchFamily="2" charset="0"/>
              </a:rPr>
              <a:t>(0</a:t>
            </a:r>
            <a:r>
              <a:rPr lang="en-US" altLang="zh-CN" dirty="0">
                <a:latin typeface="Times" pitchFamily="2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altLang="zh-CN" dirty="0"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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n)，</a:t>
            </a:r>
            <a:r>
              <a:rPr lang="zh-CN" altLang="en-US" dirty="0">
                <a:latin typeface="Times" pitchFamily="2" charset="0"/>
              </a:rPr>
              <a:t>使原来的第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, i+1, …, n-1</a:t>
            </a:r>
            <a:r>
              <a:rPr lang="zh-CN" altLang="en-US" dirty="0">
                <a:latin typeface="Times" pitchFamily="2" charset="0"/>
              </a:rPr>
              <a:t>个元素变为第</a:t>
            </a:r>
            <a:r>
              <a:rPr lang="en-US" dirty="0">
                <a:latin typeface="Times" pitchFamily="2" charset="0"/>
              </a:rPr>
              <a:t>i+1, i+2, …, n</a:t>
            </a:r>
            <a:r>
              <a:rPr lang="zh-CN" altLang="en-US" dirty="0">
                <a:latin typeface="Times" pitchFamily="2" charset="0"/>
              </a:rPr>
              <a:t>个元素</a:t>
            </a:r>
            <a:endParaRPr lang="en-US" altLang="zh-CN" dirty="0">
              <a:latin typeface="Times" pitchFamily="2" charset="0"/>
            </a:endParaRPr>
          </a:p>
          <a:p>
            <a:pPr lvl="1"/>
            <a:endParaRPr lang="zh-CN" altLang="en-US" dirty="0">
              <a:latin typeface="Times" pitchFamily="2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" pitchFamily="2" charset="0"/>
              </a:rPr>
              <a:t>删除</a:t>
            </a:r>
            <a:r>
              <a:rPr lang="zh-CN" altLang="en-US" dirty="0">
                <a:latin typeface="Times" pitchFamily="2" charset="0"/>
              </a:rPr>
              <a:t>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个元素</a:t>
            </a:r>
            <a:r>
              <a:rPr lang="en-US" altLang="zh-CN" dirty="0">
                <a:latin typeface="Times" pitchFamily="2" charset="0"/>
              </a:rPr>
              <a:t>(0</a:t>
            </a:r>
            <a:r>
              <a:rPr lang="en-US" altLang="zh-CN" dirty="0">
                <a:latin typeface="Times" pitchFamily="2" charset="0"/>
                <a:cs typeface="Times New Roman" pitchFamily="18" charset="0"/>
                <a:sym typeface="Symbol" pitchFamily="18" charset="2"/>
              </a:rPr>
              <a:t>  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&lt;</a:t>
            </a:r>
            <a:r>
              <a:rPr lang="zh-CN" altLang="en-US" dirty="0">
                <a:latin typeface="Times" pitchFamily="2" charset="0"/>
              </a:rPr>
              <a:t> </a:t>
            </a:r>
            <a:r>
              <a:rPr lang="en-US" dirty="0">
                <a:latin typeface="Times" pitchFamily="2" charset="0"/>
              </a:rPr>
              <a:t>n)，</a:t>
            </a:r>
            <a:r>
              <a:rPr lang="zh-CN" altLang="en-US" dirty="0">
                <a:latin typeface="Times" pitchFamily="2" charset="0"/>
              </a:rPr>
              <a:t>使原来的第</a:t>
            </a:r>
            <a:r>
              <a:rPr lang="en-US" dirty="0">
                <a:latin typeface="Times" pitchFamily="2" charset="0"/>
              </a:rPr>
              <a:t>i+1, i+2, …, n-1</a:t>
            </a:r>
            <a:r>
              <a:rPr lang="zh-CN" altLang="en-US" dirty="0">
                <a:latin typeface="Times" pitchFamily="2" charset="0"/>
              </a:rPr>
              <a:t>个元素变为第</a:t>
            </a:r>
            <a:r>
              <a:rPr lang="en-US" dirty="0" err="1">
                <a:latin typeface="Times" pitchFamily="2" charset="0"/>
              </a:rPr>
              <a:t>i</a:t>
            </a:r>
            <a:r>
              <a:rPr lang="en-US" dirty="0">
                <a:latin typeface="Times" pitchFamily="2" charset="0"/>
              </a:rPr>
              <a:t>, i+1, …, n-2</a:t>
            </a:r>
            <a:r>
              <a:rPr lang="zh-CN" altLang="en-US" dirty="0">
                <a:latin typeface="Times" pitchFamily="2" charset="0"/>
              </a:rPr>
              <a:t>个元素</a:t>
            </a:r>
          </a:p>
        </p:txBody>
      </p:sp>
    </p:spTree>
    <p:extLst>
      <p:ext uri="{BB962C8B-B14F-4D97-AF65-F5344CB8AC3E}">
        <p14:creationId xmlns:p14="http://schemas.microsoft.com/office/powerpoint/2010/main" val="3094573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A2A5F-7025-DA4D-A0CE-88B685700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C4212-51DC-F84C-8426-803E1286EC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kern="0" dirty="0">
                <a:cs typeface="Times New Roman" pitchFamily="18" charset="0"/>
              </a:rPr>
              <a:t>第一种： </a:t>
            </a:r>
            <a:r>
              <a:rPr lang="zh-CN" altLang="en-US" kern="0" dirty="0">
                <a:solidFill>
                  <a:srgbClr val="C00000"/>
                </a:solidFill>
                <a:cs typeface="Times New Roman" pitchFamily="18" charset="0"/>
              </a:rPr>
              <a:t>静态数组表示</a:t>
            </a:r>
            <a:endParaRPr lang="en-US" altLang="zh-CN" kern="0" dirty="0">
              <a:solidFill>
                <a:srgbClr val="C00000"/>
              </a:solidFill>
              <a:cs typeface="Times New Roman" pitchFamily="18" charset="0"/>
            </a:endParaRPr>
          </a:p>
          <a:p>
            <a:endParaRPr lang="en-US" altLang="zh-CN" sz="2000" kern="0" dirty="0">
              <a:solidFill>
                <a:srgbClr val="C00000"/>
              </a:solidFill>
              <a:cs typeface="Times New Roman" pitchFamily="18" charset="0"/>
            </a:endParaRPr>
          </a:p>
          <a:p>
            <a:endParaRPr lang="en-US" altLang="zh-CN" sz="2000" kern="0" dirty="0">
              <a:solidFill>
                <a:srgbClr val="C00000"/>
              </a:solidFill>
              <a:cs typeface="Times New Roman" pitchFamily="18" charset="0"/>
            </a:endParaRPr>
          </a:p>
          <a:p>
            <a:pPr marL="0" indent="0">
              <a:buNone/>
            </a:pPr>
            <a:endParaRPr lang="en-US" altLang="zh-CN" sz="2000" kern="0" dirty="0">
              <a:solidFill>
                <a:srgbClr val="C00000"/>
              </a:solidFill>
              <a:cs typeface="Times New Roman" pitchFamily="18" charset="0"/>
            </a:endParaRPr>
          </a:p>
          <a:p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altLang="zh-CN" kern="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可以表示为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设</a:t>
            </a:r>
            <a:r>
              <a:rPr lang="en-US" altLang="zh-CN" kern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pl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是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Polynomial</a:t>
            </a:r>
            <a:r>
              <a:rPr lang="zh-CN" altLang="en-US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类的一个对象</a:t>
            </a:r>
            <a:r>
              <a:rPr lang="en-US" altLang="zh-CN" kern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altLang="zh-CN" sz="2000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altLang="zh-CN" kern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当</a:t>
            </a:r>
            <a:r>
              <a:rPr lang="en-US" altLang="zh-CN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pl.degree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远小于</a:t>
            </a:r>
            <a:r>
              <a:rPr lang="en-US" altLang="zh-CN" kern="0" dirty="0" err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maxDegree</a:t>
            </a:r>
            <a:r>
              <a:rPr lang="zh-CN" altLang="en-US" kern="0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，大多数元素是空的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1043B36-5C1A-964D-824B-B092DB96DBBE}"/>
              </a:ext>
            </a:extLst>
          </p:cNvPr>
          <p:cNvSpPr/>
          <p:nvPr/>
        </p:nvSpPr>
        <p:spPr>
          <a:xfrm>
            <a:off x="827584" y="2204864"/>
            <a:ext cx="6912768" cy="1001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85000"/>
              </a:lnSpc>
              <a:defRPr/>
            </a:pP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private: </a:t>
            </a:r>
          </a:p>
          <a:p>
            <a:pPr marL="342900" lvl="0" indent="-342900">
              <a:lnSpc>
                <a:spcPct val="85000"/>
              </a:lnSpc>
              <a:defRPr/>
            </a:pPr>
            <a:r>
              <a:rPr lang="zh-CN" altLang="en-US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u="none" kern="0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degree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zh-CN" altLang="en-US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u="none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多项式中的最高阶数</a:t>
            </a:r>
            <a:endParaRPr lang="en-US" altLang="zh-CN" sz="2000" u="none" kern="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85000"/>
              </a:lnSpc>
              <a:defRPr/>
            </a:pPr>
            <a:r>
              <a:rPr lang="zh-CN" altLang="en-US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float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coef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[maxDegree+1]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zh-CN" altLang="en-US" sz="2000" u="none" kern="0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u="none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kern="0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多项式的系数数组</a:t>
            </a:r>
            <a:endParaRPr lang="en-US" altLang="zh-CN" sz="2000" u="none" kern="0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8413CD-52DB-364C-A118-70FD89877138}"/>
              </a:ext>
            </a:extLst>
          </p:cNvPr>
          <p:cNvSpPr/>
          <p:nvPr/>
        </p:nvSpPr>
        <p:spPr>
          <a:xfrm>
            <a:off x="827584" y="3789040"/>
            <a:ext cx="4572000" cy="67710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lnSpc>
                <a:spcPct val="85000"/>
              </a:lnSpc>
              <a:defRPr/>
            </a:pP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pl.degree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n</a:t>
            </a:r>
          </a:p>
          <a:p>
            <a:pPr marL="342900" lvl="0" indent="-342900">
              <a:lnSpc>
                <a:spcPct val="85000"/>
              </a:lnSpc>
              <a:defRPr/>
            </a:pP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pl.coef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[</a:t>
            </a: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]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=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a</a:t>
            </a:r>
            <a:r>
              <a:rPr lang="en-US" altLang="zh-CN" sz="2000" b="0" u="none" kern="0" baseline="-2500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en-US" altLang="zh-CN" sz="200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,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0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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0" u="none" kern="0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i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</a:t>
            </a:r>
            <a:r>
              <a:rPr lang="zh-CN" altLang="en-US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 </a:t>
            </a:r>
            <a:r>
              <a:rPr lang="en-US" altLang="zh-CN" sz="2000" b="0" u="none" kern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</a:rPr>
              <a:t>n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1986BAD-9A16-9148-8857-228B9553D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1871" y="5699720"/>
            <a:ext cx="6096000" cy="609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7">
            <a:extLst>
              <a:ext uri="{FF2B5EF4-FFF2-40B4-BE49-F238E27FC236}">
                <a16:creationId xmlns:a16="http://schemas.microsoft.com/office/drawing/2014/main" id="{9C693169-D60A-5241-99D3-ABC09E2E98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63688" y="5759198"/>
            <a:ext cx="5607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………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8">
            <a:extLst>
              <a:ext uri="{FF2B5EF4-FFF2-40B4-BE49-F238E27FC236}">
                <a16:creationId xmlns:a16="http://schemas.microsoft.com/office/drawing/2014/main" id="{97389F4C-8D50-7E4E-AD18-139681D57FF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38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9">
            <a:extLst>
              <a:ext uri="{FF2B5EF4-FFF2-40B4-BE49-F238E27FC236}">
                <a16:creationId xmlns:a16="http://schemas.microsoft.com/office/drawing/2014/main" id="{A6FF1C82-F2F4-604E-8D8A-97133B4C5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31058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EAD18FAA-50C3-A742-BD66-E38497C50303}"/>
              </a:ext>
            </a:extLst>
          </p:cNvPr>
          <p:cNvSpPr>
            <a:spLocks noChangeShapeType="1"/>
          </p:cNvSpPr>
          <p:nvPr/>
        </p:nvSpPr>
        <p:spPr bwMode="auto">
          <a:xfrm>
            <a:off x="38678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43032CD9-5933-224E-AEF5-A0C0FEDACA0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252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3580940E-D92B-5C4D-A4F4-F01C52671EF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63271" y="569972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sz="2400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3D7707E0-8B2D-F74D-90C8-B52407FEAB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4271" y="5178577"/>
            <a:ext cx="624889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 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           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degree</a:t>
            </a:r>
            <a:r>
              <a:rPr lang="zh-CN" altLang="en-US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maxDegree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-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endParaRPr lang="en-US" altLang="zh-CN" sz="24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4">
            <a:extLst>
              <a:ext uri="{FF2B5EF4-FFF2-40B4-BE49-F238E27FC236}">
                <a16:creationId xmlns:a16="http://schemas.microsoft.com/office/drawing/2014/main" id="{3E441F4D-7832-BC40-A2B7-EB31BF71E9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92" y="5776770"/>
            <a:ext cx="71365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400" b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endParaRPr lang="en-US" altLang="zh-CN" sz="24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65898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  <p:bldP spid="7" grpId="0"/>
      <p:bldP spid="8" grpId="0" animBg="1"/>
      <p:bldP spid="9" grpId="0" animBg="1"/>
      <p:bldP spid="10" grpId="0" animBg="1"/>
      <p:bldP spid="11" grpId="0" animBg="1"/>
      <p:bldP spid="12" grpId="0" animBg="1"/>
      <p:bldP spid="13" grpId="0"/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52E2E-3788-D541-9439-67CD7912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46FAD5-EB69-7544-81A0-097385CAB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第二种：</a:t>
            </a:r>
            <a:r>
              <a:rPr lang="zh-CN" altLang="en-US" dirty="0">
                <a:solidFill>
                  <a:srgbClr val="C00000"/>
                </a:solidFill>
              </a:rPr>
              <a:t>动态数组表示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适用于指数连续排列的多项式，但对于指数不全的多项式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(x)=3+5x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-14x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101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，造成存储空间浪费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4BCAD3F-BEE5-0D48-B72E-359233451F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584" y="2203494"/>
            <a:ext cx="8097837" cy="2874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private: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	</a:t>
            </a: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degree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float *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coef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endParaRPr lang="en-US" altLang="zh-CN" sz="1400" b="0" u="none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Polynomial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::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Polynomial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(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sz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)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{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degree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sz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楷体_GB2312" pitchFamily="49" charset="-122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coef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new float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degree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+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]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楷体_GB2312" pitchFamily="49" charset="-122"/>
                <a:cs typeface="Times New Roman" pitchFamily="18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5587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8DEC1-C9E3-D742-BB8A-EEA5C6431E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多项式的存储表示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05819-A0B5-D043-8CBF-08712E288D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第三种： </a:t>
            </a:r>
            <a:r>
              <a:rPr lang="zh-CN" altLang="en-US" dirty="0">
                <a:solidFill>
                  <a:srgbClr val="C00000"/>
                </a:solidFill>
              </a:rPr>
              <a:t>同时记录各项系数和指数</a:t>
            </a: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2C51476-12D5-374F-AE94-FE73F4061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204864"/>
            <a:ext cx="7687766" cy="26161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class</a:t>
            </a:r>
            <a:r>
              <a:rPr lang="en-US" altLang="zh-CN" sz="2000" b="1" i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多项式的项定义	</a:t>
            </a: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friend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Polynomial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					</a:t>
            </a: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private: 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float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coef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系数</a:t>
            </a:r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			</a:t>
            </a:r>
            <a:endParaRPr lang="zh-CN" altLang="en-US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  <a:p>
            <a:r>
              <a:rPr lang="zh-CN" altLang="en-US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    </a:t>
            </a:r>
            <a:r>
              <a:rPr lang="en-US" altLang="zh-CN" sz="2000" b="1" u="none" dirty="0" err="1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exp</a:t>
            </a:r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指数</a:t>
            </a:r>
          </a:p>
          <a:p>
            <a:r>
              <a:rPr lang="en-US" altLang="zh-CN" sz="20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};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ea typeface="仿宋_GB2312" pitchFamily="49" charset="-122"/>
              <a:cs typeface="Times New Roman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39EFB7A-3824-374E-99E7-1D8D104B44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216" y="5277630"/>
            <a:ext cx="6553200" cy="10668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4F9D4A63-94EA-DB4D-ABE5-78F39C496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28316" y="5201430"/>
            <a:ext cx="6319359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……     </a:t>
            </a:r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u="none" baseline="-250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…… 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3200" b="1" i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zh-CN" sz="3200" b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u="none" baseline="-25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……     </a:t>
            </a:r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i="1" u="none" baseline="-250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……     </a:t>
            </a:r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3200" b="1" i="1" u="none" baseline="-25000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zh-CN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C9F30C78-BBEB-EF41-AAF9-4C8B289A39D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252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7">
            <a:extLst>
              <a:ext uri="{FF2B5EF4-FFF2-40B4-BE49-F238E27FC236}">
                <a16:creationId xmlns:a16="http://schemas.microsoft.com/office/drawing/2014/main" id="{E870C448-DFED-894F-94E5-AD31262AF916}"/>
              </a:ext>
            </a:extLst>
          </p:cNvPr>
          <p:cNvSpPr>
            <a:spLocks noChangeShapeType="1"/>
          </p:cNvSpPr>
          <p:nvPr/>
        </p:nvSpPr>
        <p:spPr bwMode="auto">
          <a:xfrm>
            <a:off x="53446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86C4E18F-759C-CF4C-93B6-D7A102457281}"/>
              </a:ext>
            </a:extLst>
          </p:cNvPr>
          <p:cNvSpPr>
            <a:spLocks noChangeShapeType="1"/>
          </p:cNvSpPr>
          <p:nvPr/>
        </p:nvSpPr>
        <p:spPr bwMode="auto">
          <a:xfrm>
            <a:off x="40492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F4D1971-F25E-8641-9D16-DA726C0A924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72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C44A2D2C-03F3-5647-9462-5DF386A7620B}"/>
              </a:ext>
            </a:extLst>
          </p:cNvPr>
          <p:cNvSpPr>
            <a:spLocks noChangeShapeType="1"/>
          </p:cNvSpPr>
          <p:nvPr/>
        </p:nvSpPr>
        <p:spPr bwMode="auto">
          <a:xfrm>
            <a:off x="74782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FF298B6-2227-044D-9AE3-678309E7997C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0416" y="527763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38B17DED-354E-1E42-8EEB-D900F9D4C04C}"/>
              </a:ext>
            </a:extLst>
          </p:cNvPr>
          <p:cNvSpPr>
            <a:spLocks noChangeShapeType="1"/>
          </p:cNvSpPr>
          <p:nvPr/>
        </p:nvSpPr>
        <p:spPr bwMode="auto">
          <a:xfrm>
            <a:off x="1763216" y="581103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3">
            <a:extLst>
              <a:ext uri="{FF2B5EF4-FFF2-40B4-BE49-F238E27FC236}">
                <a16:creationId xmlns:a16="http://schemas.microsoft.com/office/drawing/2014/main" id="{9F88852B-0D9D-494E-B1D8-57878CF926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6579" y="5277630"/>
            <a:ext cx="891591" cy="11757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b="1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endParaRPr lang="en-US" altLang="zh-CN" sz="3200" b="1" u="none" dirty="0">
              <a:solidFill>
                <a:srgbClr val="CC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3200" b="1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endParaRPr lang="en-US" altLang="zh-CN" u="none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Text Box 14">
            <a:extLst>
              <a:ext uri="{FF2B5EF4-FFF2-40B4-BE49-F238E27FC236}">
                <a16:creationId xmlns:a16="http://schemas.microsoft.com/office/drawing/2014/main" id="{4D3A6220-ADAA-2046-B465-270507B152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73560" y="4749166"/>
            <a:ext cx="6260047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32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0     1      2                  </a:t>
            </a:r>
            <a:r>
              <a:rPr lang="en-US" altLang="zh-CN" sz="3200" b="1" i="1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</a:t>
            </a:r>
            <a:r>
              <a:rPr lang="en-US" altLang="zh-CN" sz="32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45659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7A989-FC95-8B4B-AF27-254398F99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多项式的类定义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ADD43F8-C7D5-0F49-ABB9-AEE70457BF20}"/>
              </a:ext>
            </a:extLst>
          </p:cNvPr>
          <p:cNvSpPr txBox="1">
            <a:spLocks noChangeArrowheads="1"/>
          </p:cNvSpPr>
          <p:nvPr/>
        </p:nvSpPr>
        <p:spPr>
          <a:xfrm>
            <a:off x="1187933" y="1690689"/>
            <a:ext cx="6768134" cy="4764834"/>
          </a:xfrm>
          <a:prstGeom prst="rect">
            <a:avLst/>
          </a:prstGeom>
        </p:spPr>
        <p:txBody>
          <a:bodyPr/>
          <a:lstStyle/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class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2000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Polynomial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无形参构造函数，返回多项式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A(x)=0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插入系数为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c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、指数为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e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的项至指针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free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所指示位置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返回多项式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*this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与多项式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的和</a:t>
            </a:r>
          </a:p>
          <a:p>
            <a:pPr>
              <a:spcBef>
                <a:spcPts val="0"/>
              </a:spcBef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Poly_Add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 poly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……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static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Term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*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存放多项式的数组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static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多项式有效项数的下一位置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要求在类外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初始化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Polynomial :: 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Poly_Array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 new Term [MAXN+1];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     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Polynomial :: free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0;</a:t>
            </a:r>
            <a:endParaRPr lang="zh-CN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99973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37149-0B9E-BC4B-A19F-D73834F1F3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多项式存储示例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87289285-B7C7-0744-8A41-2EFE4905D1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362" y="1772816"/>
            <a:ext cx="6248400" cy="9169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2.0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1000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+ 1.8</a:t>
            </a:r>
            <a:endParaRPr lang="en-US" altLang="zh-CN" sz="2400" i="1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05000"/>
              </a:lnSpc>
            </a:pP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B(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= 1.2 + 51.3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50 </a:t>
            </a:r>
            <a:r>
              <a:rPr lang="en-US" altLang="zh-CN" sz="24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+ 3.7</a:t>
            </a:r>
            <a:r>
              <a:rPr lang="en-US" altLang="zh-CN" sz="2400" b="1" i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400" b="1" u="none" baseline="30000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101</a:t>
            </a:r>
            <a:endParaRPr lang="en-US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622EFD26-E7D0-4149-B7FC-A0935A547B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9263" y="5229200"/>
            <a:ext cx="5287025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sz="24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两个多项式存放在</a:t>
            </a:r>
            <a:r>
              <a:rPr lang="en-US" altLang="zh-CN" sz="2800" u="none" dirty="0" err="1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Poly_Array</a:t>
            </a:r>
            <a:r>
              <a:rPr lang="zh-CN" altLang="en-US" sz="2800" u="none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</a:t>
            </a:r>
            <a:endParaRPr lang="zh-CN" altLang="en-US" sz="2400" u="none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001B6D3F-E34E-804E-8B26-B0A86600A9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2784958"/>
            <a:ext cx="6612066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A.start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8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A.finish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8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B.start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800" u="none" dirty="0" err="1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B.finish</a:t>
            </a:r>
            <a:r>
              <a:rPr lang="en-US" altLang="zh-CN" sz="28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 free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CD7318-4616-EB44-8FF3-A7824C13E8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3837470"/>
            <a:ext cx="6553200" cy="1143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7">
            <a:extLst>
              <a:ext uri="{FF2B5EF4-FFF2-40B4-BE49-F238E27FC236}">
                <a16:creationId xmlns:a16="http://schemas.microsoft.com/office/drawing/2014/main" id="{5E0A0DC5-94F3-0F4B-905E-1102F7452F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817" y="3943972"/>
            <a:ext cx="801823" cy="997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lang="en-US" altLang="zh-CN" sz="280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endParaRPr lang="en-US" altLang="zh-CN" sz="2800" u="none" dirty="0">
              <a:solidFill>
                <a:srgbClr val="CC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ct val="10000"/>
              </a:spcBef>
            </a:pPr>
            <a:r>
              <a:rPr lang="en-US" altLang="zh-CN" sz="2800" u="none" dirty="0" err="1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endParaRPr lang="en-US" altLang="zh-CN" sz="2800" u="none" dirty="0">
              <a:solidFill>
                <a:schemeClr val="accent2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8">
            <a:extLst>
              <a:ext uri="{FF2B5EF4-FFF2-40B4-BE49-F238E27FC236}">
                <a16:creationId xmlns:a16="http://schemas.microsoft.com/office/drawing/2014/main" id="{870E8EA2-7CB8-BA41-844C-9044E3B726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3900883"/>
            <a:ext cx="6109365" cy="1040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</a:pPr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1.8        2.0       1.2     51.3     3.7      ……</a:t>
            </a:r>
          </a:p>
          <a:p>
            <a:pPr>
              <a:spcBef>
                <a:spcPct val="20000"/>
              </a:spcBef>
            </a:pPr>
            <a:r>
              <a:rPr lang="en-US" altLang="zh-CN" sz="2800" b="1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0       1000       0        50       101     ……</a:t>
            </a:r>
          </a:p>
        </p:txBody>
      </p:sp>
      <p:sp>
        <p:nvSpPr>
          <p:cNvPr id="10" name="Line 9">
            <a:extLst>
              <a:ext uri="{FF2B5EF4-FFF2-40B4-BE49-F238E27FC236}">
                <a16:creationId xmlns:a16="http://schemas.microsoft.com/office/drawing/2014/main" id="{0237189E-E0ED-1A45-8817-534FF38EFEAD}"/>
              </a:ext>
            </a:extLst>
          </p:cNvPr>
          <p:cNvSpPr>
            <a:spLocks noChangeShapeType="1"/>
          </p:cNvSpPr>
          <p:nvPr/>
        </p:nvSpPr>
        <p:spPr bwMode="auto">
          <a:xfrm>
            <a:off x="1371600" y="4447070"/>
            <a:ext cx="6553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0">
            <a:extLst>
              <a:ext uri="{FF2B5EF4-FFF2-40B4-BE49-F238E27FC236}">
                <a16:creationId xmlns:a16="http://schemas.microsoft.com/office/drawing/2014/main" id="{3A807FF4-A929-F940-83DE-09D789C9061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1">
            <a:extLst>
              <a:ext uri="{FF2B5EF4-FFF2-40B4-BE49-F238E27FC236}">
                <a16:creationId xmlns:a16="http://schemas.microsoft.com/office/drawing/2014/main" id="{E9C40ED1-1C1A-054F-A0BF-438F1B419A52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2">
            <a:extLst>
              <a:ext uri="{FF2B5EF4-FFF2-40B4-BE49-F238E27FC236}">
                <a16:creationId xmlns:a16="http://schemas.microsoft.com/office/drawing/2014/main" id="{6C01EF88-709A-EC4B-93AD-AFA607832E4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Line 13">
            <a:extLst>
              <a:ext uri="{FF2B5EF4-FFF2-40B4-BE49-F238E27FC236}">
                <a16:creationId xmlns:a16="http://schemas.microsoft.com/office/drawing/2014/main" id="{568E18F2-D618-6244-83A8-58FBF2212DD2}"/>
              </a:ext>
            </a:extLst>
          </p:cNvPr>
          <p:cNvSpPr>
            <a:spLocks noChangeShapeType="1"/>
          </p:cNvSpPr>
          <p:nvPr/>
        </p:nvSpPr>
        <p:spPr bwMode="auto">
          <a:xfrm>
            <a:off x="55626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4">
            <a:extLst>
              <a:ext uri="{FF2B5EF4-FFF2-40B4-BE49-F238E27FC236}">
                <a16:creationId xmlns:a16="http://schemas.microsoft.com/office/drawing/2014/main" id="{CFAA171C-F58A-A548-8EDB-A215BDA73EAA}"/>
              </a:ext>
            </a:extLst>
          </p:cNvPr>
          <p:cNvSpPr>
            <a:spLocks noChangeShapeType="1"/>
          </p:cNvSpPr>
          <p:nvPr/>
        </p:nvSpPr>
        <p:spPr bwMode="auto">
          <a:xfrm>
            <a:off x="6553200" y="383747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6" name="Line 15">
            <a:extLst>
              <a:ext uri="{FF2B5EF4-FFF2-40B4-BE49-F238E27FC236}">
                <a16:creationId xmlns:a16="http://schemas.microsoft.com/office/drawing/2014/main" id="{B7D6F355-E6A8-E843-8A53-64FAA7D79C44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88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Line 16">
            <a:extLst>
              <a:ext uri="{FF2B5EF4-FFF2-40B4-BE49-F238E27FC236}">
                <a16:creationId xmlns:a16="http://schemas.microsoft.com/office/drawing/2014/main" id="{E93E5043-3ED0-5749-BAF8-379D15B8719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Line 17">
            <a:extLst>
              <a:ext uri="{FF2B5EF4-FFF2-40B4-BE49-F238E27FC236}">
                <a16:creationId xmlns:a16="http://schemas.microsoft.com/office/drawing/2014/main" id="{553491CD-3B77-CF44-8F5E-AAC4FCD05CA6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Line 18">
            <a:extLst>
              <a:ext uri="{FF2B5EF4-FFF2-40B4-BE49-F238E27FC236}">
                <a16:creationId xmlns:a16="http://schemas.microsoft.com/office/drawing/2014/main" id="{2E0FBD0A-1BDF-A348-94A4-62A11F4D33F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198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" name="Line 19">
            <a:extLst>
              <a:ext uri="{FF2B5EF4-FFF2-40B4-BE49-F238E27FC236}">
                <a16:creationId xmlns:a16="http://schemas.microsoft.com/office/drawing/2014/main" id="{6A4BA3F3-FCD4-0D40-9605-1B119DC4F283}"/>
              </a:ext>
            </a:extLst>
          </p:cNvPr>
          <p:cNvSpPr>
            <a:spLocks noChangeShapeType="1"/>
          </p:cNvSpPr>
          <p:nvPr/>
        </p:nvSpPr>
        <p:spPr bwMode="auto">
          <a:xfrm>
            <a:off x="6934200" y="3304070"/>
            <a:ext cx="0" cy="533400"/>
          </a:xfrm>
          <a:prstGeom prst="line">
            <a:avLst/>
          </a:prstGeom>
          <a:noFill/>
          <a:ln w="28575">
            <a:solidFill>
              <a:srgbClr val="C00000"/>
            </a:solidFill>
            <a:round/>
            <a:headEnd/>
            <a:tailEnd type="triangle" w="med" len="lg"/>
          </a:ln>
          <a:effectLst/>
        </p:spPr>
        <p:txBody>
          <a:bodyPr wrap="none" anchor="ctr"/>
          <a:lstStyle/>
          <a:p>
            <a:endParaRPr lang="zh-CN" altLang="en-US" u="none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20">
            <a:extLst>
              <a:ext uri="{FF2B5EF4-FFF2-40B4-BE49-F238E27FC236}">
                <a16:creationId xmlns:a16="http://schemas.microsoft.com/office/drawing/2014/main" id="{270B1336-B9FE-9A47-ABA0-5D998BF31B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3061" y="3271060"/>
            <a:ext cx="130195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altLang="zh-CN" sz="2800" u="none" dirty="0">
                <a:solidFill>
                  <a:srgbClr val="CC0000"/>
                </a:solidFill>
                <a:effectLst/>
                <a:latin typeface="Times New Roman" pitchFamily="18" charset="0"/>
                <a:cs typeface="Times New Roman" pitchFamily="18" charset="0"/>
              </a:rPr>
              <a:t>MAXN</a:t>
            </a:r>
            <a:endParaRPr lang="en-US" altLang="zh-CN" u="none" dirty="0"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0137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054F5-038B-FC41-8FE8-D828DAE8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两个多项式相加的算法思想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E9422-F84E-E64A-B753-932210C1F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结果多项式另存</a:t>
            </a:r>
            <a:endParaRPr lang="en-US" altLang="zh-CN" dirty="0"/>
          </a:p>
          <a:p>
            <a:pPr lvl="1"/>
            <a:endParaRPr lang="zh-CN" altLang="en-US" dirty="0"/>
          </a:p>
          <a:p>
            <a:r>
              <a:rPr lang="zh-CN" altLang="en-US" dirty="0"/>
              <a:t>扫描两个相加多项式，若都未检测完，则</a:t>
            </a:r>
          </a:p>
          <a:p>
            <a:pPr lvl="1"/>
            <a:r>
              <a:rPr lang="zh-CN" altLang="en-US" dirty="0"/>
              <a:t>若当前被检测项指数相等，系数相加，若未变成</a:t>
            </a:r>
            <a:r>
              <a:rPr lang="en-US" altLang="zh-CN" dirty="0"/>
              <a:t>0</a:t>
            </a:r>
            <a:r>
              <a:rPr lang="zh-CN" altLang="en-US" dirty="0"/>
              <a:t>，则将结果加到结果多项式</a:t>
            </a:r>
          </a:p>
          <a:p>
            <a:pPr lvl="1"/>
            <a:r>
              <a:rPr lang="zh-CN" altLang="en-US" dirty="0"/>
              <a:t>若当前被检测项指数不等，将指数小者加到结果多项式</a:t>
            </a:r>
          </a:p>
          <a:p>
            <a:pPr lvl="1"/>
            <a:endParaRPr lang="zh-CN" altLang="en-US" dirty="0"/>
          </a:p>
          <a:p>
            <a:r>
              <a:rPr lang="zh-CN" altLang="en-US" dirty="0"/>
              <a:t>若有一个多项式已检测完，将另一个多项式剩余部分复制到结果多项式</a:t>
            </a:r>
          </a:p>
        </p:txBody>
      </p:sp>
    </p:spTree>
    <p:extLst>
      <p:ext uri="{BB962C8B-B14F-4D97-AF65-F5344CB8AC3E}">
        <p14:creationId xmlns:p14="http://schemas.microsoft.com/office/powerpoint/2010/main" val="1716212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EFCE7-7AA1-5640-8006-AF1CA05C0F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多项式增加项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142D542E-6468-BA43-AC3D-AA7D13689F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0641" y="1690689"/>
            <a:ext cx="6462718" cy="2985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(float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int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&gt;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MAXN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无可用空闲存储单元，不能插入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104834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8B9AC-C646-9144-96E1-15067A15D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多项式加法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3496AF89-1328-3647-B30E-1687459A83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" y="1690689"/>
            <a:ext cx="9054244" cy="347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 * Polynomial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::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Poly_Add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Polynomial B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</a:p>
          <a:p>
            <a:pPr>
              <a:spcBef>
                <a:spcPts val="0"/>
              </a:spcBef>
            </a:pP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Polynomial * C = new Polynomial()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结果多项式</a:t>
            </a:r>
            <a:endParaRPr lang="en-US" altLang="zh-CN" sz="2000" u="none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ah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bh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分别为两个多项式的检测指针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start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float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endParaRPr lang="zh-CN" altLang="zh-CN" sz="2000" b="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while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&amp;&amp;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switch(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comp(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{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比较对应项指数</a:t>
            </a:r>
          </a:p>
          <a:p>
            <a:pPr>
              <a:spcBef>
                <a:spcPts val="0"/>
              </a:spcBef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case ‘= ’: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相等，系数相加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if 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和非零，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加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新项</a:t>
            </a: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               break;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07576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3FCF2-A3BB-7E46-9E3A-6DCB0A4B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多项式加法</a:t>
            </a:r>
            <a:endParaRPr lang="en-US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4747A12D-1DFF-184F-BA46-5E8A709DD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878" y="1690689"/>
            <a:ext cx="9054244" cy="40934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case ‘&lt;’: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break;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case ‘&gt;’: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	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 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A(x)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中剩余项加入结果多项式中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for ( 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finish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++)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将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B(x)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中剩余的项加入结果多项式中</a:t>
            </a: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Poly_Append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coef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Poly_Array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[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bh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].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exp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C.finish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free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-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lvl="0">
              <a:lnSpc>
                <a:spcPts val="2400"/>
              </a:lnSpc>
              <a:spcBef>
                <a:spcPts val="0"/>
              </a:spcBef>
              <a:buClr>
                <a:srgbClr val="3333CC"/>
              </a:buClr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endParaRPr lang="zh-CN" altLang="zh-CN" sz="18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18689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3011A-FB06-864B-822C-9AA04484D4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多项式加法的时间复杂度分析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906443-4187-F845-B680-563321F93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函数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Poly_Append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在函数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Poly_Add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中，三个循环之外的语句的时间复杂度也是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O(1)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，而三个循环的时间复杂度为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Poly_Add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的时间复杂度为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m+n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38555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02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线性表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线性表</a:t>
            </a:r>
            <a:endParaRPr lang="en-US" altLang="zh-CN" sz="24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>
                <a:solidFill>
                  <a:schemeClr val="bg1">
                    <a:lumMod val="65000"/>
                  </a:schemeClr>
                </a:solidFill>
              </a:rPr>
              <a:t>顺序表</a:t>
            </a:r>
            <a:endParaRPr lang="en-US" altLang="zh-CN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945629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148B62-3677-B74D-B08F-AEB5377D3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/>
              <a:t>本章小结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6F150-811B-DF46-8A44-8824CC2B70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线性表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sz="2400" b="1" dirty="0">
                <a:latin typeface="DengXian" panose="02010600030101010101" pitchFamily="2" charset="-122"/>
                <a:ea typeface="DengXian" panose="02010600030101010101" pitchFamily="2" charset="-122"/>
              </a:rPr>
              <a:t>数组</a:t>
            </a:r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endParaRPr lang="en-US" altLang="zh-CN" sz="2400" b="1" dirty="0">
              <a:latin typeface="DengXian" panose="02010600030101010101" pitchFamily="2" charset="-122"/>
              <a:ea typeface="DengXian" panose="02010600030101010101" pitchFamily="2" charset="-122"/>
            </a:endParaRPr>
          </a:p>
          <a:p>
            <a:r>
              <a:rPr lang="zh-CN" altLang="en-US" dirty="0"/>
              <a:t>顺序表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9794876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48A6A-7D48-B846-BA5A-CD9BE924B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5484-6F38-9B46-8442-E8737F7FC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五对角矩阵中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i、j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的关系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编写一个程序，以不多于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3n/2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的平均比较次数，在一个有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个整数的顺序表中找出最大值和最小值的整数，要求使用的附加空间尽量少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编写一个程序，从顺序表中删除具有给定值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的所有元素</a:t>
            </a:r>
            <a:endParaRPr lang="en-US" altLang="zh-C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编写一个程序，将顺序表中的元素进行原地逆置，即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置换为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n-2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…,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</a:t>
            </a:r>
            <a:r>
              <a:rPr lang="en-US" altLang="zh-CN" sz="20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altLang="zh-C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98592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989E0-68AF-3E4A-B4F3-C883A350961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US" altLang="zh-CN" sz="6000" b="1" dirty="0"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Q&amp;A</a:t>
            </a:r>
            <a:endParaRPr lang="en-US" sz="6000" b="1" dirty="0">
              <a:latin typeface="Times New Roman" panose="02020603050405020304" pitchFamily="18" charset="0"/>
              <a:ea typeface="DengXia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907D45-D7B5-184E-8C1E-65DB3E467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2203226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DengXian" panose="02010600030101010101" pitchFamily="2" charset="-122"/>
                <a:ea typeface="DengXian" panose="02010600030101010101" pitchFamily="2" charset="-122"/>
                <a:cs typeface="Microsoft Himalaya" pitchFamily="2" charset="0"/>
              </a:rPr>
              <a:t>陈碧欢</a:t>
            </a:r>
            <a:endParaRPr lang="en-US" altLang="zh-CN" sz="3200" b="1" dirty="0">
              <a:latin typeface="DengXian" panose="02010600030101010101" pitchFamily="2" charset="-122"/>
              <a:ea typeface="DengXian" panose="02010600030101010101" pitchFamily="2" charset="-122"/>
              <a:cs typeface="Microsoft Himalaya" pitchFamily="2" charset="0"/>
            </a:endParaRP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bhchen@fudan.edu.cn</a:t>
            </a:r>
          </a:p>
          <a:p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chenbihuan.github.io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5170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11F8F-0B23-FF46-9679-74403C915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</a:t>
            </a:r>
            <a:r>
              <a:rPr lang="en-US" altLang="zh-CN" dirty="0"/>
              <a:t>(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969B81-C859-3944-B82C-1B1D6A592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具有相同数据类型的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个数据元素的有限序列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zh-CN" kern="0" dirty="0">
                <a:latin typeface="Times New Roman" panose="02020603050405020304" pitchFamily="18" charset="0"/>
                <a:ea typeface="仿宋_GB2312" pitchFamily="49" charset="-122"/>
                <a:cs typeface="Times New Roman" pitchFamily="18" charset="0"/>
                <a:sym typeface="Symbol" pitchFamily="18" charset="2"/>
              </a:rPr>
              <a:t>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0)</a:t>
            </a: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按元素的</a:t>
            </a:r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下标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直接存储和访问数组元素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静态数组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：必须在定义时指定其大小和类型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array[3]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{1, 2, 3};</a:t>
            </a:r>
          </a:p>
          <a:p>
            <a:r>
              <a:rPr lang="zh-CN" altLang="en-US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动态数组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：在运行过程中才为它分配存储空间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例如，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*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array;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965C1919-476E-544A-AE38-EE69D6BA31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61258" y="2708920"/>
            <a:ext cx="6781800" cy="685800"/>
          </a:xfrm>
          <a:prstGeom prst="rect">
            <a:avLst/>
          </a:prstGeom>
          <a:noFill/>
          <a:ln w="381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zh-CN" altLang="zh-CN" sz="3200">
              <a:solidFill>
                <a:srgbClr val="33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Text Box 6">
            <a:extLst>
              <a:ext uri="{FF2B5EF4-FFF2-40B4-BE49-F238E27FC236}">
                <a16:creationId xmlns:a16="http://schemas.microsoft.com/office/drawing/2014/main" id="{91AD753A-B834-4E46-9399-CC5CDCEAF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7458" y="2783533"/>
            <a:ext cx="6702895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u="none" dirty="0">
                <a:solidFill>
                  <a:schemeClr val="tx1"/>
                </a:solidFill>
                <a:effectLst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35   27  49   18   60   54  77   83   41  02</a:t>
            </a:r>
            <a:endParaRPr lang="en-US" altLang="zh-CN" sz="32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E1AC830D-BFCF-D54E-80F0-1282F32F816D}"/>
              </a:ext>
            </a:extLst>
          </p:cNvPr>
          <p:cNvSpPr>
            <a:spLocks noChangeShapeType="1"/>
          </p:cNvSpPr>
          <p:nvPr/>
        </p:nvSpPr>
        <p:spPr bwMode="auto">
          <a:xfrm>
            <a:off x="23328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Line 8">
            <a:extLst>
              <a:ext uri="{FF2B5EF4-FFF2-40B4-BE49-F238E27FC236}">
                <a16:creationId xmlns:a16="http://schemas.microsoft.com/office/drawing/2014/main" id="{8B871BB3-DBD5-1A45-A63F-B56E662FA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0186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Line 9">
            <a:extLst>
              <a:ext uri="{FF2B5EF4-FFF2-40B4-BE49-F238E27FC236}">
                <a16:creationId xmlns:a16="http://schemas.microsoft.com/office/drawing/2014/main" id="{836DD9F2-B366-044D-BBE0-DE381B1495E2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44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A562F870-1926-884B-955E-7D0AA7DE8FED}"/>
              </a:ext>
            </a:extLst>
          </p:cNvPr>
          <p:cNvSpPr>
            <a:spLocks noChangeShapeType="1"/>
          </p:cNvSpPr>
          <p:nvPr/>
        </p:nvSpPr>
        <p:spPr bwMode="auto">
          <a:xfrm>
            <a:off x="43902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B7DC6C87-5D44-D542-9D2E-67CE321ED8EB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60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Line 12">
            <a:extLst>
              <a:ext uri="{FF2B5EF4-FFF2-40B4-BE49-F238E27FC236}">
                <a16:creationId xmlns:a16="http://schemas.microsoft.com/office/drawing/2014/main" id="{FD8CE42B-4D19-6C49-8820-F1CEF27ECEB4}"/>
              </a:ext>
            </a:extLst>
          </p:cNvPr>
          <p:cNvSpPr>
            <a:spLocks noChangeShapeType="1"/>
          </p:cNvSpPr>
          <p:nvPr/>
        </p:nvSpPr>
        <p:spPr bwMode="auto">
          <a:xfrm>
            <a:off x="57618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Line 13">
            <a:extLst>
              <a:ext uri="{FF2B5EF4-FFF2-40B4-BE49-F238E27FC236}">
                <a16:creationId xmlns:a16="http://schemas.microsoft.com/office/drawing/2014/main" id="{1FF406C7-9225-8A49-ACBC-33279299C06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476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ED5CF421-AD9B-624C-B74E-E211F7AF5A07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34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5">
            <a:extLst>
              <a:ext uri="{FF2B5EF4-FFF2-40B4-BE49-F238E27FC236}">
                <a16:creationId xmlns:a16="http://schemas.microsoft.com/office/drawing/2014/main" id="{9B4AA846-8C06-1B44-88BC-BC22F5383E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5057" y="3386009"/>
            <a:ext cx="6999311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0     1     2     3    4     5     6     7    8     9</a:t>
            </a:r>
            <a:r>
              <a:rPr lang="zh-CN" altLang="en-US" sz="3200" b="1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endParaRPr lang="en-US" altLang="zh-CN" sz="3200" b="1" u="none" dirty="0">
              <a:solidFill>
                <a:srgbClr val="C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5" name="Line 16">
            <a:extLst>
              <a:ext uri="{FF2B5EF4-FFF2-40B4-BE49-F238E27FC236}">
                <a16:creationId xmlns:a16="http://schemas.microsoft.com/office/drawing/2014/main" id="{24E005F7-8A43-4B49-9E88-A2E80C44578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47058" y="2708920"/>
            <a:ext cx="0" cy="685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328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B1BE-BB42-E645-86D6-2B17AD914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一维数组的类定义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05D5324-19FD-BA42-BFF9-9863AEEB0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8335" y="1690689"/>
            <a:ext cx="7921066" cy="47525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indent="-342900">
              <a:lnSpc>
                <a:spcPts val="2000"/>
              </a:lnSpc>
              <a:spcBef>
                <a:spcPct val="0"/>
              </a:spcBef>
              <a:defRPr/>
            </a:pP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DefaultSize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30;</a:t>
            </a:r>
          </a:p>
          <a:p>
            <a:pPr marL="342900" marR="0" lvl="0" indent="-342900" algn="l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>
                <a:schemeClr val="folHlink"/>
              </a:buClr>
              <a:buSzPct val="60000"/>
              <a:buFontTx/>
              <a:buNone/>
              <a:tabLst/>
              <a:defRPr/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template &lt;class Type&gt; class</a:t>
            </a:r>
            <a:r>
              <a:rPr kumimoji="0" lang="en-US" altLang="zh-CN" sz="2000" i="1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</a:t>
            </a: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Array </a:t>
            </a: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{</a:t>
            </a:r>
          </a:p>
          <a:p>
            <a:pPr>
              <a:lnSpc>
                <a:spcPts val="2000"/>
              </a:lnSpc>
            </a:pPr>
            <a:r>
              <a:rPr kumimoji="0" lang="en-US" altLang="zh-CN" sz="200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仿宋_GB2312" pitchFamily="49" charset="-122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public: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Size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=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DefaultSize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构造函数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Array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复制构造函数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~Array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delete [ ]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析构函数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 operator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=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(const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&lt;Type&gt;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数组复制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&amp;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operator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[ ]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访问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下标为</a:t>
            </a:r>
            <a:r>
              <a:rPr lang="en-US" altLang="zh-CN" sz="2000" u="none" dirty="0" err="1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i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的数组元素</a:t>
            </a:r>
          </a:p>
          <a:p>
            <a:pPr>
              <a:lnSpc>
                <a:spcPts val="2000"/>
              </a:lnSpc>
            </a:pPr>
            <a:r>
              <a:rPr lang="zh-CN" altLang="en-US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operator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( )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{ return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指针转换</a:t>
            </a: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Length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const { return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}</a:t>
            </a: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取数组长度</a:t>
            </a: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Resize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sz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);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itchFamily="18" charset="0"/>
                <a:cs typeface="Times New Roman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DengXian" panose="02010600030101010101" pitchFamily="2" charset="-122"/>
                <a:ea typeface="DengXian" panose="02010600030101010101" pitchFamily="2" charset="-122"/>
                <a:cs typeface="Times New Roman" pitchFamily="18" charset="0"/>
              </a:rPr>
              <a:t>修改数组长度</a:t>
            </a:r>
            <a:endParaRPr lang="en-US" altLang="zh-CN" sz="2000" u="none" dirty="0">
              <a:solidFill>
                <a:srgbClr val="C00000"/>
              </a:solidFill>
              <a:effectLst/>
              <a:latin typeface="DengXian" panose="02010600030101010101" pitchFamily="2" charset="-122"/>
              <a:ea typeface="DengXian" panose="02010600030101010101" pitchFamily="2" charset="-122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private: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Type *</a:t>
            </a:r>
            <a:r>
              <a:rPr lang="en-US" altLang="zh-CN" sz="2000" b="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elements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动态数组</a:t>
            </a: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ArraySize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数组元素个数</a:t>
            </a:r>
          </a:p>
          <a:p>
            <a:pPr>
              <a:lnSpc>
                <a:spcPts val="2000"/>
              </a:lnSpc>
            </a:pPr>
            <a:r>
              <a:rPr lang="zh-CN" altLang="en-US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        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void </a:t>
            </a:r>
            <a:r>
              <a:rPr lang="en-US" altLang="zh-CN" sz="2000" b="0" u="none" dirty="0" err="1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GetArray</a:t>
            </a: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( );  </a:t>
            </a:r>
            <a:r>
              <a:rPr lang="en-US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//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动态分配数组</a:t>
            </a:r>
            <a:r>
              <a:rPr lang="zh-CN" altLang="en-US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zh-CN" altLang="zh-CN" sz="2000" u="none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DengXian" panose="02010600030101010101" pitchFamily="2" charset="-122"/>
                <a:cs typeface="Times New Roman" panose="02020603050405020304" pitchFamily="18" charset="0"/>
              </a:rPr>
              <a:t>存储空间</a:t>
            </a:r>
          </a:p>
          <a:p>
            <a:pPr>
              <a:lnSpc>
                <a:spcPts val="2000"/>
              </a:lnSpc>
            </a:pPr>
            <a:r>
              <a:rPr lang="en-US" altLang="zh-CN" sz="2000" u="none" dirty="0">
                <a:solidFill>
                  <a:schemeClr val="tx1"/>
                </a:solidFill>
                <a:effectLst/>
                <a:latin typeface="Times New Roman" pitchFamily="18" charset="0"/>
                <a:cs typeface="Times New Roman" pitchFamily="18" charset="0"/>
              </a:rPr>
              <a:t>};</a:t>
            </a:r>
            <a:endParaRPr lang="zh-CN" altLang="zh-CN" sz="2000" u="none" dirty="0">
              <a:solidFill>
                <a:schemeClr val="tx1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471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18792</TotalTime>
  <Words>6533</Words>
  <Application>Microsoft Macintosh PowerPoint</Application>
  <PresentationFormat>On-screen Show (4:3)</PresentationFormat>
  <Paragraphs>722</Paragraphs>
  <Slides>72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72</vt:i4>
      </vt:variant>
    </vt:vector>
  </HeadingPairs>
  <TitlesOfParts>
    <vt:vector size="87" baseType="lpstr">
      <vt:lpstr>DengXian</vt:lpstr>
      <vt:lpstr>仿宋_GB2312</vt:lpstr>
      <vt:lpstr>隶书</vt:lpstr>
      <vt:lpstr>Times</vt:lpstr>
      <vt:lpstr>Arial</vt:lpstr>
      <vt:lpstr>Calibri</vt:lpstr>
      <vt:lpstr>Calibri Light</vt:lpstr>
      <vt:lpstr>Cambria Math</vt:lpstr>
      <vt:lpstr>Tahoma</vt:lpstr>
      <vt:lpstr>Times New Roman</vt:lpstr>
      <vt:lpstr>Wingdings</vt:lpstr>
      <vt:lpstr>Office Theme</vt:lpstr>
      <vt:lpstr>公式</vt:lpstr>
      <vt:lpstr>Equation</vt:lpstr>
      <vt:lpstr>Document</vt:lpstr>
      <vt:lpstr>数据结构 </vt:lpstr>
      <vt:lpstr>02 线性表</vt:lpstr>
      <vt:lpstr>02 线性表</vt:lpstr>
      <vt:lpstr>线性表(Linear List)</vt:lpstr>
      <vt:lpstr>线性表示例</vt:lpstr>
      <vt:lpstr>线性表的操作</vt:lpstr>
      <vt:lpstr>02 线性表</vt:lpstr>
      <vt:lpstr>一维数组(Array)</vt:lpstr>
      <vt:lpstr>一维数组的类定义</vt:lpstr>
      <vt:lpstr>一维数组的构造函数</vt:lpstr>
      <vt:lpstr>一维数组的构造函数</vt:lpstr>
      <vt:lpstr>一维数组的构造函数</vt:lpstr>
      <vt:lpstr>一维数组的访问函数</vt:lpstr>
      <vt:lpstr>一维数组的修改数组长度函数</vt:lpstr>
      <vt:lpstr>数组的顺序存储方式</vt:lpstr>
      <vt:lpstr>一维数组</vt:lpstr>
      <vt:lpstr>二维数组</vt:lpstr>
      <vt:lpstr>二维数组</vt:lpstr>
      <vt:lpstr>三维数组</vt:lpstr>
      <vt:lpstr>n维数组</vt:lpstr>
      <vt:lpstr>特殊矩阵</vt:lpstr>
      <vt:lpstr>对称矩阵</vt:lpstr>
      <vt:lpstr>对称矩阵的压缩存储</vt:lpstr>
      <vt:lpstr>下三角矩阵的压缩存储</vt:lpstr>
      <vt:lpstr>下三角矩阵的压缩存储</vt:lpstr>
      <vt:lpstr>上三角矩阵的压缩存储</vt:lpstr>
      <vt:lpstr>上三角矩阵的压缩存储</vt:lpstr>
      <vt:lpstr>带状矩阵</vt:lpstr>
      <vt:lpstr>三对角矩阵的压缩存储</vt:lpstr>
      <vt:lpstr>三对角矩阵的压缩存储</vt:lpstr>
      <vt:lpstr>稀疏矩阵(Sparse Matrix)</vt:lpstr>
      <vt:lpstr>稀疏矩阵的类定义</vt:lpstr>
      <vt:lpstr>稀疏矩阵的类定义</vt:lpstr>
      <vt:lpstr>稀疏矩阵的转置</vt:lpstr>
      <vt:lpstr>稀疏矩阵的存储</vt:lpstr>
      <vt:lpstr>转置矩阵的存储</vt:lpstr>
      <vt:lpstr>用三元组表表示的稀疏矩阵及其转置</vt:lpstr>
      <vt:lpstr>稀疏矩阵转置的算法思想</vt:lpstr>
      <vt:lpstr>稀疏矩阵的转置</vt:lpstr>
      <vt:lpstr>稀疏矩阵的转置</vt:lpstr>
      <vt:lpstr>稀疏矩阵快速转置的算法思想</vt:lpstr>
      <vt:lpstr>稀疏矩阵快速转置的算法思想</vt:lpstr>
      <vt:lpstr>稀疏矩阵的快速转置</vt:lpstr>
      <vt:lpstr>稀疏矩阵的快速转置</vt:lpstr>
      <vt:lpstr>稀疏矩阵快速转置的时间复杂度</vt:lpstr>
      <vt:lpstr>02 线性表</vt:lpstr>
      <vt:lpstr>顺序表(Sequential List)</vt:lpstr>
      <vt:lpstr>顺序表的类定义</vt:lpstr>
      <vt:lpstr>构造函数</vt:lpstr>
      <vt:lpstr>元素的查找</vt:lpstr>
      <vt:lpstr>查找函数</vt:lpstr>
      <vt:lpstr>元素的插入</vt:lpstr>
      <vt:lpstr>插入函数</vt:lpstr>
      <vt:lpstr>元素的删除</vt:lpstr>
      <vt:lpstr>删除函数</vt:lpstr>
      <vt:lpstr>顺序表的应用：集合的“并”运算</vt:lpstr>
      <vt:lpstr>顺序表的应用：集合的“交”运算</vt:lpstr>
      <vt:lpstr>顺序表的应用：多项式(Polynomial)</vt:lpstr>
      <vt:lpstr>多项式的类定义</vt:lpstr>
      <vt:lpstr>多项式的存储表示</vt:lpstr>
      <vt:lpstr>多项式的存储表示</vt:lpstr>
      <vt:lpstr>多项式的存储表示</vt:lpstr>
      <vt:lpstr>多项式的类定义</vt:lpstr>
      <vt:lpstr>多项式存储示例</vt:lpstr>
      <vt:lpstr>两个多项式相加的算法思想</vt:lpstr>
      <vt:lpstr>多项式增加项</vt:lpstr>
      <vt:lpstr>多项式加法</vt:lpstr>
      <vt:lpstr>多项式加法</vt:lpstr>
      <vt:lpstr>多项式加法的时间复杂度分析</vt:lpstr>
      <vt:lpstr>本章小结</vt:lpstr>
      <vt:lpstr>作业</vt:lpstr>
      <vt:lpstr>Q&amp;A</vt:lpstr>
    </vt:vector>
  </TitlesOfParts>
  <Company>djzx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djzx</dc:creator>
  <cp:lastModifiedBy>Bihuan Chen</cp:lastModifiedBy>
  <cp:revision>1650</cp:revision>
  <dcterms:created xsi:type="dcterms:W3CDTF">2000-01-30T08:24:06Z</dcterms:created>
  <dcterms:modified xsi:type="dcterms:W3CDTF">2025-09-08T10:10:37Z</dcterms:modified>
</cp:coreProperties>
</file>