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74"/>
  </p:notesMasterIdLst>
  <p:sldIdLst>
    <p:sldId id="631" r:id="rId2"/>
    <p:sldId id="630" r:id="rId3"/>
    <p:sldId id="709" r:id="rId4"/>
    <p:sldId id="632" r:id="rId5"/>
    <p:sldId id="633" r:id="rId6"/>
    <p:sldId id="634" r:id="rId7"/>
    <p:sldId id="635" r:id="rId8"/>
    <p:sldId id="638" r:id="rId9"/>
    <p:sldId id="639" r:id="rId10"/>
    <p:sldId id="640" r:id="rId11"/>
    <p:sldId id="641" r:id="rId12"/>
    <p:sldId id="643" r:id="rId13"/>
    <p:sldId id="708" r:id="rId14"/>
    <p:sldId id="644" r:id="rId15"/>
    <p:sldId id="645" r:id="rId16"/>
    <p:sldId id="646" r:id="rId17"/>
    <p:sldId id="647" r:id="rId18"/>
    <p:sldId id="648" r:id="rId19"/>
    <p:sldId id="649" r:id="rId20"/>
    <p:sldId id="650" r:id="rId21"/>
    <p:sldId id="477" r:id="rId22"/>
    <p:sldId id="479" r:id="rId23"/>
    <p:sldId id="652" r:id="rId24"/>
    <p:sldId id="653" r:id="rId25"/>
    <p:sldId id="655" r:id="rId26"/>
    <p:sldId id="514" r:id="rId27"/>
    <p:sldId id="515" r:id="rId28"/>
    <p:sldId id="665" r:id="rId29"/>
    <p:sldId id="658" r:id="rId30"/>
    <p:sldId id="654" r:id="rId31"/>
    <p:sldId id="661" r:id="rId32"/>
    <p:sldId id="662" r:id="rId33"/>
    <p:sldId id="663" r:id="rId34"/>
    <p:sldId id="664" r:id="rId35"/>
    <p:sldId id="636" r:id="rId36"/>
    <p:sldId id="667" r:id="rId37"/>
    <p:sldId id="668" r:id="rId38"/>
    <p:sldId id="669" r:id="rId39"/>
    <p:sldId id="670" r:id="rId40"/>
    <p:sldId id="671" r:id="rId41"/>
    <p:sldId id="672" r:id="rId42"/>
    <p:sldId id="675" r:id="rId43"/>
    <p:sldId id="676" r:id="rId44"/>
    <p:sldId id="678" r:id="rId45"/>
    <p:sldId id="679" r:id="rId46"/>
    <p:sldId id="683" r:id="rId47"/>
    <p:sldId id="680" r:id="rId48"/>
    <p:sldId id="681" r:id="rId49"/>
    <p:sldId id="682" r:id="rId50"/>
    <p:sldId id="684" r:id="rId51"/>
    <p:sldId id="685" r:id="rId52"/>
    <p:sldId id="686" r:id="rId53"/>
    <p:sldId id="687" r:id="rId54"/>
    <p:sldId id="688" r:id="rId55"/>
    <p:sldId id="689" r:id="rId56"/>
    <p:sldId id="690" r:id="rId57"/>
    <p:sldId id="696" r:id="rId58"/>
    <p:sldId id="677" r:id="rId59"/>
    <p:sldId id="691" r:id="rId60"/>
    <p:sldId id="692" r:id="rId61"/>
    <p:sldId id="693" r:id="rId62"/>
    <p:sldId id="694" r:id="rId63"/>
    <p:sldId id="695" r:id="rId64"/>
    <p:sldId id="697" r:id="rId65"/>
    <p:sldId id="698" r:id="rId66"/>
    <p:sldId id="699" r:id="rId67"/>
    <p:sldId id="700" r:id="rId68"/>
    <p:sldId id="705" r:id="rId69"/>
    <p:sldId id="706" r:id="rId70"/>
    <p:sldId id="707" r:id="rId71"/>
    <p:sldId id="666" r:id="rId72"/>
    <p:sldId id="704" r:id="rId73"/>
  </p:sldIdLst>
  <p:sldSz cx="9144000" cy="6858000" type="screen4x3"/>
  <p:notesSz cx="7099300" cy="10234613"/>
  <p:defaultTextStyle>
    <a:defPPr>
      <a:defRPr lang="zh-CN"/>
    </a:defPPr>
    <a:lvl1pPr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1pPr>
    <a:lvl2pPr marL="4572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2pPr>
    <a:lvl3pPr marL="9144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3pPr>
    <a:lvl4pPr marL="13716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4pPr>
    <a:lvl5pPr marL="18288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5pPr>
    <a:lvl6pPr marL="22860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6pPr>
    <a:lvl7pPr marL="27432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7pPr>
    <a:lvl8pPr marL="32004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8pPr>
    <a:lvl9pPr marL="36576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FF33"/>
    <a:srgbClr val="0000CC"/>
    <a:srgbClr val="CC3300"/>
    <a:srgbClr val="000099"/>
    <a:srgbClr val="990099"/>
    <a:srgbClr val="FF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157" autoAdjust="0"/>
    <p:restoredTop sz="86917" autoAdjust="0"/>
  </p:normalViewPr>
  <p:slideViewPr>
    <p:cSldViewPr>
      <p:cViewPr varScale="1">
        <p:scale>
          <a:sx n="66" d="100"/>
          <a:sy n="66" d="100"/>
        </p:scale>
        <p:origin x="2504" y="10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2734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34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fld id="{560E6BD8-910F-4459-BEB3-45946A596297}" type="slidenum">
              <a:rPr lang="en-US" altLang="zh-CN"/>
              <a:pPr/>
              <a:t>‹#›</a:t>
            </a:fld>
            <a:endParaRPr lang="en-US" altLang="zh-CN"/>
          </a:p>
        </p:txBody>
      </p:sp>
    </p:spTree>
    <p:extLst>
      <p:ext uri="{BB962C8B-B14F-4D97-AF65-F5344CB8AC3E}">
        <p14:creationId xmlns:p14="http://schemas.microsoft.com/office/powerpoint/2010/main" val="133694998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自我介绍</a:t>
            </a:r>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a:t>
            </a:fld>
            <a:endParaRPr lang="en-US" altLang="zh-CN"/>
          </a:p>
        </p:txBody>
      </p:sp>
    </p:spTree>
    <p:extLst>
      <p:ext uri="{BB962C8B-B14F-4D97-AF65-F5344CB8AC3E}">
        <p14:creationId xmlns:p14="http://schemas.microsoft.com/office/powerpoint/2010/main" val="270045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程序</a:t>
            </a:r>
            <a:r>
              <a:rPr lang="zh-CN" altLang="en-US" dirty="0"/>
              <a:t> </a:t>
            </a:r>
            <a:r>
              <a:rPr lang="en-US" altLang="zh-CN" dirty="0"/>
              <a:t>=</a:t>
            </a:r>
            <a:r>
              <a:rPr lang="zh-CN" altLang="en-US" dirty="0"/>
              <a:t> 数据结构 </a:t>
            </a:r>
            <a:r>
              <a:rPr lang="en-US" altLang="zh-CN" dirty="0"/>
              <a:t>+</a:t>
            </a:r>
            <a:r>
              <a:rPr lang="zh-CN" altLang="en-US" dirty="0"/>
              <a:t> 算法</a:t>
            </a:r>
            <a:endParaRPr lang="en-US" altLang="zh-CN" dirty="0"/>
          </a:p>
          <a:p>
            <a:endParaRPr lang="en-US" dirty="0"/>
          </a:p>
          <a:p>
            <a:r>
              <a:rPr lang="zh-CN" altLang="en-US" dirty="0"/>
              <a:t>软件 </a:t>
            </a:r>
            <a:r>
              <a:rPr lang="en-US" altLang="zh-CN" dirty="0"/>
              <a:t>=</a:t>
            </a:r>
            <a:r>
              <a:rPr lang="zh-CN" altLang="en-US" dirty="0"/>
              <a:t> 程序 </a:t>
            </a:r>
            <a:r>
              <a:rPr lang="en-US" altLang="zh-CN" dirty="0"/>
              <a:t>+</a:t>
            </a:r>
            <a:r>
              <a:rPr lang="zh-CN" altLang="en-US" dirty="0"/>
              <a:t> 文档</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18</a:t>
            </a:fld>
            <a:endParaRPr lang="en-US" altLang="zh-CN"/>
          </a:p>
        </p:txBody>
      </p:sp>
    </p:spTree>
    <p:extLst>
      <p:ext uri="{BB962C8B-B14F-4D97-AF65-F5344CB8AC3E}">
        <p14:creationId xmlns:p14="http://schemas.microsoft.com/office/powerpoint/2010/main" val="810000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dirty="0"/>
              <a:t>以图为例</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19</a:t>
            </a:fld>
            <a:endParaRPr lang="en-US" altLang="zh-CN"/>
          </a:p>
        </p:txBody>
      </p:sp>
    </p:spTree>
    <p:extLst>
      <p:ext uri="{BB962C8B-B14F-4D97-AF65-F5344CB8AC3E}">
        <p14:creationId xmlns:p14="http://schemas.microsoft.com/office/powerpoint/2010/main" val="3165040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面向问题的</a:t>
            </a:r>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20</a:t>
            </a:fld>
            <a:endParaRPr lang="en-US" altLang="zh-CN"/>
          </a:p>
        </p:txBody>
      </p:sp>
    </p:spTree>
    <p:extLst>
      <p:ext uri="{BB962C8B-B14F-4D97-AF65-F5344CB8AC3E}">
        <p14:creationId xmlns:p14="http://schemas.microsoft.com/office/powerpoint/2010/main" val="400144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57CFB1-BA6B-4FDB-AFF9-4CCCCA93770B}" type="slidenum">
              <a:rPr lang="en-US" altLang="zh-CN"/>
              <a:pPr/>
              <a:t>21</a:t>
            </a:fld>
            <a:endParaRPr lang="en-US" altLang="zh-CN"/>
          </a:p>
        </p:txBody>
      </p:sp>
      <p:sp>
        <p:nvSpPr>
          <p:cNvPr id="287746" name="Rectangle 2"/>
          <p:cNvSpPr>
            <a:spLocks noGrp="1" noRot="1" noChangeAspect="1" noChangeArrowheads="1" noTextEdit="1"/>
          </p:cNvSpPr>
          <p:nvPr>
            <p:ph type="sldImg"/>
          </p:nvPr>
        </p:nvSpPr>
        <p:spPr>
          <a:xfrm>
            <a:off x="992188" y="768350"/>
            <a:ext cx="5114925" cy="3836988"/>
          </a:xfrm>
          <a:ln/>
        </p:spPr>
      </p:sp>
      <p:sp>
        <p:nvSpPr>
          <p:cNvPr id="28774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984501-ADE7-427F-96AE-F5DA5AC687FF}" type="slidenum">
              <a:rPr lang="en-US" altLang="zh-CN"/>
              <a:pPr/>
              <a:t>22</a:t>
            </a:fld>
            <a:endParaRPr lang="en-US" altLang="zh-CN"/>
          </a:p>
        </p:txBody>
      </p:sp>
      <p:sp>
        <p:nvSpPr>
          <p:cNvPr id="289794" name="Rectangle 2"/>
          <p:cNvSpPr>
            <a:spLocks noGrp="1" noRot="1" noChangeAspect="1" noChangeArrowheads="1" noTextEdit="1"/>
          </p:cNvSpPr>
          <p:nvPr>
            <p:ph type="sldImg"/>
          </p:nvPr>
        </p:nvSpPr>
        <p:spPr>
          <a:xfrm>
            <a:off x="992188" y="768350"/>
            <a:ext cx="5114925" cy="3836988"/>
          </a:xfrm>
          <a:ln/>
        </p:spPr>
      </p:sp>
      <p:sp>
        <p:nvSpPr>
          <p:cNvPr id="28979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面向计算机的</a:t>
            </a:r>
          </a:p>
          <a:p>
            <a:endParaRPr lang="en-CN" dirty="0"/>
          </a:p>
          <a:p>
            <a:r>
              <a:rPr lang="en-CN" dirty="0"/>
              <a:t>顺序</a:t>
            </a:r>
            <a:r>
              <a:rPr lang="zh-CN" altLang="en-US" dirty="0"/>
              <a:t>：逻辑相邻且物理相邻</a:t>
            </a:r>
            <a:endParaRPr lang="en-US" altLang="zh-CN" dirty="0"/>
          </a:p>
          <a:p>
            <a:r>
              <a:rPr lang="zh-CN" altLang="en-US" dirty="0"/>
              <a:t>链接：逻辑相邻但物理不一定相邻，用指针实现</a:t>
            </a:r>
            <a:endParaRPr lang="en-US" altLang="zh-CN" dirty="0"/>
          </a:p>
          <a:p>
            <a:r>
              <a:rPr lang="zh-CN" altLang="en-US" dirty="0"/>
              <a:t>索引：</a:t>
            </a:r>
            <a:r>
              <a:rPr lang="en-US" altLang="zh-CN" dirty="0"/>
              <a:t>key</a:t>
            </a:r>
            <a:r>
              <a:rPr lang="zh-CN" altLang="en-US" dirty="0"/>
              <a:t>，</a:t>
            </a:r>
            <a:r>
              <a:rPr lang="en-US" altLang="zh-CN" dirty="0"/>
              <a:t>address</a:t>
            </a:r>
          </a:p>
          <a:p>
            <a:r>
              <a:rPr lang="en-US" dirty="0" err="1"/>
              <a:t>散列</a:t>
            </a:r>
            <a:r>
              <a:rPr lang="zh-CN" altLang="en-US" dirty="0"/>
              <a:t>：用一个函数根据</a:t>
            </a:r>
            <a:r>
              <a:rPr lang="en-US" altLang="zh-CN" dirty="0"/>
              <a:t>key</a:t>
            </a:r>
            <a:r>
              <a:rPr lang="zh-CN" altLang="en-US" dirty="0"/>
              <a:t>直接计算</a:t>
            </a:r>
            <a:r>
              <a:rPr lang="en-US" altLang="zh-CN" dirty="0"/>
              <a:t>address</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23</a:t>
            </a:fld>
            <a:endParaRPr lang="en-US" altLang="zh-CN"/>
          </a:p>
        </p:txBody>
      </p:sp>
    </p:spTree>
    <p:extLst>
      <p:ext uri="{BB962C8B-B14F-4D97-AF65-F5344CB8AC3E}">
        <p14:creationId xmlns:p14="http://schemas.microsoft.com/office/powerpoint/2010/main" val="226673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算法是有穷的</a:t>
            </a:r>
            <a:r>
              <a:rPr lang="zh-CN" altLang="en-US" dirty="0"/>
              <a:t>，程序可以是无穷的（操作系统在用户未使用前一直处于等待的循环中）</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24</a:t>
            </a:fld>
            <a:endParaRPr lang="en-US" altLang="zh-CN"/>
          </a:p>
        </p:txBody>
      </p:sp>
    </p:spTree>
    <p:extLst>
      <p:ext uri="{BB962C8B-B14F-4D97-AF65-F5344CB8AC3E}">
        <p14:creationId xmlns:p14="http://schemas.microsoft.com/office/powerpoint/2010/main" val="1703055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原子类型</a:t>
            </a:r>
            <a:r>
              <a:rPr lang="zh-CN" altLang="en-US" dirty="0"/>
              <a:t> 与 结构类型</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31</a:t>
            </a:fld>
            <a:endParaRPr lang="en-US" altLang="zh-CN"/>
          </a:p>
        </p:txBody>
      </p:sp>
    </p:spTree>
    <p:extLst>
      <p:ext uri="{BB962C8B-B14F-4D97-AF65-F5344CB8AC3E}">
        <p14:creationId xmlns:p14="http://schemas.microsoft.com/office/powerpoint/2010/main" val="424805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类型的声明与实现分离开来</a:t>
            </a:r>
          </a:p>
          <a:p>
            <a:endParaRPr lang="en-CN" dirty="0"/>
          </a:p>
          <a:p>
            <a:r>
              <a:rPr lang="zh-CN" altLang="en-US" sz="1200" b="0" i="0" u="none" strike="noStrike" kern="1200" dirty="0">
                <a:solidFill>
                  <a:schemeClr val="tx1"/>
                </a:solidFill>
                <a:effectLst/>
                <a:latin typeface="Times New Roman" pitchFamily="18" charset="0"/>
                <a:ea typeface="宋体" pitchFamily="2" charset="-122"/>
                <a:cs typeface="+mn-cs"/>
              </a:rPr>
              <a:t>隐藏：隐藏数据，</a:t>
            </a:r>
            <a:r>
              <a:rPr lang="zh-CN" altLang="en-CN" sz="1200" b="0" i="0" u="none" strike="noStrike" kern="1200" dirty="0">
                <a:solidFill>
                  <a:schemeClr val="tx1"/>
                </a:solidFill>
                <a:effectLst/>
                <a:latin typeface="Times New Roman" pitchFamily="18" charset="0"/>
                <a:ea typeface="宋体" pitchFamily="2" charset="-122"/>
                <a:cs typeface="+mn-cs"/>
              </a:rPr>
              <a:t>只暴露</a:t>
            </a:r>
            <a:r>
              <a:rPr lang="zh-CN" altLang="en-US" sz="1200" b="0" i="0" u="none" strike="noStrike" kern="1200" dirty="0">
                <a:solidFill>
                  <a:schemeClr val="tx1"/>
                </a:solidFill>
                <a:effectLst/>
                <a:latin typeface="Times New Roman" pitchFamily="18" charset="0"/>
                <a:ea typeface="宋体" pitchFamily="2" charset="-122"/>
                <a:cs typeface="+mn-cs"/>
              </a:rPr>
              <a:t>必要的操作</a:t>
            </a:r>
            <a:endParaRPr lang="en-US" altLang="zh-CN" sz="1200" b="0" i="0" u="none" strike="noStrike" kern="1200" dirty="0">
              <a:solidFill>
                <a:schemeClr val="tx1"/>
              </a:solidFill>
              <a:effectLst/>
              <a:latin typeface="Times New Roman" pitchFamily="18" charset="0"/>
              <a:ea typeface="宋体" pitchFamily="2" charset="-122"/>
              <a:cs typeface="+mn-cs"/>
            </a:endParaRPr>
          </a:p>
          <a:p>
            <a:endParaRPr lang="en-CN" dirty="0"/>
          </a:p>
          <a:p>
            <a:r>
              <a:rPr lang="zh-CN" altLang="en-US" sz="1200" b="0" i="0" u="none" strike="noStrike" kern="1200" dirty="0">
                <a:solidFill>
                  <a:schemeClr val="tx1"/>
                </a:solidFill>
                <a:effectLst/>
                <a:latin typeface="Times New Roman" pitchFamily="18" charset="0"/>
                <a:ea typeface="宋体" pitchFamily="2" charset="-122"/>
                <a:cs typeface="+mn-cs"/>
              </a:rPr>
              <a:t>封装：将数据和操作包装成一个单元</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32</a:t>
            </a:fld>
            <a:endParaRPr lang="en-US" altLang="zh-CN"/>
          </a:p>
        </p:txBody>
      </p:sp>
    </p:spTree>
    <p:extLst>
      <p:ext uri="{BB962C8B-B14F-4D97-AF65-F5344CB8AC3E}">
        <p14:creationId xmlns:p14="http://schemas.microsoft.com/office/powerpoint/2010/main" val="4235048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使用者只能通过服务访问数据</a:t>
            </a:r>
            <a:r>
              <a:rPr lang="zh-CN" altLang="en-US" dirty="0"/>
              <a:t>，不能直接操作数据</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33</a:t>
            </a:fld>
            <a:endParaRPr lang="en-US" altLang="zh-CN"/>
          </a:p>
        </p:txBody>
      </p:sp>
    </p:spTree>
    <p:extLst>
      <p:ext uri="{BB962C8B-B14F-4D97-AF65-F5344CB8AC3E}">
        <p14:creationId xmlns:p14="http://schemas.microsoft.com/office/powerpoint/2010/main" val="2799537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课上教会</a:t>
            </a:r>
            <a:r>
              <a:rPr lang="zh-CN" altLang="en-US" dirty="0"/>
              <a:t> </a:t>
            </a:r>
            <a:r>
              <a:rPr lang="en-US" altLang="zh-CN" dirty="0"/>
              <a:t>vs. </a:t>
            </a:r>
            <a:r>
              <a:rPr lang="zh-CN" altLang="en-US" dirty="0"/>
              <a:t>课上学会 </a:t>
            </a:r>
            <a:r>
              <a:rPr lang="en-US" altLang="zh-CN" dirty="0"/>
              <a:t>-&gt; </a:t>
            </a:r>
            <a:r>
              <a:rPr lang="zh-CN" altLang="en-US" dirty="0"/>
              <a:t>现在浪费的时间总归会再补回来（结合自身经历）</a:t>
            </a:r>
            <a:r>
              <a:rPr lang="en-US" altLang="zh-CN" dirty="0"/>
              <a:t> -&gt;</a:t>
            </a:r>
            <a:r>
              <a:rPr lang="zh-CN" altLang="en-US" dirty="0"/>
              <a:t> 实践：</a:t>
            </a:r>
            <a:r>
              <a:rPr lang="en-CN" dirty="0"/>
              <a:t>上学期问题反馈之一</a:t>
            </a:r>
            <a:r>
              <a:rPr lang="zh-CN" altLang="en-US" dirty="0"/>
              <a:t>：实践作业太多</a:t>
            </a:r>
            <a:r>
              <a:rPr lang="en-US" altLang="zh-CN" dirty="0"/>
              <a:t> -&gt; </a:t>
            </a:r>
            <a:r>
              <a:rPr lang="zh-CN" altLang="en-US" dirty="0"/>
              <a:t>多参与实践类项目，给自己增加优势 </a:t>
            </a:r>
            <a:r>
              <a:rPr lang="en-US" altLang="zh-CN" dirty="0"/>
              <a:t>-&gt; </a:t>
            </a:r>
            <a:r>
              <a:rPr lang="zh-CN" altLang="en-US" dirty="0"/>
              <a:t>组内本科生情况</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2</a:t>
            </a:fld>
            <a:endParaRPr lang="en-US" altLang="zh-CN"/>
          </a:p>
        </p:txBody>
      </p:sp>
    </p:spTree>
    <p:extLst>
      <p:ext uri="{BB962C8B-B14F-4D97-AF65-F5344CB8AC3E}">
        <p14:creationId xmlns:p14="http://schemas.microsoft.com/office/powerpoint/2010/main" val="2168468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提问</a:t>
            </a:r>
            <a:r>
              <a:rPr lang="en-US" dirty="0"/>
              <a:t>?</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37</a:t>
            </a:fld>
            <a:endParaRPr lang="en-US" altLang="zh-CN"/>
          </a:p>
        </p:txBody>
      </p:sp>
    </p:spTree>
    <p:extLst>
      <p:ext uri="{BB962C8B-B14F-4D97-AF65-F5344CB8AC3E}">
        <p14:creationId xmlns:p14="http://schemas.microsoft.com/office/powerpoint/2010/main" val="594493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提问</a:t>
            </a:r>
            <a:r>
              <a:rPr lang="en-US" dirty="0"/>
              <a:t>?</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38</a:t>
            </a:fld>
            <a:endParaRPr lang="en-US" altLang="zh-CN"/>
          </a:p>
        </p:txBody>
      </p:sp>
    </p:spTree>
    <p:extLst>
      <p:ext uri="{BB962C8B-B14F-4D97-AF65-F5344CB8AC3E}">
        <p14:creationId xmlns:p14="http://schemas.microsoft.com/office/powerpoint/2010/main" val="1955109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少量输入下的性能分析</a:t>
            </a:r>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39</a:t>
            </a:fld>
            <a:endParaRPr lang="en-US" altLang="zh-CN"/>
          </a:p>
        </p:txBody>
      </p:sp>
    </p:spTree>
    <p:extLst>
      <p:ext uri="{BB962C8B-B14F-4D97-AF65-F5344CB8AC3E}">
        <p14:creationId xmlns:p14="http://schemas.microsoft.com/office/powerpoint/2010/main" val="865969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dirty="0"/>
              <a:t>空间复杂度分析主要考虑可变部分</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41</a:t>
            </a:fld>
            <a:endParaRPr lang="en-US" altLang="zh-CN"/>
          </a:p>
        </p:txBody>
      </p:sp>
    </p:spTree>
    <p:extLst>
      <p:ext uri="{BB962C8B-B14F-4D97-AF65-F5344CB8AC3E}">
        <p14:creationId xmlns:p14="http://schemas.microsoft.com/office/powerpoint/2010/main" val="1537142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提问?</a:t>
            </a:r>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52</a:t>
            </a:fld>
            <a:endParaRPr lang="en-US" altLang="zh-CN"/>
          </a:p>
        </p:txBody>
      </p:sp>
    </p:spTree>
    <p:extLst>
      <p:ext uri="{BB962C8B-B14F-4D97-AF65-F5344CB8AC3E}">
        <p14:creationId xmlns:p14="http://schemas.microsoft.com/office/powerpoint/2010/main" val="2364869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Tight</a:t>
            </a:r>
            <a:r>
              <a:rPr lang="zh-CN" altLang="en-US" dirty="0"/>
              <a:t> </a:t>
            </a:r>
            <a:r>
              <a:rPr lang="en-US" altLang="zh-CN" dirty="0"/>
              <a:t>bound</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54</a:t>
            </a:fld>
            <a:endParaRPr lang="en-US" altLang="zh-CN"/>
          </a:p>
        </p:txBody>
      </p:sp>
    </p:spTree>
    <p:extLst>
      <p:ext uri="{BB962C8B-B14F-4D97-AF65-F5344CB8AC3E}">
        <p14:creationId xmlns:p14="http://schemas.microsoft.com/office/powerpoint/2010/main" val="3651492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Tight</a:t>
            </a:r>
            <a:r>
              <a:rPr lang="zh-CN" altLang="en-US" dirty="0"/>
              <a:t> </a:t>
            </a:r>
            <a:r>
              <a:rPr lang="en-US" altLang="zh-CN" dirty="0"/>
              <a:t>bound</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64</a:t>
            </a:fld>
            <a:endParaRPr lang="en-US" altLang="zh-CN"/>
          </a:p>
        </p:txBody>
      </p:sp>
    </p:spTree>
    <p:extLst>
      <p:ext uri="{BB962C8B-B14F-4D97-AF65-F5344CB8AC3E}">
        <p14:creationId xmlns:p14="http://schemas.microsoft.com/office/powerpoint/2010/main" val="2470780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平均情况</a:t>
            </a:r>
            <a:r>
              <a:rPr lang="zh-CN" altLang="en-US" dirty="0"/>
              <a:t>，每个元素都有相同的概率等于给定值</a:t>
            </a:r>
            <a:r>
              <a:rPr lang="en-US" altLang="zh-CN" dirty="0"/>
              <a:t>x</a:t>
            </a:r>
            <a:r>
              <a:rPr lang="zh-CN" altLang="en-US" dirty="0"/>
              <a:t>，</a:t>
            </a:r>
            <a:r>
              <a:rPr lang="en-US" altLang="zh-CN" dirty="0"/>
              <a:t>1/n * (1 + 2 + n) = (n + 1)/2</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65</a:t>
            </a:fld>
            <a:endParaRPr lang="en-US" altLang="zh-CN"/>
          </a:p>
        </p:txBody>
      </p:sp>
    </p:spTree>
    <p:extLst>
      <p:ext uri="{BB962C8B-B14F-4D97-AF65-F5344CB8AC3E}">
        <p14:creationId xmlns:p14="http://schemas.microsoft.com/office/powerpoint/2010/main" val="427511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线性表</a:t>
            </a:r>
            <a:r>
              <a:rPr lang="zh-CN" altLang="en-US" dirty="0"/>
              <a:t>：顺序表、</a:t>
            </a:r>
            <a:r>
              <a:rPr lang="zh-CN" altLang="en-CN" dirty="0"/>
              <a:t>链表</a:t>
            </a:r>
            <a:endParaRPr lang="en-US" altLang="zh-CN" dirty="0"/>
          </a:p>
          <a:p>
            <a:r>
              <a:rPr lang="zh-CN" altLang="en-US" dirty="0"/>
              <a:t>树：二叉树、堆、霍夫曼树</a:t>
            </a:r>
            <a:endParaRPr lang="en-US" altLang="zh-CN" dirty="0"/>
          </a:p>
          <a:p>
            <a:r>
              <a:rPr lang="en-CN" dirty="0"/>
              <a:t>搜索与索引</a:t>
            </a:r>
            <a:r>
              <a:rPr lang="zh-CN" altLang="en-US" dirty="0"/>
              <a:t>：二叉搜索树、</a:t>
            </a:r>
            <a:r>
              <a:rPr lang="en-US" altLang="zh-CN" dirty="0"/>
              <a:t>AVL</a:t>
            </a:r>
            <a:r>
              <a:rPr lang="zh-CN" altLang="en-US" dirty="0"/>
              <a:t>树、</a:t>
            </a:r>
            <a:r>
              <a:rPr lang="en-US" altLang="zh-CN" dirty="0"/>
              <a:t>Hash</a:t>
            </a:r>
            <a:r>
              <a:rPr lang="zh-CN" altLang="en-US" dirty="0"/>
              <a:t>搜索</a:t>
            </a:r>
            <a:endParaRPr lang="en-US" altLang="zh-CN" dirty="0"/>
          </a:p>
          <a:p>
            <a:r>
              <a:rPr lang="zh-CN" altLang="en-US" dirty="0"/>
              <a:t>图：图的遍历、最小生成树、最段路径、拓扑排序、关键路径</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a:t>
            </a:fld>
            <a:endParaRPr lang="en-US" altLang="zh-CN"/>
          </a:p>
        </p:txBody>
      </p:sp>
    </p:spTree>
    <p:extLst>
      <p:ext uri="{BB962C8B-B14F-4D97-AF65-F5344CB8AC3E}">
        <p14:creationId xmlns:p14="http://schemas.microsoft.com/office/powerpoint/2010/main" val="360056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上学期问题反馈</a:t>
            </a:r>
            <a:r>
              <a:rPr lang="en-US" dirty="0" err="1"/>
              <a:t>二</a:t>
            </a:r>
            <a:r>
              <a:rPr lang="zh-CN" altLang="en-US" dirty="0"/>
              <a:t>：</a:t>
            </a:r>
            <a:r>
              <a:rPr lang="en-US" altLang="zh-CN" dirty="0"/>
              <a:t>lab</a:t>
            </a:r>
            <a:r>
              <a:rPr lang="zh-CN" altLang="en-US" dirty="0"/>
              <a:t>评分差距不够大</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5</a:t>
            </a:fld>
            <a:endParaRPr lang="en-US" altLang="zh-CN"/>
          </a:p>
        </p:txBody>
      </p:sp>
    </p:spTree>
    <p:extLst>
      <p:ext uri="{BB962C8B-B14F-4D97-AF65-F5344CB8AC3E}">
        <p14:creationId xmlns:p14="http://schemas.microsoft.com/office/powerpoint/2010/main" val="3269398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6</a:t>
            </a:fld>
            <a:endParaRPr lang="en-US" altLang="zh-CN"/>
          </a:p>
        </p:txBody>
      </p:sp>
    </p:spTree>
    <p:extLst>
      <p:ext uri="{BB962C8B-B14F-4D97-AF65-F5344CB8AC3E}">
        <p14:creationId xmlns:p14="http://schemas.microsoft.com/office/powerpoint/2010/main" val="530067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dirty="0"/>
              <a:t>学生记录顺序排列，形成一个线性序列</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9</a:t>
            </a:fld>
            <a:endParaRPr lang="en-US" altLang="zh-CN"/>
          </a:p>
        </p:txBody>
      </p:sp>
    </p:spTree>
    <p:extLst>
      <p:ext uri="{BB962C8B-B14F-4D97-AF65-F5344CB8AC3E}">
        <p14:creationId xmlns:p14="http://schemas.microsoft.com/office/powerpoint/2010/main" val="1891011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11</a:t>
            </a:fld>
            <a:endParaRPr lang="en-US" altLang="zh-CN"/>
          </a:p>
        </p:txBody>
      </p:sp>
    </p:spTree>
    <p:extLst>
      <p:ext uri="{BB962C8B-B14F-4D97-AF65-F5344CB8AC3E}">
        <p14:creationId xmlns:p14="http://schemas.microsoft.com/office/powerpoint/2010/main" val="3118708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err="1"/>
              <a:t>异构数据</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16</a:t>
            </a:fld>
            <a:endParaRPr lang="en-US" altLang="zh-CN"/>
          </a:p>
        </p:txBody>
      </p:sp>
    </p:spTree>
    <p:extLst>
      <p:ext uri="{BB962C8B-B14F-4D97-AF65-F5344CB8AC3E}">
        <p14:creationId xmlns:p14="http://schemas.microsoft.com/office/powerpoint/2010/main" val="3501631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最小代价</a:t>
            </a:r>
            <a:r>
              <a:rPr lang="zh-CN" altLang="en-US" dirty="0"/>
              <a:t> </a:t>
            </a:r>
            <a:r>
              <a:rPr lang="en-US" altLang="zh-CN" dirty="0"/>
              <a:t>vs. </a:t>
            </a:r>
            <a:r>
              <a:rPr lang="zh-CN" altLang="en-US" dirty="0"/>
              <a:t>单点故障</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17</a:t>
            </a:fld>
            <a:endParaRPr lang="en-US" altLang="zh-CN"/>
          </a:p>
        </p:txBody>
      </p:sp>
    </p:spTree>
    <p:extLst>
      <p:ext uri="{BB962C8B-B14F-4D97-AF65-F5344CB8AC3E}">
        <p14:creationId xmlns:p14="http://schemas.microsoft.com/office/powerpoint/2010/main" val="177111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E703-88AB-B448-8656-91C0AB65583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0F282A9-BFA4-1649-A50E-3F7F189E70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FDC9B48-2654-9947-887D-7921C8D1AA90}"/>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4DB1A2F6-1F16-9F4D-99C6-FEB400587113}"/>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17F005BA-93BE-CD42-9AB9-558E26289E12}"/>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70975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7603-9AE7-EE4A-AB8C-1EB8522A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625C3-1688-9145-BA36-A36C15F749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83CFA-B873-B045-9906-44CB235AA758}"/>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BDA76D6E-6505-914D-88F7-6D8A26EADD10}"/>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6E1D6BCA-DA3B-B549-A197-2E4457FD1F08}"/>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80105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5D9DE-0CF8-E947-BE6A-380787EA326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35451-3A61-644A-B6AB-E3B8D5E9806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3FA7-5553-4943-84A5-710B61A14D20}"/>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AF583EFE-3F71-1548-9E1C-DA197DF9406A}"/>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DABEC1D9-1A5A-974B-88C9-3C6435479F6D}"/>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356060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5941-B68D-B84F-96CD-867900D39886}"/>
              </a:ext>
            </a:extLst>
          </p:cNvPr>
          <p:cNvSpPr>
            <a:spLocks noGrp="1"/>
          </p:cNvSpPr>
          <p:nvPr>
            <p:ph type="title"/>
          </p:nvPr>
        </p:nvSpPr>
        <p:spPr/>
        <p:txBody>
          <a:bodyPr>
            <a:normAutofit/>
          </a:bodyPr>
          <a:lstStyle>
            <a:lvl1pPr algn="ctr">
              <a:defRPr sz="3600" b="1" i="0">
                <a:latin typeface="DengXian" panose="02010600030101010101" pitchFamily="2" charset="-122"/>
                <a:ea typeface="DengXian" panose="02010600030101010101" pitchFamily="2" charset="-122"/>
              </a:defRPr>
            </a:lvl1pPr>
          </a:lstStyle>
          <a:p>
            <a:r>
              <a:rPr lang="en-US" dirty="0"/>
              <a:t>Click to edit Master title style</a:t>
            </a:r>
          </a:p>
        </p:txBody>
      </p:sp>
      <p:sp>
        <p:nvSpPr>
          <p:cNvPr id="3" name="Content Placeholder 2">
            <a:extLst>
              <a:ext uri="{FF2B5EF4-FFF2-40B4-BE49-F238E27FC236}">
                <a16:creationId xmlns:a16="http://schemas.microsoft.com/office/drawing/2014/main" id="{A75D3120-36F6-3E4D-8042-165E5DCC3147}"/>
              </a:ext>
            </a:extLst>
          </p:cNvPr>
          <p:cNvSpPr>
            <a:spLocks noGrp="1"/>
          </p:cNvSpPr>
          <p:nvPr>
            <p:ph idx="1"/>
          </p:nvPr>
        </p:nvSpPr>
        <p:spPr/>
        <p:txBody>
          <a:bodyPr/>
          <a:lstStyle>
            <a:lvl1pPr>
              <a:defRPr sz="2400" b="1" i="0">
                <a:latin typeface="DengXian" panose="02010600030101010101" pitchFamily="2" charset="-122"/>
                <a:ea typeface="DengXian" panose="02010600030101010101" pitchFamily="2" charset="-122"/>
              </a:defRPr>
            </a:lvl1pPr>
            <a:lvl2pPr>
              <a:defRPr sz="2000" b="1" i="0">
                <a:latin typeface="DengXian" panose="02010600030101010101" pitchFamily="2" charset="-122"/>
                <a:ea typeface="DengXian" panose="02010600030101010101" pitchFamily="2" charset="-122"/>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605FBE-BCBB-1548-9E8E-1AA00F261B03}"/>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70949F9F-1EC8-964D-AAEF-DA41C16D99B2}"/>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F0EA8109-83C2-234E-B976-547347CAD040}"/>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78114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00DA-F701-8F40-BD6C-487F279055C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F4886EA-8B7A-7243-B546-0E045A4A4FE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C372CF-6B16-9B46-BB22-4DFBDCC9F509}"/>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87464F91-C4EC-A649-A735-57F7D288157A}"/>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FFE9FF50-BE38-6249-8CAE-AFAC331FE6A6}"/>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66881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2A47-ED96-C946-A7B6-E7D6248EC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61104-0C5C-9641-A39D-5909FCE185B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5BCC11-52E0-E340-9311-A9C3946885B4}"/>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69B086-05CA-3F44-921C-57BB6479DE4E}"/>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2374A19F-C9DE-8549-B7D8-EEDAC11BF2F1}"/>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F7F30927-26B0-2E43-9416-49C824597B2E}"/>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71454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1D1-A431-2F45-9CBA-094E391F2C2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0AE94-5294-B448-8D4A-76D530ED71C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9FB541A8-A588-2640-86C2-98F04F38A34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5085B2-EDAF-9848-BDF7-6ED9FD46C0F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6684560-66BC-4745-B8BE-CAC3DE3E0584}"/>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EAD95B-E34D-954C-A9FF-456624B234FB}"/>
              </a:ext>
            </a:extLst>
          </p:cNvPr>
          <p:cNvSpPr>
            <a:spLocks noGrp="1"/>
          </p:cNvSpPr>
          <p:nvPr>
            <p:ph type="dt" sz="half" idx="10"/>
          </p:nvPr>
        </p:nvSpPr>
        <p:spPr/>
        <p:txBody>
          <a:bodyPr/>
          <a:lstStyle/>
          <a:p>
            <a:endParaRPr lang="en-US" altLang="zh-CN"/>
          </a:p>
        </p:txBody>
      </p:sp>
      <p:sp>
        <p:nvSpPr>
          <p:cNvPr id="8" name="Footer Placeholder 7">
            <a:extLst>
              <a:ext uri="{FF2B5EF4-FFF2-40B4-BE49-F238E27FC236}">
                <a16:creationId xmlns:a16="http://schemas.microsoft.com/office/drawing/2014/main" id="{2C080E4B-90E4-FC49-B1FF-18AF6C0F6A3F}"/>
              </a:ext>
            </a:extLst>
          </p:cNvPr>
          <p:cNvSpPr>
            <a:spLocks noGrp="1"/>
          </p:cNvSpPr>
          <p:nvPr>
            <p:ph type="ftr" sz="quarter" idx="11"/>
          </p:nvPr>
        </p:nvSpPr>
        <p:spPr/>
        <p:txBody>
          <a:bodyPr/>
          <a:lstStyle/>
          <a:p>
            <a:endParaRPr lang="en-US" altLang="zh-CN"/>
          </a:p>
        </p:txBody>
      </p:sp>
      <p:sp>
        <p:nvSpPr>
          <p:cNvPr id="9" name="Slide Number Placeholder 8">
            <a:extLst>
              <a:ext uri="{FF2B5EF4-FFF2-40B4-BE49-F238E27FC236}">
                <a16:creationId xmlns:a16="http://schemas.microsoft.com/office/drawing/2014/main" id="{DADA99DF-5416-FD4E-839C-7A4EA4198EC9}"/>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4048950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D317-B6D3-4A49-9202-0E557C8315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9FA781-395B-B341-A5D6-A5A1B2130F5B}"/>
              </a:ext>
            </a:extLst>
          </p:cNvPr>
          <p:cNvSpPr>
            <a:spLocks noGrp="1"/>
          </p:cNvSpPr>
          <p:nvPr>
            <p:ph type="dt" sz="half" idx="10"/>
          </p:nvPr>
        </p:nvSpPr>
        <p:spPr/>
        <p:txBody>
          <a:bodyPr/>
          <a:lstStyle/>
          <a:p>
            <a:endParaRPr lang="en-US" altLang="zh-CN"/>
          </a:p>
        </p:txBody>
      </p:sp>
      <p:sp>
        <p:nvSpPr>
          <p:cNvPr id="4" name="Footer Placeholder 3">
            <a:extLst>
              <a:ext uri="{FF2B5EF4-FFF2-40B4-BE49-F238E27FC236}">
                <a16:creationId xmlns:a16="http://schemas.microsoft.com/office/drawing/2014/main" id="{B7240E22-AB33-704E-B73E-9995F08B61E2}"/>
              </a:ext>
            </a:extLst>
          </p:cNvPr>
          <p:cNvSpPr>
            <a:spLocks noGrp="1"/>
          </p:cNvSpPr>
          <p:nvPr>
            <p:ph type="ftr" sz="quarter" idx="11"/>
          </p:nvPr>
        </p:nvSpPr>
        <p:spPr/>
        <p:txBody>
          <a:bodyPr/>
          <a:lstStyle/>
          <a:p>
            <a:endParaRPr lang="en-US" altLang="zh-CN"/>
          </a:p>
        </p:txBody>
      </p:sp>
      <p:sp>
        <p:nvSpPr>
          <p:cNvPr id="5" name="Slide Number Placeholder 4">
            <a:extLst>
              <a:ext uri="{FF2B5EF4-FFF2-40B4-BE49-F238E27FC236}">
                <a16:creationId xmlns:a16="http://schemas.microsoft.com/office/drawing/2014/main" id="{21109ABC-2612-7B4A-AD1E-425CBCF0195F}"/>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101775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A9075-BD85-3241-A757-C84BF7A77549}"/>
              </a:ext>
            </a:extLst>
          </p:cNvPr>
          <p:cNvSpPr>
            <a:spLocks noGrp="1"/>
          </p:cNvSpPr>
          <p:nvPr>
            <p:ph type="dt" sz="half" idx="10"/>
          </p:nvPr>
        </p:nvSpPr>
        <p:spPr/>
        <p:txBody>
          <a:bodyPr/>
          <a:lstStyle/>
          <a:p>
            <a:endParaRPr lang="en-US" altLang="zh-CN"/>
          </a:p>
        </p:txBody>
      </p:sp>
      <p:sp>
        <p:nvSpPr>
          <p:cNvPr id="3" name="Footer Placeholder 2">
            <a:extLst>
              <a:ext uri="{FF2B5EF4-FFF2-40B4-BE49-F238E27FC236}">
                <a16:creationId xmlns:a16="http://schemas.microsoft.com/office/drawing/2014/main" id="{617364E5-6248-2F48-A492-E42EB4960907}"/>
              </a:ext>
            </a:extLst>
          </p:cNvPr>
          <p:cNvSpPr>
            <a:spLocks noGrp="1"/>
          </p:cNvSpPr>
          <p:nvPr>
            <p:ph type="ftr" sz="quarter" idx="11"/>
          </p:nvPr>
        </p:nvSpPr>
        <p:spPr/>
        <p:txBody>
          <a:bodyPr/>
          <a:lstStyle/>
          <a:p>
            <a:endParaRPr lang="en-US" altLang="zh-CN"/>
          </a:p>
        </p:txBody>
      </p:sp>
      <p:sp>
        <p:nvSpPr>
          <p:cNvPr id="4" name="Slide Number Placeholder 3">
            <a:extLst>
              <a:ext uri="{FF2B5EF4-FFF2-40B4-BE49-F238E27FC236}">
                <a16:creationId xmlns:a16="http://schemas.microsoft.com/office/drawing/2014/main" id="{4361BAC9-5450-8944-AD74-8CB832F91A64}"/>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35570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55F4-AF0F-C54E-B8CA-D1157044A00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D58AE1F-407C-A443-BB3B-21907100A51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FC662-4E76-B64D-AD22-B31CA9AF46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CAD8255-9A06-CD45-8EF0-9EA031D096F4}"/>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11635D7B-F893-8E42-9279-1296281AD3AF}"/>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95A1BEC7-430C-834C-AF20-7785ABA187B5}"/>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97326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18A3-45A2-294E-AAF1-2B1B8FCA716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39E7E7-79DC-2A4A-9FC1-C8C8273583F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8600A68-1DD3-6148-B2A4-751D08D358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4F55F40-216B-BF4D-A973-E3E80BB7530E}"/>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FE7FAC9E-3CF2-374C-8297-EC8AB4B4419D}"/>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581499ED-1EE7-B74F-98ED-83573E85B8CB}"/>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545937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77EFD-A768-3E46-A605-BFDBFCFAB35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38DCE-325F-1A48-BA2A-CE927667EA1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19A37-4AD9-4546-8FC0-C11918221E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Footer Placeholder 4">
            <a:extLst>
              <a:ext uri="{FF2B5EF4-FFF2-40B4-BE49-F238E27FC236}">
                <a16:creationId xmlns:a16="http://schemas.microsoft.com/office/drawing/2014/main" id="{E662D947-3A23-1E4D-91F4-25CA45D31E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Slide Number Placeholder 5">
            <a:extLst>
              <a:ext uri="{FF2B5EF4-FFF2-40B4-BE49-F238E27FC236}">
                <a16:creationId xmlns:a16="http://schemas.microsoft.com/office/drawing/2014/main" id="{B358238D-5806-9B4A-AF9F-C07F84A6DF3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09784082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24110240059@m.fudan.edu.c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mailto:23210240048@m.fudan.edu.cn" TargetMode="External"/><Relationship Id="rId4" Type="http://schemas.openxmlformats.org/officeDocument/2006/relationships/hyperlink" Target="mailto:22210240228@m.fudan.edu.c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89E0-68AF-3E4A-B4F3-C883A350961E}"/>
              </a:ext>
            </a:extLst>
          </p:cNvPr>
          <p:cNvSpPr>
            <a:spLocks noGrp="1"/>
          </p:cNvSpPr>
          <p:nvPr>
            <p:ph type="ctrTitle"/>
          </p:nvPr>
        </p:nvSpPr>
        <p:spPr/>
        <p:txBody>
          <a:bodyPr anchor="ctr">
            <a:normAutofit/>
          </a:bodyPr>
          <a:lstStyle/>
          <a:p>
            <a:r>
              <a:rPr lang="zh-CN" altLang="en-US" sz="6000" b="1" dirty="0">
                <a:latin typeface="DengXian" panose="02010600030101010101" pitchFamily="2" charset="-122"/>
                <a:ea typeface="DengXian" panose="02010600030101010101" pitchFamily="2" charset="-122"/>
                <a:cs typeface="Microsoft Himalaya" pitchFamily="2" charset="0"/>
              </a:rPr>
              <a:t>数据结构 </a:t>
            </a:r>
            <a:endParaRPr lang="en-US" sz="6000" b="1" dirty="0">
              <a:latin typeface="DengXian" panose="02010600030101010101" pitchFamily="2" charset="-122"/>
              <a:ea typeface="DengXian" panose="02010600030101010101" pitchFamily="2" charset="-122"/>
              <a:cs typeface="Microsoft Himalaya" pitchFamily="2" charset="0"/>
            </a:endParaRPr>
          </a:p>
        </p:txBody>
      </p:sp>
      <p:sp>
        <p:nvSpPr>
          <p:cNvPr id="3" name="Subtitle 2">
            <a:extLst>
              <a:ext uri="{FF2B5EF4-FFF2-40B4-BE49-F238E27FC236}">
                <a16:creationId xmlns:a16="http://schemas.microsoft.com/office/drawing/2014/main" id="{70907D45-D7B5-184E-8C1E-65DB3E467B77}"/>
              </a:ext>
            </a:extLst>
          </p:cNvPr>
          <p:cNvSpPr>
            <a:spLocks noGrp="1"/>
          </p:cNvSpPr>
          <p:nvPr>
            <p:ph type="subTitle" idx="1"/>
          </p:nvPr>
        </p:nvSpPr>
        <p:spPr>
          <a:xfrm>
            <a:off x="1143000" y="3602038"/>
            <a:ext cx="6858000" cy="2203226"/>
          </a:xfrm>
        </p:spPr>
        <p:txBody>
          <a:bodyPr>
            <a:normAutofit/>
          </a:bodyPr>
          <a:lstStyle/>
          <a:p>
            <a:r>
              <a:rPr lang="zh-CN" altLang="en-US" sz="3200" b="1" dirty="0">
                <a:latin typeface="DengXian" panose="02010600030101010101" pitchFamily="2" charset="-122"/>
                <a:ea typeface="DengXian" panose="02010600030101010101" pitchFamily="2" charset="-122"/>
                <a:cs typeface="Microsoft Himalaya" pitchFamily="2" charset="0"/>
              </a:rPr>
              <a:t>陈碧欢</a:t>
            </a:r>
            <a:endParaRPr lang="en-US" altLang="zh-CN" sz="3200" b="1" dirty="0">
              <a:latin typeface="DengXian" panose="02010600030101010101" pitchFamily="2" charset="-122"/>
              <a:ea typeface="DengXian" panose="02010600030101010101" pitchFamily="2" charset="-122"/>
              <a:cs typeface="Microsoft Himalaya" pitchFamily="2" charset="0"/>
            </a:endParaRPr>
          </a:p>
          <a:p>
            <a:r>
              <a:rPr lang="en-US" altLang="zh-CN" sz="2800" dirty="0">
                <a:latin typeface="Times New Roman" panose="02020603050405020304" pitchFamily="18" charset="0"/>
                <a:cs typeface="Times New Roman" panose="02020603050405020304" pitchFamily="18" charset="0"/>
              </a:rPr>
              <a:t>bhchen@fudan.edu.cn</a:t>
            </a:r>
          </a:p>
          <a:p>
            <a:r>
              <a:rPr lang="en-US" altLang="zh-CN" sz="2800" dirty="0">
                <a:latin typeface="Times New Roman" panose="02020603050405020304" pitchFamily="18" charset="0"/>
                <a:cs typeface="Times New Roman" panose="02020603050405020304" pitchFamily="18" charset="0"/>
              </a:rPr>
              <a:t>https://</a:t>
            </a:r>
            <a:r>
              <a:rPr lang="en-US" altLang="zh-CN" sz="2800" dirty="0" err="1">
                <a:latin typeface="Times New Roman" panose="02020603050405020304" pitchFamily="18" charset="0"/>
                <a:cs typeface="Times New Roman" panose="02020603050405020304" pitchFamily="18" charset="0"/>
              </a:rPr>
              <a:t>chenbihuan.github.io</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83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60E0-06CA-D24D-ACFD-E7500FF2A3F1}"/>
              </a:ext>
            </a:extLst>
          </p:cNvPr>
          <p:cNvSpPr>
            <a:spLocks noGrp="1"/>
          </p:cNvSpPr>
          <p:nvPr>
            <p:ph type="title"/>
          </p:nvPr>
        </p:nvSpPr>
        <p:spPr/>
        <p:txBody>
          <a:bodyPr/>
          <a:lstStyle/>
          <a:p>
            <a:pPr algn="ctr"/>
            <a:r>
              <a:rPr lang="zh-CN" altLang="en-US" b="1" dirty="0"/>
              <a:t>“课程”表格</a:t>
            </a:r>
            <a:endParaRPr lang="en-US" b="1" dirty="0"/>
          </a:p>
        </p:txBody>
      </p:sp>
      <p:graphicFrame>
        <p:nvGraphicFramePr>
          <p:cNvPr id="6" name="对象 2">
            <a:extLst>
              <a:ext uri="{FF2B5EF4-FFF2-40B4-BE49-F238E27FC236}">
                <a16:creationId xmlns:a16="http://schemas.microsoft.com/office/drawing/2014/main" id="{C8727081-687A-6E44-B6A3-1175838D9FB9}"/>
              </a:ext>
            </a:extLst>
          </p:cNvPr>
          <p:cNvGraphicFramePr>
            <a:graphicFrameLocks noGrp="1" noChangeAspect="1"/>
          </p:cNvGraphicFramePr>
          <p:nvPr>
            <p:ph idx="1"/>
            <p:extLst>
              <p:ext uri="{D42A27DB-BD31-4B8C-83A1-F6EECF244321}">
                <p14:modId xmlns:p14="http://schemas.microsoft.com/office/powerpoint/2010/main" val="2509079239"/>
              </p:ext>
            </p:extLst>
          </p:nvPr>
        </p:nvGraphicFramePr>
        <p:xfrm>
          <a:off x="1463077" y="1694246"/>
          <a:ext cx="6217845" cy="3898551"/>
        </p:xfrm>
        <a:graphic>
          <a:graphicData uri="http://schemas.openxmlformats.org/presentationml/2006/ole">
            <mc:AlternateContent xmlns:mc="http://schemas.openxmlformats.org/markup-compatibility/2006">
              <mc:Choice xmlns:v="urn:schemas-microsoft-com:vml" Requires="v">
                <p:oleObj name="Document" r:id="rId2" imgW="10350500" imgH="6489700" progId="Word.Document.8">
                  <p:embed/>
                </p:oleObj>
              </mc:Choice>
              <mc:Fallback>
                <p:oleObj name="Document" r:id="rId2" imgW="10350500" imgH="6489700" progId="Word.Document.8">
                  <p:embed/>
                  <p:pic>
                    <p:nvPicPr>
                      <p:cNvPr id="3" name="对象 2"/>
                      <p:cNvPicPr>
                        <a:picLocks noGrp="1" noChangeAspect="1" noChangeArrowheads="1"/>
                      </p:cNvPicPr>
                      <p:nvPr/>
                    </p:nvPicPr>
                    <p:blipFill>
                      <a:blip r:embed="rId3"/>
                      <a:srcRect/>
                      <a:stretch>
                        <a:fillRect/>
                      </a:stretch>
                    </p:blipFill>
                    <p:spPr bwMode="auto">
                      <a:xfrm>
                        <a:off x="1463077" y="1694246"/>
                        <a:ext cx="6217845" cy="389855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21933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B12D-BABA-8C4C-9CC4-2CAFC876FDBA}"/>
              </a:ext>
            </a:extLst>
          </p:cNvPr>
          <p:cNvSpPr>
            <a:spLocks noGrp="1"/>
          </p:cNvSpPr>
          <p:nvPr>
            <p:ph type="title"/>
          </p:nvPr>
        </p:nvSpPr>
        <p:spPr/>
        <p:txBody>
          <a:bodyPr/>
          <a:lstStyle/>
          <a:p>
            <a:r>
              <a:rPr lang="zh-CN" altLang="en-US" dirty="0"/>
              <a:t>选课单</a:t>
            </a:r>
            <a:endParaRPr lang="en-US" dirty="0"/>
          </a:p>
        </p:txBody>
      </p:sp>
      <p:sp>
        <p:nvSpPr>
          <p:cNvPr id="4" name="Line 2">
            <a:extLst>
              <a:ext uri="{FF2B5EF4-FFF2-40B4-BE49-F238E27FC236}">
                <a16:creationId xmlns:a16="http://schemas.microsoft.com/office/drawing/2014/main" id="{3C469126-8817-8643-93F3-6AB3A4ABA4F4}"/>
              </a:ext>
            </a:extLst>
          </p:cNvPr>
          <p:cNvSpPr>
            <a:spLocks noChangeShapeType="1"/>
          </p:cNvSpPr>
          <p:nvPr/>
        </p:nvSpPr>
        <p:spPr bwMode="auto">
          <a:xfrm flipH="1">
            <a:off x="5334000" y="3000648"/>
            <a:ext cx="825500" cy="8255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latin typeface="+mj-ea"/>
              <a:ea typeface="+mj-ea"/>
            </a:endParaRPr>
          </a:p>
        </p:txBody>
      </p:sp>
      <p:sp>
        <p:nvSpPr>
          <p:cNvPr id="5" name="Line 3">
            <a:extLst>
              <a:ext uri="{FF2B5EF4-FFF2-40B4-BE49-F238E27FC236}">
                <a16:creationId xmlns:a16="http://schemas.microsoft.com/office/drawing/2014/main" id="{CC58A194-99F1-6946-8E19-52657ADE2600}"/>
              </a:ext>
            </a:extLst>
          </p:cNvPr>
          <p:cNvSpPr>
            <a:spLocks noChangeShapeType="1"/>
          </p:cNvSpPr>
          <p:nvPr/>
        </p:nvSpPr>
        <p:spPr bwMode="auto">
          <a:xfrm>
            <a:off x="2743200" y="3000648"/>
            <a:ext cx="800100" cy="8001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latin typeface="+mj-ea"/>
              <a:ea typeface="+mj-ea"/>
            </a:endParaRPr>
          </a:p>
        </p:txBody>
      </p:sp>
      <p:sp>
        <p:nvSpPr>
          <p:cNvPr id="6" name="Rectangle 5">
            <a:extLst>
              <a:ext uri="{FF2B5EF4-FFF2-40B4-BE49-F238E27FC236}">
                <a16:creationId xmlns:a16="http://schemas.microsoft.com/office/drawing/2014/main" id="{88AF86EB-5C13-754C-8696-337572F09443}"/>
              </a:ext>
            </a:extLst>
          </p:cNvPr>
          <p:cNvSpPr>
            <a:spLocks noChangeArrowheads="1"/>
          </p:cNvSpPr>
          <p:nvPr/>
        </p:nvSpPr>
        <p:spPr bwMode="auto">
          <a:xfrm>
            <a:off x="558800" y="2060848"/>
            <a:ext cx="3759200" cy="939800"/>
          </a:xfrm>
          <a:prstGeom prst="rect">
            <a:avLst/>
          </a:prstGeom>
          <a:solidFill>
            <a:srgbClr val="FFFFFF"/>
          </a:solidFill>
          <a:ln w="28575">
            <a:solidFill>
              <a:schemeClr val="tx1"/>
            </a:solidFill>
            <a:miter lim="800000"/>
            <a:headEnd/>
            <a:tailEnd/>
          </a:ln>
          <a:effectLst/>
        </p:spPr>
        <p:txBody>
          <a:bodyPr wrap="none" anchor="ctr"/>
          <a:lstStyle/>
          <a:p>
            <a:endParaRPr lang="zh-CN" altLang="en-US" sz="2400" b="0">
              <a:ln>
                <a:solidFill>
                  <a:schemeClr val="tx1"/>
                </a:solidFill>
              </a:ln>
              <a:solidFill>
                <a:schemeClr val="tx1"/>
              </a:solidFill>
              <a:latin typeface="+mj-ea"/>
              <a:ea typeface="+mj-ea"/>
            </a:endParaRPr>
          </a:p>
        </p:txBody>
      </p:sp>
      <p:sp>
        <p:nvSpPr>
          <p:cNvPr id="7" name="Text Box 6">
            <a:extLst>
              <a:ext uri="{FF2B5EF4-FFF2-40B4-BE49-F238E27FC236}">
                <a16:creationId xmlns:a16="http://schemas.microsoft.com/office/drawing/2014/main" id="{6F1CA327-4BA5-634F-9FF3-16E609D41E17}"/>
              </a:ext>
            </a:extLst>
          </p:cNvPr>
          <p:cNvSpPr txBox="1">
            <a:spLocks noChangeArrowheads="1"/>
          </p:cNvSpPr>
          <p:nvPr/>
        </p:nvSpPr>
        <p:spPr bwMode="auto">
          <a:xfrm>
            <a:off x="414784" y="2120156"/>
            <a:ext cx="4013200" cy="830997"/>
          </a:xfrm>
          <a:prstGeom prst="rect">
            <a:avLst/>
          </a:prstGeom>
          <a:noFill/>
          <a:ln w="28575">
            <a:noFill/>
            <a:miter lim="800000"/>
            <a:headEnd/>
            <a:tailEnd/>
          </a:ln>
          <a:effectLst/>
        </p:spPr>
        <p:txBody>
          <a:bodyPr anchor="ctr">
            <a:spAutoFit/>
          </a:bodyPr>
          <a:lstStyle/>
          <a:p>
            <a:pPr algn="ctr">
              <a:spcBef>
                <a:spcPct val="0"/>
              </a:spcBef>
              <a:buClrTx/>
              <a:buSzTx/>
              <a:buFontTx/>
              <a:buNone/>
            </a:pPr>
            <a:r>
              <a:rPr kumimoji="1" lang="zh-CN" altLang="en-US" sz="2400" u="none" dirty="0">
                <a:solidFill>
                  <a:schemeClr val="tx1"/>
                </a:solidFill>
                <a:effectLst/>
                <a:latin typeface="DengXian" panose="02010600030101010101" pitchFamily="2" charset="-122"/>
                <a:ea typeface="DengXian" panose="02010600030101010101" pitchFamily="2" charset="-122"/>
              </a:rPr>
              <a:t>学生</a:t>
            </a:r>
          </a:p>
          <a:p>
            <a:pPr algn="ctr">
              <a:spcBef>
                <a:spcPct val="0"/>
              </a:spcBef>
              <a:buClrTx/>
              <a:buSzTx/>
              <a:buFontTx/>
              <a:buNone/>
            </a:pPr>
            <a:r>
              <a:rPr kumimoji="1" lang="en-US" altLang="zh-CN" sz="2400" u="none" dirty="0">
                <a:solidFill>
                  <a:schemeClr val="tx1"/>
                </a:solidFill>
                <a:effectLst/>
                <a:latin typeface="DengXian" panose="02010600030101010101" pitchFamily="2" charset="-122"/>
                <a:ea typeface="DengXian" panose="02010600030101010101" pitchFamily="2" charset="-122"/>
              </a:rPr>
              <a:t>(</a:t>
            </a:r>
            <a:r>
              <a:rPr kumimoji="1" lang="zh-CN" altLang="en-US" sz="2400" u="none" dirty="0">
                <a:solidFill>
                  <a:schemeClr val="tx1"/>
                </a:solidFill>
                <a:effectLst/>
                <a:latin typeface="DengXian" panose="02010600030101010101" pitchFamily="2" charset="-122"/>
                <a:ea typeface="DengXian" panose="02010600030101010101" pitchFamily="2" charset="-122"/>
              </a:rPr>
              <a:t>学号</a:t>
            </a:r>
            <a:r>
              <a:rPr kumimoji="1" lang="en-US" altLang="zh-CN" sz="2400" u="none" dirty="0">
                <a:solidFill>
                  <a:schemeClr val="tx1"/>
                </a:solidFill>
                <a:effectLst/>
                <a:latin typeface="DengXian" panose="02010600030101010101" pitchFamily="2" charset="-122"/>
                <a:ea typeface="DengXian" panose="02010600030101010101" pitchFamily="2" charset="-122"/>
              </a:rPr>
              <a:t>,</a:t>
            </a:r>
            <a:r>
              <a:rPr kumimoji="1" lang="zh-CN" altLang="en-US" sz="2400" u="none" dirty="0">
                <a:solidFill>
                  <a:schemeClr val="tx1"/>
                </a:solidFill>
                <a:effectLst/>
                <a:latin typeface="DengXian" panose="02010600030101010101" pitchFamily="2" charset="-122"/>
                <a:ea typeface="DengXian" panose="02010600030101010101" pitchFamily="2" charset="-122"/>
              </a:rPr>
              <a:t>姓名</a:t>
            </a:r>
            <a:r>
              <a:rPr kumimoji="1" lang="en-US" altLang="zh-CN" sz="2400" u="none" dirty="0">
                <a:solidFill>
                  <a:schemeClr val="tx1"/>
                </a:solidFill>
                <a:effectLst/>
                <a:latin typeface="DengXian" panose="02010600030101010101" pitchFamily="2" charset="-122"/>
                <a:ea typeface="DengXian" panose="02010600030101010101" pitchFamily="2" charset="-122"/>
              </a:rPr>
              <a:t>,</a:t>
            </a:r>
            <a:r>
              <a:rPr kumimoji="1" lang="zh-CN" altLang="en-US" sz="2400" u="none" dirty="0">
                <a:solidFill>
                  <a:schemeClr val="tx1"/>
                </a:solidFill>
                <a:effectLst/>
                <a:latin typeface="DengXian" panose="02010600030101010101" pitchFamily="2" charset="-122"/>
                <a:ea typeface="DengXian" panose="02010600030101010101" pitchFamily="2" charset="-122"/>
              </a:rPr>
              <a:t>性别</a:t>
            </a:r>
            <a:r>
              <a:rPr kumimoji="1" lang="en-US" altLang="zh-CN" sz="2400" u="none" dirty="0">
                <a:solidFill>
                  <a:schemeClr val="tx1"/>
                </a:solidFill>
                <a:effectLst/>
                <a:latin typeface="DengXian" panose="02010600030101010101" pitchFamily="2" charset="-122"/>
                <a:ea typeface="DengXian" panose="02010600030101010101" pitchFamily="2" charset="-122"/>
              </a:rPr>
              <a:t>,</a:t>
            </a:r>
            <a:r>
              <a:rPr kumimoji="1" lang="zh-CN" altLang="en-US" sz="2400" u="none" dirty="0">
                <a:solidFill>
                  <a:schemeClr val="tx1"/>
                </a:solidFill>
                <a:effectLst/>
                <a:latin typeface="DengXian" panose="02010600030101010101" pitchFamily="2" charset="-122"/>
                <a:ea typeface="DengXian" panose="02010600030101010101" pitchFamily="2" charset="-122"/>
              </a:rPr>
              <a:t>籍贯</a:t>
            </a:r>
            <a:r>
              <a:rPr kumimoji="1" lang="en-US" altLang="zh-CN" sz="2400" u="none" dirty="0">
                <a:solidFill>
                  <a:schemeClr val="tx1"/>
                </a:solidFill>
                <a:effectLst/>
                <a:latin typeface="DengXian" panose="02010600030101010101" pitchFamily="2" charset="-122"/>
                <a:ea typeface="DengXian" panose="02010600030101010101" pitchFamily="2" charset="-122"/>
              </a:rPr>
              <a:t>)</a:t>
            </a:r>
          </a:p>
        </p:txBody>
      </p:sp>
      <p:sp>
        <p:nvSpPr>
          <p:cNvPr id="8" name="Rectangle 7">
            <a:extLst>
              <a:ext uri="{FF2B5EF4-FFF2-40B4-BE49-F238E27FC236}">
                <a16:creationId xmlns:a16="http://schemas.microsoft.com/office/drawing/2014/main" id="{C7EB804B-5868-9D4A-A596-F19F21F7DC05}"/>
              </a:ext>
            </a:extLst>
          </p:cNvPr>
          <p:cNvSpPr>
            <a:spLocks noChangeArrowheads="1"/>
          </p:cNvSpPr>
          <p:nvPr/>
        </p:nvSpPr>
        <p:spPr bwMode="auto">
          <a:xfrm>
            <a:off x="4616599" y="2060848"/>
            <a:ext cx="3898900" cy="939800"/>
          </a:xfrm>
          <a:prstGeom prst="rect">
            <a:avLst/>
          </a:prstGeom>
          <a:solidFill>
            <a:srgbClr val="FFFFFF"/>
          </a:solidFill>
          <a:ln w="28575">
            <a:solidFill>
              <a:schemeClr val="tx1"/>
            </a:solidFill>
            <a:miter lim="800000"/>
            <a:headEnd/>
            <a:tailEnd/>
          </a:ln>
          <a:effectLst/>
        </p:spPr>
        <p:txBody>
          <a:bodyPr wrap="none" anchor="ctr"/>
          <a:lstStyle/>
          <a:p>
            <a:endParaRPr lang="zh-CN" altLang="en-US" sz="2400" b="0">
              <a:solidFill>
                <a:schemeClr val="tx1"/>
              </a:solidFill>
              <a:latin typeface="+mj-ea"/>
              <a:ea typeface="+mj-ea"/>
            </a:endParaRPr>
          </a:p>
        </p:txBody>
      </p:sp>
      <p:sp>
        <p:nvSpPr>
          <p:cNvPr id="9" name="Text Box 8">
            <a:extLst>
              <a:ext uri="{FF2B5EF4-FFF2-40B4-BE49-F238E27FC236}">
                <a16:creationId xmlns:a16="http://schemas.microsoft.com/office/drawing/2014/main" id="{7C8D7001-4BF1-1549-A702-62FC4CF0C648}"/>
              </a:ext>
            </a:extLst>
          </p:cNvPr>
          <p:cNvSpPr txBox="1">
            <a:spLocks noChangeArrowheads="1"/>
          </p:cNvSpPr>
          <p:nvPr/>
        </p:nvSpPr>
        <p:spPr bwMode="auto">
          <a:xfrm>
            <a:off x="4485456" y="2120156"/>
            <a:ext cx="4191000" cy="830997"/>
          </a:xfrm>
          <a:prstGeom prst="rect">
            <a:avLst/>
          </a:prstGeom>
          <a:noFill/>
          <a:ln w="28575">
            <a:noFill/>
            <a:miter lim="800000"/>
            <a:headEnd/>
            <a:tailEnd/>
          </a:ln>
          <a:effectLst/>
        </p:spPr>
        <p:txBody>
          <a:bodyPr anchor="ctr">
            <a:spAutoFit/>
          </a:bodyPr>
          <a:lstStyle/>
          <a:p>
            <a:pPr algn="ctr">
              <a:spcBef>
                <a:spcPct val="0"/>
              </a:spcBef>
              <a:buClrTx/>
              <a:buSzTx/>
              <a:buFontTx/>
              <a:buNone/>
            </a:pPr>
            <a:r>
              <a:rPr kumimoji="1" lang="zh-CN" altLang="en-US" sz="2400" u="none" dirty="0">
                <a:solidFill>
                  <a:schemeClr val="tx1"/>
                </a:solidFill>
                <a:effectLst/>
                <a:latin typeface="DengXian" panose="02010600030101010101" pitchFamily="2" charset="-122"/>
                <a:ea typeface="DengXian" panose="02010600030101010101" pitchFamily="2" charset="-122"/>
              </a:rPr>
              <a:t>课程</a:t>
            </a:r>
          </a:p>
          <a:p>
            <a:pPr algn="ctr">
              <a:spcBef>
                <a:spcPct val="0"/>
              </a:spcBef>
              <a:buClrTx/>
              <a:buSzTx/>
              <a:buFontTx/>
              <a:buNone/>
            </a:pPr>
            <a:r>
              <a:rPr kumimoji="1" lang="en-US" altLang="zh-CN" sz="2400" u="none" dirty="0">
                <a:solidFill>
                  <a:schemeClr val="tx1"/>
                </a:solidFill>
                <a:effectLst/>
                <a:latin typeface="DengXian" panose="02010600030101010101" pitchFamily="2" charset="-122"/>
                <a:ea typeface="DengXian" panose="02010600030101010101" pitchFamily="2" charset="-122"/>
              </a:rPr>
              <a:t>(</a:t>
            </a:r>
            <a:r>
              <a:rPr kumimoji="1" lang="zh-CN" altLang="en-US" sz="2400" u="none" dirty="0">
                <a:solidFill>
                  <a:schemeClr val="tx1"/>
                </a:solidFill>
                <a:effectLst/>
                <a:latin typeface="DengXian" panose="02010600030101010101" pitchFamily="2" charset="-122"/>
                <a:ea typeface="DengXian" panose="02010600030101010101" pitchFamily="2" charset="-122"/>
              </a:rPr>
              <a:t>课程编号</a:t>
            </a:r>
            <a:r>
              <a:rPr kumimoji="1" lang="en-US" altLang="zh-CN" sz="2400" u="none" dirty="0">
                <a:solidFill>
                  <a:schemeClr val="tx1"/>
                </a:solidFill>
                <a:effectLst/>
                <a:latin typeface="DengXian" panose="02010600030101010101" pitchFamily="2" charset="-122"/>
                <a:ea typeface="DengXian" panose="02010600030101010101" pitchFamily="2" charset="-122"/>
              </a:rPr>
              <a:t>,</a:t>
            </a:r>
            <a:r>
              <a:rPr kumimoji="1" lang="zh-CN" altLang="en-US" sz="2400" u="none" dirty="0">
                <a:solidFill>
                  <a:schemeClr val="tx1"/>
                </a:solidFill>
                <a:effectLst/>
                <a:latin typeface="DengXian" panose="02010600030101010101" pitchFamily="2" charset="-122"/>
                <a:ea typeface="DengXian" panose="02010600030101010101" pitchFamily="2" charset="-122"/>
              </a:rPr>
              <a:t>课程名</a:t>
            </a:r>
            <a:r>
              <a:rPr kumimoji="1" lang="en-US" altLang="zh-CN" sz="2400" u="none" dirty="0">
                <a:solidFill>
                  <a:schemeClr val="tx1"/>
                </a:solidFill>
                <a:effectLst/>
                <a:latin typeface="DengXian" panose="02010600030101010101" pitchFamily="2" charset="-122"/>
                <a:ea typeface="DengXian" panose="02010600030101010101" pitchFamily="2" charset="-122"/>
              </a:rPr>
              <a:t>,</a:t>
            </a:r>
            <a:r>
              <a:rPr kumimoji="1" lang="zh-CN" altLang="en-US" sz="2400" u="none" dirty="0">
                <a:solidFill>
                  <a:schemeClr val="tx1"/>
                </a:solidFill>
                <a:effectLst/>
                <a:latin typeface="DengXian" panose="02010600030101010101" pitchFamily="2" charset="-122"/>
                <a:ea typeface="DengXian" panose="02010600030101010101" pitchFamily="2" charset="-122"/>
              </a:rPr>
              <a:t>学时</a:t>
            </a:r>
            <a:r>
              <a:rPr kumimoji="1" lang="en-US" altLang="zh-CN" sz="2400" u="none" dirty="0">
                <a:solidFill>
                  <a:schemeClr val="tx1"/>
                </a:solidFill>
                <a:effectLst/>
                <a:latin typeface="DengXian" panose="02010600030101010101" pitchFamily="2" charset="-122"/>
                <a:ea typeface="DengXian" panose="02010600030101010101" pitchFamily="2" charset="-122"/>
              </a:rPr>
              <a:t>)</a:t>
            </a:r>
          </a:p>
        </p:txBody>
      </p:sp>
      <p:sp>
        <p:nvSpPr>
          <p:cNvPr id="10" name="Rectangle 9">
            <a:extLst>
              <a:ext uri="{FF2B5EF4-FFF2-40B4-BE49-F238E27FC236}">
                <a16:creationId xmlns:a16="http://schemas.microsoft.com/office/drawing/2014/main" id="{B3338F0D-391F-B54A-AD8B-98BF8891C532}"/>
              </a:ext>
            </a:extLst>
          </p:cNvPr>
          <p:cNvSpPr>
            <a:spLocks noChangeArrowheads="1"/>
          </p:cNvSpPr>
          <p:nvPr/>
        </p:nvSpPr>
        <p:spPr bwMode="auto">
          <a:xfrm>
            <a:off x="2613000" y="3813448"/>
            <a:ext cx="3759200" cy="939800"/>
          </a:xfrm>
          <a:prstGeom prst="rect">
            <a:avLst/>
          </a:prstGeom>
          <a:solidFill>
            <a:srgbClr val="FFFFFF"/>
          </a:solidFill>
          <a:ln w="28575">
            <a:solidFill>
              <a:schemeClr val="tx1"/>
            </a:solidFill>
            <a:miter lim="800000"/>
            <a:headEnd/>
            <a:tailEnd/>
          </a:ln>
          <a:effectLst/>
        </p:spPr>
        <p:txBody>
          <a:bodyPr wrap="none" anchor="ctr"/>
          <a:lstStyle/>
          <a:p>
            <a:endParaRPr lang="zh-CN" altLang="en-US" sz="2400" b="0">
              <a:solidFill>
                <a:schemeClr val="tx1"/>
              </a:solidFill>
              <a:latin typeface="+mj-ea"/>
              <a:ea typeface="+mj-ea"/>
            </a:endParaRPr>
          </a:p>
        </p:txBody>
      </p:sp>
      <p:sp>
        <p:nvSpPr>
          <p:cNvPr id="11" name="Text Box 10">
            <a:extLst>
              <a:ext uri="{FF2B5EF4-FFF2-40B4-BE49-F238E27FC236}">
                <a16:creationId xmlns:a16="http://schemas.microsoft.com/office/drawing/2014/main" id="{E235B633-2683-2746-A7BF-1578196E0734}"/>
              </a:ext>
            </a:extLst>
          </p:cNvPr>
          <p:cNvSpPr txBox="1">
            <a:spLocks noChangeArrowheads="1"/>
          </p:cNvSpPr>
          <p:nvPr/>
        </p:nvSpPr>
        <p:spPr bwMode="auto">
          <a:xfrm>
            <a:off x="2483768" y="3878738"/>
            <a:ext cx="4013200" cy="830997"/>
          </a:xfrm>
          <a:prstGeom prst="rect">
            <a:avLst/>
          </a:prstGeom>
          <a:noFill/>
          <a:ln w="28575">
            <a:noFill/>
            <a:miter lim="800000"/>
            <a:headEnd/>
            <a:tailEnd/>
          </a:ln>
          <a:effectLst/>
        </p:spPr>
        <p:txBody>
          <a:bodyPr anchor="ctr">
            <a:spAutoFit/>
          </a:bodyPr>
          <a:lstStyle>
            <a:defPPr>
              <a:defRPr lang="zh-CN"/>
            </a:defPPr>
            <a:lvl1pPr algn="ctr">
              <a:spcBef>
                <a:spcPct val="0"/>
              </a:spcBef>
              <a:buClrTx/>
              <a:buSzTx/>
              <a:buFontTx/>
              <a:buNone/>
              <a:defRPr kumimoji="1" sz="2800" u="none">
                <a:solidFill>
                  <a:srgbClr val="0000CC"/>
                </a:solidFill>
                <a:effectLst>
                  <a:outerShdw blurRad="38100" dist="38100" dir="2700000" algn="tl">
                    <a:srgbClr val="C0C0C0"/>
                  </a:outerShdw>
                </a:effectLst>
                <a:latin typeface="仿宋_GB2312" pitchFamily="49" charset="-122"/>
                <a:ea typeface="仿宋_GB2312" pitchFamily="49" charset="-122"/>
              </a:defRPr>
            </a:lvl1pPr>
          </a:lstStyle>
          <a:p>
            <a:r>
              <a:rPr lang="zh-CN" altLang="en-US" sz="2400" dirty="0">
                <a:solidFill>
                  <a:schemeClr val="tx1"/>
                </a:solidFill>
                <a:effectLst/>
                <a:latin typeface="DengXian" panose="02010600030101010101" pitchFamily="2" charset="-122"/>
                <a:ea typeface="DengXian" panose="02010600030101010101" pitchFamily="2" charset="-122"/>
              </a:rPr>
              <a:t>选课单</a:t>
            </a:r>
          </a:p>
          <a:p>
            <a:r>
              <a:rPr lang="en-US" altLang="zh-CN" sz="2400" dirty="0">
                <a:solidFill>
                  <a:schemeClr val="tx1"/>
                </a:solidFill>
                <a:effectLst/>
                <a:latin typeface="DengXian" panose="02010600030101010101" pitchFamily="2" charset="-122"/>
                <a:ea typeface="DengXian" panose="02010600030101010101" pitchFamily="2" charset="-122"/>
              </a:rPr>
              <a:t>(</a:t>
            </a:r>
            <a:r>
              <a:rPr lang="zh-CN" altLang="en-US" sz="2400" dirty="0">
                <a:solidFill>
                  <a:schemeClr val="tx1"/>
                </a:solidFill>
                <a:effectLst/>
                <a:latin typeface="DengXian" panose="02010600030101010101" pitchFamily="2" charset="-122"/>
                <a:ea typeface="DengXian" panose="02010600030101010101" pitchFamily="2" charset="-122"/>
              </a:rPr>
              <a:t>学号</a:t>
            </a:r>
            <a:r>
              <a:rPr lang="en-US" altLang="zh-CN" sz="2400" dirty="0">
                <a:solidFill>
                  <a:schemeClr val="tx1"/>
                </a:solidFill>
                <a:effectLst/>
                <a:latin typeface="DengXian" panose="02010600030101010101" pitchFamily="2" charset="-122"/>
                <a:ea typeface="DengXian" panose="02010600030101010101" pitchFamily="2" charset="-122"/>
              </a:rPr>
              <a:t>,</a:t>
            </a:r>
            <a:r>
              <a:rPr lang="zh-CN" altLang="en-US" sz="2400" dirty="0">
                <a:solidFill>
                  <a:schemeClr val="tx1"/>
                </a:solidFill>
                <a:effectLst/>
                <a:latin typeface="DengXian" panose="02010600030101010101" pitchFamily="2" charset="-122"/>
                <a:ea typeface="DengXian" panose="02010600030101010101" pitchFamily="2" charset="-122"/>
              </a:rPr>
              <a:t>课程号</a:t>
            </a:r>
            <a:r>
              <a:rPr lang="en-US" altLang="zh-CN" sz="2400" dirty="0">
                <a:solidFill>
                  <a:schemeClr val="tx1"/>
                </a:solidFill>
                <a:effectLst/>
                <a:latin typeface="DengXian" panose="02010600030101010101" pitchFamily="2" charset="-122"/>
                <a:ea typeface="DengXian" panose="02010600030101010101" pitchFamily="2" charset="-122"/>
              </a:rPr>
              <a:t>,</a:t>
            </a:r>
            <a:r>
              <a:rPr lang="zh-CN" altLang="en-US" sz="2400" dirty="0">
                <a:solidFill>
                  <a:schemeClr val="tx1"/>
                </a:solidFill>
                <a:effectLst/>
                <a:latin typeface="DengXian" panose="02010600030101010101" pitchFamily="2" charset="-122"/>
                <a:ea typeface="DengXian" panose="02010600030101010101" pitchFamily="2" charset="-122"/>
              </a:rPr>
              <a:t>成绩</a:t>
            </a:r>
            <a:r>
              <a:rPr lang="en-US" altLang="zh-CN" sz="2400" dirty="0">
                <a:solidFill>
                  <a:schemeClr val="tx1"/>
                </a:solidFill>
                <a:effectLst/>
                <a:latin typeface="DengXian" panose="02010600030101010101" pitchFamily="2" charset="-122"/>
                <a:ea typeface="DengXian" panose="02010600030101010101" pitchFamily="2" charset="-122"/>
              </a:rPr>
              <a:t>)</a:t>
            </a:r>
          </a:p>
        </p:txBody>
      </p:sp>
      <p:sp>
        <p:nvSpPr>
          <p:cNvPr id="12" name="Rectangle 15">
            <a:extLst>
              <a:ext uri="{FF2B5EF4-FFF2-40B4-BE49-F238E27FC236}">
                <a16:creationId xmlns:a16="http://schemas.microsoft.com/office/drawing/2014/main" id="{4D04E7EE-9C20-2E44-9CC8-2AC8035C490F}"/>
              </a:ext>
            </a:extLst>
          </p:cNvPr>
          <p:cNvSpPr>
            <a:spLocks noChangeArrowheads="1"/>
          </p:cNvSpPr>
          <p:nvPr/>
        </p:nvSpPr>
        <p:spPr bwMode="auto">
          <a:xfrm>
            <a:off x="256356" y="5249342"/>
            <a:ext cx="8458200" cy="633412"/>
          </a:xfrm>
          <a:prstGeom prst="rect">
            <a:avLst/>
          </a:prstGeom>
          <a:noFill/>
          <a:ln w="9525">
            <a:noFill/>
            <a:miter lim="800000"/>
            <a:headEnd/>
            <a:tailEnd/>
          </a:ln>
          <a:effectLst/>
        </p:spPr>
        <p:txBody>
          <a:bodyPr anchor="ctr"/>
          <a:lstStyle/>
          <a:p>
            <a:pPr algn="ctr">
              <a:lnSpc>
                <a:spcPct val="65000"/>
              </a:lnSpc>
              <a:spcBef>
                <a:spcPct val="0"/>
              </a:spcBef>
              <a:buClrTx/>
              <a:buSzTx/>
              <a:buFontTx/>
              <a:buNone/>
            </a:pPr>
            <a:r>
              <a:rPr lang="zh-CN" altLang="en-US" sz="2800" u="none" dirty="0">
                <a:solidFill>
                  <a:schemeClr val="tx1"/>
                </a:solidFill>
                <a:effectLst/>
                <a:latin typeface="DengXian" panose="02010600030101010101" pitchFamily="2" charset="-122"/>
                <a:ea typeface="DengXian" panose="02010600030101010101" pitchFamily="2" charset="-122"/>
              </a:rPr>
              <a:t>学生选课系统中实体间构成的网状关系</a:t>
            </a:r>
            <a:endParaRPr lang="zh-CN" altLang="en-US" sz="1800" u="none" dirty="0">
              <a:solidFill>
                <a:schemeClr val="tx1"/>
              </a:solidFill>
              <a:effectLst/>
              <a:latin typeface="DengXian" panose="02010600030101010101" pitchFamily="2" charset="-122"/>
              <a:ea typeface="DengXian" panose="02010600030101010101" pitchFamily="2" charset="-122"/>
            </a:endParaRPr>
          </a:p>
        </p:txBody>
      </p:sp>
      <p:sp>
        <p:nvSpPr>
          <p:cNvPr id="3" name="TextBox 2">
            <a:extLst>
              <a:ext uri="{FF2B5EF4-FFF2-40B4-BE49-F238E27FC236}">
                <a16:creationId xmlns:a16="http://schemas.microsoft.com/office/drawing/2014/main" id="{2F21D082-0BF6-F6D0-1529-6938B9E7D4C8}"/>
              </a:ext>
            </a:extLst>
          </p:cNvPr>
          <p:cNvSpPr txBox="1"/>
          <p:nvPr/>
        </p:nvSpPr>
        <p:spPr>
          <a:xfrm>
            <a:off x="2463123" y="2997795"/>
            <a:ext cx="356188" cy="461665"/>
          </a:xfrm>
          <a:prstGeom prst="rect">
            <a:avLst/>
          </a:prstGeom>
          <a:noFill/>
        </p:spPr>
        <p:txBody>
          <a:bodyPr wrap="none" rtlCol="0">
            <a:spAutoFit/>
          </a:bodyPr>
          <a:lstStyle/>
          <a:p>
            <a:r>
              <a:rPr kumimoji="1" lang="en-US" altLang="zh-CN" sz="2400" u="none" dirty="0">
                <a:solidFill>
                  <a:srgbClr val="C00000"/>
                </a:solidFill>
                <a:effectLst/>
                <a:latin typeface="DengXian" panose="02010600030101010101" pitchFamily="2" charset="-122"/>
                <a:ea typeface="DengXian" panose="02010600030101010101" pitchFamily="2" charset="-122"/>
              </a:rPr>
              <a:t>1</a:t>
            </a:r>
            <a:endParaRPr kumimoji="1" lang="en-CN" sz="2400" u="none" dirty="0">
              <a:solidFill>
                <a:srgbClr val="C00000"/>
              </a:solidFill>
              <a:effectLst/>
              <a:latin typeface="DengXian" panose="02010600030101010101" pitchFamily="2" charset="-122"/>
              <a:ea typeface="DengXian" panose="02010600030101010101" pitchFamily="2" charset="-122"/>
            </a:endParaRPr>
          </a:p>
        </p:txBody>
      </p:sp>
      <p:sp>
        <p:nvSpPr>
          <p:cNvPr id="13" name="TextBox 12">
            <a:extLst>
              <a:ext uri="{FF2B5EF4-FFF2-40B4-BE49-F238E27FC236}">
                <a16:creationId xmlns:a16="http://schemas.microsoft.com/office/drawing/2014/main" id="{72882867-A82C-D454-1ACA-E28315E52AD0}"/>
              </a:ext>
            </a:extLst>
          </p:cNvPr>
          <p:cNvSpPr txBox="1"/>
          <p:nvPr/>
        </p:nvSpPr>
        <p:spPr>
          <a:xfrm>
            <a:off x="2915816" y="3399383"/>
            <a:ext cx="457176" cy="461665"/>
          </a:xfrm>
          <a:prstGeom prst="rect">
            <a:avLst/>
          </a:prstGeom>
          <a:noFill/>
        </p:spPr>
        <p:txBody>
          <a:bodyPr wrap="none" rtlCol="0">
            <a:spAutoFit/>
          </a:bodyPr>
          <a:lstStyle/>
          <a:p>
            <a:r>
              <a:rPr kumimoji="1" lang="en-US" altLang="zh-CN" sz="2400" u="none" dirty="0">
                <a:solidFill>
                  <a:srgbClr val="C00000"/>
                </a:solidFill>
                <a:effectLst/>
                <a:latin typeface="DengXian" panose="02010600030101010101" pitchFamily="2" charset="-122"/>
                <a:ea typeface="DengXian" panose="02010600030101010101" pitchFamily="2" charset="-122"/>
              </a:rPr>
              <a:t>m</a:t>
            </a:r>
            <a:endParaRPr kumimoji="1" lang="en-CN" sz="2400" u="none" dirty="0">
              <a:solidFill>
                <a:srgbClr val="C00000"/>
              </a:solidFill>
              <a:effectLst/>
              <a:latin typeface="DengXian" panose="02010600030101010101" pitchFamily="2" charset="-122"/>
              <a:ea typeface="DengXian" panose="02010600030101010101" pitchFamily="2" charset="-122"/>
            </a:endParaRPr>
          </a:p>
        </p:txBody>
      </p:sp>
      <p:sp>
        <p:nvSpPr>
          <p:cNvPr id="14" name="TextBox 13">
            <a:extLst>
              <a:ext uri="{FF2B5EF4-FFF2-40B4-BE49-F238E27FC236}">
                <a16:creationId xmlns:a16="http://schemas.microsoft.com/office/drawing/2014/main" id="{1365361B-C0FE-DCC8-5081-D9C65C7EA024}"/>
              </a:ext>
            </a:extLst>
          </p:cNvPr>
          <p:cNvSpPr txBox="1"/>
          <p:nvPr/>
        </p:nvSpPr>
        <p:spPr>
          <a:xfrm>
            <a:off x="6038395" y="2997795"/>
            <a:ext cx="356188" cy="461665"/>
          </a:xfrm>
          <a:prstGeom prst="rect">
            <a:avLst/>
          </a:prstGeom>
          <a:noFill/>
        </p:spPr>
        <p:txBody>
          <a:bodyPr wrap="none" rtlCol="0">
            <a:spAutoFit/>
          </a:bodyPr>
          <a:lstStyle/>
          <a:p>
            <a:r>
              <a:rPr kumimoji="1" lang="en-US" altLang="zh-CN" sz="2400" u="none" dirty="0">
                <a:solidFill>
                  <a:srgbClr val="C00000"/>
                </a:solidFill>
                <a:effectLst/>
                <a:latin typeface="DengXian" panose="02010600030101010101" pitchFamily="2" charset="-122"/>
                <a:ea typeface="DengXian" panose="02010600030101010101" pitchFamily="2" charset="-122"/>
              </a:rPr>
              <a:t>1</a:t>
            </a:r>
            <a:endParaRPr kumimoji="1" lang="en-CN" sz="2400" u="none" dirty="0">
              <a:solidFill>
                <a:srgbClr val="C00000"/>
              </a:solidFill>
              <a:effectLst/>
              <a:latin typeface="DengXian" panose="02010600030101010101" pitchFamily="2" charset="-122"/>
              <a:ea typeface="DengXian" panose="02010600030101010101" pitchFamily="2" charset="-122"/>
            </a:endParaRPr>
          </a:p>
        </p:txBody>
      </p:sp>
      <p:sp>
        <p:nvSpPr>
          <p:cNvPr id="15" name="TextBox 14">
            <a:extLst>
              <a:ext uri="{FF2B5EF4-FFF2-40B4-BE49-F238E27FC236}">
                <a16:creationId xmlns:a16="http://schemas.microsoft.com/office/drawing/2014/main" id="{44325C41-EB82-6626-4DD5-07570AF1821D}"/>
              </a:ext>
            </a:extLst>
          </p:cNvPr>
          <p:cNvSpPr txBox="1"/>
          <p:nvPr/>
        </p:nvSpPr>
        <p:spPr>
          <a:xfrm>
            <a:off x="5554984" y="3399383"/>
            <a:ext cx="364202" cy="461665"/>
          </a:xfrm>
          <a:prstGeom prst="rect">
            <a:avLst/>
          </a:prstGeom>
          <a:noFill/>
        </p:spPr>
        <p:txBody>
          <a:bodyPr wrap="none" rtlCol="0">
            <a:spAutoFit/>
          </a:bodyPr>
          <a:lstStyle/>
          <a:p>
            <a:r>
              <a:rPr kumimoji="1" lang="en-US" altLang="zh-CN" sz="2400" u="none" dirty="0">
                <a:solidFill>
                  <a:srgbClr val="C00000"/>
                </a:solidFill>
                <a:effectLst/>
                <a:latin typeface="DengXian" panose="02010600030101010101" pitchFamily="2" charset="-122"/>
                <a:ea typeface="DengXian" panose="02010600030101010101" pitchFamily="2" charset="-122"/>
              </a:rPr>
              <a:t>n</a:t>
            </a:r>
            <a:endParaRPr kumimoji="1" lang="en-CN" sz="2400" u="none" dirty="0">
              <a:solidFill>
                <a:srgbClr val="C00000"/>
              </a:solidFill>
              <a:effectLst/>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812624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1A9C-D6C4-8249-A940-74B39510CC1B}"/>
              </a:ext>
            </a:extLst>
          </p:cNvPr>
          <p:cNvSpPr>
            <a:spLocks noGrp="1"/>
          </p:cNvSpPr>
          <p:nvPr>
            <p:ph type="title"/>
          </p:nvPr>
        </p:nvSpPr>
        <p:spPr/>
        <p:txBody>
          <a:bodyPr/>
          <a:lstStyle/>
          <a:p>
            <a:r>
              <a:rPr lang="en-US" dirty="0"/>
              <a:t>UNIX</a:t>
            </a:r>
            <a:r>
              <a:rPr lang="zh-CN" altLang="en-US" dirty="0"/>
              <a:t>文件系统的系统结构图</a:t>
            </a:r>
            <a:endParaRPr lang="en-US" dirty="0"/>
          </a:p>
        </p:txBody>
      </p:sp>
      <p:sp>
        <p:nvSpPr>
          <p:cNvPr id="5" name="Line 3">
            <a:extLst>
              <a:ext uri="{FF2B5EF4-FFF2-40B4-BE49-F238E27FC236}">
                <a16:creationId xmlns:a16="http://schemas.microsoft.com/office/drawing/2014/main" id="{D35A2C2F-EFCD-8C49-BEA4-C8083FE5872E}"/>
              </a:ext>
            </a:extLst>
          </p:cNvPr>
          <p:cNvSpPr>
            <a:spLocks noChangeShapeType="1"/>
          </p:cNvSpPr>
          <p:nvPr/>
        </p:nvSpPr>
        <p:spPr bwMode="auto">
          <a:xfrm>
            <a:off x="4902200" y="4707533"/>
            <a:ext cx="977900" cy="8509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6" name="Line 4">
            <a:extLst>
              <a:ext uri="{FF2B5EF4-FFF2-40B4-BE49-F238E27FC236}">
                <a16:creationId xmlns:a16="http://schemas.microsoft.com/office/drawing/2014/main" id="{AD24BD6F-BEFD-134F-91FF-E47ED04E194E}"/>
              </a:ext>
            </a:extLst>
          </p:cNvPr>
          <p:cNvSpPr>
            <a:spLocks noChangeShapeType="1"/>
          </p:cNvSpPr>
          <p:nvPr/>
        </p:nvSpPr>
        <p:spPr bwMode="auto">
          <a:xfrm flipH="1">
            <a:off x="3835400" y="4682133"/>
            <a:ext cx="850900" cy="8509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7" name="Line 5">
            <a:extLst>
              <a:ext uri="{FF2B5EF4-FFF2-40B4-BE49-F238E27FC236}">
                <a16:creationId xmlns:a16="http://schemas.microsoft.com/office/drawing/2014/main" id="{BD80BFD2-75E9-3742-8B33-B56C7FB47828}"/>
              </a:ext>
            </a:extLst>
          </p:cNvPr>
          <p:cNvSpPr>
            <a:spLocks noChangeShapeType="1"/>
          </p:cNvSpPr>
          <p:nvPr/>
        </p:nvSpPr>
        <p:spPr bwMode="auto">
          <a:xfrm>
            <a:off x="4775200" y="4694833"/>
            <a:ext cx="88900" cy="8509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8" name="Line 6">
            <a:extLst>
              <a:ext uri="{FF2B5EF4-FFF2-40B4-BE49-F238E27FC236}">
                <a16:creationId xmlns:a16="http://schemas.microsoft.com/office/drawing/2014/main" id="{971A62C4-9BB6-4D4A-8799-1AA259FFA3D2}"/>
              </a:ext>
            </a:extLst>
          </p:cNvPr>
          <p:cNvSpPr>
            <a:spLocks noChangeShapeType="1"/>
          </p:cNvSpPr>
          <p:nvPr/>
        </p:nvSpPr>
        <p:spPr bwMode="auto">
          <a:xfrm>
            <a:off x="7937500" y="3361333"/>
            <a:ext cx="457200" cy="7874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9" name="Line 7">
            <a:extLst>
              <a:ext uri="{FF2B5EF4-FFF2-40B4-BE49-F238E27FC236}">
                <a16:creationId xmlns:a16="http://schemas.microsoft.com/office/drawing/2014/main" id="{C906FCD7-3210-CC4A-941A-FB45E0FAC36B}"/>
              </a:ext>
            </a:extLst>
          </p:cNvPr>
          <p:cNvSpPr>
            <a:spLocks noChangeShapeType="1"/>
          </p:cNvSpPr>
          <p:nvPr/>
        </p:nvSpPr>
        <p:spPr bwMode="auto">
          <a:xfrm>
            <a:off x="7772400" y="3374033"/>
            <a:ext cx="266700" cy="7874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0" name="Line 8">
            <a:extLst>
              <a:ext uri="{FF2B5EF4-FFF2-40B4-BE49-F238E27FC236}">
                <a16:creationId xmlns:a16="http://schemas.microsoft.com/office/drawing/2014/main" id="{CEC7B38E-CD4B-9F44-A67C-4F3E9D0CAF5C}"/>
              </a:ext>
            </a:extLst>
          </p:cNvPr>
          <p:cNvSpPr>
            <a:spLocks noChangeShapeType="1"/>
          </p:cNvSpPr>
          <p:nvPr/>
        </p:nvSpPr>
        <p:spPr bwMode="auto">
          <a:xfrm>
            <a:off x="7594600" y="3386733"/>
            <a:ext cx="127000" cy="8001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1" name="Line 9">
            <a:extLst>
              <a:ext uri="{FF2B5EF4-FFF2-40B4-BE49-F238E27FC236}">
                <a16:creationId xmlns:a16="http://schemas.microsoft.com/office/drawing/2014/main" id="{6AF5254F-A8EF-2E4E-A55E-796D0CED2ACE}"/>
              </a:ext>
            </a:extLst>
          </p:cNvPr>
          <p:cNvSpPr>
            <a:spLocks noChangeShapeType="1"/>
          </p:cNvSpPr>
          <p:nvPr/>
        </p:nvSpPr>
        <p:spPr bwMode="auto">
          <a:xfrm flipH="1">
            <a:off x="7112000" y="3348633"/>
            <a:ext cx="215900" cy="8255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2" name="Line 10">
            <a:extLst>
              <a:ext uri="{FF2B5EF4-FFF2-40B4-BE49-F238E27FC236}">
                <a16:creationId xmlns:a16="http://schemas.microsoft.com/office/drawing/2014/main" id="{C0FF4714-4303-2947-94C0-9FC412BC63FC}"/>
              </a:ext>
            </a:extLst>
          </p:cNvPr>
          <p:cNvSpPr>
            <a:spLocks noChangeShapeType="1"/>
          </p:cNvSpPr>
          <p:nvPr/>
        </p:nvSpPr>
        <p:spPr bwMode="auto">
          <a:xfrm flipH="1">
            <a:off x="7366000" y="3348633"/>
            <a:ext cx="114300" cy="8255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3" name="Line 11">
            <a:extLst>
              <a:ext uri="{FF2B5EF4-FFF2-40B4-BE49-F238E27FC236}">
                <a16:creationId xmlns:a16="http://schemas.microsoft.com/office/drawing/2014/main" id="{8BFC6AD9-379A-8C43-805D-2554CCFCEB40}"/>
              </a:ext>
            </a:extLst>
          </p:cNvPr>
          <p:cNvSpPr>
            <a:spLocks noChangeShapeType="1"/>
          </p:cNvSpPr>
          <p:nvPr/>
        </p:nvSpPr>
        <p:spPr bwMode="auto">
          <a:xfrm>
            <a:off x="6032500" y="3348633"/>
            <a:ext cx="457200" cy="9017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4" name="Line 12">
            <a:extLst>
              <a:ext uri="{FF2B5EF4-FFF2-40B4-BE49-F238E27FC236}">
                <a16:creationId xmlns:a16="http://schemas.microsoft.com/office/drawing/2014/main" id="{B5C33A4F-BCA5-F949-8CD3-6AF044F8E8DA}"/>
              </a:ext>
            </a:extLst>
          </p:cNvPr>
          <p:cNvSpPr>
            <a:spLocks noChangeShapeType="1"/>
          </p:cNvSpPr>
          <p:nvPr/>
        </p:nvSpPr>
        <p:spPr bwMode="auto">
          <a:xfrm flipH="1">
            <a:off x="4991100" y="3323233"/>
            <a:ext cx="596900" cy="9398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5" name="Line 13">
            <a:extLst>
              <a:ext uri="{FF2B5EF4-FFF2-40B4-BE49-F238E27FC236}">
                <a16:creationId xmlns:a16="http://schemas.microsoft.com/office/drawing/2014/main" id="{C3FA6CB0-CAED-3A40-891F-6546945D3842}"/>
              </a:ext>
            </a:extLst>
          </p:cNvPr>
          <p:cNvSpPr>
            <a:spLocks noChangeShapeType="1"/>
          </p:cNvSpPr>
          <p:nvPr/>
        </p:nvSpPr>
        <p:spPr bwMode="auto">
          <a:xfrm flipH="1">
            <a:off x="5753100" y="3348633"/>
            <a:ext cx="25400" cy="9017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6" name="Line 14">
            <a:extLst>
              <a:ext uri="{FF2B5EF4-FFF2-40B4-BE49-F238E27FC236}">
                <a16:creationId xmlns:a16="http://schemas.microsoft.com/office/drawing/2014/main" id="{30B3C713-18A0-CB4A-A9AA-B727BC569539}"/>
              </a:ext>
            </a:extLst>
          </p:cNvPr>
          <p:cNvSpPr>
            <a:spLocks noChangeShapeType="1"/>
          </p:cNvSpPr>
          <p:nvPr/>
        </p:nvSpPr>
        <p:spPr bwMode="auto">
          <a:xfrm>
            <a:off x="3848100" y="3361333"/>
            <a:ext cx="215900" cy="8255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7" name="Line 15">
            <a:extLst>
              <a:ext uri="{FF2B5EF4-FFF2-40B4-BE49-F238E27FC236}">
                <a16:creationId xmlns:a16="http://schemas.microsoft.com/office/drawing/2014/main" id="{432DD1D5-5BE4-E74F-808B-2D1EE3B88770}"/>
              </a:ext>
            </a:extLst>
          </p:cNvPr>
          <p:cNvSpPr>
            <a:spLocks noChangeShapeType="1"/>
          </p:cNvSpPr>
          <p:nvPr/>
        </p:nvSpPr>
        <p:spPr bwMode="auto">
          <a:xfrm>
            <a:off x="3632200" y="3361333"/>
            <a:ext cx="101600" cy="8382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8" name="Line 16">
            <a:extLst>
              <a:ext uri="{FF2B5EF4-FFF2-40B4-BE49-F238E27FC236}">
                <a16:creationId xmlns:a16="http://schemas.microsoft.com/office/drawing/2014/main" id="{1DF5C934-DF34-7E42-9917-50B0B7102733}"/>
              </a:ext>
            </a:extLst>
          </p:cNvPr>
          <p:cNvSpPr>
            <a:spLocks noChangeShapeType="1"/>
          </p:cNvSpPr>
          <p:nvPr/>
        </p:nvSpPr>
        <p:spPr bwMode="auto">
          <a:xfrm flipH="1">
            <a:off x="3403600" y="3335933"/>
            <a:ext cx="76200" cy="8763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19" name="Line 17">
            <a:extLst>
              <a:ext uri="{FF2B5EF4-FFF2-40B4-BE49-F238E27FC236}">
                <a16:creationId xmlns:a16="http://schemas.microsoft.com/office/drawing/2014/main" id="{0F9D72AB-0DE4-3F45-A1AB-2954F55B0AA2}"/>
              </a:ext>
            </a:extLst>
          </p:cNvPr>
          <p:cNvSpPr>
            <a:spLocks noChangeShapeType="1"/>
          </p:cNvSpPr>
          <p:nvPr/>
        </p:nvSpPr>
        <p:spPr bwMode="auto">
          <a:xfrm flipH="1">
            <a:off x="3124200" y="3348633"/>
            <a:ext cx="215900" cy="8509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0" name="Line 18">
            <a:extLst>
              <a:ext uri="{FF2B5EF4-FFF2-40B4-BE49-F238E27FC236}">
                <a16:creationId xmlns:a16="http://schemas.microsoft.com/office/drawing/2014/main" id="{F944304C-9E77-5E42-A009-0514AD1E748B}"/>
              </a:ext>
            </a:extLst>
          </p:cNvPr>
          <p:cNvSpPr>
            <a:spLocks noChangeShapeType="1"/>
          </p:cNvSpPr>
          <p:nvPr/>
        </p:nvSpPr>
        <p:spPr bwMode="auto">
          <a:xfrm>
            <a:off x="2082800" y="3348633"/>
            <a:ext cx="800100" cy="8001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1" name="Line 19">
            <a:extLst>
              <a:ext uri="{FF2B5EF4-FFF2-40B4-BE49-F238E27FC236}">
                <a16:creationId xmlns:a16="http://schemas.microsoft.com/office/drawing/2014/main" id="{E30BCD0E-420A-4847-A4AC-F13ABB6E6DC2}"/>
              </a:ext>
            </a:extLst>
          </p:cNvPr>
          <p:cNvSpPr>
            <a:spLocks noChangeShapeType="1"/>
          </p:cNvSpPr>
          <p:nvPr/>
        </p:nvSpPr>
        <p:spPr bwMode="auto">
          <a:xfrm>
            <a:off x="1905000" y="3348633"/>
            <a:ext cx="571500" cy="9271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2" name="Line 20">
            <a:extLst>
              <a:ext uri="{FF2B5EF4-FFF2-40B4-BE49-F238E27FC236}">
                <a16:creationId xmlns:a16="http://schemas.microsoft.com/office/drawing/2014/main" id="{1AE60B8E-F5BD-1947-B69E-43A092CC42A4}"/>
              </a:ext>
            </a:extLst>
          </p:cNvPr>
          <p:cNvSpPr>
            <a:spLocks noChangeShapeType="1"/>
          </p:cNvSpPr>
          <p:nvPr/>
        </p:nvSpPr>
        <p:spPr bwMode="auto">
          <a:xfrm>
            <a:off x="1689100" y="3348633"/>
            <a:ext cx="0" cy="9271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3" name="Line 21">
            <a:extLst>
              <a:ext uri="{FF2B5EF4-FFF2-40B4-BE49-F238E27FC236}">
                <a16:creationId xmlns:a16="http://schemas.microsoft.com/office/drawing/2014/main" id="{4DE732C1-3AE9-A54A-A83B-48E00EAC28C4}"/>
              </a:ext>
            </a:extLst>
          </p:cNvPr>
          <p:cNvSpPr>
            <a:spLocks noChangeShapeType="1"/>
          </p:cNvSpPr>
          <p:nvPr/>
        </p:nvSpPr>
        <p:spPr bwMode="auto">
          <a:xfrm flipH="1">
            <a:off x="952500" y="3348633"/>
            <a:ext cx="558800" cy="9271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4" name="Line 22">
            <a:extLst>
              <a:ext uri="{FF2B5EF4-FFF2-40B4-BE49-F238E27FC236}">
                <a16:creationId xmlns:a16="http://schemas.microsoft.com/office/drawing/2014/main" id="{ECBFE933-9796-E641-9DB1-B3C3F246C279}"/>
              </a:ext>
            </a:extLst>
          </p:cNvPr>
          <p:cNvSpPr>
            <a:spLocks noChangeShapeType="1"/>
          </p:cNvSpPr>
          <p:nvPr/>
        </p:nvSpPr>
        <p:spPr bwMode="auto">
          <a:xfrm>
            <a:off x="5003800" y="2192933"/>
            <a:ext cx="2247900" cy="7112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5" name="Line 23">
            <a:extLst>
              <a:ext uri="{FF2B5EF4-FFF2-40B4-BE49-F238E27FC236}">
                <a16:creationId xmlns:a16="http://schemas.microsoft.com/office/drawing/2014/main" id="{29ED5CD4-DBC0-FF44-A7D3-ABE03269AC7A}"/>
              </a:ext>
            </a:extLst>
          </p:cNvPr>
          <p:cNvSpPr>
            <a:spLocks noChangeShapeType="1"/>
          </p:cNvSpPr>
          <p:nvPr/>
        </p:nvSpPr>
        <p:spPr bwMode="auto">
          <a:xfrm>
            <a:off x="4597400" y="2192933"/>
            <a:ext cx="1092200" cy="7366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6" name="Line 24">
            <a:extLst>
              <a:ext uri="{FF2B5EF4-FFF2-40B4-BE49-F238E27FC236}">
                <a16:creationId xmlns:a16="http://schemas.microsoft.com/office/drawing/2014/main" id="{7ED97493-655C-444F-AC83-14133981E053}"/>
              </a:ext>
            </a:extLst>
          </p:cNvPr>
          <p:cNvSpPr>
            <a:spLocks noChangeShapeType="1"/>
          </p:cNvSpPr>
          <p:nvPr/>
        </p:nvSpPr>
        <p:spPr bwMode="auto">
          <a:xfrm flipH="1">
            <a:off x="3594100" y="2180233"/>
            <a:ext cx="723900" cy="7239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7" name="Line 25">
            <a:extLst>
              <a:ext uri="{FF2B5EF4-FFF2-40B4-BE49-F238E27FC236}">
                <a16:creationId xmlns:a16="http://schemas.microsoft.com/office/drawing/2014/main" id="{E6129264-F0B5-DE4C-AC51-F9D404870F68}"/>
              </a:ext>
            </a:extLst>
          </p:cNvPr>
          <p:cNvSpPr>
            <a:spLocks noChangeShapeType="1"/>
          </p:cNvSpPr>
          <p:nvPr/>
        </p:nvSpPr>
        <p:spPr bwMode="auto">
          <a:xfrm flipH="1">
            <a:off x="2120900" y="2180233"/>
            <a:ext cx="1955800" cy="736600"/>
          </a:xfrm>
          <a:prstGeom prst="line">
            <a:avLst/>
          </a:prstGeom>
          <a:noFill/>
          <a:ln w="28575">
            <a:solidFill>
              <a:schemeClr val="tx1"/>
            </a:solidFill>
            <a:round/>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026694A9-A0FF-454C-BADF-FDA52B9F51F7}"/>
              </a:ext>
            </a:extLst>
          </p:cNvPr>
          <p:cNvSpPr>
            <a:spLocks noChangeArrowheads="1"/>
          </p:cNvSpPr>
          <p:nvPr/>
        </p:nvSpPr>
        <p:spPr bwMode="auto">
          <a:xfrm>
            <a:off x="3873500" y="1748433"/>
            <a:ext cx="12827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29" name="Text Box 28">
            <a:extLst>
              <a:ext uri="{FF2B5EF4-FFF2-40B4-BE49-F238E27FC236}">
                <a16:creationId xmlns:a16="http://schemas.microsoft.com/office/drawing/2014/main" id="{CB3A75C2-7C7E-A847-9791-B03232DBD50B}"/>
              </a:ext>
            </a:extLst>
          </p:cNvPr>
          <p:cNvSpPr txBox="1">
            <a:spLocks noChangeArrowheads="1"/>
          </p:cNvSpPr>
          <p:nvPr/>
        </p:nvSpPr>
        <p:spPr bwMode="auto">
          <a:xfrm>
            <a:off x="4035425" y="1700808"/>
            <a:ext cx="1047082"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 (root)</a:t>
            </a:r>
          </a:p>
        </p:txBody>
      </p:sp>
      <p:sp>
        <p:nvSpPr>
          <p:cNvPr id="30" name="Rectangle 29">
            <a:extLst>
              <a:ext uri="{FF2B5EF4-FFF2-40B4-BE49-F238E27FC236}">
                <a16:creationId xmlns:a16="http://schemas.microsoft.com/office/drawing/2014/main" id="{793E79EA-0C23-2F4E-8081-3BAA9558457E}"/>
              </a:ext>
            </a:extLst>
          </p:cNvPr>
          <p:cNvSpPr>
            <a:spLocks noChangeArrowheads="1"/>
          </p:cNvSpPr>
          <p:nvPr/>
        </p:nvSpPr>
        <p:spPr bwMode="auto">
          <a:xfrm>
            <a:off x="1333500" y="2916833"/>
            <a:ext cx="9017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89B313C7-D1A7-A644-9E4F-B7955B282AEF}"/>
              </a:ext>
            </a:extLst>
          </p:cNvPr>
          <p:cNvSpPr>
            <a:spLocks noChangeArrowheads="1"/>
          </p:cNvSpPr>
          <p:nvPr/>
        </p:nvSpPr>
        <p:spPr bwMode="auto">
          <a:xfrm>
            <a:off x="3136900" y="2916833"/>
            <a:ext cx="9017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013B7C4C-6581-CA4B-9D14-1D1164CE1315}"/>
              </a:ext>
            </a:extLst>
          </p:cNvPr>
          <p:cNvSpPr>
            <a:spLocks noChangeArrowheads="1"/>
          </p:cNvSpPr>
          <p:nvPr/>
        </p:nvSpPr>
        <p:spPr bwMode="auto">
          <a:xfrm>
            <a:off x="5295900" y="2916833"/>
            <a:ext cx="9017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33" name="Rectangle 32">
            <a:extLst>
              <a:ext uri="{FF2B5EF4-FFF2-40B4-BE49-F238E27FC236}">
                <a16:creationId xmlns:a16="http://schemas.microsoft.com/office/drawing/2014/main" id="{5469CF9C-CBE7-E24B-A7F3-CCF7D785ACA3}"/>
              </a:ext>
            </a:extLst>
          </p:cNvPr>
          <p:cNvSpPr>
            <a:spLocks noChangeArrowheads="1"/>
          </p:cNvSpPr>
          <p:nvPr/>
        </p:nvSpPr>
        <p:spPr bwMode="auto">
          <a:xfrm>
            <a:off x="7124700" y="2916833"/>
            <a:ext cx="9017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34" name="Text Box 33">
            <a:extLst>
              <a:ext uri="{FF2B5EF4-FFF2-40B4-BE49-F238E27FC236}">
                <a16:creationId xmlns:a16="http://schemas.microsoft.com/office/drawing/2014/main" id="{82519461-8B9F-3440-AC5A-EF8F13516B3D}"/>
              </a:ext>
            </a:extLst>
          </p:cNvPr>
          <p:cNvSpPr txBox="1">
            <a:spLocks noChangeArrowheads="1"/>
          </p:cNvSpPr>
          <p:nvPr/>
        </p:nvSpPr>
        <p:spPr bwMode="auto">
          <a:xfrm>
            <a:off x="1444625" y="2856508"/>
            <a:ext cx="577402"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bin</a:t>
            </a:r>
          </a:p>
        </p:txBody>
      </p:sp>
      <p:sp>
        <p:nvSpPr>
          <p:cNvPr id="35" name="Text Box 34">
            <a:extLst>
              <a:ext uri="{FF2B5EF4-FFF2-40B4-BE49-F238E27FC236}">
                <a16:creationId xmlns:a16="http://schemas.microsoft.com/office/drawing/2014/main" id="{B71180B3-7333-EC4A-9028-D9D77063F6CD}"/>
              </a:ext>
            </a:extLst>
          </p:cNvPr>
          <p:cNvSpPr txBox="1">
            <a:spLocks noChangeArrowheads="1"/>
          </p:cNvSpPr>
          <p:nvPr/>
        </p:nvSpPr>
        <p:spPr bwMode="auto">
          <a:xfrm>
            <a:off x="3298825" y="2869208"/>
            <a:ext cx="526106"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lib</a:t>
            </a:r>
          </a:p>
        </p:txBody>
      </p:sp>
      <p:sp>
        <p:nvSpPr>
          <p:cNvPr id="36" name="Text Box 35">
            <a:extLst>
              <a:ext uri="{FF2B5EF4-FFF2-40B4-BE49-F238E27FC236}">
                <a16:creationId xmlns:a16="http://schemas.microsoft.com/office/drawing/2014/main" id="{667A3CED-68D8-8342-AA66-535A97040B10}"/>
              </a:ext>
            </a:extLst>
          </p:cNvPr>
          <p:cNvSpPr txBox="1">
            <a:spLocks noChangeArrowheads="1"/>
          </p:cNvSpPr>
          <p:nvPr/>
        </p:nvSpPr>
        <p:spPr bwMode="auto">
          <a:xfrm>
            <a:off x="5343525" y="2843808"/>
            <a:ext cx="697627"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user</a:t>
            </a:r>
          </a:p>
        </p:txBody>
      </p:sp>
      <p:sp>
        <p:nvSpPr>
          <p:cNvPr id="37" name="Text Box 36">
            <a:extLst>
              <a:ext uri="{FF2B5EF4-FFF2-40B4-BE49-F238E27FC236}">
                <a16:creationId xmlns:a16="http://schemas.microsoft.com/office/drawing/2014/main" id="{608416DF-AF7C-AD4A-B24F-1D12583D0A5E}"/>
              </a:ext>
            </a:extLst>
          </p:cNvPr>
          <p:cNvSpPr txBox="1">
            <a:spLocks noChangeArrowheads="1"/>
          </p:cNvSpPr>
          <p:nvPr/>
        </p:nvSpPr>
        <p:spPr bwMode="auto">
          <a:xfrm>
            <a:off x="7286625" y="2856508"/>
            <a:ext cx="559769"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etc</a:t>
            </a:r>
          </a:p>
        </p:txBody>
      </p:sp>
      <p:sp>
        <p:nvSpPr>
          <p:cNvPr id="38" name="Rectangle 37">
            <a:extLst>
              <a:ext uri="{FF2B5EF4-FFF2-40B4-BE49-F238E27FC236}">
                <a16:creationId xmlns:a16="http://schemas.microsoft.com/office/drawing/2014/main" id="{EF75FC37-F5DF-8140-9DCA-7A94199F070C}"/>
              </a:ext>
            </a:extLst>
          </p:cNvPr>
          <p:cNvSpPr>
            <a:spLocks noChangeArrowheads="1"/>
          </p:cNvSpPr>
          <p:nvPr/>
        </p:nvSpPr>
        <p:spPr bwMode="auto">
          <a:xfrm>
            <a:off x="469900" y="4275733"/>
            <a:ext cx="7239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39" name="Rectangle 38">
            <a:extLst>
              <a:ext uri="{FF2B5EF4-FFF2-40B4-BE49-F238E27FC236}">
                <a16:creationId xmlns:a16="http://schemas.microsoft.com/office/drawing/2014/main" id="{79E83DA8-F01C-5845-BCAA-D2EA604F255F}"/>
              </a:ext>
            </a:extLst>
          </p:cNvPr>
          <p:cNvSpPr>
            <a:spLocks noChangeArrowheads="1"/>
          </p:cNvSpPr>
          <p:nvPr/>
        </p:nvSpPr>
        <p:spPr bwMode="auto">
          <a:xfrm>
            <a:off x="1371600" y="4275733"/>
            <a:ext cx="7239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CCD4E2A5-846C-254A-8DCC-21B9D162AA85}"/>
              </a:ext>
            </a:extLst>
          </p:cNvPr>
          <p:cNvSpPr>
            <a:spLocks noChangeArrowheads="1"/>
          </p:cNvSpPr>
          <p:nvPr/>
        </p:nvSpPr>
        <p:spPr bwMode="auto">
          <a:xfrm>
            <a:off x="2260600" y="4275733"/>
            <a:ext cx="7239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F452E1E9-6FA4-7D48-BEDE-4C67B20C9979}"/>
              </a:ext>
            </a:extLst>
          </p:cNvPr>
          <p:cNvSpPr>
            <a:spLocks noChangeArrowheads="1"/>
          </p:cNvSpPr>
          <p:nvPr/>
        </p:nvSpPr>
        <p:spPr bwMode="auto">
          <a:xfrm>
            <a:off x="5397500" y="4263033"/>
            <a:ext cx="7239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6A011F69-840C-D644-8B84-8A2D094392B7}"/>
              </a:ext>
            </a:extLst>
          </p:cNvPr>
          <p:cNvSpPr>
            <a:spLocks noChangeArrowheads="1"/>
          </p:cNvSpPr>
          <p:nvPr/>
        </p:nvSpPr>
        <p:spPr bwMode="auto">
          <a:xfrm>
            <a:off x="4508500" y="4263033"/>
            <a:ext cx="7239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89634D7C-3592-1347-B998-54080123DA0E}"/>
              </a:ext>
            </a:extLst>
          </p:cNvPr>
          <p:cNvSpPr>
            <a:spLocks noChangeArrowheads="1"/>
          </p:cNvSpPr>
          <p:nvPr/>
        </p:nvSpPr>
        <p:spPr bwMode="auto">
          <a:xfrm>
            <a:off x="6273800" y="4250333"/>
            <a:ext cx="7239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44" name="Text Box 43">
            <a:extLst>
              <a:ext uri="{FF2B5EF4-FFF2-40B4-BE49-F238E27FC236}">
                <a16:creationId xmlns:a16="http://schemas.microsoft.com/office/drawing/2014/main" id="{34E51D6F-BD20-C547-9FA9-DB7F1A450EB4}"/>
              </a:ext>
            </a:extLst>
          </p:cNvPr>
          <p:cNvSpPr txBox="1">
            <a:spLocks noChangeArrowheads="1"/>
          </p:cNvSpPr>
          <p:nvPr/>
        </p:nvSpPr>
        <p:spPr bwMode="auto">
          <a:xfrm>
            <a:off x="395536" y="4240808"/>
            <a:ext cx="798617"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math</a:t>
            </a:r>
          </a:p>
        </p:txBody>
      </p:sp>
      <p:sp>
        <p:nvSpPr>
          <p:cNvPr id="45" name="Text Box 44">
            <a:extLst>
              <a:ext uri="{FF2B5EF4-FFF2-40B4-BE49-F238E27FC236}">
                <a16:creationId xmlns:a16="http://schemas.microsoft.com/office/drawing/2014/main" id="{26C7DEE6-D50B-9941-81F3-8F2CBBF2A25E}"/>
              </a:ext>
            </a:extLst>
          </p:cNvPr>
          <p:cNvSpPr txBox="1">
            <a:spLocks noChangeArrowheads="1"/>
          </p:cNvSpPr>
          <p:nvPr/>
        </p:nvSpPr>
        <p:spPr bwMode="auto">
          <a:xfrm>
            <a:off x="1495425" y="4253508"/>
            <a:ext cx="473075"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ds</a:t>
            </a:r>
          </a:p>
        </p:txBody>
      </p:sp>
      <p:sp>
        <p:nvSpPr>
          <p:cNvPr id="46" name="Text Box 45">
            <a:extLst>
              <a:ext uri="{FF2B5EF4-FFF2-40B4-BE49-F238E27FC236}">
                <a16:creationId xmlns:a16="http://schemas.microsoft.com/office/drawing/2014/main" id="{F2E63C64-892A-024D-9839-0B43CB0338C5}"/>
              </a:ext>
            </a:extLst>
          </p:cNvPr>
          <p:cNvSpPr txBox="1">
            <a:spLocks noChangeArrowheads="1"/>
          </p:cNvSpPr>
          <p:nvPr/>
        </p:nvSpPr>
        <p:spPr bwMode="auto">
          <a:xfrm>
            <a:off x="2384425" y="4228108"/>
            <a:ext cx="523875"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sw</a:t>
            </a:r>
          </a:p>
        </p:txBody>
      </p:sp>
      <p:sp>
        <p:nvSpPr>
          <p:cNvPr id="47" name="Text Box 46">
            <a:extLst>
              <a:ext uri="{FF2B5EF4-FFF2-40B4-BE49-F238E27FC236}">
                <a16:creationId xmlns:a16="http://schemas.microsoft.com/office/drawing/2014/main" id="{D5E001F4-E7FF-C541-9099-E71A0D90F643}"/>
              </a:ext>
            </a:extLst>
          </p:cNvPr>
          <p:cNvSpPr txBox="1">
            <a:spLocks noChangeArrowheads="1"/>
          </p:cNvSpPr>
          <p:nvPr/>
        </p:nvSpPr>
        <p:spPr bwMode="auto">
          <a:xfrm>
            <a:off x="4594225" y="4228108"/>
            <a:ext cx="590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yin</a:t>
            </a:r>
          </a:p>
        </p:txBody>
      </p:sp>
      <p:sp>
        <p:nvSpPr>
          <p:cNvPr id="48" name="Text Box 47">
            <a:extLst>
              <a:ext uri="{FF2B5EF4-FFF2-40B4-BE49-F238E27FC236}">
                <a16:creationId xmlns:a16="http://schemas.microsoft.com/office/drawing/2014/main" id="{C21544CB-52F3-5643-B468-3882E64F1EE2}"/>
              </a:ext>
            </a:extLst>
          </p:cNvPr>
          <p:cNvSpPr txBox="1">
            <a:spLocks noChangeArrowheads="1"/>
          </p:cNvSpPr>
          <p:nvPr/>
        </p:nvSpPr>
        <p:spPr bwMode="auto">
          <a:xfrm>
            <a:off x="5483225" y="4228108"/>
            <a:ext cx="559769"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tao</a:t>
            </a:r>
          </a:p>
        </p:txBody>
      </p:sp>
      <p:sp>
        <p:nvSpPr>
          <p:cNvPr id="49" name="Text Box 48">
            <a:extLst>
              <a:ext uri="{FF2B5EF4-FFF2-40B4-BE49-F238E27FC236}">
                <a16:creationId xmlns:a16="http://schemas.microsoft.com/office/drawing/2014/main" id="{92C99E13-EE04-D44E-96F8-BF758635CAA3}"/>
              </a:ext>
            </a:extLst>
          </p:cNvPr>
          <p:cNvSpPr txBox="1">
            <a:spLocks noChangeArrowheads="1"/>
          </p:cNvSpPr>
          <p:nvPr/>
        </p:nvSpPr>
        <p:spPr bwMode="auto">
          <a:xfrm>
            <a:off x="6372225" y="4228108"/>
            <a:ext cx="555625"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xie</a:t>
            </a:r>
          </a:p>
        </p:txBody>
      </p:sp>
      <p:sp>
        <p:nvSpPr>
          <p:cNvPr id="50" name="Rectangle 49">
            <a:extLst>
              <a:ext uri="{FF2B5EF4-FFF2-40B4-BE49-F238E27FC236}">
                <a16:creationId xmlns:a16="http://schemas.microsoft.com/office/drawing/2014/main" id="{18935F23-58B6-404E-93ED-3F904B7BFD8C}"/>
              </a:ext>
            </a:extLst>
          </p:cNvPr>
          <p:cNvSpPr>
            <a:spLocks noChangeArrowheads="1"/>
          </p:cNvSpPr>
          <p:nvPr/>
        </p:nvSpPr>
        <p:spPr bwMode="auto">
          <a:xfrm>
            <a:off x="4152900" y="5558433"/>
            <a:ext cx="14351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51" name="Text Box 50">
            <a:extLst>
              <a:ext uri="{FF2B5EF4-FFF2-40B4-BE49-F238E27FC236}">
                <a16:creationId xmlns:a16="http://schemas.microsoft.com/office/drawing/2014/main" id="{A9DD2D11-1906-B94F-A18F-5C7F4F30A6F3}"/>
              </a:ext>
            </a:extLst>
          </p:cNvPr>
          <p:cNvSpPr txBox="1">
            <a:spLocks noChangeArrowheads="1"/>
          </p:cNvSpPr>
          <p:nvPr/>
        </p:nvSpPr>
        <p:spPr bwMode="auto">
          <a:xfrm>
            <a:off x="4162425" y="5523508"/>
            <a:ext cx="1388522"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Stack.cpp</a:t>
            </a:r>
          </a:p>
        </p:txBody>
      </p:sp>
      <p:sp>
        <p:nvSpPr>
          <p:cNvPr id="52" name="Rectangle 51">
            <a:extLst>
              <a:ext uri="{FF2B5EF4-FFF2-40B4-BE49-F238E27FC236}">
                <a16:creationId xmlns:a16="http://schemas.microsoft.com/office/drawing/2014/main" id="{982E6414-E61A-B44A-8C2A-5D0B776A8AFC}"/>
              </a:ext>
            </a:extLst>
          </p:cNvPr>
          <p:cNvSpPr>
            <a:spLocks noChangeArrowheads="1"/>
          </p:cNvSpPr>
          <p:nvPr/>
        </p:nvSpPr>
        <p:spPr bwMode="auto">
          <a:xfrm>
            <a:off x="5765800" y="5558433"/>
            <a:ext cx="13335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AA63E7F3-1CA4-2542-8B46-3922DB57F815}"/>
              </a:ext>
            </a:extLst>
          </p:cNvPr>
          <p:cNvSpPr>
            <a:spLocks noChangeArrowheads="1"/>
          </p:cNvSpPr>
          <p:nvPr/>
        </p:nvSpPr>
        <p:spPr bwMode="auto">
          <a:xfrm>
            <a:off x="2489200" y="5545733"/>
            <a:ext cx="1498600" cy="431800"/>
          </a:xfrm>
          <a:prstGeom prst="rect">
            <a:avLst/>
          </a:prstGeom>
          <a:solidFill>
            <a:schemeClr val="bg1"/>
          </a:solidFill>
          <a:ln w="28575">
            <a:solidFill>
              <a:schemeClr val="tx1"/>
            </a:solidFill>
            <a:miter lim="800000"/>
            <a:headEnd/>
            <a:tailEnd/>
          </a:ln>
          <a:effectLst/>
        </p:spPr>
        <p:txBody>
          <a:bodyPr wrap="none" anchor="ctr"/>
          <a:lstStyle/>
          <a:p>
            <a:endParaRPr lang="zh-CN" altLang="en-US" sz="2400" b="0">
              <a:solidFill>
                <a:schemeClr val="tx1"/>
              </a:solidFill>
              <a:effectLst/>
              <a:latin typeface="Times New Roman" panose="02020603050405020304" pitchFamily="18" charset="0"/>
              <a:cs typeface="Times New Roman" panose="02020603050405020304" pitchFamily="18" charset="0"/>
            </a:endParaRPr>
          </a:p>
        </p:txBody>
      </p:sp>
      <p:sp>
        <p:nvSpPr>
          <p:cNvPr id="54" name="Text Box 53">
            <a:extLst>
              <a:ext uri="{FF2B5EF4-FFF2-40B4-BE49-F238E27FC236}">
                <a16:creationId xmlns:a16="http://schemas.microsoft.com/office/drawing/2014/main" id="{E978E4DA-D1FB-5942-BB14-9BBCE167566A}"/>
              </a:ext>
            </a:extLst>
          </p:cNvPr>
          <p:cNvSpPr txBox="1">
            <a:spLocks noChangeArrowheads="1"/>
          </p:cNvSpPr>
          <p:nvPr/>
        </p:nvSpPr>
        <p:spPr bwMode="auto">
          <a:xfrm>
            <a:off x="2460625" y="5523508"/>
            <a:ext cx="1508746"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Queue.cpp</a:t>
            </a:r>
          </a:p>
        </p:txBody>
      </p:sp>
      <p:sp>
        <p:nvSpPr>
          <p:cNvPr id="55" name="Text Box 54">
            <a:extLst>
              <a:ext uri="{FF2B5EF4-FFF2-40B4-BE49-F238E27FC236}">
                <a16:creationId xmlns:a16="http://schemas.microsoft.com/office/drawing/2014/main" id="{D87B51FD-57BC-E54E-8EA1-DD8C308B4E5D}"/>
              </a:ext>
            </a:extLst>
          </p:cNvPr>
          <p:cNvSpPr txBox="1">
            <a:spLocks noChangeArrowheads="1"/>
          </p:cNvSpPr>
          <p:nvPr/>
        </p:nvSpPr>
        <p:spPr bwMode="auto">
          <a:xfrm>
            <a:off x="5762625" y="5536208"/>
            <a:ext cx="1257460"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b="0" u="none">
                <a:solidFill>
                  <a:schemeClr val="tx1"/>
                </a:solidFill>
                <a:effectLst/>
                <a:latin typeface="Times New Roman" panose="02020603050405020304" pitchFamily="18" charset="0"/>
                <a:ea typeface="宋体" pitchFamily="2" charset="-122"/>
                <a:cs typeface="Times New Roman" panose="02020603050405020304" pitchFamily="18" charset="0"/>
              </a:rPr>
              <a:t>Tree.cpp</a:t>
            </a:r>
          </a:p>
        </p:txBody>
      </p:sp>
    </p:spTree>
    <p:extLst>
      <p:ext uri="{BB962C8B-B14F-4D97-AF65-F5344CB8AC3E}">
        <p14:creationId xmlns:p14="http://schemas.microsoft.com/office/powerpoint/2010/main" val="3766713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C9E3-7A55-07DC-2EDC-8C4E07AEA7F7}"/>
              </a:ext>
            </a:extLst>
          </p:cNvPr>
          <p:cNvSpPr>
            <a:spLocks noGrp="1"/>
          </p:cNvSpPr>
          <p:nvPr>
            <p:ph type="title"/>
          </p:nvPr>
        </p:nvSpPr>
        <p:spPr/>
        <p:txBody>
          <a:bodyPr/>
          <a:lstStyle/>
          <a:p>
            <a:r>
              <a:rPr lang="en-CN" dirty="0"/>
              <a:t>生活中到处都是数据结构</a:t>
            </a:r>
          </a:p>
        </p:txBody>
      </p:sp>
      <p:sp>
        <p:nvSpPr>
          <p:cNvPr id="3" name="Content Placeholder 2">
            <a:extLst>
              <a:ext uri="{FF2B5EF4-FFF2-40B4-BE49-F238E27FC236}">
                <a16:creationId xmlns:a16="http://schemas.microsoft.com/office/drawing/2014/main" id="{4FE18D8C-CA35-5FD4-C503-DFDDCB75E5BA}"/>
              </a:ext>
            </a:extLst>
          </p:cNvPr>
          <p:cNvSpPr>
            <a:spLocks noGrp="1"/>
          </p:cNvSpPr>
          <p:nvPr>
            <p:ph idx="1"/>
          </p:nvPr>
        </p:nvSpPr>
        <p:spPr/>
        <p:txBody>
          <a:bodyPr/>
          <a:lstStyle/>
          <a:p>
            <a:r>
              <a:rPr lang="en-CN" dirty="0"/>
              <a:t>吃饭排队是数据结构</a:t>
            </a:r>
          </a:p>
          <a:p>
            <a:endParaRPr lang="en-CN" dirty="0"/>
          </a:p>
          <a:p>
            <a:r>
              <a:rPr lang="en-CN" dirty="0"/>
              <a:t>出行线路是数据结构</a:t>
            </a:r>
          </a:p>
          <a:p>
            <a:pPr marL="0" indent="0">
              <a:buNone/>
            </a:pPr>
            <a:endParaRPr lang="en-CN" dirty="0"/>
          </a:p>
          <a:p>
            <a:r>
              <a:rPr lang="en-CN" dirty="0"/>
              <a:t>打扑克牌是数据结构</a:t>
            </a:r>
          </a:p>
          <a:p>
            <a:endParaRPr lang="en-CN" dirty="0"/>
          </a:p>
          <a:p>
            <a:r>
              <a:rPr lang="en-CN" dirty="0"/>
              <a:t>…</a:t>
            </a:r>
          </a:p>
        </p:txBody>
      </p:sp>
    </p:spTree>
    <p:extLst>
      <p:ext uri="{BB962C8B-B14F-4D97-AF65-F5344CB8AC3E}">
        <p14:creationId xmlns:p14="http://schemas.microsoft.com/office/powerpoint/2010/main" val="71631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028D-CD90-FB45-8AA6-5B790000195F}"/>
              </a:ext>
            </a:extLst>
          </p:cNvPr>
          <p:cNvSpPr>
            <a:spLocks noGrp="1"/>
          </p:cNvSpPr>
          <p:nvPr>
            <p:ph type="title"/>
          </p:nvPr>
        </p:nvSpPr>
        <p:spPr/>
        <p:txBody>
          <a:bodyPr/>
          <a:lstStyle/>
          <a:p>
            <a:r>
              <a:rPr lang="zh-CN" altLang="en-US" dirty="0"/>
              <a:t>数据</a:t>
            </a:r>
            <a:r>
              <a:rPr lang="en-US" altLang="zh-CN" dirty="0"/>
              <a:t>(</a:t>
            </a:r>
            <a:r>
              <a:rPr lang="en-US" altLang="zh-CN" dirty="0">
                <a:latin typeface="Times New Roman" panose="02020603050405020304" pitchFamily="18" charset="0"/>
                <a:cs typeface="Times New Roman" panose="02020603050405020304" pitchFamily="18" charset="0"/>
              </a:rPr>
              <a:t>Data</a:t>
            </a:r>
            <a:r>
              <a:rPr lang="en-US" altLang="zh-CN" dirty="0"/>
              <a:t>)</a:t>
            </a:r>
            <a:endParaRPr lang="en-US" dirty="0"/>
          </a:p>
        </p:txBody>
      </p:sp>
      <p:sp>
        <p:nvSpPr>
          <p:cNvPr id="3" name="Content Placeholder 2">
            <a:extLst>
              <a:ext uri="{FF2B5EF4-FFF2-40B4-BE49-F238E27FC236}">
                <a16:creationId xmlns:a16="http://schemas.microsoft.com/office/drawing/2014/main" id="{29F0BDBF-032F-864F-8113-7B60E4A4481F}"/>
              </a:ext>
            </a:extLst>
          </p:cNvPr>
          <p:cNvSpPr>
            <a:spLocks noGrp="1"/>
          </p:cNvSpPr>
          <p:nvPr>
            <p:ph idx="1"/>
          </p:nvPr>
        </p:nvSpPr>
        <p:spPr/>
        <p:txBody>
          <a:bodyPr/>
          <a:lstStyle/>
          <a:p>
            <a:r>
              <a:rPr lang="zh-CN" altLang="en-US" dirty="0"/>
              <a:t>数据是</a:t>
            </a:r>
            <a:r>
              <a:rPr lang="zh-CN" altLang="en-US" dirty="0">
                <a:solidFill>
                  <a:srgbClr val="C00000"/>
                </a:solidFill>
              </a:rPr>
              <a:t>信息的载体</a:t>
            </a:r>
            <a:endParaRPr lang="en-US" altLang="zh-CN" dirty="0">
              <a:solidFill>
                <a:srgbClr val="C00000"/>
              </a:solidFill>
            </a:endParaRPr>
          </a:p>
          <a:p>
            <a:pPr lvl="1"/>
            <a:r>
              <a:rPr lang="zh-CN" altLang="en-US" dirty="0"/>
              <a:t>数据是描述客观事物的数、字符、以及所有能输入到计算机中并被计算机程序识别和处理的符号的集合</a:t>
            </a:r>
          </a:p>
          <a:p>
            <a:endParaRPr lang="en-US" altLang="zh-CN" dirty="0"/>
          </a:p>
          <a:p>
            <a:r>
              <a:rPr lang="zh-CN" altLang="en-US" dirty="0"/>
              <a:t>数值性数据</a:t>
            </a:r>
          </a:p>
          <a:p>
            <a:pPr lvl="1"/>
            <a:r>
              <a:rPr lang="zh-CN" altLang="en-US" dirty="0"/>
              <a:t>例如，整数、浮点数等</a:t>
            </a:r>
            <a:endParaRPr lang="en-US" altLang="zh-CN" dirty="0"/>
          </a:p>
          <a:p>
            <a:endParaRPr lang="en-US" altLang="zh-CN" dirty="0"/>
          </a:p>
          <a:p>
            <a:r>
              <a:rPr lang="zh-CN" altLang="en-US" dirty="0"/>
              <a:t>非数值性数据</a:t>
            </a:r>
          </a:p>
          <a:p>
            <a:pPr lvl="1"/>
            <a:r>
              <a:rPr lang="zh-CN" altLang="en-US" dirty="0"/>
              <a:t>例如，字符、字符串、文字、图形、图像、语音、代码等</a:t>
            </a:r>
          </a:p>
        </p:txBody>
      </p:sp>
    </p:spTree>
    <p:extLst>
      <p:ext uri="{BB962C8B-B14F-4D97-AF65-F5344CB8AC3E}">
        <p14:creationId xmlns:p14="http://schemas.microsoft.com/office/powerpoint/2010/main" val="176565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5F53-B95C-0A44-9A1A-073FE557D19B}"/>
              </a:ext>
            </a:extLst>
          </p:cNvPr>
          <p:cNvSpPr>
            <a:spLocks noGrp="1"/>
          </p:cNvSpPr>
          <p:nvPr>
            <p:ph type="title"/>
          </p:nvPr>
        </p:nvSpPr>
        <p:spPr/>
        <p:txBody>
          <a:bodyPr/>
          <a:lstStyle/>
          <a:p>
            <a:r>
              <a:rPr lang="zh-CN" altLang="en-US" dirty="0"/>
              <a:t>数据元素</a:t>
            </a:r>
            <a:r>
              <a:rPr lang="en-US" altLang="zh-CN" dirty="0"/>
              <a:t>(</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Element)</a:t>
            </a:r>
            <a:endParaRPr lang="en-US" dirty="0"/>
          </a:p>
        </p:txBody>
      </p:sp>
      <p:sp>
        <p:nvSpPr>
          <p:cNvPr id="3" name="Content Placeholder 2">
            <a:extLst>
              <a:ext uri="{FF2B5EF4-FFF2-40B4-BE49-F238E27FC236}">
                <a16:creationId xmlns:a16="http://schemas.microsoft.com/office/drawing/2014/main" id="{4E047CFF-ACF6-6F4E-96E8-E799E1F91982}"/>
              </a:ext>
            </a:extLst>
          </p:cNvPr>
          <p:cNvSpPr>
            <a:spLocks noGrp="1"/>
          </p:cNvSpPr>
          <p:nvPr>
            <p:ph idx="1"/>
          </p:nvPr>
        </p:nvSpPr>
        <p:spPr/>
        <p:txBody>
          <a:bodyPr/>
          <a:lstStyle/>
          <a:p>
            <a:r>
              <a:rPr lang="zh-CN" altLang="en-US" dirty="0"/>
              <a:t>数据元素是</a:t>
            </a:r>
            <a:r>
              <a:rPr lang="zh-CN" altLang="en-US" dirty="0">
                <a:solidFill>
                  <a:srgbClr val="C00000"/>
                </a:solidFill>
              </a:rPr>
              <a:t>数据的基本单位</a:t>
            </a:r>
            <a:r>
              <a:rPr lang="zh-CN" altLang="en-US" dirty="0"/>
              <a:t>，在计算机程序中常作为一个整体进行访问和处理</a:t>
            </a:r>
          </a:p>
          <a:p>
            <a:endParaRPr lang="zh-CN" altLang="en-US" dirty="0"/>
          </a:p>
          <a:p>
            <a:r>
              <a:rPr lang="zh-CN" altLang="en-US" dirty="0"/>
              <a:t>一个数据元素可以由若干个</a:t>
            </a:r>
            <a:r>
              <a:rPr lang="zh-CN" altLang="en-US" dirty="0">
                <a:solidFill>
                  <a:srgbClr val="C00000"/>
                </a:solidFill>
              </a:rPr>
              <a:t>数据项</a:t>
            </a:r>
            <a:r>
              <a:rPr lang="en-US" altLang="zh-CN" dirty="0"/>
              <a:t>(</a:t>
            </a:r>
            <a:r>
              <a:rPr lang="en-US" dirty="0">
                <a:latin typeface="Times New Roman" panose="02020603050405020304" pitchFamily="18" charset="0"/>
                <a:cs typeface="Times New Roman" panose="02020603050405020304" pitchFamily="18" charset="0"/>
              </a:rPr>
              <a:t>Data Item)</a:t>
            </a:r>
            <a:r>
              <a:rPr lang="zh-CN" altLang="en-US" dirty="0"/>
              <a:t>组成，数据项是具有独立含义的最小标识单位</a:t>
            </a:r>
          </a:p>
          <a:p>
            <a:endParaRPr lang="zh-CN" altLang="en-US" dirty="0"/>
          </a:p>
          <a:p>
            <a:r>
              <a:rPr lang="zh-CN" altLang="en-US" dirty="0"/>
              <a:t>数据元素又称为元素、结点、记录</a:t>
            </a:r>
          </a:p>
        </p:txBody>
      </p:sp>
    </p:spTree>
    <p:extLst>
      <p:ext uri="{BB962C8B-B14F-4D97-AF65-F5344CB8AC3E}">
        <p14:creationId xmlns:p14="http://schemas.microsoft.com/office/powerpoint/2010/main" val="19950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47FC-5DB4-9640-9EB2-55EA1D0D3942}"/>
              </a:ext>
            </a:extLst>
          </p:cNvPr>
          <p:cNvSpPr>
            <a:spLocks noGrp="1"/>
          </p:cNvSpPr>
          <p:nvPr>
            <p:ph type="title"/>
          </p:nvPr>
        </p:nvSpPr>
        <p:spPr/>
        <p:txBody>
          <a:bodyPr/>
          <a:lstStyle/>
          <a:p>
            <a:r>
              <a:rPr lang="zh-CN" altLang="en-US" dirty="0"/>
              <a:t>数据对象</a:t>
            </a:r>
            <a:r>
              <a:rPr lang="en-US" altLang="zh-CN" dirty="0"/>
              <a:t>(</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Object)</a:t>
            </a:r>
            <a:endParaRPr lang="en-US" dirty="0"/>
          </a:p>
        </p:txBody>
      </p:sp>
      <p:sp>
        <p:nvSpPr>
          <p:cNvPr id="3" name="Content Placeholder 2">
            <a:extLst>
              <a:ext uri="{FF2B5EF4-FFF2-40B4-BE49-F238E27FC236}">
                <a16:creationId xmlns:a16="http://schemas.microsoft.com/office/drawing/2014/main" id="{2013D17C-FCF2-8246-89E4-1CDEB1187F2F}"/>
              </a:ext>
            </a:extLst>
          </p:cNvPr>
          <p:cNvSpPr>
            <a:spLocks noGrp="1"/>
          </p:cNvSpPr>
          <p:nvPr>
            <p:ph idx="1"/>
          </p:nvPr>
        </p:nvSpPr>
        <p:spPr/>
        <p:txBody>
          <a:bodyPr/>
          <a:lstStyle/>
          <a:p>
            <a:r>
              <a:rPr lang="zh-CN" altLang="en-US" dirty="0"/>
              <a:t>数据的子集，即具有相同性质的数据元素的集合</a:t>
            </a:r>
          </a:p>
          <a:p>
            <a:pPr lvl="1"/>
            <a:r>
              <a:rPr lang="zh-CN" altLang="en-US" dirty="0"/>
              <a:t>例如，学生数据对象</a:t>
            </a:r>
          </a:p>
          <a:p>
            <a:endParaRPr lang="zh-CN" altLang="en-US" dirty="0"/>
          </a:p>
          <a:p>
            <a:r>
              <a:rPr lang="zh-CN" altLang="en-US" dirty="0"/>
              <a:t>数据对象中所有数据元素之间存在</a:t>
            </a:r>
            <a:r>
              <a:rPr lang="zh-CN" altLang="en-US" dirty="0">
                <a:solidFill>
                  <a:srgbClr val="C00000"/>
                </a:solidFill>
              </a:rPr>
              <a:t>某种关系</a:t>
            </a:r>
            <a:endParaRPr lang="en-US" altLang="zh-CN" dirty="0">
              <a:solidFill>
                <a:srgbClr val="C00000"/>
              </a:solidFill>
            </a:endParaRPr>
          </a:p>
          <a:p>
            <a:pPr lvl="1"/>
            <a:r>
              <a:rPr lang="zh-CN" altLang="en-US" dirty="0"/>
              <a:t>例如，学生按学号排序</a:t>
            </a:r>
          </a:p>
        </p:txBody>
      </p:sp>
    </p:spTree>
    <p:extLst>
      <p:ext uri="{BB962C8B-B14F-4D97-AF65-F5344CB8AC3E}">
        <p14:creationId xmlns:p14="http://schemas.microsoft.com/office/powerpoint/2010/main" val="3509914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4C14-C1FE-1D4A-B23D-95B5286DAB63}"/>
              </a:ext>
            </a:extLst>
          </p:cNvPr>
          <p:cNvSpPr>
            <a:spLocks noGrp="1"/>
          </p:cNvSpPr>
          <p:nvPr>
            <p:ph type="title"/>
          </p:nvPr>
        </p:nvSpPr>
        <p:spPr/>
        <p:txBody>
          <a:bodyPr/>
          <a:lstStyle/>
          <a:p>
            <a:r>
              <a:rPr lang="zh-CN" altLang="en-US" dirty="0"/>
              <a:t>数据结构</a:t>
            </a:r>
            <a:r>
              <a:rPr lang="en-US" altLang="zh-CN" dirty="0"/>
              <a:t>(</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Structure)</a:t>
            </a:r>
            <a:endParaRPr lang="en-US" dirty="0"/>
          </a:p>
        </p:txBody>
      </p:sp>
      <p:sp>
        <p:nvSpPr>
          <p:cNvPr id="3" name="Content Placeholder 2">
            <a:extLst>
              <a:ext uri="{FF2B5EF4-FFF2-40B4-BE49-F238E27FC236}">
                <a16:creationId xmlns:a16="http://schemas.microsoft.com/office/drawing/2014/main" id="{7E9601AC-8480-3E41-9491-4C2965203EEF}"/>
              </a:ext>
            </a:extLst>
          </p:cNvPr>
          <p:cNvSpPr>
            <a:spLocks noGrp="1"/>
          </p:cNvSpPr>
          <p:nvPr>
            <p:ph idx="1"/>
          </p:nvPr>
        </p:nvSpPr>
        <p:spPr/>
        <p:txBody>
          <a:bodyPr>
            <a:normAutofit/>
          </a:bodyPr>
          <a:lstStyle/>
          <a:p>
            <a:r>
              <a:rPr lang="zh-CN" altLang="en-US" dirty="0"/>
              <a:t>数据结构由某一</a:t>
            </a:r>
            <a:r>
              <a:rPr lang="zh-CN" altLang="en-US" dirty="0">
                <a:solidFill>
                  <a:srgbClr val="C00000"/>
                </a:solidFill>
              </a:rPr>
              <a:t>数据对象</a:t>
            </a:r>
            <a:r>
              <a:rPr lang="en-US" altLang="zh-CN" dirty="0"/>
              <a:t>(</a:t>
            </a:r>
            <a:r>
              <a:rPr lang="zh-CN" altLang="en-US" dirty="0"/>
              <a:t>记为</a:t>
            </a:r>
            <a:r>
              <a:rPr lang="en-US" altLang="zh-CN" dirty="0">
                <a:latin typeface="Times New Roman" panose="02020603050405020304" pitchFamily="18" charset="0"/>
                <a:cs typeface="Times New Roman" panose="02020603050405020304" pitchFamily="18" charset="0"/>
              </a:rPr>
              <a:t>D</a:t>
            </a:r>
            <a:r>
              <a:rPr lang="en-US" altLang="zh-CN" dirty="0"/>
              <a:t>)</a:t>
            </a:r>
            <a:r>
              <a:rPr lang="zh-CN" altLang="en-US" dirty="0"/>
              <a:t>及该对象中</a:t>
            </a:r>
            <a:r>
              <a:rPr lang="zh-CN" altLang="en-US" dirty="0">
                <a:solidFill>
                  <a:srgbClr val="C00000"/>
                </a:solidFill>
              </a:rPr>
              <a:t>数据元素之间的关系</a:t>
            </a:r>
            <a:r>
              <a:rPr lang="en-US" altLang="zh-CN" dirty="0"/>
              <a:t>(</a:t>
            </a:r>
            <a:r>
              <a:rPr lang="zh-CN" altLang="en-US" dirty="0"/>
              <a:t>记为</a:t>
            </a:r>
            <a:r>
              <a:rPr lang="en-US" altLang="zh-CN" dirty="0">
                <a:latin typeface="Times New Roman" panose="02020603050405020304" pitchFamily="18" charset="0"/>
                <a:cs typeface="Times New Roman" panose="02020603050405020304" pitchFamily="18" charset="0"/>
              </a:rPr>
              <a:t>R</a:t>
            </a:r>
            <a:r>
              <a:rPr lang="en-US" altLang="zh-CN" dirty="0"/>
              <a:t>)</a:t>
            </a:r>
            <a:r>
              <a:rPr lang="zh-CN" altLang="en-US" dirty="0"/>
              <a:t>组成，记为</a:t>
            </a:r>
            <a:r>
              <a:rPr lang="en-US" altLang="zh-CN" dirty="0">
                <a:latin typeface="Times New Roman" panose="02020603050405020304" pitchFamily="18" charset="0"/>
                <a:cs typeface="Times New Roman" panose="02020603050405020304" pitchFamily="18" charset="0"/>
              </a:rPr>
              <a:t>DS={D, R}</a:t>
            </a:r>
          </a:p>
          <a:p>
            <a:pPr lvl="1"/>
            <a:r>
              <a:rPr lang="zh-CN" altLang="en-US" dirty="0"/>
              <a:t>例如，</a:t>
            </a:r>
            <a:r>
              <a:rPr lang="en-US" altLang="zh-CN" dirty="0">
                <a:latin typeface="Times New Roman" panose="02020603050405020304" pitchFamily="18" charset="0"/>
                <a:cs typeface="Times New Roman" panose="02020603050405020304" pitchFamily="18" charset="0"/>
              </a:rPr>
              <a:t>n</a:t>
            </a:r>
            <a:r>
              <a:rPr lang="zh-CN" altLang="en-US" dirty="0"/>
              <a:t>个网站之间的连通关系</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数据结构</a:t>
            </a:r>
            <a:r>
              <a:rPr lang="en-US" altLang="zh-CN" dirty="0"/>
              <a:t>(</a:t>
            </a:r>
            <a:r>
              <a:rPr lang="zh-CN" altLang="en-US" dirty="0"/>
              <a:t>技术</a:t>
            </a:r>
            <a:r>
              <a:rPr lang="en-US" altLang="zh-CN" dirty="0"/>
              <a:t>)</a:t>
            </a:r>
            <a:r>
              <a:rPr lang="zh-CN" altLang="en-US" dirty="0"/>
              <a:t>就是根据各种不同的数据对象和数据元素之间的关系，研究如何</a:t>
            </a:r>
            <a:r>
              <a:rPr lang="zh-CN" altLang="en-US" dirty="0">
                <a:solidFill>
                  <a:srgbClr val="C00000"/>
                </a:solidFill>
              </a:rPr>
              <a:t>表示</a:t>
            </a:r>
            <a:r>
              <a:rPr lang="zh-CN" altLang="en-US" dirty="0"/>
              <a:t>、</a:t>
            </a:r>
            <a:r>
              <a:rPr lang="zh-CN" altLang="en-US" dirty="0">
                <a:solidFill>
                  <a:srgbClr val="C00000"/>
                </a:solidFill>
              </a:rPr>
              <a:t>存储</a:t>
            </a:r>
            <a:r>
              <a:rPr lang="zh-CN" altLang="en-US" dirty="0"/>
              <a:t>、以及</a:t>
            </a:r>
            <a:r>
              <a:rPr lang="zh-CN" altLang="en-US" dirty="0">
                <a:solidFill>
                  <a:srgbClr val="C00000"/>
                </a:solidFill>
              </a:rPr>
              <a:t>操作</a:t>
            </a:r>
            <a:r>
              <a:rPr lang="en-US" altLang="zh-CN" dirty="0"/>
              <a:t>(</a:t>
            </a:r>
            <a:r>
              <a:rPr lang="zh-CN" altLang="en-US" dirty="0"/>
              <a:t>查找、插入、删除、修改、排序</a:t>
            </a:r>
            <a:r>
              <a:rPr lang="en-US" altLang="zh-CN" dirty="0"/>
              <a:t>)</a:t>
            </a:r>
            <a:r>
              <a:rPr lang="zh-CN" altLang="en-US" dirty="0"/>
              <a:t>这些数据元素的技术</a:t>
            </a:r>
            <a:endParaRPr lang="en-US" altLang="zh-CN" dirty="0"/>
          </a:p>
        </p:txBody>
      </p:sp>
      <p:sp>
        <p:nvSpPr>
          <p:cNvPr id="45" name="Oval 66">
            <a:extLst>
              <a:ext uri="{FF2B5EF4-FFF2-40B4-BE49-F238E27FC236}">
                <a16:creationId xmlns:a16="http://schemas.microsoft.com/office/drawing/2014/main" id="{ADFB2C79-702D-8740-967F-DF0878108A2C}"/>
              </a:ext>
            </a:extLst>
          </p:cNvPr>
          <p:cNvSpPr>
            <a:spLocks noChangeArrowheads="1"/>
          </p:cNvSpPr>
          <p:nvPr/>
        </p:nvSpPr>
        <p:spPr bwMode="auto">
          <a:xfrm>
            <a:off x="2951825" y="4126295"/>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4</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46" name="Line 51">
            <a:extLst>
              <a:ext uri="{FF2B5EF4-FFF2-40B4-BE49-F238E27FC236}">
                <a16:creationId xmlns:a16="http://schemas.microsoft.com/office/drawing/2014/main" id="{5556E04E-127F-734D-9F52-BA9958B1EBE2}"/>
              </a:ext>
            </a:extLst>
          </p:cNvPr>
          <p:cNvSpPr>
            <a:spLocks noChangeShapeType="1"/>
          </p:cNvSpPr>
          <p:nvPr/>
        </p:nvSpPr>
        <p:spPr bwMode="auto">
          <a:xfrm flipH="1">
            <a:off x="2665710" y="3377580"/>
            <a:ext cx="323057" cy="280344"/>
          </a:xfrm>
          <a:prstGeom prst="line">
            <a:avLst/>
          </a:prstGeom>
          <a:noFill/>
          <a:ln w="28575">
            <a:solidFill>
              <a:schemeClr val="tx1"/>
            </a:solidFill>
            <a:round/>
            <a:headEnd/>
            <a:tailEnd/>
          </a:ln>
          <a:effectLst/>
        </p:spPr>
        <p:txBody>
          <a:bodyPr wrap="none" anchor="ctr"/>
          <a:lstStyle/>
          <a:p>
            <a:endParaRPr lang="zh-CN" altLang="en-US"/>
          </a:p>
        </p:txBody>
      </p:sp>
      <p:sp>
        <p:nvSpPr>
          <p:cNvPr id="47" name="Line 52">
            <a:extLst>
              <a:ext uri="{FF2B5EF4-FFF2-40B4-BE49-F238E27FC236}">
                <a16:creationId xmlns:a16="http://schemas.microsoft.com/office/drawing/2014/main" id="{D07FEA89-51AF-FA48-8BD6-E77F562BE963}"/>
              </a:ext>
            </a:extLst>
          </p:cNvPr>
          <p:cNvSpPr>
            <a:spLocks noChangeShapeType="1"/>
          </p:cNvSpPr>
          <p:nvPr/>
        </p:nvSpPr>
        <p:spPr bwMode="auto">
          <a:xfrm>
            <a:off x="2076023" y="3297924"/>
            <a:ext cx="872263" cy="0"/>
          </a:xfrm>
          <a:prstGeom prst="line">
            <a:avLst/>
          </a:prstGeom>
          <a:noFill/>
          <a:ln w="28575">
            <a:solidFill>
              <a:schemeClr val="tx1"/>
            </a:solidFill>
            <a:round/>
            <a:headEnd/>
            <a:tailEnd/>
          </a:ln>
          <a:effectLst/>
        </p:spPr>
        <p:txBody>
          <a:bodyPr wrap="none" anchor="ctr"/>
          <a:lstStyle/>
          <a:p>
            <a:endParaRPr lang="zh-CN" altLang="en-US" dirty="0"/>
          </a:p>
        </p:txBody>
      </p:sp>
      <p:sp>
        <p:nvSpPr>
          <p:cNvPr id="48" name="Oval 65">
            <a:extLst>
              <a:ext uri="{FF2B5EF4-FFF2-40B4-BE49-F238E27FC236}">
                <a16:creationId xmlns:a16="http://schemas.microsoft.com/office/drawing/2014/main" id="{33755AA8-8358-5846-B7F4-B3A502420779}"/>
              </a:ext>
            </a:extLst>
          </p:cNvPr>
          <p:cNvSpPr>
            <a:spLocks noChangeArrowheads="1"/>
          </p:cNvSpPr>
          <p:nvPr/>
        </p:nvSpPr>
        <p:spPr bwMode="auto">
          <a:xfrm>
            <a:off x="2948286" y="3072458"/>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2</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49" name="Line 53">
            <a:extLst>
              <a:ext uri="{FF2B5EF4-FFF2-40B4-BE49-F238E27FC236}">
                <a16:creationId xmlns:a16="http://schemas.microsoft.com/office/drawing/2014/main" id="{D49BF82D-A398-CB4E-961B-1368F5666BFA}"/>
              </a:ext>
            </a:extLst>
          </p:cNvPr>
          <p:cNvSpPr>
            <a:spLocks noChangeShapeType="1"/>
          </p:cNvSpPr>
          <p:nvPr/>
        </p:nvSpPr>
        <p:spPr bwMode="auto">
          <a:xfrm>
            <a:off x="1900274" y="3426470"/>
            <a:ext cx="0" cy="685800"/>
          </a:xfrm>
          <a:prstGeom prst="line">
            <a:avLst/>
          </a:prstGeom>
          <a:noFill/>
          <a:ln w="28575">
            <a:solidFill>
              <a:schemeClr val="tx1"/>
            </a:solidFill>
            <a:round/>
            <a:headEnd/>
            <a:tailEnd/>
          </a:ln>
          <a:effectLst/>
        </p:spPr>
        <p:txBody>
          <a:bodyPr wrap="none" anchor="ctr"/>
          <a:lstStyle/>
          <a:p>
            <a:endParaRPr lang="zh-CN" altLang="en-US" dirty="0"/>
          </a:p>
        </p:txBody>
      </p:sp>
      <p:sp>
        <p:nvSpPr>
          <p:cNvPr id="50" name="Oval 63">
            <a:extLst>
              <a:ext uri="{FF2B5EF4-FFF2-40B4-BE49-F238E27FC236}">
                <a16:creationId xmlns:a16="http://schemas.microsoft.com/office/drawing/2014/main" id="{49162098-111B-F448-B759-ED31CE9FE16C}"/>
              </a:ext>
            </a:extLst>
          </p:cNvPr>
          <p:cNvSpPr>
            <a:spLocks noChangeArrowheads="1"/>
          </p:cNvSpPr>
          <p:nvPr/>
        </p:nvSpPr>
        <p:spPr bwMode="auto">
          <a:xfrm>
            <a:off x="1716023" y="3072458"/>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1</a:t>
            </a:r>
            <a:endParaRPr lang="zh-CN" altLang="en-US" sz="2000" u="none" dirty="0">
              <a:solidFill>
                <a:schemeClr val="tx1"/>
              </a:solidFill>
              <a:effectLst/>
              <a:latin typeface="Times New Roman" panose="02020603050405020304" pitchFamily="18" charset="0"/>
              <a:cs typeface="Times New Roman" panose="02020603050405020304" pitchFamily="18" charset="0"/>
            </a:endParaRPr>
          </a:p>
        </p:txBody>
      </p:sp>
      <p:sp>
        <p:nvSpPr>
          <p:cNvPr id="51" name="Oval 64">
            <a:extLst>
              <a:ext uri="{FF2B5EF4-FFF2-40B4-BE49-F238E27FC236}">
                <a16:creationId xmlns:a16="http://schemas.microsoft.com/office/drawing/2014/main" id="{6011CBF0-1A4C-9241-8A7C-02FDC21AD232}"/>
              </a:ext>
            </a:extLst>
          </p:cNvPr>
          <p:cNvSpPr>
            <a:spLocks noChangeArrowheads="1"/>
          </p:cNvSpPr>
          <p:nvPr/>
        </p:nvSpPr>
        <p:spPr bwMode="auto">
          <a:xfrm>
            <a:off x="1716023" y="4122797"/>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5</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64" name="Line 4">
            <a:extLst>
              <a:ext uri="{FF2B5EF4-FFF2-40B4-BE49-F238E27FC236}">
                <a16:creationId xmlns:a16="http://schemas.microsoft.com/office/drawing/2014/main" id="{3E376EAB-8616-244D-A172-8C55891FA91A}"/>
              </a:ext>
            </a:extLst>
          </p:cNvPr>
          <p:cNvSpPr>
            <a:spLocks noChangeShapeType="1"/>
          </p:cNvSpPr>
          <p:nvPr/>
        </p:nvSpPr>
        <p:spPr bwMode="auto">
          <a:xfrm>
            <a:off x="3291730" y="3315326"/>
            <a:ext cx="400731" cy="276649"/>
          </a:xfrm>
          <a:prstGeom prst="line">
            <a:avLst/>
          </a:prstGeom>
          <a:noFill/>
          <a:ln w="28575">
            <a:solidFill>
              <a:schemeClr val="tx1"/>
            </a:solidFill>
            <a:round/>
            <a:headEnd/>
            <a:tailEnd/>
          </a:ln>
          <a:effectLst/>
        </p:spPr>
        <p:txBody>
          <a:bodyPr wrap="none" anchor="ctr"/>
          <a:lstStyle/>
          <a:p>
            <a:endParaRPr lang="zh-CN" altLang="en-US"/>
          </a:p>
        </p:txBody>
      </p:sp>
      <p:sp>
        <p:nvSpPr>
          <p:cNvPr id="65" name="Text Box 11">
            <a:extLst>
              <a:ext uri="{FF2B5EF4-FFF2-40B4-BE49-F238E27FC236}">
                <a16:creationId xmlns:a16="http://schemas.microsoft.com/office/drawing/2014/main" id="{A1E8F909-E860-B546-9FB6-DDC364BFB80C}"/>
              </a:ext>
            </a:extLst>
          </p:cNvPr>
          <p:cNvSpPr txBox="1">
            <a:spLocks noChangeArrowheads="1"/>
          </p:cNvSpPr>
          <p:nvPr/>
        </p:nvSpPr>
        <p:spPr bwMode="auto">
          <a:xfrm>
            <a:off x="1403648" y="4500694"/>
            <a:ext cx="2235200" cy="363348"/>
          </a:xfrm>
          <a:prstGeom prst="rect">
            <a:avLst/>
          </a:prstGeom>
          <a:noFill/>
          <a:ln w="9525">
            <a:noFill/>
            <a:miter lim="800000"/>
            <a:headEnd/>
            <a:tailEnd/>
          </a:ln>
          <a:effectLst/>
        </p:spPr>
        <p:txBody>
          <a:bodyPr lIns="112947" tIns="56473" rIns="112947" bIns="56473">
            <a:spAutoFit/>
          </a:bodyPr>
          <a:lstStyle/>
          <a:p>
            <a:pPr algn="ctr" defTabSz="685800">
              <a:lnSpc>
                <a:spcPct val="90000"/>
              </a:lnSpc>
              <a:spcBef>
                <a:spcPts val="750"/>
              </a:spcBef>
              <a:buClrTx/>
              <a:buSzTx/>
            </a:pPr>
            <a:r>
              <a:rPr lang="zh-CN" altLang="en-US" sz="1800" u="none" dirty="0">
                <a:solidFill>
                  <a:schemeClr val="tx1"/>
                </a:solidFill>
                <a:effectLst/>
                <a:latin typeface="DengXian" panose="02010600030101010101" pitchFamily="2" charset="-122"/>
                <a:ea typeface="DengXian" panose="02010600030101010101" pitchFamily="2" charset="-122"/>
              </a:rPr>
              <a:t>树形关系</a:t>
            </a:r>
          </a:p>
        </p:txBody>
      </p:sp>
      <p:sp>
        <p:nvSpPr>
          <p:cNvPr id="66" name="Text Box 12">
            <a:extLst>
              <a:ext uri="{FF2B5EF4-FFF2-40B4-BE49-F238E27FC236}">
                <a16:creationId xmlns:a16="http://schemas.microsoft.com/office/drawing/2014/main" id="{4956C4BF-A2E8-9B4E-A129-E40B59D81294}"/>
              </a:ext>
            </a:extLst>
          </p:cNvPr>
          <p:cNvSpPr txBox="1">
            <a:spLocks noChangeArrowheads="1"/>
          </p:cNvSpPr>
          <p:nvPr/>
        </p:nvSpPr>
        <p:spPr bwMode="auto">
          <a:xfrm>
            <a:off x="4585652" y="4505812"/>
            <a:ext cx="2333625" cy="363348"/>
          </a:xfrm>
          <a:prstGeom prst="rect">
            <a:avLst/>
          </a:prstGeom>
          <a:noFill/>
          <a:ln w="9525">
            <a:noFill/>
            <a:miter lim="800000"/>
            <a:headEnd/>
            <a:tailEnd/>
          </a:ln>
          <a:effectLst/>
        </p:spPr>
        <p:txBody>
          <a:bodyPr lIns="112947" tIns="56473" rIns="112947" bIns="56473">
            <a:spAutoFit/>
          </a:bodyPr>
          <a:lstStyle>
            <a:defPPr>
              <a:defRPr lang="zh-CN"/>
            </a:defPPr>
            <a:lvl1pPr algn="ctr" defTabSz="685800">
              <a:lnSpc>
                <a:spcPct val="90000"/>
              </a:lnSpc>
              <a:spcBef>
                <a:spcPts val="750"/>
              </a:spcBef>
              <a:buClrTx/>
              <a:buSzTx/>
              <a:defRPr sz="1800" b="0" u="none">
                <a:solidFill>
                  <a:schemeClr val="tx1"/>
                </a:solidFill>
                <a:effectLst/>
                <a:latin typeface="+mn-lt"/>
                <a:ea typeface="+mn-ea"/>
              </a:defRPr>
            </a:lvl1pPr>
          </a:lstStyle>
          <a:p>
            <a:r>
              <a:rPr lang="zh-CN" altLang="en-US" b="1" dirty="0">
                <a:latin typeface="DengXian" panose="02010600030101010101" pitchFamily="2" charset="-122"/>
                <a:ea typeface="DengXian" panose="02010600030101010101" pitchFamily="2" charset="-122"/>
              </a:rPr>
              <a:t>网状关系</a:t>
            </a:r>
          </a:p>
        </p:txBody>
      </p:sp>
      <p:sp>
        <p:nvSpPr>
          <p:cNvPr id="75" name="Oval 54">
            <a:extLst>
              <a:ext uri="{FF2B5EF4-FFF2-40B4-BE49-F238E27FC236}">
                <a16:creationId xmlns:a16="http://schemas.microsoft.com/office/drawing/2014/main" id="{7652F281-D40E-074C-978A-741937CC7590}"/>
              </a:ext>
            </a:extLst>
          </p:cNvPr>
          <p:cNvSpPr>
            <a:spLocks noChangeArrowheads="1"/>
          </p:cNvSpPr>
          <p:nvPr/>
        </p:nvSpPr>
        <p:spPr bwMode="auto">
          <a:xfrm>
            <a:off x="3585848" y="3591975"/>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3</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81" name="Oval 60">
            <a:extLst>
              <a:ext uri="{FF2B5EF4-FFF2-40B4-BE49-F238E27FC236}">
                <a16:creationId xmlns:a16="http://schemas.microsoft.com/office/drawing/2014/main" id="{40075F2B-D0A7-D244-94A7-7B9F59254BD1}"/>
              </a:ext>
            </a:extLst>
          </p:cNvPr>
          <p:cNvSpPr>
            <a:spLocks noChangeArrowheads="1"/>
          </p:cNvSpPr>
          <p:nvPr/>
        </p:nvSpPr>
        <p:spPr bwMode="auto">
          <a:xfrm>
            <a:off x="2341248" y="3591975"/>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6</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83" name="Line 62">
            <a:extLst>
              <a:ext uri="{FF2B5EF4-FFF2-40B4-BE49-F238E27FC236}">
                <a16:creationId xmlns:a16="http://schemas.microsoft.com/office/drawing/2014/main" id="{4B09BB3E-EE54-2243-9D61-56385AB8511E}"/>
              </a:ext>
            </a:extLst>
          </p:cNvPr>
          <p:cNvSpPr>
            <a:spLocks noChangeShapeType="1"/>
          </p:cNvSpPr>
          <p:nvPr/>
        </p:nvSpPr>
        <p:spPr bwMode="auto">
          <a:xfrm>
            <a:off x="3138422" y="3426470"/>
            <a:ext cx="1225" cy="712788"/>
          </a:xfrm>
          <a:prstGeom prst="line">
            <a:avLst/>
          </a:prstGeom>
          <a:noFill/>
          <a:ln w="28575">
            <a:solidFill>
              <a:schemeClr val="tx1"/>
            </a:solidFill>
            <a:round/>
            <a:headEnd/>
            <a:tailEnd/>
          </a:ln>
          <a:effectLst/>
        </p:spPr>
        <p:txBody>
          <a:bodyPr wrap="none" anchor="ctr"/>
          <a:lstStyle/>
          <a:p>
            <a:endParaRPr lang="zh-CN" altLang="en-US" dirty="0"/>
          </a:p>
        </p:txBody>
      </p:sp>
      <p:sp>
        <p:nvSpPr>
          <p:cNvPr id="85" name="Oval 66">
            <a:extLst>
              <a:ext uri="{FF2B5EF4-FFF2-40B4-BE49-F238E27FC236}">
                <a16:creationId xmlns:a16="http://schemas.microsoft.com/office/drawing/2014/main" id="{E8DA4FC8-2F8B-F841-A090-BBEEB42AB7EB}"/>
              </a:ext>
            </a:extLst>
          </p:cNvPr>
          <p:cNvSpPr>
            <a:spLocks noChangeArrowheads="1"/>
          </p:cNvSpPr>
          <p:nvPr/>
        </p:nvSpPr>
        <p:spPr bwMode="auto">
          <a:xfrm>
            <a:off x="6171093" y="4122797"/>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4</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86" name="Line 51">
            <a:extLst>
              <a:ext uri="{FF2B5EF4-FFF2-40B4-BE49-F238E27FC236}">
                <a16:creationId xmlns:a16="http://schemas.microsoft.com/office/drawing/2014/main" id="{EAEE81CA-2E95-CC44-80C1-991DEB510A35}"/>
              </a:ext>
            </a:extLst>
          </p:cNvPr>
          <p:cNvSpPr>
            <a:spLocks noChangeShapeType="1"/>
          </p:cNvSpPr>
          <p:nvPr/>
        </p:nvSpPr>
        <p:spPr bwMode="auto">
          <a:xfrm flipH="1">
            <a:off x="5884978" y="3374082"/>
            <a:ext cx="323057" cy="280344"/>
          </a:xfrm>
          <a:prstGeom prst="line">
            <a:avLst/>
          </a:prstGeom>
          <a:noFill/>
          <a:ln w="28575">
            <a:solidFill>
              <a:schemeClr val="tx1"/>
            </a:solidFill>
            <a:round/>
            <a:headEnd/>
            <a:tailEnd/>
          </a:ln>
          <a:effectLst/>
        </p:spPr>
        <p:txBody>
          <a:bodyPr wrap="none" anchor="ctr"/>
          <a:lstStyle/>
          <a:p>
            <a:endParaRPr lang="zh-CN" altLang="en-US"/>
          </a:p>
        </p:txBody>
      </p:sp>
      <p:sp>
        <p:nvSpPr>
          <p:cNvPr id="87" name="Line 52">
            <a:extLst>
              <a:ext uri="{FF2B5EF4-FFF2-40B4-BE49-F238E27FC236}">
                <a16:creationId xmlns:a16="http://schemas.microsoft.com/office/drawing/2014/main" id="{98233B9B-0F4F-4A42-A56C-F8DFDD3BFEDB}"/>
              </a:ext>
            </a:extLst>
          </p:cNvPr>
          <p:cNvSpPr>
            <a:spLocks noChangeShapeType="1"/>
          </p:cNvSpPr>
          <p:nvPr/>
        </p:nvSpPr>
        <p:spPr bwMode="auto">
          <a:xfrm>
            <a:off x="5295291" y="3294426"/>
            <a:ext cx="872263" cy="0"/>
          </a:xfrm>
          <a:prstGeom prst="line">
            <a:avLst/>
          </a:prstGeom>
          <a:noFill/>
          <a:ln w="28575">
            <a:solidFill>
              <a:schemeClr val="tx1"/>
            </a:solidFill>
            <a:round/>
            <a:headEnd/>
            <a:tailEnd/>
          </a:ln>
          <a:effectLst/>
        </p:spPr>
        <p:txBody>
          <a:bodyPr wrap="none" anchor="ctr"/>
          <a:lstStyle/>
          <a:p>
            <a:endParaRPr lang="zh-CN" altLang="en-US" dirty="0"/>
          </a:p>
        </p:txBody>
      </p:sp>
      <p:sp>
        <p:nvSpPr>
          <p:cNvPr id="88" name="Oval 65">
            <a:extLst>
              <a:ext uri="{FF2B5EF4-FFF2-40B4-BE49-F238E27FC236}">
                <a16:creationId xmlns:a16="http://schemas.microsoft.com/office/drawing/2014/main" id="{E7CAE725-9B31-B145-A6D2-DC51A1625850}"/>
              </a:ext>
            </a:extLst>
          </p:cNvPr>
          <p:cNvSpPr>
            <a:spLocks noChangeArrowheads="1"/>
          </p:cNvSpPr>
          <p:nvPr/>
        </p:nvSpPr>
        <p:spPr bwMode="auto">
          <a:xfrm>
            <a:off x="6167554" y="3068960"/>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2</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89" name="Line 53">
            <a:extLst>
              <a:ext uri="{FF2B5EF4-FFF2-40B4-BE49-F238E27FC236}">
                <a16:creationId xmlns:a16="http://schemas.microsoft.com/office/drawing/2014/main" id="{79B8833A-6581-BD4F-A48B-B73BFC75D86F}"/>
              </a:ext>
            </a:extLst>
          </p:cNvPr>
          <p:cNvSpPr>
            <a:spLocks noChangeShapeType="1"/>
          </p:cNvSpPr>
          <p:nvPr/>
        </p:nvSpPr>
        <p:spPr bwMode="auto">
          <a:xfrm>
            <a:off x="5119542" y="3422972"/>
            <a:ext cx="0" cy="685800"/>
          </a:xfrm>
          <a:prstGeom prst="line">
            <a:avLst/>
          </a:prstGeom>
          <a:noFill/>
          <a:ln w="28575">
            <a:solidFill>
              <a:schemeClr val="tx1"/>
            </a:solidFill>
            <a:round/>
            <a:headEnd/>
            <a:tailEnd/>
          </a:ln>
          <a:effectLst/>
        </p:spPr>
        <p:txBody>
          <a:bodyPr wrap="none" anchor="ctr"/>
          <a:lstStyle/>
          <a:p>
            <a:endParaRPr lang="zh-CN" altLang="en-US" dirty="0"/>
          </a:p>
        </p:txBody>
      </p:sp>
      <p:sp>
        <p:nvSpPr>
          <p:cNvPr id="90" name="Oval 63">
            <a:extLst>
              <a:ext uri="{FF2B5EF4-FFF2-40B4-BE49-F238E27FC236}">
                <a16:creationId xmlns:a16="http://schemas.microsoft.com/office/drawing/2014/main" id="{3BE595A1-8D6A-7E4E-866E-99C5E3BF1A3B}"/>
              </a:ext>
            </a:extLst>
          </p:cNvPr>
          <p:cNvSpPr>
            <a:spLocks noChangeArrowheads="1"/>
          </p:cNvSpPr>
          <p:nvPr/>
        </p:nvSpPr>
        <p:spPr bwMode="auto">
          <a:xfrm>
            <a:off x="4935291" y="3068960"/>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1</a:t>
            </a:r>
            <a:endParaRPr lang="zh-CN" altLang="en-US" sz="2000" u="none" dirty="0">
              <a:solidFill>
                <a:schemeClr val="tx1"/>
              </a:solidFill>
              <a:effectLst/>
              <a:latin typeface="Times New Roman" panose="02020603050405020304" pitchFamily="18" charset="0"/>
              <a:cs typeface="Times New Roman" panose="02020603050405020304" pitchFamily="18" charset="0"/>
            </a:endParaRPr>
          </a:p>
        </p:txBody>
      </p:sp>
      <p:sp>
        <p:nvSpPr>
          <p:cNvPr id="91" name="Oval 64">
            <a:extLst>
              <a:ext uri="{FF2B5EF4-FFF2-40B4-BE49-F238E27FC236}">
                <a16:creationId xmlns:a16="http://schemas.microsoft.com/office/drawing/2014/main" id="{4709E1AC-2ECD-7341-AA85-51BFB4E5BFBF}"/>
              </a:ext>
            </a:extLst>
          </p:cNvPr>
          <p:cNvSpPr>
            <a:spLocks noChangeArrowheads="1"/>
          </p:cNvSpPr>
          <p:nvPr/>
        </p:nvSpPr>
        <p:spPr bwMode="auto">
          <a:xfrm>
            <a:off x="4935291" y="4119299"/>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5</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92" name="Line 4">
            <a:extLst>
              <a:ext uri="{FF2B5EF4-FFF2-40B4-BE49-F238E27FC236}">
                <a16:creationId xmlns:a16="http://schemas.microsoft.com/office/drawing/2014/main" id="{19111B46-E3A9-324F-A969-E256EEC45EEC}"/>
              </a:ext>
            </a:extLst>
          </p:cNvPr>
          <p:cNvSpPr>
            <a:spLocks noChangeShapeType="1"/>
          </p:cNvSpPr>
          <p:nvPr/>
        </p:nvSpPr>
        <p:spPr bwMode="auto">
          <a:xfrm>
            <a:off x="6510998" y="3311828"/>
            <a:ext cx="400731" cy="276649"/>
          </a:xfrm>
          <a:prstGeom prst="line">
            <a:avLst/>
          </a:prstGeom>
          <a:noFill/>
          <a:ln w="28575">
            <a:solidFill>
              <a:schemeClr val="tx1"/>
            </a:solidFill>
            <a:round/>
            <a:headEnd/>
            <a:tailEnd/>
          </a:ln>
          <a:effectLst/>
        </p:spPr>
        <p:txBody>
          <a:bodyPr wrap="none" anchor="ctr"/>
          <a:lstStyle/>
          <a:p>
            <a:endParaRPr lang="zh-CN" altLang="en-US"/>
          </a:p>
        </p:txBody>
      </p:sp>
      <p:sp>
        <p:nvSpPr>
          <p:cNvPr id="93" name="Oval 54">
            <a:extLst>
              <a:ext uri="{FF2B5EF4-FFF2-40B4-BE49-F238E27FC236}">
                <a16:creationId xmlns:a16="http://schemas.microsoft.com/office/drawing/2014/main" id="{A56D59B2-E8FE-0945-892D-5CC8EC111504}"/>
              </a:ext>
            </a:extLst>
          </p:cNvPr>
          <p:cNvSpPr>
            <a:spLocks noChangeArrowheads="1"/>
          </p:cNvSpPr>
          <p:nvPr/>
        </p:nvSpPr>
        <p:spPr bwMode="auto">
          <a:xfrm>
            <a:off x="6805116" y="3588477"/>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3</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94" name="Oval 60">
            <a:extLst>
              <a:ext uri="{FF2B5EF4-FFF2-40B4-BE49-F238E27FC236}">
                <a16:creationId xmlns:a16="http://schemas.microsoft.com/office/drawing/2014/main" id="{B9F0ECE5-BB80-2744-B9B8-479A17CE549E}"/>
              </a:ext>
            </a:extLst>
          </p:cNvPr>
          <p:cNvSpPr>
            <a:spLocks noChangeArrowheads="1"/>
          </p:cNvSpPr>
          <p:nvPr/>
        </p:nvSpPr>
        <p:spPr bwMode="auto">
          <a:xfrm>
            <a:off x="5560516" y="3588477"/>
            <a:ext cx="360000" cy="360000"/>
          </a:xfrm>
          <a:prstGeom prst="ellipse">
            <a:avLst/>
          </a:prstGeom>
          <a:noFill/>
          <a:ln w="28575">
            <a:solidFill>
              <a:schemeClr val="tx1"/>
            </a:solidFill>
            <a:round/>
            <a:headEnd/>
            <a:tailEnd/>
          </a:ln>
          <a:effectLst/>
        </p:spPr>
        <p:txBody>
          <a:bodyPr wrap="none" anchor="ctr"/>
          <a:lstStyle/>
          <a:p>
            <a:pPr algn="ctr"/>
            <a:r>
              <a:rPr lang="en-US" altLang="zh-CN" sz="1800" u="none" dirty="0">
                <a:solidFill>
                  <a:schemeClr val="tx1"/>
                </a:solidFill>
                <a:effectLst/>
                <a:latin typeface="Times New Roman" panose="02020603050405020304" pitchFamily="18" charset="0"/>
                <a:cs typeface="Times New Roman" panose="02020603050405020304" pitchFamily="18" charset="0"/>
              </a:rPr>
              <a:t>6</a:t>
            </a:r>
            <a:endParaRPr lang="zh-CN" altLang="en-US" sz="1800" u="none" dirty="0">
              <a:solidFill>
                <a:schemeClr val="tx1"/>
              </a:solidFill>
              <a:effectLst/>
              <a:latin typeface="Times New Roman" panose="02020603050405020304" pitchFamily="18" charset="0"/>
              <a:cs typeface="Times New Roman" panose="02020603050405020304" pitchFamily="18" charset="0"/>
            </a:endParaRPr>
          </a:p>
        </p:txBody>
      </p:sp>
      <p:sp>
        <p:nvSpPr>
          <p:cNvPr id="95" name="Line 62">
            <a:extLst>
              <a:ext uri="{FF2B5EF4-FFF2-40B4-BE49-F238E27FC236}">
                <a16:creationId xmlns:a16="http://schemas.microsoft.com/office/drawing/2014/main" id="{3FC7FB6E-A3DE-E24D-BE05-80E7231BE99E}"/>
              </a:ext>
            </a:extLst>
          </p:cNvPr>
          <p:cNvSpPr>
            <a:spLocks noChangeShapeType="1"/>
          </p:cNvSpPr>
          <p:nvPr/>
        </p:nvSpPr>
        <p:spPr bwMode="auto">
          <a:xfrm>
            <a:off x="6357690" y="3422972"/>
            <a:ext cx="1225" cy="712788"/>
          </a:xfrm>
          <a:prstGeom prst="line">
            <a:avLst/>
          </a:prstGeom>
          <a:noFill/>
          <a:ln w="28575">
            <a:solidFill>
              <a:schemeClr val="tx1"/>
            </a:solidFill>
            <a:round/>
            <a:headEnd/>
            <a:tailEnd/>
          </a:ln>
          <a:effectLst/>
        </p:spPr>
        <p:txBody>
          <a:bodyPr wrap="none" anchor="ctr"/>
          <a:lstStyle/>
          <a:p>
            <a:endParaRPr lang="zh-CN" altLang="en-US" dirty="0"/>
          </a:p>
        </p:txBody>
      </p:sp>
      <p:sp>
        <p:nvSpPr>
          <p:cNvPr id="96" name="Line 4">
            <a:extLst>
              <a:ext uri="{FF2B5EF4-FFF2-40B4-BE49-F238E27FC236}">
                <a16:creationId xmlns:a16="http://schemas.microsoft.com/office/drawing/2014/main" id="{4E02861E-EFC5-9E49-A79A-71D2BED1FE14}"/>
              </a:ext>
            </a:extLst>
          </p:cNvPr>
          <p:cNvSpPr>
            <a:spLocks noChangeShapeType="1"/>
          </p:cNvSpPr>
          <p:nvPr/>
        </p:nvSpPr>
        <p:spPr bwMode="auto">
          <a:xfrm>
            <a:off x="5227720" y="3388774"/>
            <a:ext cx="369739" cy="261964"/>
          </a:xfrm>
          <a:prstGeom prst="line">
            <a:avLst/>
          </a:prstGeom>
          <a:noFill/>
          <a:ln w="28575">
            <a:solidFill>
              <a:schemeClr val="tx1"/>
            </a:solidFill>
            <a:round/>
            <a:headEnd/>
            <a:tailEnd/>
          </a:ln>
          <a:effectLst/>
        </p:spPr>
        <p:txBody>
          <a:bodyPr wrap="none" anchor="ctr"/>
          <a:lstStyle/>
          <a:p>
            <a:endParaRPr lang="zh-CN" altLang="en-US"/>
          </a:p>
        </p:txBody>
      </p:sp>
      <p:sp>
        <p:nvSpPr>
          <p:cNvPr id="97" name="Line 4">
            <a:extLst>
              <a:ext uri="{FF2B5EF4-FFF2-40B4-BE49-F238E27FC236}">
                <a16:creationId xmlns:a16="http://schemas.microsoft.com/office/drawing/2014/main" id="{058B18A6-D7CB-1A4C-9DCF-57C9C6300C27}"/>
              </a:ext>
            </a:extLst>
          </p:cNvPr>
          <p:cNvSpPr>
            <a:spLocks noChangeShapeType="1"/>
          </p:cNvSpPr>
          <p:nvPr/>
        </p:nvSpPr>
        <p:spPr bwMode="auto">
          <a:xfrm flipV="1">
            <a:off x="5269198" y="3887512"/>
            <a:ext cx="350556" cy="355013"/>
          </a:xfrm>
          <a:prstGeom prst="line">
            <a:avLst/>
          </a:prstGeom>
          <a:noFill/>
          <a:ln w="28575">
            <a:solidFill>
              <a:schemeClr val="tx1"/>
            </a:solidFill>
            <a:round/>
            <a:headEnd/>
            <a:tailEnd/>
          </a:ln>
          <a:effectLst/>
        </p:spPr>
        <p:txBody>
          <a:bodyPr wrap="none" anchor="ctr"/>
          <a:lstStyle/>
          <a:p>
            <a:endParaRPr lang="zh-CN" altLang="en-US"/>
          </a:p>
        </p:txBody>
      </p:sp>
      <p:sp>
        <p:nvSpPr>
          <p:cNvPr id="98" name="Line 4">
            <a:extLst>
              <a:ext uri="{FF2B5EF4-FFF2-40B4-BE49-F238E27FC236}">
                <a16:creationId xmlns:a16="http://schemas.microsoft.com/office/drawing/2014/main" id="{C100BD6A-D504-FC4D-AC24-1A4C43905C49}"/>
              </a:ext>
            </a:extLst>
          </p:cNvPr>
          <p:cNvSpPr>
            <a:spLocks noChangeShapeType="1"/>
          </p:cNvSpPr>
          <p:nvPr/>
        </p:nvSpPr>
        <p:spPr bwMode="auto">
          <a:xfrm>
            <a:off x="5857478" y="3897330"/>
            <a:ext cx="348129" cy="291416"/>
          </a:xfrm>
          <a:prstGeom prst="line">
            <a:avLst/>
          </a:prstGeom>
          <a:noFill/>
          <a:ln w="28575">
            <a:solidFill>
              <a:schemeClr val="tx1"/>
            </a:solidFill>
            <a:round/>
            <a:headEnd/>
            <a:tailEnd/>
          </a:ln>
          <a:effectLst/>
        </p:spPr>
        <p:txBody>
          <a:bodyPr wrap="none" anchor="ctr"/>
          <a:lstStyle/>
          <a:p>
            <a:endParaRPr lang="zh-CN" altLang="en-US"/>
          </a:p>
        </p:txBody>
      </p:sp>
      <p:sp>
        <p:nvSpPr>
          <p:cNvPr id="99" name="Line 4">
            <a:extLst>
              <a:ext uri="{FF2B5EF4-FFF2-40B4-BE49-F238E27FC236}">
                <a16:creationId xmlns:a16="http://schemas.microsoft.com/office/drawing/2014/main" id="{87957BAD-0B4B-AB4B-8E2A-CF64723E9ED5}"/>
              </a:ext>
            </a:extLst>
          </p:cNvPr>
          <p:cNvSpPr>
            <a:spLocks noChangeShapeType="1"/>
          </p:cNvSpPr>
          <p:nvPr/>
        </p:nvSpPr>
        <p:spPr bwMode="auto">
          <a:xfrm flipV="1">
            <a:off x="6508570" y="3948476"/>
            <a:ext cx="403159" cy="276648"/>
          </a:xfrm>
          <a:prstGeom prst="line">
            <a:avLst/>
          </a:prstGeom>
          <a:noFill/>
          <a:ln w="28575">
            <a:solidFill>
              <a:schemeClr val="tx1"/>
            </a:solidFill>
            <a:round/>
            <a:headEnd/>
            <a:tailEnd/>
          </a:ln>
          <a:effectLst/>
        </p:spPr>
        <p:txBody>
          <a:bodyPr wrap="none" anchor="ctr"/>
          <a:lstStyle/>
          <a:p>
            <a:endParaRPr lang="zh-CN" altLang="en-US"/>
          </a:p>
        </p:txBody>
      </p:sp>
      <p:sp>
        <p:nvSpPr>
          <p:cNvPr id="100" name="Line 52">
            <a:extLst>
              <a:ext uri="{FF2B5EF4-FFF2-40B4-BE49-F238E27FC236}">
                <a16:creationId xmlns:a16="http://schemas.microsoft.com/office/drawing/2014/main" id="{8E9057BA-CAF6-7243-87EE-A476D2BF40CB}"/>
              </a:ext>
            </a:extLst>
          </p:cNvPr>
          <p:cNvSpPr>
            <a:spLocks noChangeShapeType="1"/>
          </p:cNvSpPr>
          <p:nvPr/>
        </p:nvSpPr>
        <p:spPr bwMode="auto">
          <a:xfrm>
            <a:off x="5295291" y="4293366"/>
            <a:ext cx="872263" cy="0"/>
          </a:xfrm>
          <a:prstGeom prst="line">
            <a:avLst/>
          </a:prstGeom>
          <a:noFill/>
          <a:ln w="28575">
            <a:solidFill>
              <a:schemeClr val="tx1"/>
            </a:solidFill>
            <a:round/>
            <a:headEnd/>
            <a:tailEnd/>
          </a:ln>
          <a:effectLst/>
        </p:spPr>
        <p:txBody>
          <a:bodyPr wrap="none" anchor="ctr"/>
          <a:lstStyle/>
          <a:p>
            <a:endParaRPr lang="zh-CN" altLang="en-US" dirty="0"/>
          </a:p>
        </p:txBody>
      </p:sp>
    </p:spTree>
    <p:extLst>
      <p:ext uri="{BB962C8B-B14F-4D97-AF65-F5344CB8AC3E}">
        <p14:creationId xmlns:p14="http://schemas.microsoft.com/office/powerpoint/2010/main" val="42592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8" grpId="0" animBg="1"/>
      <p:bldP spid="49" grpId="0" animBg="1"/>
      <p:bldP spid="50" grpId="0" animBg="1"/>
      <p:bldP spid="51" grpId="0" animBg="1"/>
      <p:bldP spid="64" grpId="0" animBg="1"/>
      <p:bldP spid="65" grpId="0"/>
      <p:bldP spid="66" grpId="0"/>
      <p:bldP spid="75" grpId="0" animBg="1"/>
      <p:bldP spid="81" grpId="0" animBg="1"/>
      <p:bldP spid="83"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B62B3-3C6A-734B-9010-C315079724CA}"/>
              </a:ext>
            </a:extLst>
          </p:cNvPr>
          <p:cNvSpPr>
            <a:spLocks noGrp="1"/>
          </p:cNvSpPr>
          <p:nvPr>
            <p:ph type="title"/>
          </p:nvPr>
        </p:nvSpPr>
        <p:spPr/>
        <p:txBody>
          <a:bodyPr/>
          <a:lstStyle/>
          <a:p>
            <a:r>
              <a:rPr lang="zh-CN" altLang="en-US" dirty="0"/>
              <a:t>数据结构在程序设计中的作用</a:t>
            </a:r>
            <a:endParaRPr lang="en-US" dirty="0"/>
          </a:p>
        </p:txBody>
      </p:sp>
      <p:sp>
        <p:nvSpPr>
          <p:cNvPr id="3" name="Content Placeholder 2">
            <a:extLst>
              <a:ext uri="{FF2B5EF4-FFF2-40B4-BE49-F238E27FC236}">
                <a16:creationId xmlns:a16="http://schemas.microsoft.com/office/drawing/2014/main" id="{4F222247-FF47-4E4B-AECE-8ABC8D95C3DE}"/>
              </a:ext>
            </a:extLst>
          </p:cNvPr>
          <p:cNvSpPr>
            <a:spLocks noGrp="1"/>
          </p:cNvSpPr>
          <p:nvPr>
            <p:ph idx="1"/>
          </p:nvPr>
        </p:nvSpPr>
        <p:spPr>
          <a:xfrm>
            <a:off x="628650" y="1825624"/>
            <a:ext cx="7886700" cy="4843735"/>
          </a:xfrm>
        </p:spPr>
        <p:txBody>
          <a:bodyPr>
            <a:normAutofit/>
          </a:bodyPr>
          <a:lstStyle/>
          <a:p>
            <a:r>
              <a:rPr lang="zh-CN" altLang="en-US" dirty="0">
                <a:solidFill>
                  <a:srgbClr val="C00000"/>
                </a:solidFill>
              </a:rPr>
              <a:t>程序 </a:t>
            </a:r>
            <a:r>
              <a:rPr lang="en-US" altLang="zh-CN" dirty="0">
                <a:solidFill>
                  <a:srgbClr val="C00000"/>
                </a:solidFill>
              </a:rPr>
              <a:t>= </a:t>
            </a:r>
            <a:r>
              <a:rPr lang="zh-CN" altLang="en-US" dirty="0">
                <a:solidFill>
                  <a:srgbClr val="C00000"/>
                </a:solidFill>
              </a:rPr>
              <a:t>数据结构 </a:t>
            </a:r>
            <a:r>
              <a:rPr lang="en-US" altLang="zh-CN" dirty="0">
                <a:solidFill>
                  <a:srgbClr val="C00000"/>
                </a:solidFill>
              </a:rPr>
              <a:t>+ </a:t>
            </a:r>
            <a:r>
              <a:rPr lang="zh-CN" altLang="en-US" dirty="0">
                <a:solidFill>
                  <a:srgbClr val="C00000"/>
                </a:solidFill>
              </a:rPr>
              <a:t>算法</a:t>
            </a:r>
          </a:p>
          <a:p>
            <a:r>
              <a:rPr lang="zh-CN" altLang="en-US" dirty="0"/>
              <a:t>以编制一个通讯录应用程序为例</a:t>
            </a:r>
          </a:p>
          <a:p>
            <a:pPr lvl="1"/>
            <a:r>
              <a:rPr lang="zh-CN" altLang="en-US" dirty="0"/>
              <a:t>解决方案</a:t>
            </a:r>
            <a:r>
              <a:rPr lang="en-US" altLang="zh-CN" dirty="0"/>
              <a:t>1</a:t>
            </a:r>
            <a:r>
              <a:rPr lang="zh-CN" altLang="en-US" dirty="0"/>
              <a:t>：顺序表</a:t>
            </a:r>
          </a:p>
          <a:p>
            <a:pPr lvl="2"/>
            <a:r>
              <a:rPr lang="zh-CN" altLang="en-US" sz="1600" dirty="0"/>
              <a:t>算法：顺序查找，末尾增加，删除元素用最后元素填充</a:t>
            </a:r>
          </a:p>
          <a:p>
            <a:pPr lvl="2"/>
            <a:r>
              <a:rPr lang="zh-CN" altLang="en-US" sz="1600" dirty="0"/>
              <a:t>缺点：联系人多了以后，查找效率低</a:t>
            </a:r>
          </a:p>
          <a:p>
            <a:pPr lvl="1"/>
            <a:r>
              <a:rPr lang="zh-CN" altLang="en-US" dirty="0"/>
              <a:t>解决方案</a:t>
            </a:r>
            <a:r>
              <a:rPr lang="en-US" altLang="zh-CN" dirty="0"/>
              <a:t>2</a:t>
            </a:r>
            <a:r>
              <a:rPr lang="zh-CN" altLang="en-US" dirty="0"/>
              <a:t>：有序顺序表</a:t>
            </a:r>
          </a:p>
          <a:p>
            <a:pPr lvl="2"/>
            <a:r>
              <a:rPr lang="zh-CN" altLang="en-US" sz="1600" dirty="0"/>
              <a:t>算法：用折半搜索提高查询效率</a:t>
            </a:r>
          </a:p>
          <a:p>
            <a:pPr lvl="2"/>
            <a:r>
              <a:rPr lang="zh-CN" altLang="en-US" sz="1600" dirty="0"/>
              <a:t>缺点：查询效率高了，但插入效率又降低了（数据移动）</a:t>
            </a:r>
          </a:p>
          <a:p>
            <a:pPr lvl="1"/>
            <a:r>
              <a:rPr lang="zh-CN" altLang="en-US" dirty="0"/>
              <a:t>解决方案</a:t>
            </a:r>
            <a:r>
              <a:rPr lang="en-US" altLang="zh-CN" dirty="0"/>
              <a:t>3</a:t>
            </a:r>
            <a:r>
              <a:rPr lang="zh-CN" altLang="en-US" dirty="0"/>
              <a:t>：线性链表</a:t>
            </a:r>
          </a:p>
          <a:p>
            <a:pPr lvl="2"/>
            <a:r>
              <a:rPr lang="zh-CN" altLang="en-US" sz="1600" dirty="0"/>
              <a:t>插入效率高了，但查询效率又下降了（无法折半）</a:t>
            </a:r>
          </a:p>
          <a:p>
            <a:pPr lvl="1"/>
            <a:r>
              <a:rPr lang="zh-CN" altLang="en-US" dirty="0"/>
              <a:t>解决方案</a:t>
            </a:r>
            <a:r>
              <a:rPr lang="en-US" altLang="zh-CN" dirty="0"/>
              <a:t>4</a:t>
            </a:r>
            <a:r>
              <a:rPr lang="zh-CN" altLang="en-US" dirty="0"/>
              <a:t>：二叉搜索树</a:t>
            </a:r>
          </a:p>
          <a:p>
            <a:pPr lvl="2"/>
            <a:r>
              <a:rPr lang="zh-CN" altLang="en-US" sz="1600" dirty="0"/>
              <a:t>查询效率可望达到</a:t>
            </a:r>
            <a:r>
              <a:rPr lang="en-US" sz="1600" dirty="0"/>
              <a:t>log(n)，</a:t>
            </a:r>
            <a:r>
              <a:rPr lang="zh-CN" altLang="en-US" sz="1600" dirty="0"/>
              <a:t>插入删除也快</a:t>
            </a:r>
          </a:p>
          <a:p>
            <a:pPr lvl="2"/>
            <a:r>
              <a:rPr lang="zh-CN" altLang="en-US" sz="1600" dirty="0"/>
              <a:t>缺点：如果生成的是单枝树，就是线性链表</a:t>
            </a:r>
          </a:p>
          <a:p>
            <a:pPr lvl="1"/>
            <a:r>
              <a:rPr lang="zh-CN" altLang="en-US" dirty="0"/>
              <a:t>解决方案</a:t>
            </a:r>
            <a:r>
              <a:rPr lang="en-US" altLang="zh-CN" dirty="0"/>
              <a:t>5</a:t>
            </a:r>
            <a:r>
              <a:rPr lang="zh-CN" altLang="en-US" dirty="0"/>
              <a:t>：高度平衡的二叉搜索树</a:t>
            </a:r>
          </a:p>
          <a:p>
            <a:pPr lvl="1"/>
            <a:r>
              <a:rPr lang="en-US" altLang="zh-CN" dirty="0"/>
              <a:t>……</a:t>
            </a:r>
          </a:p>
        </p:txBody>
      </p:sp>
      <p:grpSp>
        <p:nvGrpSpPr>
          <p:cNvPr id="4" name="组合 63">
            <a:extLst>
              <a:ext uri="{FF2B5EF4-FFF2-40B4-BE49-F238E27FC236}">
                <a16:creationId xmlns:a16="http://schemas.microsoft.com/office/drawing/2014/main" id="{9D7BA6F4-9E48-1A41-B493-3D3B4E10E9C6}"/>
              </a:ext>
            </a:extLst>
          </p:cNvPr>
          <p:cNvGrpSpPr/>
          <p:nvPr/>
        </p:nvGrpSpPr>
        <p:grpSpPr>
          <a:xfrm>
            <a:off x="5818232" y="2626085"/>
            <a:ext cx="2784594" cy="1306971"/>
            <a:chOff x="7666533" y="543957"/>
            <a:chExt cx="3828979" cy="1715208"/>
          </a:xfrm>
        </p:grpSpPr>
        <p:grpSp>
          <p:nvGrpSpPr>
            <p:cNvPr id="5" name="组合 6">
              <a:extLst>
                <a:ext uri="{FF2B5EF4-FFF2-40B4-BE49-F238E27FC236}">
                  <a16:creationId xmlns:a16="http://schemas.microsoft.com/office/drawing/2014/main" id="{652AEDB2-C16E-CD4D-8E55-12D462AC5FF3}"/>
                </a:ext>
              </a:extLst>
            </p:cNvPr>
            <p:cNvGrpSpPr/>
            <p:nvPr/>
          </p:nvGrpSpPr>
          <p:grpSpPr>
            <a:xfrm>
              <a:off x="7666533" y="1504145"/>
              <a:ext cx="609600" cy="488170"/>
              <a:chOff x="4076700" y="5664514"/>
              <a:chExt cx="609600" cy="488170"/>
            </a:xfrm>
          </p:grpSpPr>
          <p:sp>
            <p:nvSpPr>
              <p:cNvPr id="23" name="矩形 7">
                <a:extLst>
                  <a:ext uri="{FF2B5EF4-FFF2-40B4-BE49-F238E27FC236}">
                    <a16:creationId xmlns:a16="http://schemas.microsoft.com/office/drawing/2014/main" id="{43557748-4A95-B748-913C-0105A7B86CF9}"/>
                  </a:ext>
                </a:extLst>
              </p:cNvPr>
              <p:cNvSpPr/>
              <p:nvPr/>
            </p:nvSpPr>
            <p:spPr>
              <a:xfrm>
                <a:off x="4076700" y="5664514"/>
                <a:ext cx="609600" cy="488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连接符 8">
                <a:extLst>
                  <a:ext uri="{FF2B5EF4-FFF2-40B4-BE49-F238E27FC236}">
                    <a16:creationId xmlns:a16="http://schemas.microsoft.com/office/drawing/2014/main" id="{7154ED99-385C-6B41-B59E-B0C668AA43C7}"/>
                  </a:ext>
                </a:extLst>
              </p:cNvPr>
              <p:cNvCxnSpPr>
                <a:stCxn id="23" idx="0"/>
                <a:endCxn id="23" idx="2"/>
              </p:cNvCxnSpPr>
              <p:nvPr/>
            </p:nvCxnSpPr>
            <p:spPr>
              <a:xfrm>
                <a:off x="4381500" y="5664514"/>
                <a:ext cx="0" cy="48817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组合 9">
              <a:extLst>
                <a:ext uri="{FF2B5EF4-FFF2-40B4-BE49-F238E27FC236}">
                  <a16:creationId xmlns:a16="http://schemas.microsoft.com/office/drawing/2014/main" id="{F964B7E3-E43D-424D-AD63-2128A4C9DF1F}"/>
                </a:ext>
              </a:extLst>
            </p:cNvPr>
            <p:cNvGrpSpPr/>
            <p:nvPr/>
          </p:nvGrpSpPr>
          <p:grpSpPr>
            <a:xfrm>
              <a:off x="9004521" y="1504145"/>
              <a:ext cx="609600" cy="488170"/>
              <a:chOff x="4076700" y="5664514"/>
              <a:chExt cx="609600" cy="488170"/>
            </a:xfrm>
          </p:grpSpPr>
          <p:sp>
            <p:nvSpPr>
              <p:cNvPr id="21" name="矩形 10">
                <a:extLst>
                  <a:ext uri="{FF2B5EF4-FFF2-40B4-BE49-F238E27FC236}">
                    <a16:creationId xmlns:a16="http://schemas.microsoft.com/office/drawing/2014/main" id="{5B9E1075-2E12-B744-8C18-2941CF9AD3CB}"/>
                  </a:ext>
                </a:extLst>
              </p:cNvPr>
              <p:cNvSpPr/>
              <p:nvPr/>
            </p:nvSpPr>
            <p:spPr>
              <a:xfrm>
                <a:off x="4076700" y="5664514"/>
                <a:ext cx="609600" cy="488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11">
                <a:extLst>
                  <a:ext uri="{FF2B5EF4-FFF2-40B4-BE49-F238E27FC236}">
                    <a16:creationId xmlns:a16="http://schemas.microsoft.com/office/drawing/2014/main" id="{5D6933DF-B859-F949-9CD3-B8F4BD061DD7}"/>
                  </a:ext>
                </a:extLst>
              </p:cNvPr>
              <p:cNvCxnSpPr>
                <a:stCxn id="21" idx="0"/>
                <a:endCxn id="21" idx="2"/>
              </p:cNvCxnSpPr>
              <p:nvPr/>
            </p:nvCxnSpPr>
            <p:spPr>
              <a:xfrm>
                <a:off x="4381500" y="5664514"/>
                <a:ext cx="0" cy="4881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 name="文本框 12">
              <a:extLst>
                <a:ext uri="{FF2B5EF4-FFF2-40B4-BE49-F238E27FC236}">
                  <a16:creationId xmlns:a16="http://schemas.microsoft.com/office/drawing/2014/main" id="{B332F331-A2DE-B646-B1E3-A732687EBC51}"/>
                </a:ext>
              </a:extLst>
            </p:cNvPr>
            <p:cNvSpPr txBox="1"/>
            <p:nvPr/>
          </p:nvSpPr>
          <p:spPr>
            <a:xfrm>
              <a:off x="8337016" y="1465026"/>
              <a:ext cx="477206" cy="767432"/>
            </a:xfrm>
            <a:prstGeom prst="rect">
              <a:avLst/>
            </a:prstGeom>
            <a:noFill/>
          </p:spPr>
          <p:txBody>
            <a:bodyPr wrap="square" rtlCol="0">
              <a:spAutoFit/>
            </a:bodyPr>
            <a:lstStyle/>
            <a:p>
              <a:r>
                <a:rPr lang="en-US" altLang="zh-CN" b="0" u="none" dirty="0">
                  <a:solidFill>
                    <a:schemeClr val="tx1"/>
                  </a:solidFill>
                  <a:effectLst/>
                </a:rPr>
                <a:t>…</a:t>
              </a:r>
              <a:endParaRPr lang="zh-CN" altLang="en-US" b="0" u="none" dirty="0">
                <a:solidFill>
                  <a:schemeClr val="tx1"/>
                </a:solidFill>
                <a:effectLst/>
              </a:endParaRPr>
            </a:p>
          </p:txBody>
        </p:sp>
        <p:cxnSp>
          <p:nvCxnSpPr>
            <p:cNvPr id="8" name="直接箭头连接符 13">
              <a:extLst>
                <a:ext uri="{FF2B5EF4-FFF2-40B4-BE49-F238E27FC236}">
                  <a16:creationId xmlns:a16="http://schemas.microsoft.com/office/drawing/2014/main" id="{447E6A1B-7BCA-5A4C-AC48-99B900763010}"/>
                </a:ext>
              </a:extLst>
            </p:cNvPr>
            <p:cNvCxnSpPr/>
            <p:nvPr/>
          </p:nvCxnSpPr>
          <p:spPr>
            <a:xfrm>
              <a:off x="8117512" y="1748230"/>
              <a:ext cx="2880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14">
              <a:extLst>
                <a:ext uri="{FF2B5EF4-FFF2-40B4-BE49-F238E27FC236}">
                  <a16:creationId xmlns:a16="http://schemas.microsoft.com/office/drawing/2014/main" id="{DDC3D7E8-54FD-8E4C-A1A8-61FDA8BB378E}"/>
                </a:ext>
              </a:extLst>
            </p:cNvPr>
            <p:cNvCxnSpPr>
              <a:endCxn id="21" idx="1"/>
            </p:cNvCxnSpPr>
            <p:nvPr/>
          </p:nvCxnSpPr>
          <p:spPr>
            <a:xfrm>
              <a:off x="8705035" y="1748230"/>
              <a:ext cx="299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15">
              <a:extLst>
                <a:ext uri="{FF2B5EF4-FFF2-40B4-BE49-F238E27FC236}">
                  <a16:creationId xmlns:a16="http://schemas.microsoft.com/office/drawing/2014/main" id="{74C7251A-218B-1A41-8D28-C76AD1D29363}"/>
                </a:ext>
              </a:extLst>
            </p:cNvPr>
            <p:cNvCxnSpPr>
              <a:cxnSpLocks/>
              <a:endCxn id="19" idx="1"/>
            </p:cNvCxnSpPr>
            <p:nvPr/>
          </p:nvCxnSpPr>
          <p:spPr>
            <a:xfrm>
              <a:off x="9463247" y="1748230"/>
              <a:ext cx="879262" cy="12604"/>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1" name="文本框 16">
              <a:extLst>
                <a:ext uri="{FF2B5EF4-FFF2-40B4-BE49-F238E27FC236}">
                  <a16:creationId xmlns:a16="http://schemas.microsoft.com/office/drawing/2014/main" id="{F5D48000-4920-8F42-9E15-F99AE6C02F44}"/>
                </a:ext>
              </a:extLst>
            </p:cNvPr>
            <p:cNvSpPr txBox="1"/>
            <p:nvPr/>
          </p:nvSpPr>
          <p:spPr>
            <a:xfrm>
              <a:off x="11018306" y="1491734"/>
              <a:ext cx="477206" cy="767431"/>
            </a:xfrm>
            <a:prstGeom prst="rect">
              <a:avLst/>
            </a:prstGeom>
            <a:noFill/>
          </p:spPr>
          <p:txBody>
            <a:bodyPr wrap="square" rtlCol="0">
              <a:spAutoFit/>
            </a:bodyPr>
            <a:lstStyle/>
            <a:p>
              <a:r>
                <a:rPr lang="en-US" altLang="zh-CN" b="0" u="none" dirty="0">
                  <a:solidFill>
                    <a:schemeClr val="tx1"/>
                  </a:solidFill>
                  <a:effectLst/>
                </a:rPr>
                <a:t>…</a:t>
              </a:r>
              <a:endParaRPr lang="zh-CN" altLang="en-US" b="0" u="none" dirty="0">
                <a:solidFill>
                  <a:schemeClr val="tx1"/>
                </a:solidFill>
                <a:effectLst/>
              </a:endParaRPr>
            </a:p>
          </p:txBody>
        </p:sp>
        <p:grpSp>
          <p:nvGrpSpPr>
            <p:cNvPr id="12" name="组合 18">
              <a:extLst>
                <a:ext uri="{FF2B5EF4-FFF2-40B4-BE49-F238E27FC236}">
                  <a16:creationId xmlns:a16="http://schemas.microsoft.com/office/drawing/2014/main" id="{ADDA7EF3-2D7F-6141-8F85-DF08034063F1}"/>
                </a:ext>
              </a:extLst>
            </p:cNvPr>
            <p:cNvGrpSpPr/>
            <p:nvPr/>
          </p:nvGrpSpPr>
          <p:grpSpPr>
            <a:xfrm>
              <a:off x="10342509" y="1516749"/>
              <a:ext cx="609600" cy="488170"/>
              <a:chOff x="4076700" y="5664514"/>
              <a:chExt cx="609600" cy="488170"/>
            </a:xfrm>
          </p:grpSpPr>
          <p:sp>
            <p:nvSpPr>
              <p:cNvPr id="19" name="矩形 19">
                <a:extLst>
                  <a:ext uri="{FF2B5EF4-FFF2-40B4-BE49-F238E27FC236}">
                    <a16:creationId xmlns:a16="http://schemas.microsoft.com/office/drawing/2014/main" id="{B9672C1F-AEC2-4241-9FBE-7848A451D2AB}"/>
                  </a:ext>
                </a:extLst>
              </p:cNvPr>
              <p:cNvSpPr/>
              <p:nvPr/>
            </p:nvSpPr>
            <p:spPr>
              <a:xfrm>
                <a:off x="4076700" y="5664514"/>
                <a:ext cx="609600" cy="488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20">
                <a:extLst>
                  <a:ext uri="{FF2B5EF4-FFF2-40B4-BE49-F238E27FC236}">
                    <a16:creationId xmlns:a16="http://schemas.microsoft.com/office/drawing/2014/main" id="{8F4688CC-0127-0F4B-ADF4-5D3582A64BFA}"/>
                  </a:ext>
                </a:extLst>
              </p:cNvPr>
              <p:cNvCxnSpPr>
                <a:stCxn id="19" idx="0"/>
                <a:endCxn id="19" idx="2"/>
              </p:cNvCxnSpPr>
              <p:nvPr/>
            </p:nvCxnSpPr>
            <p:spPr>
              <a:xfrm>
                <a:off x="4381500" y="5664514"/>
                <a:ext cx="0" cy="48817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 name="直接箭头连接符 21">
              <a:extLst>
                <a:ext uri="{FF2B5EF4-FFF2-40B4-BE49-F238E27FC236}">
                  <a16:creationId xmlns:a16="http://schemas.microsoft.com/office/drawing/2014/main" id="{5406FB5F-ACDA-304A-837E-475894D52278}"/>
                </a:ext>
              </a:extLst>
            </p:cNvPr>
            <p:cNvCxnSpPr/>
            <p:nvPr/>
          </p:nvCxnSpPr>
          <p:spPr>
            <a:xfrm>
              <a:off x="10801235" y="1760834"/>
              <a:ext cx="2880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组合 22">
              <a:extLst>
                <a:ext uri="{FF2B5EF4-FFF2-40B4-BE49-F238E27FC236}">
                  <a16:creationId xmlns:a16="http://schemas.microsoft.com/office/drawing/2014/main" id="{DD5C1FBB-1150-6149-99FE-7B7FA86640E5}"/>
                </a:ext>
              </a:extLst>
            </p:cNvPr>
            <p:cNvGrpSpPr/>
            <p:nvPr/>
          </p:nvGrpSpPr>
          <p:grpSpPr>
            <a:xfrm>
              <a:off x="9684568" y="543957"/>
              <a:ext cx="609600" cy="488170"/>
              <a:chOff x="4076700" y="5664514"/>
              <a:chExt cx="609600" cy="488170"/>
            </a:xfrm>
          </p:grpSpPr>
          <p:sp>
            <p:nvSpPr>
              <p:cNvPr id="17" name="矩形 23">
                <a:extLst>
                  <a:ext uri="{FF2B5EF4-FFF2-40B4-BE49-F238E27FC236}">
                    <a16:creationId xmlns:a16="http://schemas.microsoft.com/office/drawing/2014/main" id="{4D542678-4210-AD45-A695-5DE1AFF2A8C6}"/>
                  </a:ext>
                </a:extLst>
              </p:cNvPr>
              <p:cNvSpPr/>
              <p:nvPr/>
            </p:nvSpPr>
            <p:spPr>
              <a:xfrm>
                <a:off x="4076700" y="5664514"/>
                <a:ext cx="609600" cy="4881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24">
                <a:extLst>
                  <a:ext uri="{FF2B5EF4-FFF2-40B4-BE49-F238E27FC236}">
                    <a16:creationId xmlns:a16="http://schemas.microsoft.com/office/drawing/2014/main" id="{E716C62D-8FFF-0F49-821A-1286F3ADC0B1}"/>
                  </a:ext>
                </a:extLst>
              </p:cNvPr>
              <p:cNvCxnSpPr>
                <a:stCxn id="17" idx="0"/>
                <a:endCxn id="17" idx="2"/>
              </p:cNvCxnSpPr>
              <p:nvPr/>
            </p:nvCxnSpPr>
            <p:spPr>
              <a:xfrm>
                <a:off x="4381500" y="5664514"/>
                <a:ext cx="0" cy="48817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5" name="直接箭头连接符 25">
              <a:extLst>
                <a:ext uri="{FF2B5EF4-FFF2-40B4-BE49-F238E27FC236}">
                  <a16:creationId xmlns:a16="http://schemas.microsoft.com/office/drawing/2014/main" id="{23E3833E-F7A1-5145-802A-2DE096754682}"/>
                </a:ext>
              </a:extLst>
            </p:cNvPr>
            <p:cNvCxnSpPr>
              <a:cxnSpLocks/>
            </p:cNvCxnSpPr>
            <p:nvPr/>
          </p:nvCxnSpPr>
          <p:spPr>
            <a:xfrm>
              <a:off x="10143294" y="788042"/>
              <a:ext cx="199215" cy="7161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26">
              <a:extLst>
                <a:ext uri="{FF2B5EF4-FFF2-40B4-BE49-F238E27FC236}">
                  <a16:creationId xmlns:a16="http://schemas.microsoft.com/office/drawing/2014/main" id="{2773DA91-44DC-0044-AAD9-77C823AC2CAC}"/>
                </a:ext>
              </a:extLst>
            </p:cNvPr>
            <p:cNvCxnSpPr/>
            <p:nvPr/>
          </p:nvCxnSpPr>
          <p:spPr>
            <a:xfrm flipV="1">
              <a:off x="9445965" y="1032127"/>
              <a:ext cx="258055" cy="656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5" name="直接连接符 68">
            <a:extLst>
              <a:ext uri="{FF2B5EF4-FFF2-40B4-BE49-F238E27FC236}">
                <a16:creationId xmlns:a16="http://schemas.microsoft.com/office/drawing/2014/main" id="{36CDDCA9-8512-9043-8BCA-BBE92C192CED}"/>
              </a:ext>
            </a:extLst>
          </p:cNvPr>
          <p:cNvCxnSpPr>
            <a:cxnSpLocks/>
          </p:cNvCxnSpPr>
          <p:nvPr/>
        </p:nvCxnSpPr>
        <p:spPr>
          <a:xfrm flipH="1" flipV="1">
            <a:off x="6180982" y="4598241"/>
            <a:ext cx="218350" cy="61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115">
            <a:extLst>
              <a:ext uri="{FF2B5EF4-FFF2-40B4-BE49-F238E27FC236}">
                <a16:creationId xmlns:a16="http://schemas.microsoft.com/office/drawing/2014/main" id="{1762D19D-8E08-7E4A-B546-EA67CCD0B5F5}"/>
              </a:ext>
            </a:extLst>
          </p:cNvPr>
          <p:cNvCxnSpPr>
            <a:cxnSpLocks/>
          </p:cNvCxnSpPr>
          <p:nvPr/>
        </p:nvCxnSpPr>
        <p:spPr>
          <a:xfrm flipH="1" flipV="1">
            <a:off x="6594718" y="4712837"/>
            <a:ext cx="218350" cy="61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116">
            <a:extLst>
              <a:ext uri="{FF2B5EF4-FFF2-40B4-BE49-F238E27FC236}">
                <a16:creationId xmlns:a16="http://schemas.microsoft.com/office/drawing/2014/main" id="{13132E90-74DD-744F-B438-4F427347F00C}"/>
              </a:ext>
            </a:extLst>
          </p:cNvPr>
          <p:cNvCxnSpPr>
            <a:cxnSpLocks/>
          </p:cNvCxnSpPr>
          <p:nvPr/>
        </p:nvCxnSpPr>
        <p:spPr>
          <a:xfrm flipH="1" flipV="1">
            <a:off x="7041297" y="4820837"/>
            <a:ext cx="218350" cy="61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117">
            <a:extLst>
              <a:ext uri="{FF2B5EF4-FFF2-40B4-BE49-F238E27FC236}">
                <a16:creationId xmlns:a16="http://schemas.microsoft.com/office/drawing/2014/main" id="{AAD89D9B-5309-2F4A-8ED3-33A984A393BE}"/>
              </a:ext>
            </a:extLst>
          </p:cNvPr>
          <p:cNvCxnSpPr>
            <a:cxnSpLocks/>
          </p:cNvCxnSpPr>
          <p:nvPr/>
        </p:nvCxnSpPr>
        <p:spPr>
          <a:xfrm flipH="1" flipV="1">
            <a:off x="7458814" y="4913733"/>
            <a:ext cx="218350" cy="61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118">
            <a:extLst>
              <a:ext uri="{FF2B5EF4-FFF2-40B4-BE49-F238E27FC236}">
                <a16:creationId xmlns:a16="http://schemas.microsoft.com/office/drawing/2014/main" id="{FFC4C90A-D2AB-674E-A179-D3C3F87E5C4E}"/>
              </a:ext>
            </a:extLst>
          </p:cNvPr>
          <p:cNvCxnSpPr>
            <a:cxnSpLocks/>
          </p:cNvCxnSpPr>
          <p:nvPr/>
        </p:nvCxnSpPr>
        <p:spPr>
          <a:xfrm flipH="1" flipV="1">
            <a:off x="7890862" y="5054765"/>
            <a:ext cx="218350" cy="610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椭圆 119">
            <a:extLst>
              <a:ext uri="{FF2B5EF4-FFF2-40B4-BE49-F238E27FC236}">
                <a16:creationId xmlns:a16="http://schemas.microsoft.com/office/drawing/2014/main" id="{6B59943E-941A-D246-9EDB-46695CFF845E}"/>
              </a:ext>
            </a:extLst>
          </p:cNvPr>
          <p:cNvSpPr/>
          <p:nvPr/>
        </p:nvSpPr>
        <p:spPr>
          <a:xfrm>
            <a:off x="8116794" y="5029605"/>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F</a:t>
            </a:r>
            <a:endParaRPr kumimoji="1" lang="zh-CN" altLang="en-US" sz="1800" b="0" u="none" dirty="0">
              <a:solidFill>
                <a:schemeClr val="bg1"/>
              </a:solidFill>
              <a:effectLst/>
              <a:latin typeface="Times New Roman" pitchFamily="18" charset="0"/>
              <a:ea typeface="仿宋_GB2312" pitchFamily="49" charset="-122"/>
            </a:endParaRPr>
          </a:p>
        </p:txBody>
      </p:sp>
      <p:sp>
        <p:nvSpPr>
          <p:cNvPr id="31" name="椭圆 120">
            <a:extLst>
              <a:ext uri="{FF2B5EF4-FFF2-40B4-BE49-F238E27FC236}">
                <a16:creationId xmlns:a16="http://schemas.microsoft.com/office/drawing/2014/main" id="{E7998692-B5BA-2642-8C6F-EFBEB5048F12}"/>
              </a:ext>
            </a:extLst>
          </p:cNvPr>
          <p:cNvSpPr/>
          <p:nvPr/>
        </p:nvSpPr>
        <p:spPr>
          <a:xfrm>
            <a:off x="7677164" y="4892366"/>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E</a:t>
            </a:r>
            <a:endParaRPr kumimoji="1" lang="zh-CN" altLang="en-US" sz="1800" b="0" u="none" dirty="0">
              <a:solidFill>
                <a:schemeClr val="bg1"/>
              </a:solidFill>
              <a:effectLst/>
              <a:latin typeface="Times New Roman" pitchFamily="18" charset="0"/>
              <a:ea typeface="仿宋_GB2312" pitchFamily="49" charset="-122"/>
            </a:endParaRPr>
          </a:p>
        </p:txBody>
      </p:sp>
      <p:sp>
        <p:nvSpPr>
          <p:cNvPr id="32" name="椭圆 121">
            <a:extLst>
              <a:ext uri="{FF2B5EF4-FFF2-40B4-BE49-F238E27FC236}">
                <a16:creationId xmlns:a16="http://schemas.microsoft.com/office/drawing/2014/main" id="{1BFBF5DC-7710-1949-B3F1-79C550D0BDE6}"/>
              </a:ext>
            </a:extLst>
          </p:cNvPr>
          <p:cNvSpPr/>
          <p:nvPr/>
        </p:nvSpPr>
        <p:spPr>
          <a:xfrm>
            <a:off x="7259647" y="4773854"/>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D</a:t>
            </a:r>
            <a:endParaRPr kumimoji="1" lang="zh-CN" altLang="en-US" sz="1800" b="0" u="none" dirty="0">
              <a:solidFill>
                <a:schemeClr val="bg1"/>
              </a:solidFill>
              <a:effectLst/>
              <a:latin typeface="Times New Roman" pitchFamily="18" charset="0"/>
              <a:ea typeface="仿宋_GB2312" pitchFamily="49" charset="-122"/>
            </a:endParaRPr>
          </a:p>
        </p:txBody>
      </p:sp>
      <p:sp>
        <p:nvSpPr>
          <p:cNvPr id="33" name="椭圆 122">
            <a:extLst>
              <a:ext uri="{FF2B5EF4-FFF2-40B4-BE49-F238E27FC236}">
                <a16:creationId xmlns:a16="http://schemas.microsoft.com/office/drawing/2014/main" id="{D243B672-94C6-AC4F-84B9-C45E081FB823}"/>
              </a:ext>
            </a:extLst>
          </p:cNvPr>
          <p:cNvSpPr/>
          <p:nvPr/>
        </p:nvSpPr>
        <p:spPr>
          <a:xfrm>
            <a:off x="6792684" y="4631938"/>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C</a:t>
            </a:r>
            <a:endParaRPr kumimoji="1" lang="zh-CN" altLang="en-US" sz="1800" b="0" u="none" dirty="0">
              <a:solidFill>
                <a:schemeClr val="bg1"/>
              </a:solidFill>
              <a:effectLst/>
              <a:latin typeface="Times New Roman" pitchFamily="18" charset="0"/>
              <a:ea typeface="仿宋_GB2312" pitchFamily="49" charset="-122"/>
            </a:endParaRPr>
          </a:p>
        </p:txBody>
      </p:sp>
      <p:sp>
        <p:nvSpPr>
          <p:cNvPr id="34" name="椭圆 123">
            <a:extLst>
              <a:ext uri="{FF2B5EF4-FFF2-40B4-BE49-F238E27FC236}">
                <a16:creationId xmlns:a16="http://schemas.microsoft.com/office/drawing/2014/main" id="{4718EE27-BBBF-0D4C-A591-A91FE73AE9D9}"/>
              </a:ext>
            </a:extLst>
          </p:cNvPr>
          <p:cNvSpPr/>
          <p:nvPr/>
        </p:nvSpPr>
        <p:spPr>
          <a:xfrm>
            <a:off x="6374207" y="4518495"/>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B</a:t>
            </a:r>
            <a:endParaRPr kumimoji="1" lang="zh-CN" altLang="en-US" sz="1800" b="0" u="none" dirty="0">
              <a:solidFill>
                <a:schemeClr val="bg1"/>
              </a:solidFill>
              <a:effectLst/>
              <a:latin typeface="Times New Roman" pitchFamily="18" charset="0"/>
              <a:ea typeface="仿宋_GB2312" pitchFamily="49" charset="-122"/>
            </a:endParaRPr>
          </a:p>
        </p:txBody>
      </p:sp>
      <p:sp>
        <p:nvSpPr>
          <p:cNvPr id="35" name="椭圆 124">
            <a:extLst>
              <a:ext uri="{FF2B5EF4-FFF2-40B4-BE49-F238E27FC236}">
                <a16:creationId xmlns:a16="http://schemas.microsoft.com/office/drawing/2014/main" id="{BEDB2B40-39A0-D140-8D95-D26E4F6516B7}"/>
              </a:ext>
            </a:extLst>
          </p:cNvPr>
          <p:cNvSpPr/>
          <p:nvPr/>
        </p:nvSpPr>
        <p:spPr>
          <a:xfrm>
            <a:off x="5944050" y="4437112"/>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A</a:t>
            </a:r>
            <a:endParaRPr kumimoji="1" lang="zh-CN" altLang="en-US" sz="1800" b="0" u="none" dirty="0">
              <a:solidFill>
                <a:schemeClr val="bg1"/>
              </a:solidFill>
              <a:effectLst/>
              <a:latin typeface="Times New Roman" pitchFamily="18" charset="0"/>
              <a:ea typeface="仿宋_GB2312" pitchFamily="49" charset="-122"/>
            </a:endParaRPr>
          </a:p>
        </p:txBody>
      </p:sp>
      <p:grpSp>
        <p:nvGrpSpPr>
          <p:cNvPr id="52" name="Group 51">
            <a:extLst>
              <a:ext uri="{FF2B5EF4-FFF2-40B4-BE49-F238E27FC236}">
                <a16:creationId xmlns:a16="http://schemas.microsoft.com/office/drawing/2014/main" id="{28D0AB25-BF2A-6343-BB00-CCF3D7598CA5}"/>
              </a:ext>
            </a:extLst>
          </p:cNvPr>
          <p:cNvGrpSpPr/>
          <p:nvPr/>
        </p:nvGrpSpPr>
        <p:grpSpPr>
          <a:xfrm>
            <a:off x="6169099" y="5317011"/>
            <a:ext cx="1876763" cy="1208333"/>
            <a:chOff x="6169099" y="5085184"/>
            <a:chExt cx="1876763" cy="1208333"/>
          </a:xfrm>
        </p:grpSpPr>
        <p:grpSp>
          <p:nvGrpSpPr>
            <p:cNvPr id="37" name="组合 47">
              <a:extLst>
                <a:ext uri="{FF2B5EF4-FFF2-40B4-BE49-F238E27FC236}">
                  <a16:creationId xmlns:a16="http://schemas.microsoft.com/office/drawing/2014/main" id="{6F02E5F7-D133-824C-9556-EEB9CE8F0DEE}"/>
                </a:ext>
              </a:extLst>
            </p:cNvPr>
            <p:cNvGrpSpPr/>
            <p:nvPr/>
          </p:nvGrpSpPr>
          <p:grpSpPr>
            <a:xfrm>
              <a:off x="6169099" y="5583548"/>
              <a:ext cx="860314" cy="709969"/>
              <a:chOff x="5506430" y="5043828"/>
              <a:chExt cx="860314" cy="709969"/>
            </a:xfrm>
          </p:grpSpPr>
          <p:sp>
            <p:nvSpPr>
              <p:cNvPr id="38" name="椭圆 48">
                <a:extLst>
                  <a:ext uri="{FF2B5EF4-FFF2-40B4-BE49-F238E27FC236}">
                    <a16:creationId xmlns:a16="http://schemas.microsoft.com/office/drawing/2014/main" id="{B210EED5-CDDA-A749-8EAF-5F852BBE093D}"/>
                  </a:ext>
                </a:extLst>
              </p:cNvPr>
              <p:cNvSpPr/>
              <p:nvPr/>
            </p:nvSpPr>
            <p:spPr>
              <a:xfrm>
                <a:off x="5796265" y="5043828"/>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B</a:t>
                </a:r>
                <a:endParaRPr kumimoji="1" lang="zh-CN" altLang="en-US" sz="1800" b="0" u="none" dirty="0">
                  <a:solidFill>
                    <a:schemeClr val="bg1"/>
                  </a:solidFill>
                  <a:effectLst/>
                  <a:latin typeface="Times New Roman" pitchFamily="18" charset="0"/>
                  <a:ea typeface="仿宋_GB2312" pitchFamily="49" charset="-122"/>
                </a:endParaRPr>
              </a:p>
            </p:txBody>
          </p:sp>
          <p:sp>
            <p:nvSpPr>
              <p:cNvPr id="39" name="椭圆 49">
                <a:extLst>
                  <a:ext uri="{FF2B5EF4-FFF2-40B4-BE49-F238E27FC236}">
                    <a16:creationId xmlns:a16="http://schemas.microsoft.com/office/drawing/2014/main" id="{22390FAC-1F2B-FB45-AC6B-CA4D0C98EA46}"/>
                  </a:ext>
                </a:extLst>
              </p:cNvPr>
              <p:cNvSpPr/>
              <p:nvPr/>
            </p:nvSpPr>
            <p:spPr>
              <a:xfrm>
                <a:off x="5506430" y="5469966"/>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A</a:t>
                </a:r>
                <a:endParaRPr kumimoji="1" lang="zh-CN" altLang="en-US" sz="1800" b="0" u="none" dirty="0">
                  <a:solidFill>
                    <a:schemeClr val="bg1"/>
                  </a:solidFill>
                  <a:effectLst/>
                  <a:latin typeface="Times New Roman" pitchFamily="18" charset="0"/>
                  <a:ea typeface="仿宋_GB2312" pitchFamily="49" charset="-122"/>
                </a:endParaRPr>
              </a:p>
            </p:txBody>
          </p:sp>
          <p:sp>
            <p:nvSpPr>
              <p:cNvPr id="40" name="椭圆 50">
                <a:extLst>
                  <a:ext uri="{FF2B5EF4-FFF2-40B4-BE49-F238E27FC236}">
                    <a16:creationId xmlns:a16="http://schemas.microsoft.com/office/drawing/2014/main" id="{C074B6EF-A851-3A42-A790-8D2CAF4D63DF}"/>
                  </a:ext>
                </a:extLst>
              </p:cNvPr>
              <p:cNvSpPr/>
              <p:nvPr/>
            </p:nvSpPr>
            <p:spPr>
              <a:xfrm>
                <a:off x="6095114" y="5445427"/>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C</a:t>
                </a:r>
                <a:endParaRPr kumimoji="1" lang="zh-CN" altLang="en-US" sz="1800" b="0" u="none" dirty="0">
                  <a:solidFill>
                    <a:schemeClr val="bg1"/>
                  </a:solidFill>
                  <a:effectLst/>
                  <a:latin typeface="Times New Roman" pitchFamily="18" charset="0"/>
                  <a:ea typeface="仿宋_GB2312" pitchFamily="49" charset="-122"/>
                </a:endParaRPr>
              </a:p>
            </p:txBody>
          </p:sp>
          <p:cxnSp>
            <p:nvCxnSpPr>
              <p:cNvPr id="41" name="直接连接符 51">
                <a:extLst>
                  <a:ext uri="{FF2B5EF4-FFF2-40B4-BE49-F238E27FC236}">
                    <a16:creationId xmlns:a16="http://schemas.microsoft.com/office/drawing/2014/main" id="{00C0A56C-4387-9149-8529-CB1A30B450F6}"/>
                  </a:ext>
                </a:extLst>
              </p:cNvPr>
              <p:cNvCxnSpPr>
                <a:cxnSpLocks/>
                <a:stCxn id="38" idx="3"/>
                <a:endCxn id="39" idx="7"/>
              </p:cNvCxnSpPr>
              <p:nvPr/>
            </p:nvCxnSpPr>
            <p:spPr>
              <a:xfrm flipH="1">
                <a:off x="5738281" y="5286093"/>
                <a:ext cx="97763" cy="225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52">
                <a:extLst>
                  <a:ext uri="{FF2B5EF4-FFF2-40B4-BE49-F238E27FC236}">
                    <a16:creationId xmlns:a16="http://schemas.microsoft.com/office/drawing/2014/main" id="{503C641C-6340-D547-B602-4394A72C98EA}"/>
                  </a:ext>
                </a:extLst>
              </p:cNvPr>
              <p:cNvCxnSpPr>
                <a:cxnSpLocks/>
                <a:stCxn id="38" idx="5"/>
                <a:endCxn id="40" idx="1"/>
              </p:cNvCxnSpPr>
              <p:nvPr/>
            </p:nvCxnSpPr>
            <p:spPr>
              <a:xfrm>
                <a:off x="6028116" y="5286093"/>
                <a:ext cx="106777" cy="2009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3" name="组合 53">
              <a:extLst>
                <a:ext uri="{FF2B5EF4-FFF2-40B4-BE49-F238E27FC236}">
                  <a16:creationId xmlns:a16="http://schemas.microsoft.com/office/drawing/2014/main" id="{BF8525F9-025B-A44A-B48E-6DF6B45D2045}"/>
                </a:ext>
              </a:extLst>
            </p:cNvPr>
            <p:cNvGrpSpPr/>
            <p:nvPr/>
          </p:nvGrpSpPr>
          <p:grpSpPr>
            <a:xfrm>
              <a:off x="7212908" y="5594948"/>
              <a:ext cx="832954" cy="687167"/>
              <a:chOff x="5521320" y="5043828"/>
              <a:chExt cx="832954" cy="687167"/>
            </a:xfrm>
          </p:grpSpPr>
          <p:sp>
            <p:nvSpPr>
              <p:cNvPr id="44" name="椭圆 54">
                <a:extLst>
                  <a:ext uri="{FF2B5EF4-FFF2-40B4-BE49-F238E27FC236}">
                    <a16:creationId xmlns:a16="http://schemas.microsoft.com/office/drawing/2014/main" id="{8F915F20-0B53-CD4C-8CB5-362678E2FD10}"/>
                  </a:ext>
                </a:extLst>
              </p:cNvPr>
              <p:cNvSpPr/>
              <p:nvPr/>
            </p:nvSpPr>
            <p:spPr>
              <a:xfrm>
                <a:off x="5796265" y="5043828"/>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F</a:t>
                </a:r>
                <a:endParaRPr kumimoji="1" lang="zh-CN" altLang="en-US" sz="1800" b="0" u="none" dirty="0">
                  <a:solidFill>
                    <a:schemeClr val="bg1"/>
                  </a:solidFill>
                  <a:effectLst/>
                  <a:latin typeface="Times New Roman" pitchFamily="18" charset="0"/>
                  <a:ea typeface="仿宋_GB2312" pitchFamily="49" charset="-122"/>
                </a:endParaRPr>
              </a:p>
            </p:txBody>
          </p:sp>
          <p:sp>
            <p:nvSpPr>
              <p:cNvPr id="45" name="椭圆 55">
                <a:extLst>
                  <a:ext uri="{FF2B5EF4-FFF2-40B4-BE49-F238E27FC236}">
                    <a16:creationId xmlns:a16="http://schemas.microsoft.com/office/drawing/2014/main" id="{1233EF36-A907-C74A-8FED-A983AFFF75BC}"/>
                  </a:ext>
                </a:extLst>
              </p:cNvPr>
              <p:cNvSpPr/>
              <p:nvPr/>
            </p:nvSpPr>
            <p:spPr>
              <a:xfrm>
                <a:off x="5521320" y="5447164"/>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E</a:t>
                </a:r>
                <a:endParaRPr kumimoji="1" lang="zh-CN" altLang="en-US" sz="1800" b="0" u="none" dirty="0">
                  <a:solidFill>
                    <a:schemeClr val="bg1"/>
                  </a:solidFill>
                  <a:effectLst/>
                  <a:latin typeface="Times New Roman" pitchFamily="18" charset="0"/>
                  <a:ea typeface="仿宋_GB2312" pitchFamily="49" charset="-122"/>
                </a:endParaRPr>
              </a:p>
            </p:txBody>
          </p:sp>
          <p:sp>
            <p:nvSpPr>
              <p:cNvPr id="46" name="椭圆 56">
                <a:extLst>
                  <a:ext uri="{FF2B5EF4-FFF2-40B4-BE49-F238E27FC236}">
                    <a16:creationId xmlns:a16="http://schemas.microsoft.com/office/drawing/2014/main" id="{B225B08D-3A41-7D4F-A2C0-4E5971DF2B06}"/>
                  </a:ext>
                </a:extLst>
              </p:cNvPr>
              <p:cNvSpPr/>
              <p:nvPr/>
            </p:nvSpPr>
            <p:spPr>
              <a:xfrm>
                <a:off x="6082644" y="5426923"/>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G</a:t>
                </a:r>
                <a:endParaRPr kumimoji="1" lang="zh-CN" altLang="en-US" sz="1800" b="0" u="none" dirty="0">
                  <a:solidFill>
                    <a:schemeClr val="bg1"/>
                  </a:solidFill>
                  <a:effectLst/>
                  <a:latin typeface="Times New Roman" pitchFamily="18" charset="0"/>
                  <a:ea typeface="仿宋_GB2312" pitchFamily="49" charset="-122"/>
                </a:endParaRPr>
              </a:p>
            </p:txBody>
          </p:sp>
          <p:cxnSp>
            <p:nvCxnSpPr>
              <p:cNvPr id="47" name="直接连接符 57">
                <a:extLst>
                  <a:ext uri="{FF2B5EF4-FFF2-40B4-BE49-F238E27FC236}">
                    <a16:creationId xmlns:a16="http://schemas.microsoft.com/office/drawing/2014/main" id="{FDEF6537-2DBD-F640-BC6E-15C38ACA2823}"/>
                  </a:ext>
                </a:extLst>
              </p:cNvPr>
              <p:cNvCxnSpPr>
                <a:cxnSpLocks/>
                <a:stCxn id="44" idx="3"/>
                <a:endCxn id="45" idx="7"/>
              </p:cNvCxnSpPr>
              <p:nvPr/>
            </p:nvCxnSpPr>
            <p:spPr>
              <a:xfrm flipH="1">
                <a:off x="5753171" y="5286093"/>
                <a:ext cx="82873" cy="2026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58">
                <a:extLst>
                  <a:ext uri="{FF2B5EF4-FFF2-40B4-BE49-F238E27FC236}">
                    <a16:creationId xmlns:a16="http://schemas.microsoft.com/office/drawing/2014/main" id="{24B2018E-6A44-494C-8ACB-1EB46F15C6D0}"/>
                  </a:ext>
                </a:extLst>
              </p:cNvPr>
              <p:cNvCxnSpPr>
                <a:cxnSpLocks/>
                <a:stCxn id="44" idx="5"/>
                <a:endCxn id="46" idx="1"/>
              </p:cNvCxnSpPr>
              <p:nvPr/>
            </p:nvCxnSpPr>
            <p:spPr>
              <a:xfrm>
                <a:off x="6028116" y="5286093"/>
                <a:ext cx="94307" cy="18239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直接连接符 59">
              <a:extLst>
                <a:ext uri="{FF2B5EF4-FFF2-40B4-BE49-F238E27FC236}">
                  <a16:creationId xmlns:a16="http://schemas.microsoft.com/office/drawing/2014/main" id="{0DD501D1-D60F-6F4A-A10C-FC10A667D862}"/>
                </a:ext>
              </a:extLst>
            </p:cNvPr>
            <p:cNvCxnSpPr>
              <a:cxnSpLocks/>
            </p:cNvCxnSpPr>
            <p:nvPr/>
          </p:nvCxnSpPr>
          <p:spPr>
            <a:xfrm flipH="1">
              <a:off x="6687241" y="5281632"/>
              <a:ext cx="381951" cy="403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60">
              <a:extLst>
                <a:ext uri="{FF2B5EF4-FFF2-40B4-BE49-F238E27FC236}">
                  <a16:creationId xmlns:a16="http://schemas.microsoft.com/office/drawing/2014/main" id="{A7B8F7C3-B38E-D142-B831-81583932631F}"/>
                </a:ext>
              </a:extLst>
            </p:cNvPr>
            <p:cNvCxnSpPr>
              <a:cxnSpLocks/>
              <a:endCxn id="44" idx="0"/>
            </p:cNvCxnSpPr>
            <p:nvPr/>
          </p:nvCxnSpPr>
          <p:spPr>
            <a:xfrm>
              <a:off x="7261264" y="5281632"/>
              <a:ext cx="362404" cy="313316"/>
            </a:xfrm>
            <a:prstGeom prst="line">
              <a:avLst/>
            </a:prstGeom>
          </p:spPr>
          <p:style>
            <a:lnRef idx="1">
              <a:schemeClr val="accent1"/>
            </a:lnRef>
            <a:fillRef idx="0">
              <a:schemeClr val="accent1"/>
            </a:fillRef>
            <a:effectRef idx="0">
              <a:schemeClr val="accent1"/>
            </a:effectRef>
            <a:fontRef idx="minor">
              <a:schemeClr val="tx1"/>
            </a:fontRef>
          </p:style>
        </p:cxnSp>
        <p:sp>
          <p:nvSpPr>
            <p:cNvPr id="51" name="椭圆 62">
              <a:extLst>
                <a:ext uri="{FF2B5EF4-FFF2-40B4-BE49-F238E27FC236}">
                  <a16:creationId xmlns:a16="http://schemas.microsoft.com/office/drawing/2014/main" id="{057CE1FA-5597-154D-BAD2-60710D9F7D04}"/>
                </a:ext>
              </a:extLst>
            </p:cNvPr>
            <p:cNvSpPr/>
            <p:nvPr/>
          </p:nvSpPr>
          <p:spPr>
            <a:xfrm>
              <a:off x="7007673" y="5085184"/>
              <a:ext cx="271630" cy="2838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800" b="0" u="none" dirty="0">
                  <a:solidFill>
                    <a:schemeClr val="bg1"/>
                  </a:solidFill>
                  <a:effectLst/>
                  <a:latin typeface="Times New Roman" pitchFamily="18" charset="0"/>
                  <a:ea typeface="仿宋_GB2312" pitchFamily="49" charset="-122"/>
                </a:rPr>
                <a:t>D</a:t>
              </a:r>
              <a:endParaRPr kumimoji="1" lang="zh-CN" altLang="en-US" sz="1800" b="0" u="none" dirty="0">
                <a:solidFill>
                  <a:schemeClr val="bg1"/>
                </a:solidFill>
                <a:effectLst/>
                <a:latin typeface="Times New Roman" pitchFamily="18" charset="0"/>
                <a:ea typeface="仿宋_GB2312" pitchFamily="49" charset="-122"/>
              </a:endParaRPr>
            </a:p>
          </p:txBody>
        </p:sp>
      </p:grpSp>
    </p:spTree>
    <p:extLst>
      <p:ext uri="{BB962C8B-B14F-4D97-AF65-F5344CB8AC3E}">
        <p14:creationId xmlns:p14="http://schemas.microsoft.com/office/powerpoint/2010/main" val="12880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882BB-4B39-4546-B3DF-C0D60C5A13EA}"/>
              </a:ext>
            </a:extLst>
          </p:cNvPr>
          <p:cNvSpPr>
            <a:spLocks noGrp="1"/>
          </p:cNvSpPr>
          <p:nvPr>
            <p:ph type="title"/>
          </p:nvPr>
        </p:nvSpPr>
        <p:spPr/>
        <p:txBody>
          <a:bodyPr/>
          <a:lstStyle/>
          <a:p>
            <a:r>
              <a:rPr lang="zh-CN" altLang="en-US" dirty="0"/>
              <a:t>数据结构的三个方面</a:t>
            </a:r>
            <a:endParaRPr lang="en-US" dirty="0"/>
          </a:p>
        </p:txBody>
      </p:sp>
      <p:sp>
        <p:nvSpPr>
          <p:cNvPr id="3" name="Content Placeholder 2">
            <a:extLst>
              <a:ext uri="{FF2B5EF4-FFF2-40B4-BE49-F238E27FC236}">
                <a16:creationId xmlns:a16="http://schemas.microsoft.com/office/drawing/2014/main" id="{CD0DBF1D-1CB4-BD4D-BB99-B6F57F15EE3B}"/>
              </a:ext>
            </a:extLst>
          </p:cNvPr>
          <p:cNvSpPr>
            <a:spLocks noGrp="1"/>
          </p:cNvSpPr>
          <p:nvPr>
            <p:ph idx="1"/>
          </p:nvPr>
        </p:nvSpPr>
        <p:spPr/>
        <p:txBody>
          <a:bodyPr/>
          <a:lstStyle/>
          <a:p>
            <a:r>
              <a:rPr lang="zh-CN" altLang="en-US" dirty="0"/>
              <a:t>数据的</a:t>
            </a:r>
            <a:r>
              <a:rPr lang="zh-CN" altLang="en-US" dirty="0">
                <a:solidFill>
                  <a:srgbClr val="C00000"/>
                </a:solidFill>
              </a:rPr>
              <a:t>逻辑结构</a:t>
            </a:r>
            <a:r>
              <a:rPr lang="zh-CN" altLang="en-US" dirty="0"/>
              <a:t>，即数据元素间的逻辑关系</a:t>
            </a:r>
          </a:p>
          <a:p>
            <a:endParaRPr lang="zh-CN" altLang="en-US" dirty="0"/>
          </a:p>
          <a:p>
            <a:r>
              <a:rPr lang="zh-CN" altLang="en-US" dirty="0"/>
              <a:t>数据的</a:t>
            </a:r>
            <a:r>
              <a:rPr lang="zh-CN" altLang="en-US" dirty="0">
                <a:solidFill>
                  <a:srgbClr val="C00000"/>
                </a:solidFill>
              </a:rPr>
              <a:t>存储结构</a:t>
            </a:r>
            <a:r>
              <a:rPr lang="zh-CN" altLang="en-US" dirty="0"/>
              <a:t>，即数据元素及其关系在计算机存储内的表示</a:t>
            </a:r>
          </a:p>
          <a:p>
            <a:endParaRPr lang="zh-CN" altLang="en-US" dirty="0"/>
          </a:p>
          <a:p>
            <a:r>
              <a:rPr lang="zh-CN" altLang="en-US" dirty="0"/>
              <a:t>数据的</a:t>
            </a:r>
            <a:r>
              <a:rPr lang="zh-CN" altLang="en-US" dirty="0">
                <a:solidFill>
                  <a:srgbClr val="C00000"/>
                </a:solidFill>
              </a:rPr>
              <a:t>运算</a:t>
            </a:r>
            <a:r>
              <a:rPr lang="zh-CN" altLang="en-US" dirty="0"/>
              <a:t>，即对数据元素施加的操作</a:t>
            </a:r>
            <a:endParaRPr lang="en-US" dirty="0"/>
          </a:p>
        </p:txBody>
      </p:sp>
    </p:spTree>
    <p:extLst>
      <p:ext uri="{BB962C8B-B14F-4D97-AF65-F5344CB8AC3E}">
        <p14:creationId xmlns:p14="http://schemas.microsoft.com/office/powerpoint/2010/main" val="249681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A858-4C86-FC43-83B0-B89F0125C85A}"/>
              </a:ext>
            </a:extLst>
          </p:cNvPr>
          <p:cNvSpPr>
            <a:spLocks noGrp="1"/>
          </p:cNvSpPr>
          <p:nvPr>
            <p:ph type="title"/>
          </p:nvPr>
        </p:nvSpPr>
        <p:spPr/>
        <p:txBody>
          <a:bodyPr/>
          <a:lstStyle/>
          <a:p>
            <a:pPr algn="ctr"/>
            <a:r>
              <a:rPr lang="zh-CN" altLang="en-US" dirty="0">
                <a:latin typeface="DengXian" panose="02010600030101010101" pitchFamily="2" charset="-122"/>
                <a:ea typeface="DengXian" panose="02010600030101010101" pitchFamily="2" charset="-122"/>
                <a:cs typeface="Microsoft Himalaya" pitchFamily="2" charset="0"/>
              </a:rPr>
              <a:t>课程要求</a:t>
            </a:r>
            <a:endParaRPr lang="en-US" dirty="0">
              <a:latin typeface="DengXian" panose="02010600030101010101" pitchFamily="2" charset="-122"/>
              <a:ea typeface="DengXian" panose="02010600030101010101" pitchFamily="2" charset="-122"/>
              <a:cs typeface="Microsoft Himalaya" pitchFamily="2" charset="0"/>
            </a:endParaRPr>
          </a:p>
        </p:txBody>
      </p:sp>
      <p:sp>
        <p:nvSpPr>
          <p:cNvPr id="3" name="Content Placeholder 2">
            <a:extLst>
              <a:ext uri="{FF2B5EF4-FFF2-40B4-BE49-F238E27FC236}">
                <a16:creationId xmlns:a16="http://schemas.microsoft.com/office/drawing/2014/main" id="{29A554A7-8A83-5849-AFC6-DDB639A4299A}"/>
              </a:ext>
            </a:extLst>
          </p:cNvPr>
          <p:cNvSpPr>
            <a:spLocks noGrp="1"/>
          </p:cNvSpPr>
          <p:nvPr>
            <p:ph idx="1"/>
          </p:nvPr>
        </p:nvSpPr>
        <p:spPr/>
        <p:txBody>
          <a:bodyPr>
            <a:normAutofit/>
          </a:bodyPr>
          <a:lstStyle/>
          <a:p>
            <a:r>
              <a:rPr lang="zh-CN" altLang="en-US" sz="2400" b="1" dirty="0">
                <a:latin typeface="DengXian" panose="02010600030101010101" pitchFamily="2" charset="-122"/>
                <a:ea typeface="DengXian" panose="02010600030101010101" pitchFamily="2" charset="-122"/>
              </a:rPr>
              <a:t>“听课” ＋ “自学” ＋ </a:t>
            </a:r>
            <a:r>
              <a:rPr lang="zh-CN" altLang="en-US" sz="2400" b="1" dirty="0">
                <a:solidFill>
                  <a:srgbClr val="C00000"/>
                </a:solidFill>
                <a:latin typeface="DengXian" panose="02010600030101010101" pitchFamily="2" charset="-122"/>
                <a:ea typeface="DengXian" panose="02010600030101010101" pitchFamily="2" charset="-122"/>
              </a:rPr>
              <a:t>“实践” </a:t>
            </a:r>
            <a:r>
              <a:rPr lang="en-US" altLang="zh-CN" sz="2400" b="1" dirty="0">
                <a:latin typeface="DengXian" panose="02010600030101010101" pitchFamily="2" charset="-122"/>
                <a:ea typeface="DengXian" panose="02010600030101010101" pitchFamily="2" charset="-122"/>
              </a:rPr>
              <a:t>(</a:t>
            </a:r>
            <a:r>
              <a:rPr lang="zh-CN" altLang="en-US" sz="2400" b="1" dirty="0">
                <a:latin typeface="DengXian" panose="02010600030101010101" pitchFamily="2" charset="-122"/>
                <a:ea typeface="DengXian" panose="02010600030101010101" pitchFamily="2" charset="-122"/>
              </a:rPr>
              <a:t>不要抄袭、</a:t>
            </a:r>
            <a:r>
              <a:rPr lang="zh-CN" altLang="en-US" sz="2400" b="1" dirty="0">
                <a:solidFill>
                  <a:srgbClr val="C00000"/>
                </a:solidFill>
                <a:latin typeface="DengXian" panose="02010600030101010101" pitchFamily="2" charset="-122"/>
                <a:ea typeface="DengXian" panose="02010600030101010101" pitchFamily="2" charset="-122"/>
              </a:rPr>
              <a:t>不用</a:t>
            </a:r>
            <a:r>
              <a:rPr lang="en-US" altLang="zh-CN" sz="2400" b="1" dirty="0" err="1">
                <a:solidFill>
                  <a:srgbClr val="C00000"/>
                </a:solidFill>
                <a:latin typeface="DengXian" panose="02010600030101010101" pitchFamily="2" charset="-122"/>
                <a:ea typeface="DengXian" panose="02010600030101010101" pitchFamily="2" charset="-122"/>
              </a:rPr>
              <a:t>ChatGPT</a:t>
            </a:r>
            <a:r>
              <a:rPr lang="en-US" altLang="zh-CN" sz="2400" b="1" dirty="0">
                <a:latin typeface="DengXian" panose="02010600030101010101" pitchFamily="2" charset="-122"/>
                <a:ea typeface="DengXian" panose="02010600030101010101" pitchFamily="2" charset="-122"/>
              </a:rPr>
              <a:t>)</a:t>
            </a:r>
            <a:endParaRPr lang="zh-CN" altLang="en-US" sz="2400" b="1" dirty="0">
              <a:latin typeface="DengXian" panose="02010600030101010101" pitchFamily="2" charset="-122"/>
              <a:ea typeface="DengXian" panose="02010600030101010101" pitchFamily="2" charset="-122"/>
            </a:endParaRPr>
          </a:p>
          <a:p>
            <a:endParaRPr lang="zh-CN" altLang="en-US" sz="2400" b="1" dirty="0">
              <a:latin typeface="DengXian" panose="02010600030101010101" pitchFamily="2" charset="-122"/>
              <a:ea typeface="DengXian" panose="02010600030101010101" pitchFamily="2" charset="-122"/>
            </a:endParaRPr>
          </a:p>
          <a:p>
            <a:r>
              <a:rPr lang="zh-CN" altLang="en-US" sz="2400" b="1" dirty="0">
                <a:latin typeface="DengXian" panose="02010600030101010101" pitchFamily="2" charset="-122"/>
                <a:ea typeface="DengXian" panose="02010600030101010101" pitchFamily="2" charset="-122"/>
              </a:rPr>
              <a:t>掌握重要数据结构的概念、实现技术</a:t>
            </a:r>
            <a:r>
              <a:rPr lang="zh-CN" altLang="en-US" dirty="0"/>
              <a:t>、以及</a:t>
            </a:r>
            <a:r>
              <a:rPr lang="zh-CN" altLang="en-US" sz="2400" b="1" dirty="0">
                <a:latin typeface="DengXian" panose="02010600030101010101" pitchFamily="2" charset="-122"/>
                <a:ea typeface="DengXian" panose="02010600030101010101" pitchFamily="2" charset="-122"/>
              </a:rPr>
              <a:t>使用方法</a:t>
            </a:r>
          </a:p>
          <a:p>
            <a:endParaRPr lang="zh-CN" altLang="en-US" sz="2400" b="1" dirty="0">
              <a:latin typeface="DengXian" panose="02010600030101010101" pitchFamily="2" charset="-122"/>
              <a:ea typeface="DengXian" panose="02010600030101010101" pitchFamily="2" charset="-122"/>
            </a:endParaRPr>
          </a:p>
          <a:p>
            <a:r>
              <a:rPr lang="zh-CN" altLang="en-US" sz="2400" b="1" dirty="0">
                <a:latin typeface="DengXian" panose="02010600030101010101" pitchFamily="2" charset="-122"/>
                <a:ea typeface="DengXian" panose="02010600030101010101" pitchFamily="2" charset="-122"/>
              </a:rPr>
              <a:t>学会做算法复杂度分析</a:t>
            </a:r>
            <a:r>
              <a:rPr lang="en-US" altLang="zh-CN" sz="2400" b="1" dirty="0">
                <a:latin typeface="DengXian" panose="02010600030101010101" pitchFamily="2" charset="-122"/>
                <a:ea typeface="DengXian" panose="02010600030101010101" pitchFamily="2" charset="-122"/>
              </a:rPr>
              <a:t>(</a:t>
            </a:r>
            <a:r>
              <a:rPr lang="zh-CN" altLang="en-US" sz="2400" b="1" dirty="0">
                <a:latin typeface="DengXian" panose="02010600030101010101" pitchFamily="2" charset="-122"/>
                <a:ea typeface="DengXian" panose="02010600030101010101" pitchFamily="2" charset="-122"/>
              </a:rPr>
              <a:t>时间复杂度和空间复杂度</a:t>
            </a:r>
            <a:r>
              <a:rPr lang="en-US" altLang="zh-CN" sz="2400" b="1" dirty="0">
                <a:latin typeface="DengXian" panose="02010600030101010101" pitchFamily="2" charset="-122"/>
                <a:ea typeface="DengXian" panose="02010600030101010101" pitchFamily="2" charset="-122"/>
              </a:rPr>
              <a:t>)</a:t>
            </a:r>
          </a:p>
          <a:p>
            <a:endParaRPr lang="en-US" altLang="zh-CN" sz="2400" b="1" dirty="0">
              <a:latin typeface="DengXian" panose="02010600030101010101" pitchFamily="2" charset="-122"/>
              <a:ea typeface="DengXian" panose="02010600030101010101" pitchFamily="2" charset="-122"/>
            </a:endParaRPr>
          </a:p>
          <a:p>
            <a:r>
              <a:rPr lang="zh-CN" altLang="en-US" sz="2400" b="1" dirty="0">
                <a:latin typeface="DengXian" panose="02010600030101010101" pitchFamily="2" charset="-122"/>
                <a:ea typeface="DengXian" panose="02010600030101010101" pitchFamily="2" charset="-122"/>
              </a:rPr>
              <a:t>不限编程语言</a:t>
            </a:r>
            <a:r>
              <a:rPr lang="en-US" altLang="zh-CN" sz="2400" b="1" dirty="0">
                <a:latin typeface="DengXian" panose="02010600030101010101" pitchFamily="2" charset="-122"/>
                <a:ea typeface="DengXian" panose="02010600030101010101" pitchFamily="2" charset="-122"/>
              </a:rPr>
              <a:t>(</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C++</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C</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Java</a:t>
            </a:r>
            <a:r>
              <a:rPr lang="zh-CN" altLang="en-US" sz="2400" b="1" dirty="0">
                <a:latin typeface="Times New Roman" panose="02020603050405020304" pitchFamily="18" charset="0"/>
                <a:ea typeface="DengXian"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Python</a:t>
            </a:r>
            <a:r>
              <a:rPr lang="en-US" altLang="zh-CN" dirty="0">
                <a:cs typeface="Times New Roman" panose="02020603050405020304" pitchFamily="18" charset="0"/>
              </a:rPr>
              <a:t>)</a:t>
            </a:r>
            <a:endParaRPr lang="zh-CN" altLang="en-US" sz="2400" b="1"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2143663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71E3D-6B9E-9F4D-B08C-BF90FACABB35}"/>
              </a:ext>
            </a:extLst>
          </p:cNvPr>
          <p:cNvSpPr>
            <a:spLocks noGrp="1"/>
          </p:cNvSpPr>
          <p:nvPr>
            <p:ph type="title"/>
          </p:nvPr>
        </p:nvSpPr>
        <p:spPr/>
        <p:txBody>
          <a:bodyPr/>
          <a:lstStyle/>
          <a:p>
            <a:r>
              <a:rPr lang="zh-CN" altLang="en-US" dirty="0"/>
              <a:t>数据的逻辑结构</a:t>
            </a:r>
            <a:endParaRPr lang="en-US" dirty="0"/>
          </a:p>
        </p:txBody>
      </p:sp>
      <p:sp>
        <p:nvSpPr>
          <p:cNvPr id="3" name="Content Placeholder 2">
            <a:extLst>
              <a:ext uri="{FF2B5EF4-FFF2-40B4-BE49-F238E27FC236}">
                <a16:creationId xmlns:a16="http://schemas.microsoft.com/office/drawing/2014/main" id="{29B89904-4C59-D94E-AA8F-E2AADB459052}"/>
              </a:ext>
            </a:extLst>
          </p:cNvPr>
          <p:cNvSpPr>
            <a:spLocks noGrp="1"/>
          </p:cNvSpPr>
          <p:nvPr>
            <p:ph idx="1"/>
          </p:nvPr>
        </p:nvSpPr>
        <p:spPr/>
        <p:txBody>
          <a:bodyPr>
            <a:normAutofit/>
          </a:bodyPr>
          <a:lstStyle/>
          <a:p>
            <a:r>
              <a:rPr lang="zh-CN" altLang="en-US" dirty="0"/>
              <a:t>数据的逻辑结构从逻辑关系上描述数据，</a:t>
            </a:r>
            <a:r>
              <a:rPr lang="zh-CN" altLang="en-US" dirty="0">
                <a:solidFill>
                  <a:srgbClr val="C00000"/>
                </a:solidFill>
              </a:rPr>
              <a:t>与数据元素的存储、存储位置无关</a:t>
            </a:r>
          </a:p>
          <a:p>
            <a:endParaRPr lang="zh-CN" altLang="en-US" dirty="0"/>
          </a:p>
          <a:p>
            <a:r>
              <a:rPr lang="zh-CN" altLang="en-US" dirty="0"/>
              <a:t>数据的逻辑结构可以看作是</a:t>
            </a:r>
            <a:r>
              <a:rPr lang="zh-CN" altLang="en-US" dirty="0">
                <a:solidFill>
                  <a:srgbClr val="C00000"/>
                </a:solidFill>
              </a:rPr>
              <a:t>从具体问题抽象出来的数据模型</a:t>
            </a:r>
            <a:endParaRPr lang="en-US" altLang="zh-CN" dirty="0">
              <a:solidFill>
                <a:srgbClr val="C00000"/>
              </a:solidFill>
            </a:endParaRPr>
          </a:p>
          <a:p>
            <a:endParaRPr lang="en-US" altLang="zh-CN" dirty="0"/>
          </a:p>
          <a:p>
            <a:r>
              <a:rPr lang="zh-CN" altLang="en-US" dirty="0"/>
              <a:t>数据的逻辑结构分类</a:t>
            </a:r>
            <a:endParaRPr lang="en-US" altLang="zh-CN" dirty="0"/>
          </a:p>
          <a:p>
            <a:pPr lvl="1"/>
            <a:r>
              <a:rPr lang="zh-CN" altLang="en-US" dirty="0"/>
              <a:t>线性结构，例如，线性表</a:t>
            </a:r>
          </a:p>
          <a:p>
            <a:pPr lvl="1"/>
            <a:r>
              <a:rPr lang="zh-CN" altLang="en-US" dirty="0"/>
              <a:t>非线性结构，例如，树、图</a:t>
            </a:r>
          </a:p>
        </p:txBody>
      </p:sp>
    </p:spTree>
    <p:extLst>
      <p:ext uri="{BB962C8B-B14F-4D97-AF65-F5344CB8AC3E}">
        <p14:creationId xmlns:p14="http://schemas.microsoft.com/office/powerpoint/2010/main" val="164564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8050" name="Line 1026"/>
          <p:cNvSpPr>
            <a:spLocks noChangeShapeType="1"/>
          </p:cNvSpPr>
          <p:nvPr/>
        </p:nvSpPr>
        <p:spPr bwMode="auto">
          <a:xfrm flipH="1">
            <a:off x="1460498" y="3381598"/>
            <a:ext cx="82551" cy="4191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51" name="Line 1027"/>
          <p:cNvSpPr>
            <a:spLocks noChangeShapeType="1"/>
          </p:cNvSpPr>
          <p:nvPr/>
        </p:nvSpPr>
        <p:spPr bwMode="auto">
          <a:xfrm>
            <a:off x="6910388" y="4137248"/>
            <a:ext cx="253899" cy="4318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52" name="Line 1028"/>
          <p:cNvSpPr>
            <a:spLocks noChangeShapeType="1"/>
          </p:cNvSpPr>
          <p:nvPr/>
        </p:nvSpPr>
        <p:spPr bwMode="auto">
          <a:xfrm flipH="1">
            <a:off x="8207476" y="4109169"/>
            <a:ext cx="326924" cy="43448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53" name="Line 1029"/>
          <p:cNvSpPr>
            <a:spLocks noChangeShapeType="1"/>
          </p:cNvSpPr>
          <p:nvPr/>
        </p:nvSpPr>
        <p:spPr bwMode="auto">
          <a:xfrm flipH="1">
            <a:off x="6465886" y="4102324"/>
            <a:ext cx="222251" cy="454024"/>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54" name="Line 1030"/>
          <p:cNvSpPr>
            <a:spLocks noChangeShapeType="1"/>
          </p:cNvSpPr>
          <p:nvPr/>
        </p:nvSpPr>
        <p:spPr bwMode="auto">
          <a:xfrm>
            <a:off x="8191500" y="4924648"/>
            <a:ext cx="114300" cy="323056"/>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55" name="Line 1031"/>
          <p:cNvSpPr>
            <a:spLocks noChangeShapeType="1"/>
          </p:cNvSpPr>
          <p:nvPr/>
        </p:nvSpPr>
        <p:spPr bwMode="auto">
          <a:xfrm>
            <a:off x="6462712" y="4924648"/>
            <a:ext cx="104776" cy="3175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56" name="Line 1032"/>
          <p:cNvSpPr>
            <a:spLocks noChangeShapeType="1"/>
          </p:cNvSpPr>
          <p:nvPr/>
        </p:nvSpPr>
        <p:spPr bwMode="auto">
          <a:xfrm flipH="1">
            <a:off x="7097712" y="4924648"/>
            <a:ext cx="104776" cy="304799"/>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57" name="Line 1033"/>
          <p:cNvSpPr>
            <a:spLocks noChangeShapeType="1"/>
          </p:cNvSpPr>
          <p:nvPr/>
        </p:nvSpPr>
        <p:spPr bwMode="auto">
          <a:xfrm flipH="1">
            <a:off x="6172200" y="4924648"/>
            <a:ext cx="128588" cy="304799"/>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58" name="Line 1034"/>
          <p:cNvSpPr>
            <a:spLocks noChangeShapeType="1"/>
          </p:cNvSpPr>
          <p:nvPr/>
        </p:nvSpPr>
        <p:spPr bwMode="auto">
          <a:xfrm>
            <a:off x="7874000" y="3375248"/>
            <a:ext cx="596900" cy="432296"/>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59" name="Line 1035"/>
          <p:cNvSpPr>
            <a:spLocks noChangeShapeType="1"/>
          </p:cNvSpPr>
          <p:nvPr/>
        </p:nvSpPr>
        <p:spPr bwMode="auto">
          <a:xfrm flipH="1">
            <a:off x="6935788" y="3362548"/>
            <a:ext cx="684211" cy="4572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0" name="Line 1036"/>
          <p:cNvSpPr>
            <a:spLocks noChangeShapeType="1"/>
          </p:cNvSpPr>
          <p:nvPr/>
        </p:nvSpPr>
        <p:spPr bwMode="auto">
          <a:xfrm>
            <a:off x="4953000" y="3400648"/>
            <a:ext cx="685800" cy="4572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1" name="Line 1037"/>
          <p:cNvSpPr>
            <a:spLocks noChangeShapeType="1"/>
          </p:cNvSpPr>
          <p:nvPr/>
        </p:nvSpPr>
        <p:spPr bwMode="auto">
          <a:xfrm flipH="1">
            <a:off x="4075112" y="3400648"/>
            <a:ext cx="649287" cy="4572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2" name="Line 1038"/>
          <p:cNvSpPr>
            <a:spLocks noChangeShapeType="1"/>
          </p:cNvSpPr>
          <p:nvPr/>
        </p:nvSpPr>
        <p:spPr bwMode="auto">
          <a:xfrm>
            <a:off x="4062412" y="4137248"/>
            <a:ext cx="230188" cy="436563"/>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3" name="Line 1039"/>
          <p:cNvSpPr>
            <a:spLocks noChangeShapeType="1"/>
          </p:cNvSpPr>
          <p:nvPr/>
        </p:nvSpPr>
        <p:spPr bwMode="auto">
          <a:xfrm flipH="1">
            <a:off x="5422900" y="4137248"/>
            <a:ext cx="239712" cy="436563"/>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4" name="Line 1040"/>
          <p:cNvSpPr>
            <a:spLocks noChangeShapeType="1"/>
          </p:cNvSpPr>
          <p:nvPr/>
        </p:nvSpPr>
        <p:spPr bwMode="auto">
          <a:xfrm flipH="1">
            <a:off x="3557588" y="4149948"/>
            <a:ext cx="266700" cy="3937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5" name="Line 1041"/>
          <p:cNvSpPr>
            <a:spLocks noChangeShapeType="1"/>
          </p:cNvSpPr>
          <p:nvPr/>
        </p:nvSpPr>
        <p:spPr bwMode="auto">
          <a:xfrm>
            <a:off x="4433888" y="4940522"/>
            <a:ext cx="138112" cy="288925"/>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6" name="Line 1042"/>
          <p:cNvSpPr>
            <a:spLocks noChangeShapeType="1"/>
          </p:cNvSpPr>
          <p:nvPr/>
        </p:nvSpPr>
        <p:spPr bwMode="auto">
          <a:xfrm>
            <a:off x="3544888" y="4924648"/>
            <a:ext cx="112712" cy="3048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7" name="Line 1043"/>
          <p:cNvSpPr>
            <a:spLocks noChangeShapeType="1"/>
          </p:cNvSpPr>
          <p:nvPr/>
        </p:nvSpPr>
        <p:spPr bwMode="auto">
          <a:xfrm flipH="1">
            <a:off x="3252788" y="4886548"/>
            <a:ext cx="158750" cy="3556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8" name="Line 1044"/>
          <p:cNvSpPr>
            <a:spLocks noChangeShapeType="1"/>
          </p:cNvSpPr>
          <p:nvPr/>
        </p:nvSpPr>
        <p:spPr bwMode="auto">
          <a:xfrm>
            <a:off x="1563688" y="4886548"/>
            <a:ext cx="457200" cy="3810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69" name="Line 1045"/>
          <p:cNvSpPr>
            <a:spLocks noChangeShapeType="1"/>
          </p:cNvSpPr>
          <p:nvPr/>
        </p:nvSpPr>
        <p:spPr bwMode="auto">
          <a:xfrm flipH="1">
            <a:off x="863600" y="4870673"/>
            <a:ext cx="406400" cy="384176"/>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70" name="Line 1046"/>
          <p:cNvSpPr>
            <a:spLocks noChangeShapeType="1"/>
          </p:cNvSpPr>
          <p:nvPr/>
        </p:nvSpPr>
        <p:spPr bwMode="auto">
          <a:xfrm>
            <a:off x="2432051" y="4095576"/>
            <a:ext cx="311149" cy="448072"/>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71" name="Line 1047"/>
          <p:cNvSpPr>
            <a:spLocks noChangeShapeType="1"/>
          </p:cNvSpPr>
          <p:nvPr/>
        </p:nvSpPr>
        <p:spPr bwMode="auto">
          <a:xfrm flipH="1">
            <a:off x="1905000" y="4095576"/>
            <a:ext cx="304800" cy="448072"/>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72" name="Line 1048"/>
          <p:cNvSpPr>
            <a:spLocks noChangeShapeType="1"/>
          </p:cNvSpPr>
          <p:nvPr/>
        </p:nvSpPr>
        <p:spPr bwMode="auto">
          <a:xfrm>
            <a:off x="1409700" y="4162648"/>
            <a:ext cx="0" cy="3810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73" name="Line 1049"/>
          <p:cNvSpPr>
            <a:spLocks noChangeShapeType="1"/>
          </p:cNvSpPr>
          <p:nvPr/>
        </p:nvSpPr>
        <p:spPr bwMode="auto">
          <a:xfrm>
            <a:off x="762000" y="4162648"/>
            <a:ext cx="134938" cy="3810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74" name="Line 1050"/>
          <p:cNvSpPr>
            <a:spLocks noChangeShapeType="1"/>
          </p:cNvSpPr>
          <p:nvPr/>
        </p:nvSpPr>
        <p:spPr bwMode="auto">
          <a:xfrm flipH="1">
            <a:off x="571500" y="4162648"/>
            <a:ext cx="112713" cy="3810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75" name="Line 1051"/>
          <p:cNvSpPr>
            <a:spLocks noChangeShapeType="1"/>
          </p:cNvSpPr>
          <p:nvPr/>
        </p:nvSpPr>
        <p:spPr bwMode="auto">
          <a:xfrm>
            <a:off x="1676400" y="3349848"/>
            <a:ext cx="596900" cy="45085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76" name="Line 1052"/>
          <p:cNvSpPr>
            <a:spLocks noChangeShapeType="1"/>
          </p:cNvSpPr>
          <p:nvPr/>
        </p:nvSpPr>
        <p:spPr bwMode="auto">
          <a:xfrm flipH="1">
            <a:off x="855662" y="3349848"/>
            <a:ext cx="592137" cy="500063"/>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77" name="Rectangle 1053"/>
          <p:cNvSpPr>
            <a:spLocks noChangeArrowheads="1"/>
          </p:cNvSpPr>
          <p:nvPr/>
        </p:nvSpPr>
        <p:spPr bwMode="auto">
          <a:xfrm>
            <a:off x="558800" y="368300"/>
            <a:ext cx="2573338" cy="889000"/>
          </a:xfrm>
          <a:prstGeom prst="rect">
            <a:avLst/>
          </a:prstGeom>
          <a:noFill/>
          <a:ln w="9525">
            <a:noFill/>
            <a:miter lim="800000"/>
            <a:headEnd/>
            <a:tailEnd/>
          </a:ln>
          <a:effectLst/>
        </p:spPr>
        <p:txBody>
          <a:bodyPr anchor="ctr"/>
          <a:lstStyle/>
          <a:p>
            <a:pPr algn="ctr" defTabSz="685800">
              <a:lnSpc>
                <a:spcPct val="90000"/>
              </a:lnSpc>
              <a:spcBef>
                <a:spcPct val="0"/>
              </a:spcBef>
              <a:buClrTx/>
              <a:buSzTx/>
            </a:pPr>
            <a:r>
              <a:rPr lang="zh-CN" altLang="en-US" sz="3300" u="none" dirty="0">
                <a:solidFill>
                  <a:schemeClr val="tx1"/>
                </a:solidFill>
                <a:effectLst/>
                <a:latin typeface="DengXian" panose="02010600030101010101" pitchFamily="2" charset="-122"/>
                <a:ea typeface="DengXian" panose="02010600030101010101" pitchFamily="2" charset="-122"/>
                <a:cs typeface="+mj-cs"/>
              </a:rPr>
              <a:t>线性结构</a:t>
            </a:r>
          </a:p>
        </p:txBody>
      </p:sp>
      <p:sp>
        <p:nvSpPr>
          <p:cNvPr id="258078" name="Rectangle 1054"/>
          <p:cNvSpPr>
            <a:spLocks noChangeArrowheads="1"/>
          </p:cNvSpPr>
          <p:nvPr/>
        </p:nvSpPr>
        <p:spPr bwMode="auto">
          <a:xfrm>
            <a:off x="533400" y="2108200"/>
            <a:ext cx="2525713" cy="914400"/>
          </a:xfrm>
          <a:prstGeom prst="rect">
            <a:avLst/>
          </a:prstGeom>
          <a:noFill/>
          <a:ln w="9525">
            <a:noFill/>
            <a:miter lim="800000"/>
            <a:headEnd/>
            <a:tailEnd/>
          </a:ln>
          <a:effectLst/>
        </p:spPr>
        <p:txBody>
          <a:bodyPr lIns="112947" tIns="56473" rIns="112947" bIns="56473" anchor="ctr"/>
          <a:lstStyle/>
          <a:p>
            <a:pPr algn="ctr" defTabSz="685800">
              <a:lnSpc>
                <a:spcPct val="90000"/>
              </a:lnSpc>
              <a:spcBef>
                <a:spcPct val="0"/>
              </a:spcBef>
              <a:buClrTx/>
              <a:buSzTx/>
              <a:buFont typeface="Wingdings" pitchFamily="2" charset="2"/>
              <a:buNone/>
            </a:pPr>
            <a:r>
              <a:rPr lang="zh-CN" altLang="en-US" sz="3300" u="none" dirty="0">
                <a:solidFill>
                  <a:schemeClr val="tx1"/>
                </a:solidFill>
                <a:effectLst/>
                <a:latin typeface="DengXian" panose="02010600030101010101" pitchFamily="2" charset="-122"/>
                <a:ea typeface="DengXian" panose="02010600030101010101" pitchFamily="2" charset="-122"/>
                <a:cs typeface="+mj-cs"/>
              </a:rPr>
              <a:t>树形结构</a:t>
            </a:r>
          </a:p>
        </p:txBody>
      </p:sp>
      <p:sp>
        <p:nvSpPr>
          <p:cNvPr id="258079" name="Text Box 1055"/>
          <p:cNvSpPr txBox="1">
            <a:spLocks noChangeArrowheads="1"/>
          </p:cNvSpPr>
          <p:nvPr/>
        </p:nvSpPr>
        <p:spPr bwMode="auto">
          <a:xfrm>
            <a:off x="1116010" y="5751736"/>
            <a:ext cx="688975" cy="529547"/>
          </a:xfrm>
          <a:prstGeom prst="rect">
            <a:avLst/>
          </a:prstGeom>
          <a:noFill/>
          <a:ln w="9525">
            <a:noFill/>
            <a:miter lim="800000"/>
            <a:headEnd/>
            <a:tailEnd/>
          </a:ln>
          <a:effectLst/>
        </p:spPr>
        <p:txBody>
          <a:bodyPr lIns="112947" tIns="56473" rIns="112947" bIns="56473">
            <a:spAutoFit/>
          </a:bodyPr>
          <a:lstStyle/>
          <a:p>
            <a:pPr algn="ctr" defTabSz="685800">
              <a:lnSpc>
                <a:spcPct val="90000"/>
              </a:lnSpc>
              <a:spcBef>
                <a:spcPct val="0"/>
              </a:spcBef>
              <a:buClrTx/>
              <a:buSzTx/>
            </a:pPr>
            <a:r>
              <a:rPr lang="zh-CN" altLang="en-US" sz="3000" u="none" dirty="0">
                <a:solidFill>
                  <a:schemeClr val="tx1"/>
                </a:solidFill>
                <a:effectLst/>
                <a:latin typeface="DengXian" panose="02010600030101010101" pitchFamily="2" charset="-122"/>
                <a:ea typeface="DengXian" panose="02010600030101010101" pitchFamily="2" charset="-122"/>
                <a:cs typeface="+mj-cs"/>
              </a:rPr>
              <a:t>树                       </a:t>
            </a:r>
          </a:p>
        </p:txBody>
      </p:sp>
      <p:sp>
        <p:nvSpPr>
          <p:cNvPr id="258080" name="Oval 1056"/>
          <p:cNvSpPr>
            <a:spLocks noChangeArrowheads="1"/>
          </p:cNvSpPr>
          <p:nvPr/>
        </p:nvSpPr>
        <p:spPr bwMode="auto">
          <a:xfrm>
            <a:off x="3048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81" name="Oval 1057"/>
          <p:cNvSpPr>
            <a:spLocks noChangeArrowheads="1"/>
          </p:cNvSpPr>
          <p:nvPr/>
        </p:nvSpPr>
        <p:spPr bwMode="auto">
          <a:xfrm>
            <a:off x="7620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82" name="Oval 1058"/>
          <p:cNvSpPr>
            <a:spLocks noChangeArrowheads="1"/>
          </p:cNvSpPr>
          <p:nvPr/>
        </p:nvSpPr>
        <p:spPr bwMode="auto">
          <a:xfrm>
            <a:off x="12192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83" name="Oval 1059"/>
          <p:cNvSpPr>
            <a:spLocks noChangeArrowheads="1"/>
          </p:cNvSpPr>
          <p:nvPr/>
        </p:nvSpPr>
        <p:spPr bwMode="auto">
          <a:xfrm>
            <a:off x="16764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84" name="Oval 1060"/>
          <p:cNvSpPr>
            <a:spLocks noChangeArrowheads="1"/>
          </p:cNvSpPr>
          <p:nvPr/>
        </p:nvSpPr>
        <p:spPr bwMode="auto">
          <a:xfrm>
            <a:off x="21336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85" name="Oval 1061"/>
          <p:cNvSpPr>
            <a:spLocks noChangeArrowheads="1"/>
          </p:cNvSpPr>
          <p:nvPr/>
        </p:nvSpPr>
        <p:spPr bwMode="auto">
          <a:xfrm>
            <a:off x="25908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86" name="Oval 1062"/>
          <p:cNvSpPr>
            <a:spLocks noChangeArrowheads="1"/>
          </p:cNvSpPr>
          <p:nvPr/>
        </p:nvSpPr>
        <p:spPr bwMode="auto">
          <a:xfrm>
            <a:off x="9906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87" name="Oval 1063"/>
          <p:cNvSpPr>
            <a:spLocks noChangeArrowheads="1"/>
          </p:cNvSpPr>
          <p:nvPr/>
        </p:nvSpPr>
        <p:spPr bwMode="auto">
          <a:xfrm>
            <a:off x="14478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88" name="Oval 1064"/>
          <p:cNvSpPr>
            <a:spLocks noChangeArrowheads="1"/>
          </p:cNvSpPr>
          <p:nvPr/>
        </p:nvSpPr>
        <p:spPr bwMode="auto">
          <a:xfrm>
            <a:off x="19050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89" name="Oval 1065"/>
          <p:cNvSpPr>
            <a:spLocks noChangeArrowheads="1"/>
          </p:cNvSpPr>
          <p:nvPr/>
        </p:nvSpPr>
        <p:spPr bwMode="auto">
          <a:xfrm>
            <a:off x="5334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90" name="Oval 1066"/>
          <p:cNvSpPr>
            <a:spLocks noChangeArrowheads="1"/>
          </p:cNvSpPr>
          <p:nvPr/>
        </p:nvSpPr>
        <p:spPr bwMode="auto">
          <a:xfrm>
            <a:off x="533400" y="3781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91" name="Oval 1067"/>
          <p:cNvSpPr>
            <a:spLocks noChangeArrowheads="1"/>
          </p:cNvSpPr>
          <p:nvPr/>
        </p:nvSpPr>
        <p:spPr bwMode="auto">
          <a:xfrm>
            <a:off x="1219200" y="3781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92" name="Oval 1068"/>
          <p:cNvSpPr>
            <a:spLocks noChangeArrowheads="1"/>
          </p:cNvSpPr>
          <p:nvPr/>
        </p:nvSpPr>
        <p:spPr bwMode="auto">
          <a:xfrm>
            <a:off x="2133600" y="3781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93" name="Oval 1069"/>
          <p:cNvSpPr>
            <a:spLocks noChangeArrowheads="1"/>
          </p:cNvSpPr>
          <p:nvPr/>
        </p:nvSpPr>
        <p:spPr bwMode="auto">
          <a:xfrm>
            <a:off x="1371600" y="3019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094" name="Text Box 1070"/>
          <p:cNvSpPr txBox="1">
            <a:spLocks noChangeArrowheads="1"/>
          </p:cNvSpPr>
          <p:nvPr/>
        </p:nvSpPr>
        <p:spPr bwMode="auto">
          <a:xfrm>
            <a:off x="1854200" y="5232623"/>
            <a:ext cx="438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14</a:t>
            </a:r>
            <a:endParaRPr kumimoji="1" lang="en-US" altLang="zh-CN" u="none">
              <a:solidFill>
                <a:schemeClr val="tx1"/>
              </a:solidFill>
              <a:effectLst/>
              <a:latin typeface="Times New Roman" pitchFamily="18" charset="0"/>
              <a:ea typeface="宋体" pitchFamily="2" charset="-122"/>
            </a:endParaRPr>
          </a:p>
        </p:txBody>
      </p:sp>
      <p:sp>
        <p:nvSpPr>
          <p:cNvPr id="258095" name="Text Box 1071"/>
          <p:cNvSpPr txBox="1">
            <a:spLocks noChangeArrowheads="1"/>
          </p:cNvSpPr>
          <p:nvPr/>
        </p:nvSpPr>
        <p:spPr bwMode="auto">
          <a:xfrm>
            <a:off x="1397000" y="5232623"/>
            <a:ext cx="438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13</a:t>
            </a:r>
            <a:endParaRPr kumimoji="1" lang="en-US" altLang="zh-CN" u="none">
              <a:solidFill>
                <a:schemeClr val="tx1"/>
              </a:solidFill>
              <a:effectLst/>
              <a:latin typeface="Times New Roman" pitchFamily="18" charset="0"/>
              <a:ea typeface="宋体" pitchFamily="2" charset="-122"/>
            </a:endParaRPr>
          </a:p>
        </p:txBody>
      </p:sp>
      <p:sp>
        <p:nvSpPr>
          <p:cNvPr id="258096" name="Text Box 1072"/>
          <p:cNvSpPr txBox="1">
            <a:spLocks noChangeArrowheads="1"/>
          </p:cNvSpPr>
          <p:nvPr/>
        </p:nvSpPr>
        <p:spPr bwMode="auto">
          <a:xfrm>
            <a:off x="939800" y="5232623"/>
            <a:ext cx="438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12</a:t>
            </a:r>
            <a:endParaRPr kumimoji="1" lang="en-US" altLang="zh-CN" u="none">
              <a:solidFill>
                <a:schemeClr val="tx1"/>
              </a:solidFill>
              <a:effectLst/>
              <a:latin typeface="Times New Roman" pitchFamily="18" charset="0"/>
              <a:ea typeface="宋体" pitchFamily="2" charset="-122"/>
            </a:endParaRPr>
          </a:p>
        </p:txBody>
      </p:sp>
      <p:sp>
        <p:nvSpPr>
          <p:cNvPr id="258097" name="Text Box 1073"/>
          <p:cNvSpPr txBox="1">
            <a:spLocks noChangeArrowheads="1"/>
          </p:cNvSpPr>
          <p:nvPr/>
        </p:nvSpPr>
        <p:spPr bwMode="auto">
          <a:xfrm>
            <a:off x="495300" y="5232623"/>
            <a:ext cx="438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11</a:t>
            </a:r>
            <a:endParaRPr kumimoji="1" lang="en-US" altLang="zh-CN" u="none">
              <a:solidFill>
                <a:schemeClr val="tx1"/>
              </a:solidFill>
              <a:effectLst/>
              <a:latin typeface="Times New Roman" pitchFamily="18" charset="0"/>
              <a:ea typeface="宋体" pitchFamily="2" charset="-122"/>
            </a:endParaRPr>
          </a:p>
        </p:txBody>
      </p:sp>
      <p:sp>
        <p:nvSpPr>
          <p:cNvPr id="258098" name="Text Box 1074"/>
          <p:cNvSpPr txBox="1">
            <a:spLocks noChangeArrowheads="1"/>
          </p:cNvSpPr>
          <p:nvPr/>
        </p:nvSpPr>
        <p:spPr bwMode="auto">
          <a:xfrm>
            <a:off x="571500" y="3768948"/>
            <a:ext cx="311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2</a:t>
            </a:r>
            <a:endParaRPr kumimoji="1" lang="en-US" altLang="zh-CN" u="none">
              <a:solidFill>
                <a:schemeClr val="tx1"/>
              </a:solidFill>
              <a:effectLst/>
              <a:latin typeface="Times New Roman" pitchFamily="18" charset="0"/>
              <a:ea typeface="宋体" pitchFamily="2" charset="-122"/>
            </a:endParaRPr>
          </a:p>
        </p:txBody>
      </p:sp>
      <p:sp>
        <p:nvSpPr>
          <p:cNvPr id="258099" name="Text Box 1075"/>
          <p:cNvSpPr txBox="1">
            <a:spLocks noChangeArrowheads="1"/>
          </p:cNvSpPr>
          <p:nvPr/>
        </p:nvSpPr>
        <p:spPr bwMode="auto">
          <a:xfrm>
            <a:off x="1236663" y="3735611"/>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3</a:t>
            </a:r>
          </a:p>
        </p:txBody>
      </p:sp>
      <p:sp>
        <p:nvSpPr>
          <p:cNvPr id="258100" name="Text Box 1076"/>
          <p:cNvSpPr txBox="1">
            <a:spLocks noChangeArrowheads="1"/>
          </p:cNvSpPr>
          <p:nvPr/>
        </p:nvSpPr>
        <p:spPr bwMode="auto">
          <a:xfrm>
            <a:off x="2146300" y="3730848"/>
            <a:ext cx="457200"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4</a:t>
            </a:r>
          </a:p>
        </p:txBody>
      </p:sp>
      <p:sp>
        <p:nvSpPr>
          <p:cNvPr id="258101" name="Text Box 1077"/>
          <p:cNvSpPr txBox="1">
            <a:spLocks noChangeArrowheads="1"/>
          </p:cNvSpPr>
          <p:nvPr/>
        </p:nvSpPr>
        <p:spPr bwMode="auto">
          <a:xfrm>
            <a:off x="330200" y="4494436"/>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5</a:t>
            </a:r>
          </a:p>
        </p:txBody>
      </p:sp>
      <p:sp>
        <p:nvSpPr>
          <p:cNvPr id="258102" name="Text Box 1078"/>
          <p:cNvSpPr txBox="1">
            <a:spLocks noChangeArrowheads="1"/>
          </p:cNvSpPr>
          <p:nvPr/>
        </p:nvSpPr>
        <p:spPr bwMode="auto">
          <a:xfrm>
            <a:off x="788988" y="44928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6</a:t>
            </a:r>
          </a:p>
        </p:txBody>
      </p:sp>
      <p:sp>
        <p:nvSpPr>
          <p:cNvPr id="258103" name="Text Box 1079"/>
          <p:cNvSpPr txBox="1">
            <a:spLocks noChangeArrowheads="1"/>
          </p:cNvSpPr>
          <p:nvPr/>
        </p:nvSpPr>
        <p:spPr bwMode="auto">
          <a:xfrm>
            <a:off x="1246188" y="45055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7</a:t>
            </a:r>
          </a:p>
        </p:txBody>
      </p:sp>
      <p:sp>
        <p:nvSpPr>
          <p:cNvPr id="258104" name="Text Box 1080"/>
          <p:cNvSpPr txBox="1">
            <a:spLocks noChangeArrowheads="1"/>
          </p:cNvSpPr>
          <p:nvPr/>
        </p:nvSpPr>
        <p:spPr bwMode="auto">
          <a:xfrm>
            <a:off x="1690688" y="45055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8</a:t>
            </a:r>
          </a:p>
        </p:txBody>
      </p:sp>
      <p:sp>
        <p:nvSpPr>
          <p:cNvPr id="258105" name="Text Box 1081"/>
          <p:cNvSpPr txBox="1">
            <a:spLocks noChangeArrowheads="1"/>
          </p:cNvSpPr>
          <p:nvPr/>
        </p:nvSpPr>
        <p:spPr bwMode="auto">
          <a:xfrm>
            <a:off x="2160588" y="45055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9</a:t>
            </a:r>
          </a:p>
        </p:txBody>
      </p:sp>
      <p:sp>
        <p:nvSpPr>
          <p:cNvPr id="258106" name="Text Box 1082"/>
          <p:cNvSpPr txBox="1">
            <a:spLocks noChangeArrowheads="1"/>
          </p:cNvSpPr>
          <p:nvPr/>
        </p:nvSpPr>
        <p:spPr bwMode="auto">
          <a:xfrm>
            <a:off x="2540000" y="4543648"/>
            <a:ext cx="609600" cy="396875"/>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10</a:t>
            </a:r>
            <a:endParaRPr kumimoji="1" lang="en-US" altLang="zh-CN" sz="2400" u="none">
              <a:solidFill>
                <a:schemeClr val="tx1"/>
              </a:solidFill>
              <a:effectLst/>
              <a:latin typeface="Times New Roman" pitchFamily="18" charset="0"/>
              <a:ea typeface="宋体" pitchFamily="2" charset="-122"/>
            </a:endParaRPr>
          </a:p>
        </p:txBody>
      </p:sp>
      <p:sp>
        <p:nvSpPr>
          <p:cNvPr id="258107" name="Line 1083"/>
          <p:cNvSpPr>
            <a:spLocks noChangeShapeType="1"/>
          </p:cNvSpPr>
          <p:nvPr/>
        </p:nvSpPr>
        <p:spPr bwMode="auto">
          <a:xfrm>
            <a:off x="2320925" y="4162648"/>
            <a:ext cx="0" cy="3810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08" name="Line 1084"/>
          <p:cNvSpPr>
            <a:spLocks noChangeShapeType="1"/>
          </p:cNvSpPr>
          <p:nvPr/>
        </p:nvSpPr>
        <p:spPr bwMode="auto">
          <a:xfrm flipH="1">
            <a:off x="1246188" y="4924648"/>
            <a:ext cx="125412" cy="3048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09" name="Line 1085"/>
          <p:cNvSpPr>
            <a:spLocks noChangeShapeType="1"/>
          </p:cNvSpPr>
          <p:nvPr/>
        </p:nvSpPr>
        <p:spPr bwMode="auto">
          <a:xfrm>
            <a:off x="1447800" y="4924648"/>
            <a:ext cx="142875" cy="3048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10" name="Oval 1086"/>
          <p:cNvSpPr>
            <a:spLocks noChangeArrowheads="1"/>
          </p:cNvSpPr>
          <p:nvPr/>
        </p:nvSpPr>
        <p:spPr bwMode="auto">
          <a:xfrm>
            <a:off x="30480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11" name="Oval 1087"/>
          <p:cNvSpPr>
            <a:spLocks noChangeArrowheads="1"/>
          </p:cNvSpPr>
          <p:nvPr/>
        </p:nvSpPr>
        <p:spPr bwMode="auto">
          <a:xfrm>
            <a:off x="35052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12" name="Oval 1088"/>
          <p:cNvSpPr>
            <a:spLocks noChangeArrowheads="1"/>
          </p:cNvSpPr>
          <p:nvPr/>
        </p:nvSpPr>
        <p:spPr bwMode="auto">
          <a:xfrm>
            <a:off x="3733800" y="3781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13" name="Oval 1089"/>
          <p:cNvSpPr>
            <a:spLocks noChangeArrowheads="1"/>
          </p:cNvSpPr>
          <p:nvPr/>
        </p:nvSpPr>
        <p:spPr bwMode="auto">
          <a:xfrm>
            <a:off x="32766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14" name="Oval 1090"/>
          <p:cNvSpPr>
            <a:spLocks noChangeArrowheads="1"/>
          </p:cNvSpPr>
          <p:nvPr/>
        </p:nvSpPr>
        <p:spPr bwMode="auto">
          <a:xfrm>
            <a:off x="44196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15" name="Oval 1091"/>
          <p:cNvSpPr>
            <a:spLocks noChangeArrowheads="1"/>
          </p:cNvSpPr>
          <p:nvPr/>
        </p:nvSpPr>
        <p:spPr bwMode="auto">
          <a:xfrm>
            <a:off x="41910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17" name="Oval 1093"/>
          <p:cNvSpPr>
            <a:spLocks noChangeArrowheads="1"/>
          </p:cNvSpPr>
          <p:nvPr/>
        </p:nvSpPr>
        <p:spPr bwMode="auto">
          <a:xfrm>
            <a:off x="59436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18" name="Oval 1094"/>
          <p:cNvSpPr>
            <a:spLocks noChangeArrowheads="1"/>
          </p:cNvSpPr>
          <p:nvPr/>
        </p:nvSpPr>
        <p:spPr bwMode="auto">
          <a:xfrm>
            <a:off x="64008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19" name="Oval 1095"/>
          <p:cNvSpPr>
            <a:spLocks noChangeArrowheads="1"/>
          </p:cNvSpPr>
          <p:nvPr/>
        </p:nvSpPr>
        <p:spPr bwMode="auto">
          <a:xfrm>
            <a:off x="5562600" y="3781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0" name="Oval 1096"/>
          <p:cNvSpPr>
            <a:spLocks noChangeArrowheads="1"/>
          </p:cNvSpPr>
          <p:nvPr/>
        </p:nvSpPr>
        <p:spPr bwMode="auto">
          <a:xfrm>
            <a:off x="68453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1" name="Oval 1097"/>
          <p:cNvSpPr>
            <a:spLocks noChangeArrowheads="1"/>
          </p:cNvSpPr>
          <p:nvPr/>
        </p:nvSpPr>
        <p:spPr bwMode="auto">
          <a:xfrm>
            <a:off x="6616700" y="37689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2" name="Oval 1098"/>
          <p:cNvSpPr>
            <a:spLocks noChangeArrowheads="1"/>
          </p:cNvSpPr>
          <p:nvPr/>
        </p:nvSpPr>
        <p:spPr bwMode="auto">
          <a:xfrm>
            <a:off x="8432800" y="37562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3" name="Oval 1099"/>
          <p:cNvSpPr>
            <a:spLocks noChangeArrowheads="1"/>
          </p:cNvSpPr>
          <p:nvPr/>
        </p:nvSpPr>
        <p:spPr bwMode="auto">
          <a:xfrm>
            <a:off x="8153400" y="52294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4" name="Oval 1100"/>
          <p:cNvSpPr>
            <a:spLocks noChangeArrowheads="1"/>
          </p:cNvSpPr>
          <p:nvPr/>
        </p:nvSpPr>
        <p:spPr bwMode="auto">
          <a:xfrm>
            <a:off x="7556500" y="30577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5" name="Oval 1101"/>
          <p:cNvSpPr>
            <a:spLocks noChangeArrowheads="1"/>
          </p:cNvSpPr>
          <p:nvPr/>
        </p:nvSpPr>
        <p:spPr bwMode="auto">
          <a:xfrm>
            <a:off x="51054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6" name="Oval 1102"/>
          <p:cNvSpPr>
            <a:spLocks noChangeArrowheads="1"/>
          </p:cNvSpPr>
          <p:nvPr/>
        </p:nvSpPr>
        <p:spPr bwMode="auto">
          <a:xfrm>
            <a:off x="61722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7" name="Oval 1103"/>
          <p:cNvSpPr>
            <a:spLocks noChangeArrowheads="1"/>
          </p:cNvSpPr>
          <p:nvPr/>
        </p:nvSpPr>
        <p:spPr bwMode="auto">
          <a:xfrm>
            <a:off x="70485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8" name="Oval 1104"/>
          <p:cNvSpPr>
            <a:spLocks noChangeArrowheads="1"/>
          </p:cNvSpPr>
          <p:nvPr/>
        </p:nvSpPr>
        <p:spPr bwMode="auto">
          <a:xfrm>
            <a:off x="7937500" y="45436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58129" name="Text Box 1105"/>
          <p:cNvSpPr txBox="1">
            <a:spLocks noChangeArrowheads="1"/>
          </p:cNvSpPr>
          <p:nvPr/>
        </p:nvSpPr>
        <p:spPr bwMode="auto">
          <a:xfrm>
            <a:off x="6199188" y="4507136"/>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3</a:t>
            </a:r>
          </a:p>
        </p:txBody>
      </p:sp>
      <p:sp>
        <p:nvSpPr>
          <p:cNvPr id="258130" name="Text Box 1106"/>
          <p:cNvSpPr txBox="1">
            <a:spLocks noChangeArrowheads="1"/>
          </p:cNvSpPr>
          <p:nvPr/>
        </p:nvSpPr>
        <p:spPr bwMode="auto">
          <a:xfrm>
            <a:off x="5969000" y="5219923"/>
            <a:ext cx="311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a:t>
            </a:r>
            <a:endParaRPr kumimoji="1" lang="en-US" altLang="zh-CN" u="none">
              <a:solidFill>
                <a:schemeClr val="tx1"/>
              </a:solidFill>
              <a:effectLst/>
              <a:latin typeface="Times New Roman" pitchFamily="18" charset="0"/>
              <a:ea typeface="宋体" pitchFamily="2" charset="-122"/>
            </a:endParaRPr>
          </a:p>
        </p:txBody>
      </p:sp>
      <p:sp>
        <p:nvSpPr>
          <p:cNvPr id="258131" name="Text Box 1107"/>
          <p:cNvSpPr txBox="1">
            <a:spLocks noChangeArrowheads="1"/>
          </p:cNvSpPr>
          <p:nvPr/>
        </p:nvSpPr>
        <p:spPr bwMode="auto">
          <a:xfrm>
            <a:off x="6426200" y="5192936"/>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5</a:t>
            </a:r>
          </a:p>
        </p:txBody>
      </p:sp>
      <p:sp>
        <p:nvSpPr>
          <p:cNvPr id="258132" name="Text Box 1108"/>
          <p:cNvSpPr txBox="1">
            <a:spLocks noChangeArrowheads="1"/>
          </p:cNvSpPr>
          <p:nvPr/>
        </p:nvSpPr>
        <p:spPr bwMode="auto">
          <a:xfrm>
            <a:off x="7062788" y="44928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8</a:t>
            </a:r>
          </a:p>
        </p:txBody>
      </p:sp>
      <p:sp>
        <p:nvSpPr>
          <p:cNvPr id="258133" name="Text Box 1109"/>
          <p:cNvSpPr txBox="1">
            <a:spLocks noChangeArrowheads="1"/>
          </p:cNvSpPr>
          <p:nvPr/>
        </p:nvSpPr>
        <p:spPr bwMode="auto">
          <a:xfrm>
            <a:off x="6859588" y="52040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7</a:t>
            </a:r>
          </a:p>
        </p:txBody>
      </p:sp>
      <p:sp>
        <p:nvSpPr>
          <p:cNvPr id="258134" name="Text Box 1110"/>
          <p:cNvSpPr txBox="1">
            <a:spLocks noChangeArrowheads="1"/>
          </p:cNvSpPr>
          <p:nvPr/>
        </p:nvSpPr>
        <p:spPr bwMode="auto">
          <a:xfrm>
            <a:off x="7899400" y="4530948"/>
            <a:ext cx="609600" cy="396875"/>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10</a:t>
            </a:r>
            <a:endParaRPr kumimoji="1" lang="en-US" altLang="zh-CN" sz="2400" u="none">
              <a:solidFill>
                <a:schemeClr val="tx1"/>
              </a:solidFill>
              <a:effectLst/>
              <a:latin typeface="Times New Roman" pitchFamily="18" charset="0"/>
              <a:ea typeface="宋体" pitchFamily="2" charset="-122"/>
            </a:endParaRPr>
          </a:p>
        </p:txBody>
      </p:sp>
      <p:sp>
        <p:nvSpPr>
          <p:cNvPr id="258135" name="Text Box 1111"/>
          <p:cNvSpPr txBox="1">
            <a:spLocks noChangeArrowheads="1"/>
          </p:cNvSpPr>
          <p:nvPr/>
        </p:nvSpPr>
        <p:spPr bwMode="auto">
          <a:xfrm>
            <a:off x="8115300" y="5232623"/>
            <a:ext cx="438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11</a:t>
            </a:r>
            <a:endParaRPr kumimoji="1" lang="en-US" altLang="zh-CN" u="none">
              <a:solidFill>
                <a:schemeClr val="tx1"/>
              </a:solidFill>
              <a:effectLst/>
              <a:latin typeface="Times New Roman" pitchFamily="18" charset="0"/>
              <a:ea typeface="宋体" pitchFamily="2" charset="-122"/>
            </a:endParaRPr>
          </a:p>
        </p:txBody>
      </p:sp>
      <p:sp>
        <p:nvSpPr>
          <p:cNvPr id="258136" name="Text Box 1112"/>
          <p:cNvSpPr txBox="1">
            <a:spLocks noChangeArrowheads="1"/>
          </p:cNvSpPr>
          <p:nvPr/>
        </p:nvSpPr>
        <p:spPr bwMode="auto">
          <a:xfrm>
            <a:off x="7570788" y="30196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9</a:t>
            </a:r>
          </a:p>
        </p:txBody>
      </p:sp>
      <p:sp>
        <p:nvSpPr>
          <p:cNvPr id="258137" name="Text Box 1113"/>
          <p:cNvSpPr txBox="1">
            <a:spLocks noChangeArrowheads="1"/>
          </p:cNvSpPr>
          <p:nvPr/>
        </p:nvSpPr>
        <p:spPr bwMode="auto">
          <a:xfrm>
            <a:off x="4446588" y="51913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9</a:t>
            </a:r>
          </a:p>
        </p:txBody>
      </p:sp>
      <p:sp>
        <p:nvSpPr>
          <p:cNvPr id="258138" name="Text Box 1114"/>
          <p:cNvSpPr txBox="1">
            <a:spLocks noChangeArrowheads="1"/>
          </p:cNvSpPr>
          <p:nvPr/>
        </p:nvSpPr>
        <p:spPr bwMode="auto">
          <a:xfrm>
            <a:off x="3532188" y="51786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8</a:t>
            </a:r>
          </a:p>
        </p:txBody>
      </p:sp>
      <p:sp>
        <p:nvSpPr>
          <p:cNvPr id="258139" name="Text Box 1115"/>
          <p:cNvSpPr txBox="1">
            <a:spLocks noChangeArrowheads="1"/>
          </p:cNvSpPr>
          <p:nvPr/>
        </p:nvSpPr>
        <p:spPr bwMode="auto">
          <a:xfrm>
            <a:off x="3074988" y="51913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7</a:t>
            </a:r>
          </a:p>
        </p:txBody>
      </p:sp>
      <p:sp>
        <p:nvSpPr>
          <p:cNvPr id="258140" name="Text Box 1116"/>
          <p:cNvSpPr txBox="1">
            <a:spLocks noChangeArrowheads="1"/>
          </p:cNvSpPr>
          <p:nvPr/>
        </p:nvSpPr>
        <p:spPr bwMode="auto">
          <a:xfrm>
            <a:off x="3302000" y="4518248"/>
            <a:ext cx="457200"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4</a:t>
            </a:r>
          </a:p>
        </p:txBody>
      </p:sp>
      <p:sp>
        <p:nvSpPr>
          <p:cNvPr id="258141" name="Text Box 1117"/>
          <p:cNvSpPr txBox="1">
            <a:spLocks noChangeArrowheads="1"/>
          </p:cNvSpPr>
          <p:nvPr/>
        </p:nvSpPr>
        <p:spPr bwMode="auto">
          <a:xfrm>
            <a:off x="4216400" y="4507136"/>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5</a:t>
            </a:r>
          </a:p>
        </p:txBody>
      </p:sp>
      <p:sp>
        <p:nvSpPr>
          <p:cNvPr id="258142" name="Text Box 1118"/>
          <p:cNvSpPr txBox="1">
            <a:spLocks noChangeArrowheads="1"/>
          </p:cNvSpPr>
          <p:nvPr/>
        </p:nvSpPr>
        <p:spPr bwMode="auto">
          <a:xfrm>
            <a:off x="5119688" y="44928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6</a:t>
            </a:r>
          </a:p>
        </p:txBody>
      </p:sp>
      <p:sp>
        <p:nvSpPr>
          <p:cNvPr id="258143" name="Text Box 1119"/>
          <p:cNvSpPr txBox="1">
            <a:spLocks noChangeArrowheads="1"/>
          </p:cNvSpPr>
          <p:nvPr/>
        </p:nvSpPr>
        <p:spPr bwMode="auto">
          <a:xfrm>
            <a:off x="6618288" y="3718148"/>
            <a:ext cx="354012" cy="457200"/>
          </a:xfrm>
          <a:prstGeom prst="rect">
            <a:avLst/>
          </a:prstGeom>
          <a:noFill/>
          <a:ln w="9525">
            <a:noFill/>
            <a:miter lim="800000"/>
            <a:headEnd/>
            <a:tailEnd/>
          </a:ln>
          <a:effectLst/>
        </p:spPr>
        <p:txBody>
          <a:bodyPr>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6</a:t>
            </a:r>
          </a:p>
        </p:txBody>
      </p:sp>
      <p:sp>
        <p:nvSpPr>
          <p:cNvPr id="258144" name="Text Box 1120"/>
          <p:cNvSpPr txBox="1">
            <a:spLocks noChangeArrowheads="1"/>
          </p:cNvSpPr>
          <p:nvPr/>
        </p:nvSpPr>
        <p:spPr bwMode="auto">
          <a:xfrm>
            <a:off x="3771900" y="3768948"/>
            <a:ext cx="311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2</a:t>
            </a:r>
            <a:endParaRPr kumimoji="1" lang="en-US" altLang="zh-CN" u="none">
              <a:solidFill>
                <a:schemeClr val="tx1"/>
              </a:solidFill>
              <a:effectLst/>
              <a:latin typeface="Times New Roman" pitchFamily="18" charset="0"/>
              <a:ea typeface="宋体" pitchFamily="2" charset="-122"/>
            </a:endParaRPr>
          </a:p>
        </p:txBody>
      </p:sp>
      <p:sp>
        <p:nvSpPr>
          <p:cNvPr id="258145" name="Text Box 1121"/>
          <p:cNvSpPr txBox="1">
            <a:spLocks noChangeArrowheads="1"/>
          </p:cNvSpPr>
          <p:nvPr/>
        </p:nvSpPr>
        <p:spPr bwMode="auto">
          <a:xfrm>
            <a:off x="5580063" y="3735611"/>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3</a:t>
            </a:r>
          </a:p>
        </p:txBody>
      </p:sp>
      <p:sp>
        <p:nvSpPr>
          <p:cNvPr id="258146" name="Text Box 1122"/>
          <p:cNvSpPr txBox="1">
            <a:spLocks noChangeArrowheads="1"/>
          </p:cNvSpPr>
          <p:nvPr/>
        </p:nvSpPr>
        <p:spPr bwMode="auto">
          <a:xfrm>
            <a:off x="8374063" y="3759423"/>
            <a:ext cx="438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13</a:t>
            </a:r>
            <a:endParaRPr kumimoji="1" lang="en-US" altLang="zh-CN" sz="2400" u="none">
              <a:solidFill>
                <a:schemeClr val="tx1"/>
              </a:solidFill>
              <a:effectLst/>
              <a:latin typeface="Times New Roman" pitchFamily="18" charset="0"/>
              <a:ea typeface="宋体" pitchFamily="2" charset="-122"/>
            </a:endParaRPr>
          </a:p>
        </p:txBody>
      </p:sp>
      <p:sp>
        <p:nvSpPr>
          <p:cNvPr id="258148" name="Oval 1124"/>
          <p:cNvSpPr>
            <a:spLocks noChangeArrowheads="1"/>
          </p:cNvSpPr>
          <p:nvPr/>
        </p:nvSpPr>
        <p:spPr bwMode="auto">
          <a:xfrm>
            <a:off x="1331640" y="1363663"/>
            <a:ext cx="736600" cy="546100"/>
          </a:xfrm>
          <a:prstGeom prst="ellipse">
            <a:avLst/>
          </a:prstGeom>
          <a:noFill/>
          <a:ln w="2857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58149" name="Oval 1125"/>
          <p:cNvSpPr>
            <a:spLocks noChangeArrowheads="1"/>
          </p:cNvSpPr>
          <p:nvPr/>
        </p:nvSpPr>
        <p:spPr bwMode="auto">
          <a:xfrm>
            <a:off x="2779440" y="1350963"/>
            <a:ext cx="736600" cy="546100"/>
          </a:xfrm>
          <a:prstGeom prst="ellipse">
            <a:avLst/>
          </a:prstGeom>
          <a:noFill/>
          <a:ln w="2857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58150" name="Line 1126"/>
          <p:cNvSpPr>
            <a:spLocks noChangeShapeType="1"/>
          </p:cNvSpPr>
          <p:nvPr/>
        </p:nvSpPr>
        <p:spPr bwMode="auto">
          <a:xfrm>
            <a:off x="2055540" y="1630363"/>
            <a:ext cx="723900" cy="0"/>
          </a:xfrm>
          <a:prstGeom prst="line">
            <a:avLst/>
          </a:prstGeom>
          <a:noFill/>
          <a:ln w="2857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58151" name="Line 1127"/>
          <p:cNvSpPr>
            <a:spLocks noChangeShapeType="1"/>
          </p:cNvSpPr>
          <p:nvPr/>
        </p:nvSpPr>
        <p:spPr bwMode="auto">
          <a:xfrm>
            <a:off x="3516040" y="1630363"/>
            <a:ext cx="723900" cy="0"/>
          </a:xfrm>
          <a:prstGeom prst="line">
            <a:avLst/>
          </a:prstGeom>
          <a:noFill/>
          <a:ln w="2857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58152" name="Oval 1128"/>
          <p:cNvSpPr>
            <a:spLocks noChangeArrowheads="1"/>
          </p:cNvSpPr>
          <p:nvPr/>
        </p:nvSpPr>
        <p:spPr bwMode="auto">
          <a:xfrm>
            <a:off x="4239940" y="1350963"/>
            <a:ext cx="736600" cy="546100"/>
          </a:xfrm>
          <a:prstGeom prst="ellipse">
            <a:avLst/>
          </a:prstGeom>
          <a:noFill/>
          <a:ln w="2857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58153" name="Line 1129"/>
          <p:cNvSpPr>
            <a:spLocks noChangeShapeType="1"/>
          </p:cNvSpPr>
          <p:nvPr/>
        </p:nvSpPr>
        <p:spPr bwMode="auto">
          <a:xfrm>
            <a:off x="4976540" y="1630363"/>
            <a:ext cx="723900" cy="0"/>
          </a:xfrm>
          <a:prstGeom prst="line">
            <a:avLst/>
          </a:prstGeom>
          <a:noFill/>
          <a:ln w="2857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58154" name="Oval 1130"/>
          <p:cNvSpPr>
            <a:spLocks noChangeArrowheads="1"/>
          </p:cNvSpPr>
          <p:nvPr/>
        </p:nvSpPr>
        <p:spPr bwMode="auto">
          <a:xfrm>
            <a:off x="5713140" y="1350963"/>
            <a:ext cx="736600" cy="546100"/>
          </a:xfrm>
          <a:prstGeom prst="ellipse">
            <a:avLst/>
          </a:prstGeom>
          <a:noFill/>
          <a:ln w="2857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58155" name="Line 1131"/>
          <p:cNvSpPr>
            <a:spLocks noChangeShapeType="1"/>
          </p:cNvSpPr>
          <p:nvPr/>
        </p:nvSpPr>
        <p:spPr bwMode="auto">
          <a:xfrm>
            <a:off x="6449740" y="1617663"/>
            <a:ext cx="723900" cy="0"/>
          </a:xfrm>
          <a:prstGeom prst="line">
            <a:avLst/>
          </a:prstGeom>
          <a:noFill/>
          <a:ln w="2857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58156" name="Oval 1132"/>
          <p:cNvSpPr>
            <a:spLocks noChangeArrowheads="1"/>
          </p:cNvSpPr>
          <p:nvPr/>
        </p:nvSpPr>
        <p:spPr bwMode="auto">
          <a:xfrm>
            <a:off x="7173640" y="1325563"/>
            <a:ext cx="736600" cy="546100"/>
          </a:xfrm>
          <a:prstGeom prst="ellipse">
            <a:avLst/>
          </a:prstGeom>
          <a:noFill/>
          <a:ln w="28575">
            <a:solidFill>
              <a:schemeClr val="tx1"/>
            </a:solidFill>
            <a:round/>
            <a:headEnd/>
            <a:tailEnd/>
          </a:ln>
          <a:effectLst/>
        </p:spPr>
        <p:txBody>
          <a:bodyPr wrap="none" anchor="ctr"/>
          <a:lstStyle/>
          <a:p>
            <a:endParaRPr lang="zh-CN" altLang="en-US">
              <a:solidFill>
                <a:schemeClr val="tx1"/>
              </a:solidFill>
              <a:latin typeface="Times New Roman" panose="02020603050405020304" pitchFamily="18" charset="0"/>
              <a:cs typeface="Times New Roman" panose="02020603050405020304" pitchFamily="18" charset="0"/>
            </a:endParaRPr>
          </a:p>
        </p:txBody>
      </p:sp>
      <p:sp>
        <p:nvSpPr>
          <p:cNvPr id="258157" name="Text Box 1133"/>
          <p:cNvSpPr txBox="1">
            <a:spLocks noChangeArrowheads="1"/>
          </p:cNvSpPr>
          <p:nvPr/>
        </p:nvSpPr>
        <p:spPr bwMode="auto">
          <a:xfrm>
            <a:off x="1353865" y="1354138"/>
            <a:ext cx="684803" cy="52322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800" u="none">
                <a:solidFill>
                  <a:schemeClr val="tx1"/>
                </a:solidFill>
                <a:effectLst/>
                <a:latin typeface="Times New Roman" panose="02020603050405020304" pitchFamily="18" charset="0"/>
                <a:ea typeface="宋体" pitchFamily="2" charset="-122"/>
                <a:cs typeface="Times New Roman" panose="02020603050405020304" pitchFamily="18" charset="0"/>
              </a:rPr>
              <a:t>bin</a:t>
            </a:r>
            <a:endParaRPr kumimoji="1" lang="en-US" altLang="zh-CN" u="none">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258158" name="Text Box 1134"/>
          <p:cNvSpPr txBox="1">
            <a:spLocks noChangeArrowheads="1"/>
          </p:cNvSpPr>
          <p:nvPr/>
        </p:nvSpPr>
        <p:spPr bwMode="auto">
          <a:xfrm>
            <a:off x="2801665" y="1341438"/>
            <a:ext cx="717550" cy="519112"/>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800" u="none">
                <a:solidFill>
                  <a:schemeClr val="tx1"/>
                </a:solidFill>
                <a:effectLst/>
                <a:latin typeface="Times New Roman" panose="02020603050405020304" pitchFamily="18" charset="0"/>
                <a:ea typeface="宋体" pitchFamily="2" charset="-122"/>
                <a:cs typeface="Times New Roman" panose="02020603050405020304" pitchFamily="18" charset="0"/>
              </a:rPr>
              <a:t>dev</a:t>
            </a:r>
            <a:endParaRPr kumimoji="1" lang="en-US" altLang="zh-CN" u="none">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258159" name="Text Box 1135"/>
          <p:cNvSpPr txBox="1">
            <a:spLocks noChangeArrowheads="1"/>
          </p:cNvSpPr>
          <p:nvPr/>
        </p:nvSpPr>
        <p:spPr bwMode="auto">
          <a:xfrm>
            <a:off x="4312965" y="1328738"/>
            <a:ext cx="617538" cy="519112"/>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800" u="none">
                <a:solidFill>
                  <a:schemeClr val="tx1"/>
                </a:solidFill>
                <a:effectLst/>
                <a:latin typeface="Times New Roman" panose="02020603050405020304" pitchFamily="18" charset="0"/>
                <a:ea typeface="宋体" pitchFamily="2" charset="-122"/>
                <a:cs typeface="Times New Roman" panose="02020603050405020304" pitchFamily="18" charset="0"/>
              </a:rPr>
              <a:t>etc</a:t>
            </a:r>
            <a:endParaRPr kumimoji="1" lang="en-US" altLang="zh-CN" u="none">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258160" name="Text Box 1136"/>
          <p:cNvSpPr txBox="1">
            <a:spLocks noChangeArrowheads="1"/>
          </p:cNvSpPr>
          <p:nvPr/>
        </p:nvSpPr>
        <p:spPr bwMode="auto">
          <a:xfrm>
            <a:off x="5786165" y="1354138"/>
            <a:ext cx="579438" cy="519112"/>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800" u="none">
                <a:solidFill>
                  <a:schemeClr val="tx1"/>
                </a:solidFill>
                <a:effectLst/>
                <a:latin typeface="Times New Roman" panose="02020603050405020304" pitchFamily="18" charset="0"/>
                <a:ea typeface="宋体" pitchFamily="2" charset="-122"/>
                <a:cs typeface="Times New Roman" panose="02020603050405020304" pitchFamily="18" charset="0"/>
              </a:rPr>
              <a:t>lib</a:t>
            </a:r>
            <a:endParaRPr kumimoji="1" lang="en-US" altLang="zh-CN" u="none">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258161" name="Text Box 1137"/>
          <p:cNvSpPr txBox="1">
            <a:spLocks noChangeArrowheads="1"/>
          </p:cNvSpPr>
          <p:nvPr/>
        </p:nvSpPr>
        <p:spPr bwMode="auto">
          <a:xfrm>
            <a:off x="7119665" y="1316038"/>
            <a:ext cx="841897" cy="52322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800" u="none">
                <a:solidFill>
                  <a:schemeClr val="tx1"/>
                </a:solidFill>
                <a:effectLst/>
                <a:latin typeface="Times New Roman" panose="02020603050405020304" pitchFamily="18" charset="0"/>
                <a:ea typeface="宋体" pitchFamily="2" charset="-122"/>
                <a:cs typeface="Times New Roman" panose="02020603050405020304" pitchFamily="18" charset="0"/>
              </a:rPr>
              <a:t>user</a:t>
            </a:r>
            <a:endParaRPr kumimoji="1" lang="en-US" altLang="zh-CN" u="none">
              <a:solidFill>
                <a:schemeClr val="tx1"/>
              </a:solidFill>
              <a:effectLst/>
              <a:latin typeface="Times New Roman" panose="02020603050405020304" pitchFamily="18" charset="0"/>
              <a:ea typeface="宋体" pitchFamily="2" charset="-122"/>
              <a:cs typeface="Times New Roman" panose="02020603050405020304" pitchFamily="18" charset="0"/>
            </a:endParaRPr>
          </a:p>
        </p:txBody>
      </p:sp>
      <p:sp>
        <p:nvSpPr>
          <p:cNvPr id="258162" name="Text Box 1138"/>
          <p:cNvSpPr txBox="1">
            <a:spLocks noChangeArrowheads="1"/>
          </p:cNvSpPr>
          <p:nvPr/>
        </p:nvSpPr>
        <p:spPr bwMode="auto">
          <a:xfrm>
            <a:off x="1389063" y="3022823"/>
            <a:ext cx="311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a:t>
            </a:r>
            <a:endParaRPr kumimoji="1" lang="en-US" altLang="zh-CN" u="none">
              <a:solidFill>
                <a:schemeClr val="tx1"/>
              </a:solidFill>
              <a:effectLst/>
              <a:latin typeface="Times New Roman" pitchFamily="18" charset="0"/>
              <a:ea typeface="宋体" pitchFamily="2" charset="-122"/>
            </a:endParaRPr>
          </a:p>
        </p:txBody>
      </p:sp>
      <p:sp>
        <p:nvSpPr>
          <p:cNvPr id="258163" name="Text Box 1139"/>
          <p:cNvSpPr txBox="1">
            <a:spLocks noChangeArrowheads="1"/>
          </p:cNvSpPr>
          <p:nvPr/>
        </p:nvSpPr>
        <p:spPr bwMode="auto">
          <a:xfrm>
            <a:off x="3870324" y="5771802"/>
            <a:ext cx="1584325" cy="575714"/>
          </a:xfrm>
          <a:prstGeom prst="rect">
            <a:avLst/>
          </a:prstGeom>
          <a:noFill/>
          <a:ln w="9525">
            <a:noFill/>
            <a:miter lim="800000"/>
            <a:headEnd/>
            <a:tailEnd/>
          </a:ln>
          <a:effectLst/>
        </p:spPr>
        <p:txBody>
          <a:bodyPr lIns="112947" tIns="56473" rIns="112947" bIns="56473">
            <a:spAutoFit/>
          </a:bodyPr>
          <a:lstStyle/>
          <a:p>
            <a:pPr defTabSz="1128713">
              <a:spcBef>
                <a:spcPct val="0"/>
              </a:spcBef>
              <a:buClrTx/>
              <a:buSzTx/>
              <a:buFontTx/>
              <a:buNone/>
            </a:pPr>
            <a:r>
              <a:rPr lang="zh-CN" altLang="en-US" sz="3000" u="none" dirty="0">
                <a:solidFill>
                  <a:schemeClr val="tx1"/>
                </a:solidFill>
                <a:effectLst/>
                <a:latin typeface="DengXian" panose="02010600030101010101" pitchFamily="2" charset="-122"/>
                <a:ea typeface="DengXian" panose="02010600030101010101" pitchFamily="2" charset="-122"/>
                <a:cs typeface="+mj-cs"/>
              </a:rPr>
              <a:t>二叉树</a:t>
            </a:r>
            <a:r>
              <a:rPr kumimoji="1" lang="zh-CN" altLang="en-US" sz="3000" u="none" dirty="0">
                <a:solidFill>
                  <a:srgbClr val="FF6600"/>
                </a:solidFill>
                <a:effectLst>
                  <a:outerShdw blurRad="38100" dist="38100" dir="2700000" algn="tl">
                    <a:srgbClr val="C0C0C0"/>
                  </a:outerShdw>
                </a:effectLst>
                <a:latin typeface="DengXian" panose="02010600030101010101" pitchFamily="2" charset="-122"/>
                <a:ea typeface="DengXian" panose="02010600030101010101" pitchFamily="2" charset="-122"/>
              </a:rPr>
              <a:t>         </a:t>
            </a:r>
            <a:endParaRPr kumimoji="1" lang="zh-CN" altLang="en-US" sz="3000" u="none" dirty="0">
              <a:solidFill>
                <a:schemeClr val="tx1"/>
              </a:solidFill>
              <a:effectLst/>
              <a:latin typeface="DengXian" panose="02010600030101010101" pitchFamily="2" charset="-122"/>
              <a:ea typeface="DengXian" panose="02010600030101010101" pitchFamily="2" charset="-122"/>
            </a:endParaRPr>
          </a:p>
        </p:txBody>
      </p:sp>
      <p:sp>
        <p:nvSpPr>
          <p:cNvPr id="258164" name="Text Box 1140"/>
          <p:cNvSpPr txBox="1">
            <a:spLocks noChangeArrowheads="1"/>
          </p:cNvSpPr>
          <p:nvPr/>
        </p:nvSpPr>
        <p:spPr bwMode="auto">
          <a:xfrm>
            <a:off x="6462712" y="5771802"/>
            <a:ext cx="2376487" cy="575714"/>
          </a:xfrm>
          <a:prstGeom prst="rect">
            <a:avLst/>
          </a:prstGeom>
          <a:noFill/>
          <a:ln w="9525">
            <a:noFill/>
            <a:miter lim="800000"/>
            <a:headEnd/>
            <a:tailEnd/>
          </a:ln>
          <a:effectLst/>
        </p:spPr>
        <p:txBody>
          <a:bodyPr lIns="112947" tIns="56473" rIns="112947" bIns="56473">
            <a:spAutoFit/>
          </a:bodyPr>
          <a:lstStyle/>
          <a:p>
            <a:pPr defTabSz="1128713">
              <a:spcBef>
                <a:spcPct val="0"/>
              </a:spcBef>
              <a:buClrTx/>
              <a:buSzTx/>
              <a:buFontTx/>
              <a:buNone/>
            </a:pPr>
            <a:r>
              <a:rPr lang="zh-CN" altLang="en-US" sz="3000" u="none" dirty="0">
                <a:solidFill>
                  <a:schemeClr val="tx1"/>
                </a:solidFill>
                <a:effectLst/>
                <a:latin typeface="DengXian" panose="02010600030101010101" pitchFamily="2" charset="-122"/>
                <a:ea typeface="DengXian" panose="02010600030101010101" pitchFamily="2" charset="-122"/>
                <a:cs typeface="+mj-cs"/>
              </a:rPr>
              <a:t>二叉搜索树</a:t>
            </a:r>
          </a:p>
        </p:txBody>
      </p:sp>
      <p:sp>
        <p:nvSpPr>
          <p:cNvPr id="258147" name="Text Box 1123"/>
          <p:cNvSpPr txBox="1">
            <a:spLocks noChangeArrowheads="1"/>
          </p:cNvSpPr>
          <p:nvPr/>
        </p:nvSpPr>
        <p:spPr bwMode="auto">
          <a:xfrm>
            <a:off x="4686300" y="3099023"/>
            <a:ext cx="311150" cy="39687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000" u="none">
                <a:solidFill>
                  <a:schemeClr val="tx1"/>
                </a:solidFill>
                <a:effectLst/>
                <a:latin typeface="Times New Roman" pitchFamily="18" charset="0"/>
                <a:ea typeface="宋体" pitchFamily="2" charset="-122"/>
              </a:rPr>
              <a:t>1</a:t>
            </a:r>
            <a:endParaRPr kumimoji="1" lang="en-US" altLang="zh-CN" u="none">
              <a:solidFill>
                <a:schemeClr val="tx1"/>
              </a:solidFill>
              <a:effectLst/>
              <a:latin typeface="Times New Roman" pitchFamily="18" charset="0"/>
              <a:ea typeface="宋体" pitchFamily="2" charset="-122"/>
            </a:endParaRPr>
          </a:p>
        </p:txBody>
      </p:sp>
      <p:sp>
        <p:nvSpPr>
          <p:cNvPr id="258116" name="Oval 1092"/>
          <p:cNvSpPr>
            <a:spLocks noChangeArrowheads="1"/>
          </p:cNvSpPr>
          <p:nvPr/>
        </p:nvSpPr>
        <p:spPr bwMode="auto">
          <a:xfrm>
            <a:off x="4648200" y="3095848"/>
            <a:ext cx="381000" cy="381000"/>
          </a:xfrm>
          <a:prstGeom prst="ellipse">
            <a:avLst/>
          </a:prstGeom>
          <a:noFill/>
          <a:ln w="28575">
            <a:solidFill>
              <a:schemeClr val="tx1"/>
            </a:solidFill>
            <a:round/>
            <a:headEnd/>
            <a:tailEnd/>
          </a:ln>
          <a:effectLst/>
        </p:spPr>
        <p:txBody>
          <a:bodyPr wrap="none" anchor="ctr"/>
          <a:lstStyle/>
          <a:p>
            <a:endParaRPr lang="zh-CN" altLang="en-US">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8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80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80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80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80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80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80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807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80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807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80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80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80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80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808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80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80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80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80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80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80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80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80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80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580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80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809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809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5809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5809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5809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810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810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5810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581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810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5810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5810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5810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810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810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816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5806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580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5806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5806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8064"/>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5806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58066"/>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5806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5811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581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5811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5811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5811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581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5811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5811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5812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25813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5813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5813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58140"/>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5814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58142"/>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5814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5814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58147"/>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5816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58051"/>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5805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58053"/>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58054"/>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58055"/>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58056"/>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58057"/>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58058"/>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58059"/>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58117"/>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5811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5812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58121"/>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5812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5812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58124"/>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58126"/>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58127"/>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258128"/>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58129"/>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58130"/>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58131"/>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258132"/>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258133"/>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58134"/>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258135"/>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258136"/>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8143"/>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58146"/>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258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0" grpId="0" animBg="1"/>
      <p:bldP spid="258051" grpId="0" animBg="1"/>
      <p:bldP spid="258052" grpId="0" animBg="1"/>
      <p:bldP spid="258053" grpId="0" animBg="1"/>
      <p:bldP spid="258054" grpId="0" animBg="1"/>
      <p:bldP spid="258055" grpId="0" animBg="1"/>
      <p:bldP spid="258056" grpId="0" animBg="1"/>
      <p:bldP spid="258057" grpId="0" animBg="1"/>
      <p:bldP spid="258058" grpId="0" animBg="1"/>
      <p:bldP spid="258059" grpId="0" animBg="1"/>
      <p:bldP spid="258060" grpId="0" animBg="1"/>
      <p:bldP spid="258061" grpId="0" animBg="1"/>
      <p:bldP spid="258062" grpId="0" animBg="1"/>
      <p:bldP spid="258063" grpId="0" animBg="1"/>
      <p:bldP spid="258064" grpId="0" animBg="1"/>
      <p:bldP spid="258065" grpId="0" animBg="1"/>
      <p:bldP spid="258066" grpId="0" animBg="1"/>
      <p:bldP spid="258067" grpId="0" animBg="1"/>
      <p:bldP spid="258068" grpId="0" animBg="1"/>
      <p:bldP spid="258069" grpId="0" animBg="1"/>
      <p:bldP spid="258070" grpId="0" animBg="1"/>
      <p:bldP spid="258071" grpId="0" animBg="1"/>
      <p:bldP spid="258072" grpId="0" animBg="1"/>
      <p:bldP spid="258073" grpId="0" animBg="1"/>
      <p:bldP spid="258074" grpId="0" animBg="1"/>
      <p:bldP spid="258075" grpId="0" animBg="1"/>
      <p:bldP spid="258076" grpId="0" animBg="1"/>
      <p:bldP spid="258078" grpId="0"/>
      <p:bldP spid="258079" grpId="0"/>
      <p:bldP spid="258080" grpId="0" animBg="1"/>
      <p:bldP spid="258081" grpId="0" animBg="1"/>
      <p:bldP spid="258082" grpId="0" animBg="1"/>
      <p:bldP spid="258083" grpId="0" animBg="1"/>
      <p:bldP spid="258084" grpId="0" animBg="1"/>
      <p:bldP spid="258085" grpId="0" animBg="1"/>
      <p:bldP spid="258086" grpId="0" animBg="1"/>
      <p:bldP spid="258087" grpId="0" animBg="1"/>
      <p:bldP spid="258088" grpId="0" animBg="1"/>
      <p:bldP spid="258089" grpId="0" animBg="1"/>
      <p:bldP spid="258090" grpId="0" animBg="1"/>
      <p:bldP spid="258091" grpId="0" animBg="1"/>
      <p:bldP spid="258092" grpId="0" animBg="1"/>
      <p:bldP spid="258093" grpId="0" animBg="1"/>
      <p:bldP spid="258094" grpId="0"/>
      <p:bldP spid="258095" grpId="0"/>
      <p:bldP spid="258096" grpId="0"/>
      <p:bldP spid="258097" grpId="0"/>
      <p:bldP spid="258098" grpId="0"/>
      <p:bldP spid="258099" grpId="0"/>
      <p:bldP spid="258100" grpId="0"/>
      <p:bldP spid="258101" grpId="0"/>
      <p:bldP spid="258102" grpId="0"/>
      <p:bldP spid="258103" grpId="0"/>
      <p:bldP spid="258104" grpId="0"/>
      <p:bldP spid="258105" grpId="0"/>
      <p:bldP spid="258106" grpId="0"/>
      <p:bldP spid="258107" grpId="0" animBg="1"/>
      <p:bldP spid="258108" grpId="0" animBg="1"/>
      <p:bldP spid="258109" grpId="0" animBg="1"/>
      <p:bldP spid="258110" grpId="0" animBg="1"/>
      <p:bldP spid="258111" grpId="0" animBg="1"/>
      <p:bldP spid="258112" grpId="0" animBg="1"/>
      <p:bldP spid="258113" grpId="0" animBg="1"/>
      <p:bldP spid="258114" grpId="0" animBg="1"/>
      <p:bldP spid="258115" grpId="0" animBg="1"/>
      <p:bldP spid="258117" grpId="0" animBg="1"/>
      <p:bldP spid="258118" grpId="0" animBg="1"/>
      <p:bldP spid="258119" grpId="0" animBg="1"/>
      <p:bldP spid="258120" grpId="0" animBg="1"/>
      <p:bldP spid="258121" grpId="0" animBg="1"/>
      <p:bldP spid="258122" grpId="0" animBg="1"/>
      <p:bldP spid="258123" grpId="0" animBg="1"/>
      <p:bldP spid="258124" grpId="0" animBg="1"/>
      <p:bldP spid="258125" grpId="0" animBg="1"/>
      <p:bldP spid="258126" grpId="0" animBg="1"/>
      <p:bldP spid="258127" grpId="0" animBg="1"/>
      <p:bldP spid="258128" grpId="0" animBg="1"/>
      <p:bldP spid="258129" grpId="0"/>
      <p:bldP spid="258130" grpId="0"/>
      <p:bldP spid="258131" grpId="0"/>
      <p:bldP spid="258132" grpId="0"/>
      <p:bldP spid="258133" grpId="0"/>
      <p:bldP spid="258134" grpId="0"/>
      <p:bldP spid="258135" grpId="0"/>
      <p:bldP spid="258136" grpId="0"/>
      <p:bldP spid="258137" grpId="0"/>
      <p:bldP spid="258138" grpId="0"/>
      <p:bldP spid="258139" grpId="0"/>
      <p:bldP spid="258140" grpId="0"/>
      <p:bldP spid="258141" grpId="0"/>
      <p:bldP spid="258142" grpId="0"/>
      <p:bldP spid="258143" grpId="0"/>
      <p:bldP spid="258144" grpId="0"/>
      <p:bldP spid="258145" grpId="0"/>
      <p:bldP spid="258146" grpId="0"/>
      <p:bldP spid="258162" grpId="0"/>
      <p:bldP spid="258163" grpId="0"/>
      <p:bldP spid="258164" grpId="0"/>
      <p:bldP spid="258147" grpId="0"/>
      <p:bldP spid="25811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0098" name="Line 1026"/>
          <p:cNvSpPr>
            <a:spLocks noChangeShapeType="1"/>
          </p:cNvSpPr>
          <p:nvPr/>
        </p:nvSpPr>
        <p:spPr bwMode="auto">
          <a:xfrm flipH="1">
            <a:off x="2255838" y="2956892"/>
            <a:ext cx="533400" cy="7620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099" name="Line 1027"/>
          <p:cNvSpPr>
            <a:spLocks noChangeShapeType="1"/>
          </p:cNvSpPr>
          <p:nvPr/>
        </p:nvSpPr>
        <p:spPr bwMode="auto">
          <a:xfrm flipH="1">
            <a:off x="3094038" y="4099892"/>
            <a:ext cx="685800" cy="9144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00" name="Line 1028"/>
          <p:cNvSpPr>
            <a:spLocks noChangeShapeType="1"/>
          </p:cNvSpPr>
          <p:nvPr/>
        </p:nvSpPr>
        <p:spPr bwMode="auto">
          <a:xfrm flipH="1">
            <a:off x="1417638" y="4023692"/>
            <a:ext cx="609600" cy="9906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01" name="Line 1029"/>
          <p:cNvSpPr>
            <a:spLocks noChangeShapeType="1"/>
          </p:cNvSpPr>
          <p:nvPr/>
        </p:nvSpPr>
        <p:spPr bwMode="auto">
          <a:xfrm>
            <a:off x="2179638" y="4023692"/>
            <a:ext cx="685800" cy="9906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02" name="Text Box 1030"/>
          <p:cNvSpPr txBox="1">
            <a:spLocks noChangeArrowheads="1"/>
          </p:cNvSpPr>
          <p:nvPr/>
        </p:nvSpPr>
        <p:spPr bwMode="auto">
          <a:xfrm>
            <a:off x="1263651" y="1520379"/>
            <a:ext cx="1944688" cy="621880"/>
          </a:xfrm>
          <a:prstGeom prst="rect">
            <a:avLst/>
          </a:prstGeom>
          <a:noFill/>
          <a:ln w="9525">
            <a:noFill/>
            <a:miter lim="800000"/>
            <a:headEnd/>
            <a:tailEnd/>
          </a:ln>
          <a:effectLst/>
        </p:spPr>
        <p:txBody>
          <a:bodyPr lIns="112947" tIns="56473" rIns="112947" bIns="56473">
            <a:spAutoFit/>
          </a:bodyPr>
          <a:lstStyle/>
          <a:p>
            <a:pPr defTabSz="1128713">
              <a:spcBef>
                <a:spcPct val="0"/>
              </a:spcBef>
              <a:buClrTx/>
              <a:buSzTx/>
              <a:buFontTx/>
              <a:buNone/>
            </a:pPr>
            <a:r>
              <a:rPr kumimoji="1" lang="en-US" altLang="zh-CN" u="none" dirty="0">
                <a:solidFill>
                  <a:srgbClr val="CC0000"/>
                </a:solidFill>
                <a:effectLst>
                  <a:outerShdw blurRad="38100" dist="38100" dir="2700000" algn="tl">
                    <a:srgbClr val="C0C0C0"/>
                  </a:outerShdw>
                </a:effectLst>
                <a:latin typeface="DengXian" panose="02010600030101010101" pitchFamily="2" charset="-122"/>
                <a:ea typeface="DengXian" panose="02010600030101010101" pitchFamily="2" charset="-122"/>
              </a:rPr>
              <a:t>  </a:t>
            </a:r>
            <a:r>
              <a:rPr lang="zh-CN" altLang="en-US" sz="3300" u="none" dirty="0">
                <a:solidFill>
                  <a:schemeClr val="tx1"/>
                </a:solidFill>
                <a:effectLst/>
                <a:latin typeface="DengXian" panose="02010600030101010101" pitchFamily="2" charset="-122"/>
                <a:ea typeface="DengXian" panose="02010600030101010101" pitchFamily="2" charset="-122"/>
                <a:cs typeface="+mj-cs"/>
              </a:rPr>
              <a:t>图结构</a:t>
            </a:r>
          </a:p>
        </p:txBody>
      </p:sp>
      <p:sp>
        <p:nvSpPr>
          <p:cNvPr id="260103" name="Oval 1031"/>
          <p:cNvSpPr>
            <a:spLocks noChangeArrowheads="1"/>
          </p:cNvSpPr>
          <p:nvPr/>
        </p:nvSpPr>
        <p:spPr bwMode="auto">
          <a:xfrm>
            <a:off x="1036638" y="2575892"/>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04" name="Text Box 1032"/>
          <p:cNvSpPr txBox="1">
            <a:spLocks noChangeArrowheads="1"/>
          </p:cNvSpPr>
          <p:nvPr/>
        </p:nvSpPr>
        <p:spPr bwMode="auto">
          <a:xfrm>
            <a:off x="1112838" y="2575892"/>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1</a:t>
            </a:r>
            <a:endParaRPr kumimoji="1" lang="en-US" altLang="zh-CN" u="none">
              <a:solidFill>
                <a:schemeClr val="tx1"/>
              </a:solidFill>
              <a:effectLst/>
              <a:latin typeface="Times New Roman" pitchFamily="18" charset="0"/>
              <a:ea typeface="宋体" pitchFamily="2" charset="-122"/>
            </a:endParaRPr>
          </a:p>
        </p:txBody>
      </p:sp>
      <p:sp>
        <p:nvSpPr>
          <p:cNvPr id="260105" name="Oval 1033"/>
          <p:cNvSpPr>
            <a:spLocks noChangeArrowheads="1"/>
          </p:cNvSpPr>
          <p:nvPr/>
        </p:nvSpPr>
        <p:spPr bwMode="auto">
          <a:xfrm>
            <a:off x="2713038" y="2575892"/>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06" name="Oval 1034"/>
          <p:cNvSpPr>
            <a:spLocks noChangeArrowheads="1"/>
          </p:cNvSpPr>
          <p:nvPr/>
        </p:nvSpPr>
        <p:spPr bwMode="auto">
          <a:xfrm>
            <a:off x="1036638" y="4938092"/>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07" name="Oval 1035"/>
          <p:cNvSpPr>
            <a:spLocks noChangeArrowheads="1"/>
          </p:cNvSpPr>
          <p:nvPr/>
        </p:nvSpPr>
        <p:spPr bwMode="auto">
          <a:xfrm>
            <a:off x="2713038" y="4938092"/>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08" name="Line 1036"/>
          <p:cNvSpPr>
            <a:spLocks noChangeShapeType="1"/>
          </p:cNvSpPr>
          <p:nvPr/>
        </p:nvSpPr>
        <p:spPr bwMode="auto">
          <a:xfrm>
            <a:off x="1265238" y="3033092"/>
            <a:ext cx="0" cy="19050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60109" name="Line 1037"/>
          <p:cNvSpPr>
            <a:spLocks noChangeShapeType="1"/>
          </p:cNvSpPr>
          <p:nvPr/>
        </p:nvSpPr>
        <p:spPr bwMode="auto">
          <a:xfrm>
            <a:off x="1493838" y="5166692"/>
            <a:ext cx="1219200" cy="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10" name="Line 1038"/>
          <p:cNvSpPr>
            <a:spLocks noChangeShapeType="1"/>
          </p:cNvSpPr>
          <p:nvPr/>
        </p:nvSpPr>
        <p:spPr bwMode="auto">
          <a:xfrm>
            <a:off x="1493838" y="2804492"/>
            <a:ext cx="1219200" cy="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11" name="Oval 1039"/>
          <p:cNvSpPr>
            <a:spLocks noChangeArrowheads="1"/>
          </p:cNvSpPr>
          <p:nvPr/>
        </p:nvSpPr>
        <p:spPr bwMode="auto">
          <a:xfrm>
            <a:off x="1874838" y="3642692"/>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12" name="Oval 1040"/>
          <p:cNvSpPr>
            <a:spLocks noChangeArrowheads="1"/>
          </p:cNvSpPr>
          <p:nvPr/>
        </p:nvSpPr>
        <p:spPr bwMode="auto">
          <a:xfrm>
            <a:off x="3627438" y="3718892"/>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13" name="Line 1041"/>
          <p:cNvSpPr>
            <a:spLocks noChangeShapeType="1"/>
          </p:cNvSpPr>
          <p:nvPr/>
        </p:nvSpPr>
        <p:spPr bwMode="auto">
          <a:xfrm>
            <a:off x="3094038" y="2956892"/>
            <a:ext cx="609600" cy="8382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14" name="Line 1042"/>
          <p:cNvSpPr>
            <a:spLocks noChangeShapeType="1"/>
          </p:cNvSpPr>
          <p:nvPr/>
        </p:nvSpPr>
        <p:spPr bwMode="auto">
          <a:xfrm>
            <a:off x="1417638" y="2956892"/>
            <a:ext cx="533400" cy="7620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15" name="Line 1043"/>
          <p:cNvSpPr>
            <a:spLocks noChangeShapeType="1"/>
          </p:cNvSpPr>
          <p:nvPr/>
        </p:nvSpPr>
        <p:spPr bwMode="auto">
          <a:xfrm>
            <a:off x="2941638" y="3033092"/>
            <a:ext cx="0" cy="19050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60116" name="Text Box 1044"/>
          <p:cNvSpPr txBox="1">
            <a:spLocks noChangeArrowheads="1"/>
          </p:cNvSpPr>
          <p:nvPr/>
        </p:nvSpPr>
        <p:spPr bwMode="auto">
          <a:xfrm>
            <a:off x="2789238" y="2575892"/>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2</a:t>
            </a:r>
            <a:endParaRPr kumimoji="1" lang="en-US" altLang="zh-CN" u="none">
              <a:solidFill>
                <a:schemeClr val="tx1"/>
              </a:solidFill>
              <a:effectLst/>
              <a:latin typeface="Times New Roman" pitchFamily="18" charset="0"/>
              <a:ea typeface="宋体" pitchFamily="2" charset="-122"/>
            </a:endParaRPr>
          </a:p>
        </p:txBody>
      </p:sp>
      <p:sp>
        <p:nvSpPr>
          <p:cNvPr id="260117" name="Text Box 1045"/>
          <p:cNvSpPr txBox="1">
            <a:spLocks noChangeArrowheads="1"/>
          </p:cNvSpPr>
          <p:nvPr/>
        </p:nvSpPr>
        <p:spPr bwMode="auto">
          <a:xfrm>
            <a:off x="1112838" y="4939680"/>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5</a:t>
            </a:r>
            <a:endParaRPr kumimoji="1" lang="en-US" altLang="zh-CN" u="none">
              <a:solidFill>
                <a:schemeClr val="tx1"/>
              </a:solidFill>
              <a:effectLst/>
              <a:latin typeface="Times New Roman" pitchFamily="18" charset="0"/>
              <a:ea typeface="宋体" pitchFamily="2" charset="-122"/>
            </a:endParaRPr>
          </a:p>
        </p:txBody>
      </p:sp>
      <p:sp>
        <p:nvSpPr>
          <p:cNvPr id="260118" name="Text Box 1046"/>
          <p:cNvSpPr txBox="1">
            <a:spLocks noChangeArrowheads="1"/>
          </p:cNvSpPr>
          <p:nvPr/>
        </p:nvSpPr>
        <p:spPr bwMode="auto">
          <a:xfrm>
            <a:off x="1951038" y="3644280"/>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6</a:t>
            </a:r>
            <a:endParaRPr kumimoji="1" lang="en-US" altLang="zh-CN" u="none" dirty="0">
              <a:solidFill>
                <a:schemeClr val="tx1"/>
              </a:solidFill>
              <a:effectLst/>
              <a:latin typeface="Times New Roman" pitchFamily="18" charset="0"/>
              <a:ea typeface="宋体" pitchFamily="2" charset="-122"/>
            </a:endParaRPr>
          </a:p>
        </p:txBody>
      </p:sp>
      <p:sp>
        <p:nvSpPr>
          <p:cNvPr id="260119" name="Text Box 1047"/>
          <p:cNvSpPr txBox="1">
            <a:spLocks noChangeArrowheads="1"/>
          </p:cNvSpPr>
          <p:nvPr/>
        </p:nvSpPr>
        <p:spPr bwMode="auto">
          <a:xfrm>
            <a:off x="2789238" y="4939680"/>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4</a:t>
            </a:r>
            <a:endParaRPr kumimoji="1" lang="en-US" altLang="zh-CN" u="none">
              <a:solidFill>
                <a:schemeClr val="tx1"/>
              </a:solidFill>
              <a:effectLst/>
              <a:latin typeface="Times New Roman" pitchFamily="18" charset="0"/>
              <a:ea typeface="宋体" pitchFamily="2" charset="-122"/>
            </a:endParaRPr>
          </a:p>
        </p:txBody>
      </p:sp>
      <p:sp>
        <p:nvSpPr>
          <p:cNvPr id="260120" name="Text Box 1048"/>
          <p:cNvSpPr txBox="1">
            <a:spLocks noChangeArrowheads="1"/>
          </p:cNvSpPr>
          <p:nvPr/>
        </p:nvSpPr>
        <p:spPr bwMode="auto">
          <a:xfrm>
            <a:off x="3703638" y="3720480"/>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3</a:t>
            </a:r>
            <a:endParaRPr kumimoji="1" lang="en-US" altLang="zh-CN" u="none">
              <a:solidFill>
                <a:schemeClr val="tx1"/>
              </a:solidFill>
              <a:effectLst/>
              <a:latin typeface="Times New Roman" pitchFamily="18" charset="0"/>
              <a:ea typeface="宋体" pitchFamily="2" charset="-122"/>
            </a:endParaRPr>
          </a:p>
        </p:txBody>
      </p:sp>
      <p:sp>
        <p:nvSpPr>
          <p:cNvPr id="260121" name="Line 1049"/>
          <p:cNvSpPr>
            <a:spLocks noChangeShapeType="1"/>
          </p:cNvSpPr>
          <p:nvPr/>
        </p:nvSpPr>
        <p:spPr bwMode="auto">
          <a:xfrm flipH="1">
            <a:off x="6675438" y="2958480"/>
            <a:ext cx="533400" cy="7620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22" name="Line 1050"/>
          <p:cNvSpPr>
            <a:spLocks noChangeShapeType="1"/>
          </p:cNvSpPr>
          <p:nvPr/>
        </p:nvSpPr>
        <p:spPr bwMode="auto">
          <a:xfrm flipH="1">
            <a:off x="7513638" y="4101480"/>
            <a:ext cx="685800" cy="9144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23" name="Line 1051"/>
          <p:cNvSpPr>
            <a:spLocks noChangeShapeType="1"/>
          </p:cNvSpPr>
          <p:nvPr/>
        </p:nvSpPr>
        <p:spPr bwMode="auto">
          <a:xfrm flipH="1">
            <a:off x="5837238" y="4025280"/>
            <a:ext cx="609600" cy="9906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24" name="Line 1052"/>
          <p:cNvSpPr>
            <a:spLocks noChangeShapeType="1"/>
          </p:cNvSpPr>
          <p:nvPr/>
        </p:nvSpPr>
        <p:spPr bwMode="auto">
          <a:xfrm>
            <a:off x="6599238" y="4025280"/>
            <a:ext cx="685800" cy="9906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25" name="Oval 1053"/>
          <p:cNvSpPr>
            <a:spLocks noChangeArrowheads="1"/>
          </p:cNvSpPr>
          <p:nvPr/>
        </p:nvSpPr>
        <p:spPr bwMode="auto">
          <a:xfrm>
            <a:off x="5456238" y="2577480"/>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26" name="Text Box 1054"/>
          <p:cNvSpPr txBox="1">
            <a:spLocks noChangeArrowheads="1"/>
          </p:cNvSpPr>
          <p:nvPr/>
        </p:nvSpPr>
        <p:spPr bwMode="auto">
          <a:xfrm>
            <a:off x="5532438" y="2577480"/>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1</a:t>
            </a:r>
            <a:endParaRPr kumimoji="1" lang="en-US" altLang="zh-CN" u="none">
              <a:solidFill>
                <a:schemeClr val="tx1"/>
              </a:solidFill>
              <a:effectLst/>
              <a:latin typeface="Times New Roman" pitchFamily="18" charset="0"/>
              <a:ea typeface="宋体" pitchFamily="2" charset="-122"/>
            </a:endParaRPr>
          </a:p>
        </p:txBody>
      </p:sp>
      <p:sp>
        <p:nvSpPr>
          <p:cNvPr id="260127" name="Oval 1055"/>
          <p:cNvSpPr>
            <a:spLocks noChangeArrowheads="1"/>
          </p:cNvSpPr>
          <p:nvPr/>
        </p:nvSpPr>
        <p:spPr bwMode="auto">
          <a:xfrm>
            <a:off x="7132638" y="2577480"/>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28" name="Oval 1056"/>
          <p:cNvSpPr>
            <a:spLocks noChangeArrowheads="1"/>
          </p:cNvSpPr>
          <p:nvPr/>
        </p:nvSpPr>
        <p:spPr bwMode="auto">
          <a:xfrm>
            <a:off x="5456238" y="4939680"/>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29" name="Oval 1057"/>
          <p:cNvSpPr>
            <a:spLocks noChangeArrowheads="1"/>
          </p:cNvSpPr>
          <p:nvPr/>
        </p:nvSpPr>
        <p:spPr bwMode="auto">
          <a:xfrm>
            <a:off x="7132638" y="4939680"/>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30" name="Line 1058"/>
          <p:cNvSpPr>
            <a:spLocks noChangeShapeType="1"/>
          </p:cNvSpPr>
          <p:nvPr/>
        </p:nvSpPr>
        <p:spPr bwMode="auto">
          <a:xfrm>
            <a:off x="5684838" y="3034680"/>
            <a:ext cx="0" cy="19050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60131" name="Line 1059"/>
          <p:cNvSpPr>
            <a:spLocks noChangeShapeType="1"/>
          </p:cNvSpPr>
          <p:nvPr/>
        </p:nvSpPr>
        <p:spPr bwMode="auto">
          <a:xfrm>
            <a:off x="5913438" y="5168280"/>
            <a:ext cx="1219200" cy="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32" name="Line 1060"/>
          <p:cNvSpPr>
            <a:spLocks noChangeShapeType="1"/>
          </p:cNvSpPr>
          <p:nvPr/>
        </p:nvSpPr>
        <p:spPr bwMode="auto">
          <a:xfrm>
            <a:off x="5913438" y="2806080"/>
            <a:ext cx="1219200" cy="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33" name="Oval 1061"/>
          <p:cNvSpPr>
            <a:spLocks noChangeArrowheads="1"/>
          </p:cNvSpPr>
          <p:nvPr/>
        </p:nvSpPr>
        <p:spPr bwMode="auto">
          <a:xfrm>
            <a:off x="8047038" y="3720480"/>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34" name="Line 1062"/>
          <p:cNvSpPr>
            <a:spLocks noChangeShapeType="1"/>
          </p:cNvSpPr>
          <p:nvPr/>
        </p:nvSpPr>
        <p:spPr bwMode="auto">
          <a:xfrm>
            <a:off x="7513638" y="2958480"/>
            <a:ext cx="609600" cy="8382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35" name="Line 1063"/>
          <p:cNvSpPr>
            <a:spLocks noChangeShapeType="1"/>
          </p:cNvSpPr>
          <p:nvPr/>
        </p:nvSpPr>
        <p:spPr bwMode="auto">
          <a:xfrm>
            <a:off x="5837238" y="2958480"/>
            <a:ext cx="533400" cy="762000"/>
          </a:xfrm>
          <a:prstGeom prst="line">
            <a:avLst/>
          </a:prstGeom>
          <a:noFill/>
          <a:ln w="38100">
            <a:solidFill>
              <a:schemeClr val="tx1"/>
            </a:solidFill>
            <a:round/>
            <a:headEnd/>
            <a:tailEnd/>
          </a:ln>
          <a:effectLst/>
        </p:spPr>
        <p:txBody>
          <a:bodyPr wrap="none" anchor="ctr"/>
          <a:lstStyle/>
          <a:p>
            <a:endParaRPr lang="zh-CN" altLang="en-US">
              <a:solidFill>
                <a:schemeClr val="tx1"/>
              </a:solidFill>
            </a:endParaRPr>
          </a:p>
        </p:txBody>
      </p:sp>
      <p:sp>
        <p:nvSpPr>
          <p:cNvPr id="260136" name="Line 1064"/>
          <p:cNvSpPr>
            <a:spLocks noChangeShapeType="1"/>
          </p:cNvSpPr>
          <p:nvPr/>
        </p:nvSpPr>
        <p:spPr bwMode="auto">
          <a:xfrm>
            <a:off x="7361238" y="3034680"/>
            <a:ext cx="0" cy="1905000"/>
          </a:xfrm>
          <a:prstGeom prst="line">
            <a:avLst/>
          </a:prstGeom>
          <a:noFill/>
          <a:ln w="28575">
            <a:solidFill>
              <a:schemeClr val="tx1"/>
            </a:solidFill>
            <a:round/>
            <a:headEnd/>
            <a:tailEnd/>
          </a:ln>
          <a:effectLst/>
        </p:spPr>
        <p:txBody>
          <a:bodyPr wrap="none" anchor="ctr"/>
          <a:lstStyle/>
          <a:p>
            <a:endParaRPr lang="zh-CN" altLang="en-US">
              <a:solidFill>
                <a:schemeClr val="tx1"/>
              </a:solidFill>
            </a:endParaRPr>
          </a:p>
        </p:txBody>
      </p:sp>
      <p:sp>
        <p:nvSpPr>
          <p:cNvPr id="260137" name="Text Box 1065"/>
          <p:cNvSpPr txBox="1">
            <a:spLocks noChangeArrowheads="1"/>
          </p:cNvSpPr>
          <p:nvPr/>
        </p:nvSpPr>
        <p:spPr bwMode="auto">
          <a:xfrm>
            <a:off x="7208838" y="2577480"/>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2</a:t>
            </a:r>
            <a:endParaRPr kumimoji="1" lang="en-US" altLang="zh-CN" u="none">
              <a:solidFill>
                <a:schemeClr val="tx1"/>
              </a:solidFill>
              <a:effectLst/>
              <a:latin typeface="Times New Roman" pitchFamily="18" charset="0"/>
              <a:ea typeface="宋体" pitchFamily="2" charset="-122"/>
            </a:endParaRPr>
          </a:p>
        </p:txBody>
      </p:sp>
      <p:sp>
        <p:nvSpPr>
          <p:cNvPr id="260138" name="Text Box 1066"/>
          <p:cNvSpPr txBox="1">
            <a:spLocks noChangeArrowheads="1"/>
          </p:cNvSpPr>
          <p:nvPr/>
        </p:nvSpPr>
        <p:spPr bwMode="auto">
          <a:xfrm>
            <a:off x="5532438" y="4941267"/>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5</a:t>
            </a:r>
            <a:endParaRPr kumimoji="1" lang="en-US" altLang="zh-CN" u="none">
              <a:solidFill>
                <a:schemeClr val="tx1"/>
              </a:solidFill>
              <a:effectLst/>
              <a:latin typeface="Times New Roman" pitchFamily="18" charset="0"/>
              <a:ea typeface="宋体" pitchFamily="2" charset="-122"/>
            </a:endParaRPr>
          </a:p>
        </p:txBody>
      </p:sp>
      <p:sp>
        <p:nvSpPr>
          <p:cNvPr id="260139" name="Text Box 1067"/>
          <p:cNvSpPr txBox="1">
            <a:spLocks noChangeArrowheads="1"/>
          </p:cNvSpPr>
          <p:nvPr/>
        </p:nvSpPr>
        <p:spPr bwMode="auto">
          <a:xfrm>
            <a:off x="7208838" y="4941267"/>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4</a:t>
            </a:r>
            <a:endParaRPr kumimoji="1" lang="en-US" altLang="zh-CN" u="none">
              <a:solidFill>
                <a:schemeClr val="tx1"/>
              </a:solidFill>
              <a:effectLst/>
              <a:latin typeface="Times New Roman" pitchFamily="18" charset="0"/>
              <a:ea typeface="宋体" pitchFamily="2" charset="-122"/>
            </a:endParaRPr>
          </a:p>
        </p:txBody>
      </p:sp>
      <p:sp>
        <p:nvSpPr>
          <p:cNvPr id="260140" name="Text Box 1068"/>
          <p:cNvSpPr txBox="1">
            <a:spLocks noChangeArrowheads="1"/>
          </p:cNvSpPr>
          <p:nvPr/>
        </p:nvSpPr>
        <p:spPr bwMode="auto">
          <a:xfrm>
            <a:off x="8123238" y="3722067"/>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3</a:t>
            </a:r>
            <a:endParaRPr kumimoji="1" lang="en-US" altLang="zh-CN" u="none">
              <a:solidFill>
                <a:schemeClr val="tx1"/>
              </a:solidFill>
              <a:effectLst/>
              <a:latin typeface="Times New Roman" pitchFamily="18" charset="0"/>
              <a:ea typeface="宋体" pitchFamily="2" charset="-122"/>
            </a:endParaRPr>
          </a:p>
        </p:txBody>
      </p:sp>
      <p:sp>
        <p:nvSpPr>
          <p:cNvPr id="260141" name="Oval 1069"/>
          <p:cNvSpPr>
            <a:spLocks noChangeArrowheads="1"/>
          </p:cNvSpPr>
          <p:nvPr/>
        </p:nvSpPr>
        <p:spPr bwMode="auto">
          <a:xfrm>
            <a:off x="6294438" y="3642692"/>
            <a:ext cx="457200" cy="457200"/>
          </a:xfrm>
          <a:prstGeom prst="ellipse">
            <a:avLst/>
          </a:prstGeom>
          <a:solidFill>
            <a:schemeClr val="bg1"/>
          </a:solidFill>
          <a:ln w="9525">
            <a:solidFill>
              <a:schemeClr val="tx1"/>
            </a:solidFill>
            <a:round/>
            <a:headEnd/>
            <a:tailEnd/>
          </a:ln>
          <a:effectLst/>
        </p:spPr>
        <p:txBody>
          <a:bodyPr wrap="none" anchor="ctr"/>
          <a:lstStyle/>
          <a:p>
            <a:endParaRPr lang="zh-CN" altLang="en-US">
              <a:solidFill>
                <a:schemeClr val="tx1"/>
              </a:solidFill>
            </a:endParaRPr>
          </a:p>
        </p:txBody>
      </p:sp>
      <p:sp>
        <p:nvSpPr>
          <p:cNvPr id="260142" name="Text Box 1070"/>
          <p:cNvSpPr txBox="1">
            <a:spLocks noChangeArrowheads="1"/>
          </p:cNvSpPr>
          <p:nvPr/>
        </p:nvSpPr>
        <p:spPr bwMode="auto">
          <a:xfrm>
            <a:off x="6370638" y="3645867"/>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6</a:t>
            </a:r>
            <a:endParaRPr kumimoji="1" lang="en-US" altLang="zh-CN" u="none">
              <a:solidFill>
                <a:schemeClr val="tx1"/>
              </a:solidFill>
              <a:effectLst/>
              <a:latin typeface="Times New Roman" pitchFamily="18" charset="0"/>
              <a:ea typeface="宋体" pitchFamily="2" charset="-122"/>
            </a:endParaRPr>
          </a:p>
        </p:txBody>
      </p:sp>
      <p:sp>
        <p:nvSpPr>
          <p:cNvPr id="260143" name="Text Box 1071"/>
          <p:cNvSpPr txBox="1">
            <a:spLocks noChangeArrowheads="1"/>
          </p:cNvSpPr>
          <p:nvPr/>
        </p:nvSpPr>
        <p:spPr bwMode="auto">
          <a:xfrm>
            <a:off x="5160963" y="3720480"/>
            <a:ext cx="4889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11</a:t>
            </a:r>
            <a:endParaRPr kumimoji="1" lang="en-US" altLang="zh-CN" u="none">
              <a:solidFill>
                <a:schemeClr val="tx1"/>
              </a:solidFill>
              <a:effectLst/>
              <a:latin typeface="Times New Roman" pitchFamily="18" charset="0"/>
              <a:ea typeface="宋体" pitchFamily="2" charset="-122"/>
            </a:endParaRPr>
          </a:p>
        </p:txBody>
      </p:sp>
      <p:sp>
        <p:nvSpPr>
          <p:cNvPr id="260144" name="Text Box 1072"/>
          <p:cNvSpPr txBox="1">
            <a:spLocks noChangeArrowheads="1"/>
          </p:cNvSpPr>
          <p:nvPr/>
        </p:nvSpPr>
        <p:spPr bwMode="auto">
          <a:xfrm>
            <a:off x="5770563" y="4101480"/>
            <a:ext cx="4889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33</a:t>
            </a:r>
            <a:endParaRPr kumimoji="1" lang="en-US" altLang="zh-CN" u="none">
              <a:solidFill>
                <a:schemeClr val="tx1"/>
              </a:solidFill>
              <a:effectLst/>
              <a:latin typeface="Times New Roman" pitchFamily="18" charset="0"/>
              <a:ea typeface="宋体" pitchFamily="2" charset="-122"/>
            </a:endParaRPr>
          </a:p>
        </p:txBody>
      </p:sp>
      <p:sp>
        <p:nvSpPr>
          <p:cNvPr id="260145" name="Text Box 1073"/>
          <p:cNvSpPr txBox="1">
            <a:spLocks noChangeArrowheads="1"/>
          </p:cNvSpPr>
          <p:nvPr/>
        </p:nvSpPr>
        <p:spPr bwMode="auto">
          <a:xfrm>
            <a:off x="6227763" y="5168280"/>
            <a:ext cx="4889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18</a:t>
            </a:r>
            <a:endParaRPr kumimoji="1" lang="en-US" altLang="zh-CN" u="none">
              <a:solidFill>
                <a:schemeClr val="tx1"/>
              </a:solidFill>
              <a:effectLst/>
              <a:latin typeface="Times New Roman" pitchFamily="18" charset="0"/>
              <a:ea typeface="宋体" pitchFamily="2" charset="-122"/>
            </a:endParaRPr>
          </a:p>
        </p:txBody>
      </p:sp>
      <p:sp>
        <p:nvSpPr>
          <p:cNvPr id="260146" name="Text Box 1074"/>
          <p:cNvSpPr txBox="1">
            <a:spLocks noChangeArrowheads="1"/>
          </p:cNvSpPr>
          <p:nvPr/>
        </p:nvSpPr>
        <p:spPr bwMode="auto">
          <a:xfrm>
            <a:off x="6837363" y="4101480"/>
            <a:ext cx="4889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14</a:t>
            </a:r>
            <a:endParaRPr kumimoji="1" lang="en-US" altLang="zh-CN" u="none">
              <a:solidFill>
                <a:schemeClr val="tx1"/>
              </a:solidFill>
              <a:effectLst/>
              <a:latin typeface="Times New Roman" pitchFamily="18" charset="0"/>
              <a:ea typeface="宋体" pitchFamily="2" charset="-122"/>
            </a:endParaRPr>
          </a:p>
        </p:txBody>
      </p:sp>
      <p:sp>
        <p:nvSpPr>
          <p:cNvPr id="260147" name="Text Box 1075"/>
          <p:cNvSpPr txBox="1">
            <a:spLocks noChangeArrowheads="1"/>
          </p:cNvSpPr>
          <p:nvPr/>
        </p:nvSpPr>
        <p:spPr bwMode="auto">
          <a:xfrm>
            <a:off x="7370763" y="3720480"/>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6</a:t>
            </a:r>
            <a:endParaRPr kumimoji="1" lang="en-US" altLang="zh-CN" u="none">
              <a:solidFill>
                <a:schemeClr val="tx1"/>
              </a:solidFill>
              <a:effectLst/>
              <a:latin typeface="Times New Roman" pitchFamily="18" charset="0"/>
              <a:ea typeface="宋体" pitchFamily="2" charset="-122"/>
            </a:endParaRPr>
          </a:p>
        </p:txBody>
      </p:sp>
      <p:sp>
        <p:nvSpPr>
          <p:cNvPr id="260148" name="Text Box 1076"/>
          <p:cNvSpPr txBox="1">
            <a:spLocks noChangeArrowheads="1"/>
          </p:cNvSpPr>
          <p:nvPr/>
        </p:nvSpPr>
        <p:spPr bwMode="auto">
          <a:xfrm>
            <a:off x="7818438" y="4482480"/>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6</a:t>
            </a:r>
            <a:endParaRPr kumimoji="1" lang="en-US" altLang="zh-CN" u="none">
              <a:solidFill>
                <a:schemeClr val="tx1"/>
              </a:solidFill>
              <a:effectLst/>
              <a:latin typeface="Times New Roman" pitchFamily="18" charset="0"/>
              <a:ea typeface="宋体" pitchFamily="2" charset="-122"/>
            </a:endParaRPr>
          </a:p>
        </p:txBody>
      </p:sp>
      <p:sp>
        <p:nvSpPr>
          <p:cNvPr id="260149" name="Text Box 1077"/>
          <p:cNvSpPr txBox="1">
            <a:spLocks noChangeArrowheads="1"/>
          </p:cNvSpPr>
          <p:nvPr/>
        </p:nvSpPr>
        <p:spPr bwMode="auto">
          <a:xfrm>
            <a:off x="7818438" y="3034680"/>
            <a:ext cx="3365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5</a:t>
            </a:r>
            <a:endParaRPr kumimoji="1" lang="en-US" altLang="zh-CN" u="none">
              <a:solidFill>
                <a:schemeClr val="tx1"/>
              </a:solidFill>
              <a:effectLst/>
              <a:latin typeface="Times New Roman" pitchFamily="18" charset="0"/>
              <a:ea typeface="宋体" pitchFamily="2" charset="-122"/>
            </a:endParaRPr>
          </a:p>
        </p:txBody>
      </p:sp>
      <p:sp>
        <p:nvSpPr>
          <p:cNvPr id="260150" name="Text Box 1078"/>
          <p:cNvSpPr txBox="1">
            <a:spLocks noChangeArrowheads="1"/>
          </p:cNvSpPr>
          <p:nvPr/>
        </p:nvSpPr>
        <p:spPr bwMode="auto">
          <a:xfrm>
            <a:off x="6227763" y="2348880"/>
            <a:ext cx="4889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16</a:t>
            </a:r>
            <a:endParaRPr kumimoji="1" lang="en-US" altLang="zh-CN" u="none">
              <a:solidFill>
                <a:schemeClr val="tx1"/>
              </a:solidFill>
              <a:effectLst/>
              <a:latin typeface="Times New Roman" pitchFamily="18" charset="0"/>
              <a:ea typeface="宋体" pitchFamily="2" charset="-122"/>
            </a:endParaRPr>
          </a:p>
        </p:txBody>
      </p:sp>
      <p:sp>
        <p:nvSpPr>
          <p:cNvPr id="260151" name="Text Box 1079"/>
          <p:cNvSpPr txBox="1">
            <a:spLocks noChangeArrowheads="1"/>
          </p:cNvSpPr>
          <p:nvPr/>
        </p:nvSpPr>
        <p:spPr bwMode="auto">
          <a:xfrm>
            <a:off x="5684838" y="3263280"/>
            <a:ext cx="4889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19</a:t>
            </a:r>
            <a:endParaRPr kumimoji="1" lang="en-US" altLang="zh-CN" u="none">
              <a:solidFill>
                <a:schemeClr val="tx1"/>
              </a:solidFill>
              <a:effectLst/>
              <a:latin typeface="Times New Roman" pitchFamily="18" charset="0"/>
              <a:ea typeface="宋体" pitchFamily="2" charset="-122"/>
            </a:endParaRPr>
          </a:p>
        </p:txBody>
      </p:sp>
      <p:sp>
        <p:nvSpPr>
          <p:cNvPr id="260152" name="Text Box 1080"/>
          <p:cNvSpPr txBox="1">
            <a:spLocks noChangeArrowheads="1"/>
          </p:cNvSpPr>
          <p:nvPr/>
        </p:nvSpPr>
        <p:spPr bwMode="auto">
          <a:xfrm>
            <a:off x="6532563" y="2958480"/>
            <a:ext cx="488950" cy="457200"/>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21</a:t>
            </a:r>
            <a:endParaRPr kumimoji="1" lang="en-US" altLang="zh-CN" u="none">
              <a:solidFill>
                <a:schemeClr val="tx1"/>
              </a:solidFill>
              <a:effectLst/>
              <a:latin typeface="Times New Roman" pitchFamily="18" charset="0"/>
              <a:ea typeface="宋体" pitchFamily="2" charset="-122"/>
            </a:endParaRPr>
          </a:p>
        </p:txBody>
      </p:sp>
      <p:sp>
        <p:nvSpPr>
          <p:cNvPr id="260153" name="Text Box 1081"/>
          <p:cNvSpPr txBox="1">
            <a:spLocks noChangeArrowheads="1"/>
          </p:cNvSpPr>
          <p:nvPr/>
        </p:nvSpPr>
        <p:spPr bwMode="auto">
          <a:xfrm>
            <a:off x="5464176" y="1533873"/>
            <a:ext cx="2016125" cy="621880"/>
          </a:xfrm>
          <a:prstGeom prst="rect">
            <a:avLst/>
          </a:prstGeom>
          <a:noFill/>
          <a:ln w="9525">
            <a:noFill/>
            <a:miter lim="800000"/>
            <a:headEnd/>
            <a:tailEnd/>
          </a:ln>
          <a:effectLst/>
        </p:spPr>
        <p:txBody>
          <a:bodyPr lIns="112947" tIns="56473" rIns="112947" bIns="56473">
            <a:spAutoFit/>
          </a:bodyPr>
          <a:lstStyle/>
          <a:p>
            <a:pPr defTabSz="1128713">
              <a:spcBef>
                <a:spcPct val="0"/>
              </a:spcBef>
              <a:buClrTx/>
              <a:buSzTx/>
              <a:buFontTx/>
              <a:buNone/>
            </a:pPr>
            <a:r>
              <a:rPr lang="zh-CN" altLang="en-US" sz="3300" u="none" dirty="0">
                <a:solidFill>
                  <a:schemeClr val="tx1"/>
                </a:solidFill>
                <a:effectLst/>
                <a:latin typeface="DengXian" panose="02010600030101010101" pitchFamily="2" charset="-122"/>
                <a:ea typeface="DengXian" panose="02010600030101010101" pitchFamily="2" charset="-122"/>
                <a:cs typeface="+mj-cs"/>
              </a:rPr>
              <a:t>网络结构</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01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01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01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01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01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01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01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01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01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01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01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01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01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01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01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01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01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01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01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01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01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01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01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6014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601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01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01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01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01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01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01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601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60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21" grpId="0" animBg="1"/>
      <p:bldP spid="260122" grpId="0" animBg="1"/>
      <p:bldP spid="260123" grpId="0" animBg="1"/>
      <p:bldP spid="260124" grpId="0" animBg="1"/>
      <p:bldP spid="260125" grpId="0" animBg="1"/>
      <p:bldP spid="260126" grpId="0"/>
      <p:bldP spid="260127" grpId="0" animBg="1"/>
      <p:bldP spid="260128" grpId="0" animBg="1"/>
      <p:bldP spid="260129" grpId="0" animBg="1"/>
      <p:bldP spid="260130" grpId="0" animBg="1"/>
      <p:bldP spid="260131" grpId="0" animBg="1"/>
      <p:bldP spid="260132" grpId="0" animBg="1"/>
      <p:bldP spid="260133" grpId="0" animBg="1"/>
      <p:bldP spid="260134" grpId="0" animBg="1"/>
      <p:bldP spid="260135" grpId="0" animBg="1"/>
      <p:bldP spid="260136" grpId="0" animBg="1"/>
      <p:bldP spid="260137" grpId="0"/>
      <p:bldP spid="260138" grpId="0"/>
      <p:bldP spid="260139" grpId="0"/>
      <p:bldP spid="260140" grpId="0"/>
      <p:bldP spid="260141" grpId="0" animBg="1"/>
      <p:bldP spid="260142" grpId="0"/>
      <p:bldP spid="260143" grpId="0"/>
      <p:bldP spid="260144" grpId="0"/>
      <p:bldP spid="260145" grpId="0"/>
      <p:bldP spid="260146" grpId="0"/>
      <p:bldP spid="260147" grpId="0"/>
      <p:bldP spid="260148" grpId="0"/>
      <p:bldP spid="260149" grpId="0"/>
      <p:bldP spid="260150" grpId="0"/>
      <p:bldP spid="260151" grpId="0"/>
      <p:bldP spid="260152" grpId="0"/>
      <p:bldP spid="2601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B114-014E-0F4D-9190-33CEB2BD2AD1}"/>
              </a:ext>
            </a:extLst>
          </p:cNvPr>
          <p:cNvSpPr>
            <a:spLocks noGrp="1"/>
          </p:cNvSpPr>
          <p:nvPr>
            <p:ph type="title"/>
          </p:nvPr>
        </p:nvSpPr>
        <p:spPr/>
        <p:txBody>
          <a:bodyPr/>
          <a:lstStyle/>
          <a:p>
            <a:r>
              <a:rPr lang="zh-CN" altLang="en-US" dirty="0"/>
              <a:t>数据的存储结构</a:t>
            </a:r>
            <a:endParaRPr lang="en-US" dirty="0"/>
          </a:p>
        </p:txBody>
      </p:sp>
      <p:sp>
        <p:nvSpPr>
          <p:cNvPr id="3" name="Content Placeholder 2">
            <a:extLst>
              <a:ext uri="{FF2B5EF4-FFF2-40B4-BE49-F238E27FC236}">
                <a16:creationId xmlns:a16="http://schemas.microsoft.com/office/drawing/2014/main" id="{3BBAB821-3F5F-BD46-A01F-847BA8B994E8}"/>
              </a:ext>
            </a:extLst>
          </p:cNvPr>
          <p:cNvSpPr>
            <a:spLocks noGrp="1"/>
          </p:cNvSpPr>
          <p:nvPr>
            <p:ph idx="1"/>
          </p:nvPr>
        </p:nvSpPr>
        <p:spPr/>
        <p:txBody>
          <a:bodyPr/>
          <a:lstStyle/>
          <a:p>
            <a:r>
              <a:rPr lang="zh-CN" altLang="en-US" dirty="0"/>
              <a:t>数据的存储结构是逻辑结构用计算机语言的实现</a:t>
            </a:r>
            <a:endParaRPr lang="en-US" altLang="zh-CN" dirty="0"/>
          </a:p>
          <a:p>
            <a:endParaRPr lang="en-US" dirty="0"/>
          </a:p>
          <a:p>
            <a:r>
              <a:rPr lang="zh-CN" altLang="en-US" dirty="0"/>
              <a:t>数据的存储结构分类</a:t>
            </a:r>
            <a:endParaRPr lang="en-US" altLang="zh-CN" dirty="0"/>
          </a:p>
          <a:p>
            <a:pPr lvl="1"/>
            <a:r>
              <a:rPr lang="zh-CN" altLang="en-US" dirty="0">
                <a:solidFill>
                  <a:srgbClr val="C00000"/>
                </a:solidFill>
              </a:rPr>
              <a:t>顺序</a:t>
            </a:r>
            <a:r>
              <a:rPr lang="zh-CN" altLang="en-US" dirty="0"/>
              <a:t>存储表示</a:t>
            </a:r>
            <a:r>
              <a:rPr lang="en-US" altLang="zh-CN" dirty="0"/>
              <a:t>(Sequential</a:t>
            </a:r>
            <a:r>
              <a:rPr lang="zh-CN" altLang="en-US" dirty="0"/>
              <a:t> </a:t>
            </a:r>
            <a:r>
              <a:rPr lang="en-US" altLang="zh-CN" dirty="0"/>
              <a:t>Storage)</a:t>
            </a:r>
            <a:endParaRPr lang="zh-CN" altLang="en-US" dirty="0"/>
          </a:p>
          <a:p>
            <a:pPr lvl="1"/>
            <a:r>
              <a:rPr lang="zh-CN" altLang="en-US" dirty="0">
                <a:solidFill>
                  <a:srgbClr val="C00000"/>
                </a:solidFill>
              </a:rPr>
              <a:t>链接</a:t>
            </a:r>
            <a:r>
              <a:rPr lang="zh-CN" altLang="en-US" dirty="0"/>
              <a:t>存储表示</a:t>
            </a:r>
            <a:r>
              <a:rPr lang="en-US" altLang="zh-CN" dirty="0"/>
              <a:t>(Linked</a:t>
            </a:r>
            <a:r>
              <a:rPr lang="zh-CN" altLang="en-US" dirty="0"/>
              <a:t> </a:t>
            </a:r>
            <a:r>
              <a:rPr lang="en-US" altLang="zh-CN" dirty="0"/>
              <a:t>Storage)</a:t>
            </a:r>
            <a:endParaRPr lang="zh-CN" altLang="en-US" dirty="0"/>
          </a:p>
          <a:p>
            <a:pPr lvl="1"/>
            <a:r>
              <a:rPr lang="zh-CN" altLang="en-US" dirty="0">
                <a:solidFill>
                  <a:srgbClr val="C00000"/>
                </a:solidFill>
              </a:rPr>
              <a:t>索引</a:t>
            </a:r>
            <a:r>
              <a:rPr lang="zh-CN" altLang="en-US" dirty="0"/>
              <a:t>存储表示</a:t>
            </a:r>
            <a:r>
              <a:rPr lang="en-US" altLang="zh-CN" dirty="0"/>
              <a:t>(Indexed</a:t>
            </a:r>
            <a:r>
              <a:rPr lang="zh-CN" altLang="en-US" dirty="0"/>
              <a:t> </a:t>
            </a:r>
            <a:r>
              <a:rPr lang="en-US" altLang="zh-CN" dirty="0"/>
              <a:t>Storage)</a:t>
            </a:r>
            <a:endParaRPr lang="zh-CN" altLang="en-US" dirty="0"/>
          </a:p>
          <a:p>
            <a:pPr lvl="1"/>
            <a:r>
              <a:rPr lang="zh-CN" altLang="en-US" dirty="0">
                <a:solidFill>
                  <a:srgbClr val="C00000"/>
                </a:solidFill>
              </a:rPr>
              <a:t>散列</a:t>
            </a:r>
            <a:r>
              <a:rPr lang="zh-CN" altLang="en-US" dirty="0"/>
              <a:t>存储表示</a:t>
            </a:r>
            <a:r>
              <a:rPr lang="en-US" altLang="zh-CN" dirty="0"/>
              <a:t>(Hashing</a:t>
            </a:r>
            <a:r>
              <a:rPr lang="zh-CN" altLang="en-US" dirty="0"/>
              <a:t> </a:t>
            </a:r>
            <a:r>
              <a:rPr lang="en-US" altLang="zh-CN" dirty="0"/>
              <a:t>Storage)</a:t>
            </a:r>
            <a:endParaRPr lang="zh-CN" altLang="en-US" dirty="0"/>
          </a:p>
        </p:txBody>
      </p:sp>
      <p:sp>
        <p:nvSpPr>
          <p:cNvPr id="4" name="Right Brace 3">
            <a:extLst>
              <a:ext uri="{FF2B5EF4-FFF2-40B4-BE49-F238E27FC236}">
                <a16:creationId xmlns:a16="http://schemas.microsoft.com/office/drawing/2014/main" id="{C33B4BFB-1F23-3340-8DF8-FCD1214286DB}"/>
              </a:ext>
            </a:extLst>
          </p:cNvPr>
          <p:cNvSpPr/>
          <p:nvPr/>
        </p:nvSpPr>
        <p:spPr>
          <a:xfrm>
            <a:off x="5220072" y="3197128"/>
            <a:ext cx="216024" cy="432048"/>
          </a:xfrm>
          <a:prstGeom prst="rightBrace">
            <a:avLst/>
          </a:prstGeom>
          <a:ln w="22225"/>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 name="Right Brace 4">
            <a:extLst>
              <a:ext uri="{FF2B5EF4-FFF2-40B4-BE49-F238E27FC236}">
                <a16:creationId xmlns:a16="http://schemas.microsoft.com/office/drawing/2014/main" id="{34302CA4-4AAC-DB4B-850D-8B90CC34C985}"/>
              </a:ext>
            </a:extLst>
          </p:cNvPr>
          <p:cNvSpPr/>
          <p:nvPr/>
        </p:nvSpPr>
        <p:spPr>
          <a:xfrm>
            <a:off x="5225638" y="3827535"/>
            <a:ext cx="216024" cy="432048"/>
          </a:xfrm>
          <a:prstGeom prst="rightBrace">
            <a:avLst/>
          </a:prstGeom>
          <a:ln w="22225"/>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6" name="Text Box 1031">
            <a:extLst>
              <a:ext uri="{FF2B5EF4-FFF2-40B4-BE49-F238E27FC236}">
                <a16:creationId xmlns:a16="http://schemas.microsoft.com/office/drawing/2014/main" id="{18820CA4-3F64-4846-BE2F-F3D7F2C729B2}"/>
              </a:ext>
            </a:extLst>
          </p:cNvPr>
          <p:cNvSpPr txBox="1">
            <a:spLocks noChangeArrowheads="1"/>
          </p:cNvSpPr>
          <p:nvPr/>
        </p:nvSpPr>
        <p:spPr bwMode="auto">
          <a:xfrm>
            <a:off x="5440640" y="3221561"/>
            <a:ext cx="3275087" cy="383182"/>
          </a:xfrm>
          <a:prstGeom prst="rect">
            <a:avLst/>
          </a:prstGeom>
          <a:noFill/>
          <a:ln w="9525">
            <a:noFill/>
            <a:miter lim="800000"/>
            <a:headEnd/>
            <a:tailEnd/>
          </a:ln>
          <a:effectLst/>
        </p:spPr>
        <p:txBody>
          <a:bodyPr wrap="square">
            <a:spAutoFit/>
          </a:bodyPr>
          <a:lstStyle/>
          <a:p>
            <a:pPr defTabSz="685800">
              <a:lnSpc>
                <a:spcPct val="90000"/>
              </a:lnSpc>
              <a:spcBef>
                <a:spcPts val="750"/>
              </a:spcBef>
              <a:buClrTx/>
              <a:buSzTx/>
            </a:pPr>
            <a:r>
              <a:rPr lang="zh-CN" altLang="en-US" sz="2100" u="none" dirty="0">
                <a:solidFill>
                  <a:schemeClr val="tx1"/>
                </a:solidFill>
                <a:effectLst/>
                <a:latin typeface="DengXian" panose="02010600030101010101" pitchFamily="2" charset="-122"/>
                <a:ea typeface="DengXian" panose="02010600030101010101" pitchFamily="2" charset="-122"/>
              </a:rPr>
              <a:t>主要用于内存的存储表示</a:t>
            </a:r>
          </a:p>
        </p:txBody>
      </p:sp>
      <p:sp>
        <p:nvSpPr>
          <p:cNvPr id="7" name="Text Box 1032">
            <a:extLst>
              <a:ext uri="{FF2B5EF4-FFF2-40B4-BE49-F238E27FC236}">
                <a16:creationId xmlns:a16="http://schemas.microsoft.com/office/drawing/2014/main" id="{6E9652CA-1CC7-4A4A-8EE2-641AD4D82C62}"/>
              </a:ext>
            </a:extLst>
          </p:cNvPr>
          <p:cNvSpPr txBox="1">
            <a:spLocks noChangeArrowheads="1"/>
          </p:cNvSpPr>
          <p:nvPr/>
        </p:nvSpPr>
        <p:spPr bwMode="auto">
          <a:xfrm>
            <a:off x="5436096" y="3803102"/>
            <a:ext cx="3528392" cy="383182"/>
          </a:xfrm>
          <a:prstGeom prst="rect">
            <a:avLst/>
          </a:prstGeom>
          <a:noFill/>
          <a:ln w="9525">
            <a:noFill/>
            <a:miter lim="800000"/>
            <a:headEnd/>
            <a:tailEnd/>
          </a:ln>
          <a:effectLst/>
        </p:spPr>
        <p:txBody>
          <a:bodyPr wrap="square">
            <a:spAutoFit/>
          </a:bodyPr>
          <a:lstStyle/>
          <a:p>
            <a:pPr defTabSz="685800">
              <a:lnSpc>
                <a:spcPct val="90000"/>
              </a:lnSpc>
              <a:spcBef>
                <a:spcPts val="750"/>
              </a:spcBef>
              <a:buClrTx/>
              <a:buSzTx/>
              <a:buFont typeface="Wingdings" pitchFamily="2" charset="2"/>
              <a:buNone/>
            </a:pPr>
            <a:r>
              <a:rPr lang="zh-CN" altLang="en-US" sz="2100" u="none" dirty="0">
                <a:solidFill>
                  <a:schemeClr val="tx1"/>
                </a:solidFill>
                <a:effectLst/>
                <a:latin typeface="DengXian" panose="02010600030101010101" pitchFamily="2" charset="-122"/>
                <a:ea typeface="DengXian" panose="02010600030101010101" pitchFamily="2" charset="-122"/>
              </a:rPr>
              <a:t>主要用于外存的存储表示</a:t>
            </a:r>
          </a:p>
        </p:txBody>
      </p:sp>
    </p:spTree>
    <p:extLst>
      <p:ext uri="{BB962C8B-B14F-4D97-AF65-F5344CB8AC3E}">
        <p14:creationId xmlns:p14="http://schemas.microsoft.com/office/powerpoint/2010/main" val="3657522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8BC96-9B30-4643-AAE9-DBD4EC0291AC}"/>
              </a:ext>
            </a:extLst>
          </p:cNvPr>
          <p:cNvSpPr>
            <a:spLocks noGrp="1"/>
          </p:cNvSpPr>
          <p:nvPr>
            <p:ph type="title"/>
          </p:nvPr>
        </p:nvSpPr>
        <p:spPr/>
        <p:txBody>
          <a:bodyPr/>
          <a:lstStyle/>
          <a:p>
            <a:r>
              <a:rPr lang="zh-CN" altLang="en-US" dirty="0"/>
              <a:t>数据的运算</a:t>
            </a:r>
            <a:endParaRPr lang="en-US" dirty="0"/>
          </a:p>
        </p:txBody>
      </p:sp>
      <p:sp>
        <p:nvSpPr>
          <p:cNvPr id="3" name="Content Placeholder 2">
            <a:extLst>
              <a:ext uri="{FF2B5EF4-FFF2-40B4-BE49-F238E27FC236}">
                <a16:creationId xmlns:a16="http://schemas.microsoft.com/office/drawing/2014/main" id="{E6BC35C5-48C4-B04A-A51B-4D42F1078D90}"/>
              </a:ext>
            </a:extLst>
          </p:cNvPr>
          <p:cNvSpPr>
            <a:spLocks noGrp="1"/>
          </p:cNvSpPr>
          <p:nvPr>
            <p:ph idx="1"/>
          </p:nvPr>
        </p:nvSpPr>
        <p:spPr/>
        <p:txBody>
          <a:bodyPr/>
          <a:lstStyle/>
          <a:p>
            <a:r>
              <a:rPr lang="zh-CN" altLang="en-US" dirty="0">
                <a:solidFill>
                  <a:srgbClr val="C00000"/>
                </a:solidFill>
              </a:rPr>
              <a:t>算法</a:t>
            </a:r>
            <a:r>
              <a:rPr lang="zh-CN" altLang="en-US" dirty="0"/>
              <a:t>：一个有穷的指令集，这些指令为解决某一特定任务规定了一个运算序列</a:t>
            </a:r>
            <a:endParaRPr lang="en-US" altLang="zh-CN" dirty="0"/>
          </a:p>
          <a:p>
            <a:pPr lvl="1"/>
            <a:r>
              <a:rPr lang="zh-CN" altLang="en-US" dirty="0"/>
              <a:t>有输入：有</a:t>
            </a:r>
            <a:r>
              <a:rPr lang="en-US" altLang="zh-CN" dirty="0"/>
              <a:t>0</a:t>
            </a:r>
            <a:r>
              <a:rPr lang="zh-CN" altLang="en-US" dirty="0"/>
              <a:t>个或多个输入</a:t>
            </a:r>
          </a:p>
          <a:p>
            <a:pPr lvl="1"/>
            <a:r>
              <a:rPr lang="zh-CN" altLang="en-US" dirty="0"/>
              <a:t>有输出：有一个或多个输出</a:t>
            </a:r>
            <a:r>
              <a:rPr lang="en-US" altLang="zh-CN" dirty="0"/>
              <a:t>(</a:t>
            </a:r>
            <a:r>
              <a:rPr lang="zh-CN" altLang="en-US" dirty="0"/>
              <a:t>计算结果</a:t>
            </a:r>
            <a:r>
              <a:rPr lang="en-US" altLang="zh-CN" dirty="0"/>
              <a:t>)</a:t>
            </a:r>
            <a:endParaRPr lang="zh-CN" altLang="en-US" dirty="0"/>
          </a:p>
          <a:p>
            <a:pPr lvl="1"/>
            <a:r>
              <a:rPr lang="zh-CN" altLang="en-US" dirty="0"/>
              <a:t>确定性：每步定义都是确切无歧义的</a:t>
            </a:r>
          </a:p>
          <a:p>
            <a:pPr lvl="1"/>
            <a:r>
              <a:rPr lang="zh-CN" altLang="en-US" dirty="0"/>
              <a:t>有穷性：应该在执行有穷步后结束</a:t>
            </a:r>
          </a:p>
          <a:p>
            <a:pPr lvl="1"/>
            <a:r>
              <a:rPr lang="zh-CN" altLang="en-US" dirty="0"/>
              <a:t>能行性：每一条运算都必须是足够基本的，能通过计算机指令</a:t>
            </a:r>
            <a:r>
              <a:rPr lang="zh-CN" altLang="en-CN" dirty="0"/>
              <a:t>精确地</a:t>
            </a:r>
            <a:r>
              <a:rPr lang="zh-CN" altLang="en-US" dirty="0"/>
              <a:t>执行</a:t>
            </a:r>
          </a:p>
        </p:txBody>
      </p:sp>
    </p:spTree>
    <p:extLst>
      <p:ext uri="{BB962C8B-B14F-4D97-AF65-F5344CB8AC3E}">
        <p14:creationId xmlns:p14="http://schemas.microsoft.com/office/powerpoint/2010/main" val="2147852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00BAA-6A81-4C46-9DC7-86D5B17AE93E}"/>
              </a:ext>
            </a:extLst>
          </p:cNvPr>
          <p:cNvSpPr>
            <a:spLocks noGrp="1"/>
          </p:cNvSpPr>
          <p:nvPr>
            <p:ph type="title"/>
          </p:nvPr>
        </p:nvSpPr>
        <p:spPr/>
        <p:txBody>
          <a:bodyPr>
            <a:normAutofit/>
          </a:bodyPr>
          <a:lstStyle/>
          <a:p>
            <a:r>
              <a:rPr lang="zh-CN" altLang="en-US" dirty="0"/>
              <a:t>算法设计：自顶向下、逐步求精</a:t>
            </a:r>
            <a:endParaRPr lang="en-US" dirty="0"/>
          </a:p>
        </p:txBody>
      </p:sp>
      <p:sp>
        <p:nvSpPr>
          <p:cNvPr id="3" name="Content Placeholder 2">
            <a:extLst>
              <a:ext uri="{FF2B5EF4-FFF2-40B4-BE49-F238E27FC236}">
                <a16:creationId xmlns:a16="http://schemas.microsoft.com/office/drawing/2014/main" id="{40D43CE4-40BE-5D4C-9BEF-49F3807C5FDE}"/>
              </a:ext>
            </a:extLst>
          </p:cNvPr>
          <p:cNvSpPr>
            <a:spLocks noGrp="1"/>
          </p:cNvSpPr>
          <p:nvPr>
            <p:ph idx="1"/>
          </p:nvPr>
        </p:nvSpPr>
        <p:spPr/>
        <p:txBody>
          <a:bodyPr/>
          <a:lstStyle/>
          <a:p>
            <a:r>
              <a:rPr lang="zh-CN" altLang="en-US" dirty="0"/>
              <a:t>事例学习：</a:t>
            </a:r>
            <a:r>
              <a:rPr lang="zh-CN" altLang="en-US" dirty="0">
                <a:solidFill>
                  <a:srgbClr val="C00000"/>
                </a:solidFill>
              </a:rPr>
              <a:t>选择排序问题</a:t>
            </a:r>
          </a:p>
          <a:p>
            <a:r>
              <a:rPr lang="zh-CN" altLang="en-US" dirty="0"/>
              <a:t>明确问题：递增排序</a:t>
            </a:r>
          </a:p>
          <a:p>
            <a:r>
              <a:rPr lang="zh-CN" altLang="en-US" dirty="0"/>
              <a:t>解决方案：逐个选择最小数据</a:t>
            </a:r>
          </a:p>
          <a:p>
            <a:r>
              <a:rPr lang="zh-CN" altLang="en-US" dirty="0"/>
              <a:t>算法框架：</a:t>
            </a:r>
            <a:endParaRPr lang="en-US" altLang="zh-CN" dirty="0"/>
          </a:p>
        </p:txBody>
      </p:sp>
      <p:sp>
        <p:nvSpPr>
          <p:cNvPr id="5" name="Rectangle 4">
            <a:extLst>
              <a:ext uri="{FF2B5EF4-FFF2-40B4-BE49-F238E27FC236}">
                <a16:creationId xmlns:a16="http://schemas.microsoft.com/office/drawing/2014/main" id="{663CA3EE-90DE-A942-9EE8-88F8B8EE8548}"/>
              </a:ext>
            </a:extLst>
          </p:cNvPr>
          <p:cNvSpPr/>
          <p:nvPr/>
        </p:nvSpPr>
        <p:spPr>
          <a:xfrm>
            <a:off x="827584" y="3573016"/>
            <a:ext cx="4572000" cy="1435842"/>
          </a:xfrm>
          <a:prstGeom prst="rect">
            <a:avLst/>
          </a:prstGeom>
        </p:spPr>
        <p:txBody>
          <a:bodyPr>
            <a:spAutoFit/>
          </a:bodyPr>
          <a:lstStyle/>
          <a:p>
            <a:pPr>
              <a:lnSpc>
                <a:spcPct val="105000"/>
              </a:lnSpc>
              <a:spcBef>
                <a:spcPct val="0"/>
              </a:spcBef>
              <a:buClr>
                <a:srgbClr val="00CC00"/>
              </a:buClr>
              <a:buSzPct val="50000"/>
            </a:pPr>
            <a:r>
              <a:rPr lang="en-US" altLang="zh-CN" sz="2100" u="none" dirty="0">
                <a:solidFill>
                  <a:schemeClr val="tx1"/>
                </a:solidFill>
                <a:effectLst/>
                <a:latin typeface="Times New Roman" panose="02020603050405020304" pitchFamily="18" charset="0"/>
                <a:ea typeface="+mn-ea"/>
                <a:cs typeface="Times New Roman" panose="02020603050405020304" pitchFamily="18" charset="0"/>
              </a:rPr>
              <a:t>for (</a:t>
            </a:r>
            <a:r>
              <a:rPr lang="en-US" altLang="zh-CN" sz="2100" u="none" dirty="0" err="1">
                <a:solidFill>
                  <a:schemeClr val="tx1"/>
                </a:solidFill>
                <a:effectLst/>
                <a:latin typeface="Times New Roman" panose="02020603050405020304" pitchFamily="18" charset="0"/>
                <a:ea typeface="+mn-ea"/>
                <a:cs typeface="Times New Roman" panose="02020603050405020304" pitchFamily="18" charset="0"/>
              </a:rPr>
              <a:t>int</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100" b="0" u="none" dirty="0" err="1">
                <a:solidFill>
                  <a:schemeClr val="tx1"/>
                </a:solidFill>
                <a:effectLst/>
                <a:latin typeface="Times New Roman" panose="02020603050405020304" pitchFamily="18" charset="0"/>
                <a:ea typeface="+mn-ea"/>
                <a:cs typeface="Times New Roman" panose="02020603050405020304" pitchFamily="18" charset="0"/>
              </a:rPr>
              <a:t>i</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 = 0; </a:t>
            </a:r>
            <a:r>
              <a:rPr lang="en-US" altLang="zh-CN" sz="2100" b="0" u="none" dirty="0" err="1">
                <a:solidFill>
                  <a:schemeClr val="tx1"/>
                </a:solidFill>
                <a:effectLst/>
                <a:latin typeface="Times New Roman" panose="02020603050405020304" pitchFamily="18" charset="0"/>
                <a:ea typeface="+mn-ea"/>
                <a:cs typeface="Times New Roman" panose="02020603050405020304" pitchFamily="18" charset="0"/>
              </a:rPr>
              <a:t>i</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 &lt; n-1; </a:t>
            </a:r>
            <a:r>
              <a:rPr lang="en-US" altLang="zh-CN" sz="2100" b="0" u="none" dirty="0" err="1">
                <a:solidFill>
                  <a:schemeClr val="tx1"/>
                </a:solidFill>
                <a:effectLst/>
                <a:latin typeface="Times New Roman" panose="02020603050405020304" pitchFamily="18" charset="0"/>
                <a:ea typeface="+mn-ea"/>
                <a:cs typeface="Times New Roman" panose="02020603050405020304" pitchFamily="18" charset="0"/>
              </a:rPr>
              <a:t>i</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100" u="none"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    //</a:t>
            </a:r>
            <a:r>
              <a:rPr lang="zh-CN" altLang="en-US" sz="2100" b="0" u="none" dirty="0">
                <a:solidFill>
                  <a:schemeClr val="tx1"/>
                </a:solidFill>
                <a:effectLst/>
                <a:latin typeface="Times New Roman" panose="02020603050405020304" pitchFamily="18" charset="0"/>
                <a:ea typeface="+mn-ea"/>
                <a:cs typeface="Times New Roman" panose="02020603050405020304" pitchFamily="18" charset="0"/>
              </a:rPr>
              <a:t> </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n-1</a:t>
            </a:r>
            <a:r>
              <a:rPr lang="zh-CN" altLang="en-US" sz="2100" b="0" u="none" dirty="0">
                <a:solidFill>
                  <a:schemeClr val="tx1"/>
                </a:solidFill>
                <a:effectLst/>
                <a:latin typeface="Times New Roman" panose="02020603050405020304" pitchFamily="18" charset="0"/>
                <a:ea typeface="+mn-ea"/>
                <a:cs typeface="Times New Roman" panose="02020603050405020304" pitchFamily="18" charset="0"/>
              </a:rPr>
              <a:t>趟        </a:t>
            </a:r>
            <a:endParaRPr lang="en-US" altLang="zh-CN" sz="2100" b="0" u="none" dirty="0">
              <a:solidFill>
                <a:schemeClr val="tx1"/>
              </a:solidFill>
              <a:effectLst/>
              <a:latin typeface="Times New Roman" panose="02020603050405020304" pitchFamily="18" charset="0"/>
              <a:ea typeface="+mn-ea"/>
              <a:cs typeface="Times New Roman" panose="02020603050405020304" pitchFamily="18" charset="0"/>
            </a:endParaRPr>
          </a:p>
          <a:p>
            <a:pPr>
              <a:lnSpc>
                <a:spcPct val="105000"/>
              </a:lnSpc>
              <a:spcBef>
                <a:spcPct val="0"/>
              </a:spcBef>
              <a:buClr>
                <a:srgbClr val="00CC00"/>
              </a:buClr>
              <a:buSzPct val="50000"/>
            </a:pPr>
            <a:r>
              <a:rPr lang="zh-CN" altLang="en-US" sz="2100" b="0" u="none" dirty="0">
                <a:solidFill>
                  <a:schemeClr val="tx1"/>
                </a:solidFill>
                <a:effectLst/>
                <a:latin typeface="Times New Roman" panose="02020603050405020304" pitchFamily="18" charset="0"/>
                <a:ea typeface="+mn-ea"/>
                <a:cs typeface="Times New Roman" panose="02020603050405020304" pitchFamily="18" charset="0"/>
              </a:rPr>
              <a:t>        从</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a[</a:t>
            </a:r>
            <a:r>
              <a:rPr lang="en-US" altLang="zh-CN" sz="2100" b="0" u="none" dirty="0" err="1">
                <a:solidFill>
                  <a:schemeClr val="tx1"/>
                </a:solidFill>
                <a:effectLst/>
                <a:latin typeface="Times New Roman" panose="02020603050405020304" pitchFamily="18" charset="0"/>
                <a:ea typeface="+mn-ea"/>
                <a:cs typeface="Times New Roman" panose="02020603050405020304" pitchFamily="18" charset="0"/>
              </a:rPr>
              <a:t>i</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a:t>
            </a:r>
            <a:r>
              <a:rPr lang="zh-CN" altLang="en-US" sz="2100" b="0" u="none" dirty="0">
                <a:solidFill>
                  <a:schemeClr val="tx1"/>
                </a:solidFill>
                <a:effectLst/>
                <a:latin typeface="Times New Roman" panose="02020603050405020304" pitchFamily="18" charset="0"/>
                <a:ea typeface="+mn-ea"/>
                <a:cs typeface="Times New Roman" panose="02020603050405020304" pitchFamily="18" charset="0"/>
              </a:rPr>
              <a:t>检查到</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a[n-1];</a:t>
            </a:r>
            <a:b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br>
            <a:r>
              <a:rPr lang="zh-CN" altLang="en-US" sz="2100" b="0" u="none" dirty="0">
                <a:solidFill>
                  <a:schemeClr val="tx1"/>
                </a:solidFill>
                <a:effectLst/>
                <a:latin typeface="Times New Roman" panose="02020603050405020304" pitchFamily="18" charset="0"/>
                <a:ea typeface="+mn-ea"/>
                <a:cs typeface="Times New Roman" panose="02020603050405020304" pitchFamily="18" charset="0"/>
              </a:rPr>
              <a:t>        若最小整数在</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a[k], </a:t>
            </a:r>
            <a:r>
              <a:rPr lang="zh-CN" altLang="en-US" sz="2100" b="0" u="none" dirty="0">
                <a:solidFill>
                  <a:schemeClr val="tx1"/>
                </a:solidFill>
                <a:effectLst/>
                <a:latin typeface="Times New Roman" panose="02020603050405020304" pitchFamily="18" charset="0"/>
                <a:ea typeface="+mn-ea"/>
                <a:cs typeface="Times New Roman" panose="02020603050405020304" pitchFamily="18" charset="0"/>
              </a:rPr>
              <a:t>交换</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a[</a:t>
            </a:r>
            <a:r>
              <a:rPr lang="en-US" altLang="zh-CN" sz="2100" b="0" u="none" dirty="0" err="1">
                <a:solidFill>
                  <a:schemeClr val="tx1"/>
                </a:solidFill>
                <a:effectLst/>
                <a:latin typeface="Times New Roman" panose="02020603050405020304" pitchFamily="18" charset="0"/>
                <a:ea typeface="+mn-ea"/>
                <a:cs typeface="Times New Roman" panose="02020603050405020304" pitchFamily="18" charset="0"/>
              </a:rPr>
              <a:t>i</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a:t>
            </a:r>
            <a:r>
              <a:rPr lang="zh-CN" altLang="en-US" sz="2100" b="0" u="none" dirty="0">
                <a:solidFill>
                  <a:schemeClr val="tx1"/>
                </a:solidFill>
                <a:effectLst/>
                <a:latin typeface="Times New Roman" panose="02020603050405020304" pitchFamily="18" charset="0"/>
                <a:ea typeface="+mn-ea"/>
                <a:cs typeface="Times New Roman" panose="02020603050405020304" pitchFamily="18" charset="0"/>
              </a:rPr>
              <a:t>与</a:t>
            </a:r>
            <a:r>
              <a:rPr lang="en-US" altLang="zh-CN" sz="2100" b="0" u="none" dirty="0">
                <a:solidFill>
                  <a:schemeClr val="tx1"/>
                </a:solidFill>
                <a:effectLst/>
                <a:latin typeface="Times New Roman" panose="02020603050405020304" pitchFamily="18" charset="0"/>
                <a:ea typeface="+mn-ea"/>
                <a:cs typeface="Times New Roman" panose="02020603050405020304" pitchFamily="18" charset="0"/>
              </a:rPr>
              <a:t>a[k];</a:t>
            </a:r>
          </a:p>
          <a:p>
            <a:pPr>
              <a:lnSpc>
                <a:spcPct val="105000"/>
              </a:lnSpc>
              <a:spcBef>
                <a:spcPct val="0"/>
              </a:spcBef>
              <a:buClr>
                <a:srgbClr val="00CC00"/>
              </a:buClr>
              <a:buSzPct val="50000"/>
            </a:pPr>
            <a:r>
              <a:rPr lang="en-US" altLang="zh-CN" sz="2100" u="none" dirty="0">
                <a:solidFill>
                  <a:schemeClr val="tx1"/>
                </a:solidFill>
                <a:effectLst/>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14369086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6" name="AutoShape 4" descr="白色大理石"/>
          <p:cNvSpPr>
            <a:spLocks noChangeArrowheads="1"/>
          </p:cNvSpPr>
          <p:nvPr/>
        </p:nvSpPr>
        <p:spPr bwMode="auto">
          <a:xfrm>
            <a:off x="701675" y="6284367"/>
            <a:ext cx="7219950" cy="404813"/>
          </a:xfrm>
          <a:prstGeom prst="parallelogram">
            <a:avLst>
              <a:gd name="adj" fmla="val 2581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7077" name="AutoShape 5" descr="白色大理石"/>
          <p:cNvSpPr>
            <a:spLocks noChangeArrowheads="1"/>
          </p:cNvSpPr>
          <p:nvPr/>
        </p:nvSpPr>
        <p:spPr bwMode="auto">
          <a:xfrm>
            <a:off x="701675" y="5001667"/>
            <a:ext cx="7219950" cy="404813"/>
          </a:xfrm>
          <a:prstGeom prst="parallelogram">
            <a:avLst>
              <a:gd name="adj" fmla="val 2581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7078" name="AutoShape 6" descr="白色大理石"/>
          <p:cNvSpPr>
            <a:spLocks noChangeArrowheads="1"/>
          </p:cNvSpPr>
          <p:nvPr/>
        </p:nvSpPr>
        <p:spPr bwMode="auto">
          <a:xfrm>
            <a:off x="701675" y="3717380"/>
            <a:ext cx="7219950" cy="406400"/>
          </a:xfrm>
          <a:prstGeom prst="parallelogram">
            <a:avLst>
              <a:gd name="adj" fmla="val 257108"/>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7079" name="AutoShape 7" descr="白色大理石"/>
          <p:cNvSpPr>
            <a:spLocks noChangeArrowheads="1"/>
          </p:cNvSpPr>
          <p:nvPr/>
        </p:nvSpPr>
        <p:spPr bwMode="auto">
          <a:xfrm>
            <a:off x="701675" y="2231480"/>
            <a:ext cx="7219950" cy="406400"/>
          </a:xfrm>
          <a:prstGeom prst="parallelogram">
            <a:avLst>
              <a:gd name="adj" fmla="val 257108"/>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7081" name="AutoShape 9"/>
          <p:cNvSpPr>
            <a:spLocks noChangeArrowheads="1"/>
          </p:cNvSpPr>
          <p:nvPr/>
        </p:nvSpPr>
        <p:spPr bwMode="auto">
          <a:xfrm>
            <a:off x="1703388" y="1894930"/>
            <a:ext cx="500062" cy="674687"/>
          </a:xfrm>
          <a:prstGeom prst="can">
            <a:avLst>
              <a:gd name="adj" fmla="val 3373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21</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82" name="AutoShape 10"/>
          <p:cNvSpPr>
            <a:spLocks noChangeArrowheads="1"/>
          </p:cNvSpPr>
          <p:nvPr/>
        </p:nvSpPr>
        <p:spPr bwMode="auto">
          <a:xfrm>
            <a:off x="2632075" y="1826667"/>
            <a:ext cx="500063" cy="742950"/>
          </a:xfrm>
          <a:prstGeom prst="can">
            <a:avLst>
              <a:gd name="adj" fmla="val 37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83" name="AutoShape 11"/>
          <p:cNvSpPr>
            <a:spLocks noChangeArrowheads="1"/>
          </p:cNvSpPr>
          <p:nvPr/>
        </p:nvSpPr>
        <p:spPr bwMode="auto">
          <a:xfrm>
            <a:off x="3560763" y="1556792"/>
            <a:ext cx="500062" cy="1012825"/>
          </a:xfrm>
          <a:prstGeom prst="can">
            <a:avLst>
              <a:gd name="adj" fmla="val 50635"/>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84" name="AutoShape 12"/>
          <p:cNvSpPr>
            <a:spLocks noChangeArrowheads="1"/>
          </p:cNvSpPr>
          <p:nvPr/>
        </p:nvSpPr>
        <p:spPr bwMode="auto">
          <a:xfrm>
            <a:off x="4491038" y="1826667"/>
            <a:ext cx="500062" cy="742950"/>
          </a:xfrm>
          <a:prstGeom prst="can">
            <a:avLst>
              <a:gd name="adj" fmla="val 37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85" name="AutoShape 13"/>
          <p:cNvSpPr>
            <a:spLocks noChangeArrowheads="1"/>
          </p:cNvSpPr>
          <p:nvPr/>
        </p:nvSpPr>
        <p:spPr bwMode="auto">
          <a:xfrm>
            <a:off x="5419725" y="1961605"/>
            <a:ext cx="500063" cy="608012"/>
          </a:xfrm>
          <a:prstGeom prst="can">
            <a:avLst>
              <a:gd name="adj" fmla="val 30397"/>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16</a:t>
            </a:r>
            <a:endParaRPr kumimoji="1" lang="en-US" altLang="zh-CN" sz="2400" b="0" u="none">
              <a:solidFill>
                <a:schemeClr val="tx2"/>
              </a:solidFill>
              <a:effectLst>
                <a:outerShdw blurRad="38100" dist="38100" dir="2700000" algn="tl">
                  <a:srgbClr val="000000"/>
                </a:outerShdw>
              </a:effectLst>
              <a:latin typeface="Times New Roman" pitchFamily="18" charset="0"/>
              <a:ea typeface="宋体" pitchFamily="2" charset="-122"/>
            </a:endParaRPr>
          </a:p>
        </p:txBody>
      </p:sp>
      <p:sp>
        <p:nvSpPr>
          <p:cNvPr id="387086" name="AutoShape 14"/>
          <p:cNvSpPr>
            <a:spLocks noChangeArrowheads="1"/>
          </p:cNvSpPr>
          <p:nvPr/>
        </p:nvSpPr>
        <p:spPr bwMode="auto">
          <a:xfrm>
            <a:off x="6348413" y="2231480"/>
            <a:ext cx="500062" cy="338137"/>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08</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87" name="Text Box 15"/>
          <p:cNvSpPr txBox="1">
            <a:spLocks noChangeArrowheads="1"/>
          </p:cNvSpPr>
          <p:nvPr/>
        </p:nvSpPr>
        <p:spPr bwMode="auto">
          <a:xfrm>
            <a:off x="1774825" y="2637880"/>
            <a:ext cx="4984750" cy="457200"/>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0          1           2          3          4          5</a:t>
            </a:r>
            <a:endParaRPr kumimoji="1" lang="en-US" altLang="zh-CN" sz="2400" b="0" u="none">
              <a:solidFill>
                <a:schemeClr val="tx1"/>
              </a:solidFill>
              <a:effectLst/>
              <a:latin typeface="Times New Roman" pitchFamily="18" charset="0"/>
              <a:ea typeface="宋体" pitchFamily="2" charset="-122"/>
            </a:endParaRPr>
          </a:p>
        </p:txBody>
      </p:sp>
      <p:sp>
        <p:nvSpPr>
          <p:cNvPr id="387088" name="AutoShape 16"/>
          <p:cNvSpPr>
            <a:spLocks noChangeArrowheads="1"/>
          </p:cNvSpPr>
          <p:nvPr/>
        </p:nvSpPr>
        <p:spPr bwMode="auto">
          <a:xfrm>
            <a:off x="1703388" y="3380830"/>
            <a:ext cx="500062" cy="674687"/>
          </a:xfrm>
          <a:prstGeom prst="can">
            <a:avLst>
              <a:gd name="adj" fmla="val 3373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21</a:t>
            </a:r>
            <a:endParaRPr kumimoji="1" lang="en-US" altLang="zh-CN" sz="2400" b="0" u="none">
              <a:solidFill>
                <a:schemeClr val="bg2"/>
              </a:solidFill>
              <a:effectLst>
                <a:outerShdw blurRad="38100" dist="38100" dir="2700000" algn="tl">
                  <a:srgbClr val="000000"/>
                </a:outerShdw>
              </a:effectLst>
              <a:latin typeface="Times New Roman" pitchFamily="18" charset="0"/>
              <a:ea typeface="宋体" pitchFamily="2" charset="-122"/>
            </a:endParaRPr>
          </a:p>
        </p:txBody>
      </p:sp>
      <p:sp>
        <p:nvSpPr>
          <p:cNvPr id="387089" name="AutoShape 17"/>
          <p:cNvSpPr>
            <a:spLocks noChangeArrowheads="1"/>
          </p:cNvSpPr>
          <p:nvPr/>
        </p:nvSpPr>
        <p:spPr bwMode="auto">
          <a:xfrm>
            <a:off x="4491038" y="3312567"/>
            <a:ext cx="500062" cy="742950"/>
          </a:xfrm>
          <a:prstGeom prst="can">
            <a:avLst>
              <a:gd name="adj" fmla="val 37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90" name="Text Box 18"/>
          <p:cNvSpPr txBox="1">
            <a:spLocks noChangeArrowheads="1"/>
          </p:cNvSpPr>
          <p:nvPr/>
        </p:nvSpPr>
        <p:spPr bwMode="auto">
          <a:xfrm>
            <a:off x="539750" y="3339555"/>
            <a:ext cx="683200" cy="5847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i="1" u="none" dirty="0" err="1">
                <a:solidFill>
                  <a:schemeClr val="hlink"/>
                </a:solidFill>
                <a:effectLst>
                  <a:outerShdw blurRad="38100" dist="38100" dir="2700000" algn="tl">
                    <a:srgbClr val="C0C0C0"/>
                  </a:outerShdw>
                </a:effectLst>
                <a:latin typeface="Times New Roman" pitchFamily="18" charset="0"/>
                <a:ea typeface="宋体" pitchFamily="2" charset="-122"/>
              </a:rPr>
              <a:t>i</a:t>
            </a:r>
            <a:r>
              <a:rPr kumimoji="1" lang="en-US" altLang="zh-CN" sz="2800" u="none" dirty="0">
                <a:solidFill>
                  <a:schemeClr val="hlink"/>
                </a:solidFill>
                <a:effectLst>
                  <a:outerShdw blurRad="38100" dist="38100" dir="2700000" algn="tl">
                    <a:srgbClr val="C0C0C0"/>
                  </a:outerShdw>
                </a:effectLst>
                <a:latin typeface="Times New Roman" pitchFamily="18" charset="0"/>
                <a:ea typeface="宋体" pitchFamily="2" charset="-122"/>
              </a:rPr>
              <a:t>=0</a:t>
            </a:r>
            <a:endParaRPr kumimoji="1" lang="en-US" altLang="zh-CN" sz="2400" b="0" u="none"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宋体" pitchFamily="2" charset="-122"/>
            </a:endParaRPr>
          </a:p>
        </p:txBody>
      </p:sp>
      <p:sp>
        <p:nvSpPr>
          <p:cNvPr id="387091" name="AutoShape 19"/>
          <p:cNvSpPr>
            <a:spLocks noChangeArrowheads="1"/>
          </p:cNvSpPr>
          <p:nvPr/>
        </p:nvSpPr>
        <p:spPr bwMode="auto">
          <a:xfrm>
            <a:off x="3560763" y="5608092"/>
            <a:ext cx="500062" cy="1012825"/>
          </a:xfrm>
          <a:prstGeom prst="can">
            <a:avLst>
              <a:gd name="adj" fmla="val 50635"/>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92" name="AutoShape 20"/>
          <p:cNvSpPr>
            <a:spLocks noChangeArrowheads="1"/>
          </p:cNvSpPr>
          <p:nvPr/>
        </p:nvSpPr>
        <p:spPr bwMode="auto">
          <a:xfrm>
            <a:off x="2632075" y="4595267"/>
            <a:ext cx="500063" cy="742950"/>
          </a:xfrm>
          <a:prstGeom prst="can">
            <a:avLst>
              <a:gd name="adj" fmla="val 37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93" name="AutoShape 21"/>
          <p:cNvSpPr>
            <a:spLocks noChangeArrowheads="1"/>
          </p:cNvSpPr>
          <p:nvPr/>
        </p:nvSpPr>
        <p:spPr bwMode="auto">
          <a:xfrm>
            <a:off x="5419725" y="4730205"/>
            <a:ext cx="500063" cy="608012"/>
          </a:xfrm>
          <a:prstGeom prst="can">
            <a:avLst>
              <a:gd name="adj" fmla="val 30397"/>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accent2"/>
                </a:solidFill>
                <a:effectLst>
                  <a:outerShdw blurRad="38100" dist="38100" dir="2700000" algn="tl">
                    <a:srgbClr val="000000"/>
                  </a:outerShdw>
                </a:effectLst>
                <a:latin typeface="Arial" charset="0"/>
                <a:ea typeface="宋体" pitchFamily="2" charset="-122"/>
              </a:rPr>
              <a:t>16</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94" name="AutoShape 22"/>
          <p:cNvSpPr>
            <a:spLocks noChangeArrowheads="1"/>
          </p:cNvSpPr>
          <p:nvPr/>
        </p:nvSpPr>
        <p:spPr bwMode="auto">
          <a:xfrm>
            <a:off x="2632075" y="3312567"/>
            <a:ext cx="500063" cy="742950"/>
          </a:xfrm>
          <a:prstGeom prst="can">
            <a:avLst>
              <a:gd name="adj" fmla="val 37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95" name="AutoShape 23"/>
          <p:cNvSpPr>
            <a:spLocks noChangeArrowheads="1"/>
          </p:cNvSpPr>
          <p:nvPr/>
        </p:nvSpPr>
        <p:spPr bwMode="auto">
          <a:xfrm>
            <a:off x="5419725" y="3447505"/>
            <a:ext cx="500063" cy="608012"/>
          </a:xfrm>
          <a:prstGeom prst="can">
            <a:avLst>
              <a:gd name="adj" fmla="val 30397"/>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16</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96" name="AutoShape 24"/>
          <p:cNvSpPr>
            <a:spLocks noChangeArrowheads="1"/>
          </p:cNvSpPr>
          <p:nvPr/>
        </p:nvSpPr>
        <p:spPr bwMode="auto">
          <a:xfrm>
            <a:off x="1703388" y="5001667"/>
            <a:ext cx="500062" cy="33655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7097" name="AutoShape 25"/>
          <p:cNvSpPr>
            <a:spLocks noChangeArrowheads="1"/>
          </p:cNvSpPr>
          <p:nvPr/>
        </p:nvSpPr>
        <p:spPr bwMode="auto">
          <a:xfrm>
            <a:off x="3560763" y="3042692"/>
            <a:ext cx="500062" cy="1012825"/>
          </a:xfrm>
          <a:prstGeom prst="can">
            <a:avLst>
              <a:gd name="adj" fmla="val 50635"/>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98" name="AutoShape 26"/>
          <p:cNvSpPr>
            <a:spLocks noChangeArrowheads="1"/>
          </p:cNvSpPr>
          <p:nvPr/>
        </p:nvSpPr>
        <p:spPr bwMode="auto">
          <a:xfrm>
            <a:off x="6348413" y="3717380"/>
            <a:ext cx="500062" cy="338137"/>
          </a:xfrm>
          <a:prstGeom prst="can">
            <a:avLst>
              <a:gd name="adj" fmla="val 2500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accent2"/>
                </a:solidFill>
                <a:effectLst>
                  <a:outerShdw blurRad="38100" dist="38100" dir="2700000" algn="tl">
                    <a:srgbClr val="000000"/>
                  </a:outerShdw>
                </a:effectLst>
                <a:latin typeface="Arial" charset="0"/>
                <a:ea typeface="宋体" pitchFamily="2" charset="-122"/>
              </a:rPr>
              <a:t>08</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099" name="AutoShape 27"/>
          <p:cNvSpPr>
            <a:spLocks noChangeArrowheads="1"/>
          </p:cNvSpPr>
          <p:nvPr/>
        </p:nvSpPr>
        <p:spPr bwMode="auto">
          <a:xfrm>
            <a:off x="4491038" y="4595267"/>
            <a:ext cx="500062" cy="742950"/>
          </a:xfrm>
          <a:prstGeom prst="can">
            <a:avLst>
              <a:gd name="adj" fmla="val 37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100" name="AutoShape 28"/>
          <p:cNvSpPr>
            <a:spLocks noChangeArrowheads="1"/>
          </p:cNvSpPr>
          <p:nvPr/>
        </p:nvSpPr>
        <p:spPr bwMode="auto">
          <a:xfrm>
            <a:off x="3560763" y="4325392"/>
            <a:ext cx="500062" cy="1012825"/>
          </a:xfrm>
          <a:prstGeom prst="can">
            <a:avLst>
              <a:gd name="adj" fmla="val 50635"/>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101" name="AutoShape 29"/>
          <p:cNvSpPr>
            <a:spLocks noChangeArrowheads="1"/>
          </p:cNvSpPr>
          <p:nvPr/>
        </p:nvSpPr>
        <p:spPr bwMode="auto">
          <a:xfrm>
            <a:off x="6348413" y="4663530"/>
            <a:ext cx="500062" cy="674687"/>
          </a:xfrm>
          <a:prstGeom prst="can">
            <a:avLst>
              <a:gd name="adj" fmla="val 3373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21</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102" name="Text Box 30"/>
          <p:cNvSpPr txBox="1">
            <a:spLocks noChangeArrowheads="1"/>
          </p:cNvSpPr>
          <p:nvPr/>
        </p:nvSpPr>
        <p:spPr bwMode="auto">
          <a:xfrm>
            <a:off x="558800" y="4595267"/>
            <a:ext cx="683200" cy="5847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i="1" u="none" dirty="0" err="1">
                <a:solidFill>
                  <a:schemeClr val="hlink"/>
                </a:solidFill>
                <a:effectLst>
                  <a:outerShdw blurRad="38100" dist="38100" dir="2700000" algn="tl">
                    <a:srgbClr val="C0C0C0"/>
                  </a:outerShdw>
                </a:effectLst>
                <a:latin typeface="Times New Roman" pitchFamily="18" charset="0"/>
                <a:ea typeface="宋体" pitchFamily="2" charset="-122"/>
              </a:rPr>
              <a:t>i</a:t>
            </a:r>
            <a:r>
              <a:rPr kumimoji="1" lang="en-US" altLang="zh-CN" sz="2800" u="none" dirty="0">
                <a:solidFill>
                  <a:schemeClr val="hlink"/>
                </a:solidFill>
                <a:effectLst>
                  <a:outerShdw blurRad="38100" dist="38100" dir="2700000" algn="tl">
                    <a:srgbClr val="C0C0C0"/>
                  </a:outerShdw>
                </a:effectLst>
                <a:latin typeface="Times New Roman" pitchFamily="18" charset="0"/>
                <a:ea typeface="宋体" pitchFamily="2" charset="-122"/>
              </a:rPr>
              <a:t>=1</a:t>
            </a:r>
            <a:endParaRPr kumimoji="1" lang="en-US" altLang="zh-CN" sz="2400" b="0" u="none"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宋体" pitchFamily="2" charset="-122"/>
            </a:endParaRPr>
          </a:p>
        </p:txBody>
      </p:sp>
      <p:sp>
        <p:nvSpPr>
          <p:cNvPr id="387103" name="Text Box 31"/>
          <p:cNvSpPr txBox="1">
            <a:spLocks noChangeArrowheads="1"/>
          </p:cNvSpPr>
          <p:nvPr/>
        </p:nvSpPr>
        <p:spPr bwMode="auto">
          <a:xfrm>
            <a:off x="558800" y="5879555"/>
            <a:ext cx="683200" cy="5847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i="1" u="none" dirty="0" err="1">
                <a:solidFill>
                  <a:schemeClr val="hlink"/>
                </a:solidFill>
                <a:effectLst>
                  <a:outerShdw blurRad="38100" dist="38100" dir="2700000" algn="tl">
                    <a:srgbClr val="C0C0C0"/>
                  </a:outerShdw>
                </a:effectLst>
                <a:latin typeface="Times New Roman" pitchFamily="18" charset="0"/>
                <a:ea typeface="宋体" pitchFamily="2" charset="-122"/>
              </a:rPr>
              <a:t>i</a:t>
            </a:r>
            <a:r>
              <a:rPr kumimoji="1" lang="en-US" altLang="zh-CN" sz="2800" u="none" dirty="0">
                <a:solidFill>
                  <a:schemeClr val="hlink"/>
                </a:solidFill>
                <a:effectLst>
                  <a:outerShdw blurRad="38100" dist="38100" dir="2700000" algn="tl">
                    <a:srgbClr val="C0C0C0"/>
                  </a:outerShdw>
                </a:effectLst>
                <a:latin typeface="Times New Roman" pitchFamily="18" charset="0"/>
                <a:ea typeface="宋体" pitchFamily="2" charset="-122"/>
              </a:rPr>
              <a:t>=2</a:t>
            </a:r>
            <a:endParaRPr kumimoji="1" lang="en-US" altLang="zh-CN" sz="2400" b="0" u="none"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宋体" pitchFamily="2" charset="-122"/>
            </a:endParaRPr>
          </a:p>
        </p:txBody>
      </p:sp>
      <p:sp>
        <p:nvSpPr>
          <p:cNvPr id="387104" name="AutoShape 32"/>
          <p:cNvSpPr>
            <a:spLocks noChangeArrowheads="1"/>
          </p:cNvSpPr>
          <p:nvPr/>
        </p:nvSpPr>
        <p:spPr bwMode="auto">
          <a:xfrm>
            <a:off x="1703388" y="6284367"/>
            <a:ext cx="500062" cy="33655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7105" name="AutoShape 33"/>
          <p:cNvSpPr>
            <a:spLocks noChangeArrowheads="1"/>
          </p:cNvSpPr>
          <p:nvPr/>
        </p:nvSpPr>
        <p:spPr bwMode="auto">
          <a:xfrm>
            <a:off x="2632075" y="6014492"/>
            <a:ext cx="500063" cy="606425"/>
          </a:xfrm>
          <a:prstGeom prst="can">
            <a:avLst>
              <a:gd name="adj" fmla="val 30317"/>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16</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7106" name="AutoShape 34"/>
          <p:cNvSpPr>
            <a:spLocks noChangeArrowheads="1"/>
          </p:cNvSpPr>
          <p:nvPr/>
        </p:nvSpPr>
        <p:spPr bwMode="auto">
          <a:xfrm>
            <a:off x="4491038" y="5811292"/>
            <a:ext cx="500062" cy="742950"/>
          </a:xfrm>
          <a:prstGeom prst="can">
            <a:avLst>
              <a:gd name="adj" fmla="val 37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107" name="AutoShape 35"/>
          <p:cNvSpPr>
            <a:spLocks noChangeArrowheads="1"/>
          </p:cNvSpPr>
          <p:nvPr/>
        </p:nvSpPr>
        <p:spPr bwMode="auto">
          <a:xfrm>
            <a:off x="5419725" y="5811292"/>
            <a:ext cx="500063" cy="742950"/>
          </a:xfrm>
          <a:prstGeom prst="can">
            <a:avLst>
              <a:gd name="adj" fmla="val 37143"/>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108" name="AutoShape 36"/>
          <p:cNvSpPr>
            <a:spLocks noChangeArrowheads="1"/>
          </p:cNvSpPr>
          <p:nvPr/>
        </p:nvSpPr>
        <p:spPr bwMode="auto">
          <a:xfrm>
            <a:off x="6348413" y="5879555"/>
            <a:ext cx="500062" cy="674687"/>
          </a:xfrm>
          <a:prstGeom prst="can">
            <a:avLst>
              <a:gd name="adj" fmla="val 33730"/>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accent2"/>
                </a:solidFill>
                <a:effectLst>
                  <a:outerShdw blurRad="38100" dist="38100" dir="2700000" algn="tl">
                    <a:srgbClr val="000000"/>
                  </a:outerShdw>
                </a:effectLst>
                <a:latin typeface="Arial" charset="0"/>
                <a:ea typeface="宋体" pitchFamily="2" charset="-122"/>
              </a:rPr>
              <a:t>21</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7109" name="Text Box 37"/>
          <p:cNvSpPr txBox="1">
            <a:spLocks noChangeArrowheads="1"/>
          </p:cNvSpPr>
          <p:nvPr/>
        </p:nvSpPr>
        <p:spPr bwMode="auto">
          <a:xfrm>
            <a:off x="544513" y="1866355"/>
            <a:ext cx="1038225" cy="519112"/>
          </a:xfrm>
          <a:prstGeom prst="rect">
            <a:avLst/>
          </a:prstGeom>
          <a:noFill/>
          <a:ln w="9525">
            <a:noFill/>
            <a:miter lim="800000"/>
            <a:headEnd/>
            <a:tailEnd/>
          </a:ln>
        </p:spPr>
        <p:txBody>
          <a:bodyPr>
            <a:spAutoFit/>
          </a:bodyPr>
          <a:lstStyle/>
          <a:p>
            <a:pPr>
              <a:spcBef>
                <a:spcPct val="0"/>
              </a:spcBef>
              <a:buClrTx/>
              <a:buSzTx/>
              <a:buFontTx/>
              <a:buNone/>
            </a:pPr>
            <a:r>
              <a:rPr kumimoji="1" lang="zh-CN" altLang="en-US"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初始</a:t>
            </a:r>
            <a:endParaRPr kumimoji="1" lang="zh-CN" altLang="en-US" sz="2400" u="none" dirty="0">
              <a:solidFill>
                <a:schemeClr val="tx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DengXian" panose="02010600030101010101" pitchFamily="2" charset="-122"/>
              <a:ea typeface="DengXian" panose="02010600030101010101" pitchFamily="2" charset="-122"/>
            </a:endParaRPr>
          </a:p>
        </p:txBody>
      </p:sp>
      <p:sp>
        <p:nvSpPr>
          <p:cNvPr id="387110" name="Text Box 38"/>
          <p:cNvSpPr txBox="1">
            <a:spLocks noChangeArrowheads="1"/>
          </p:cNvSpPr>
          <p:nvPr/>
        </p:nvSpPr>
        <p:spPr bwMode="auto">
          <a:xfrm>
            <a:off x="6919913" y="3022055"/>
            <a:ext cx="1900559" cy="867930"/>
          </a:xfrm>
          <a:prstGeom prst="rect">
            <a:avLst/>
          </a:prstGeom>
          <a:noFill/>
          <a:ln w="9525">
            <a:noFill/>
            <a:miter lim="800000"/>
            <a:headEnd/>
            <a:tailEnd/>
          </a:ln>
        </p:spPr>
        <p:txBody>
          <a:bodyPr wrap="square">
            <a:spAutoFit/>
          </a:bodyPr>
          <a:lstStyle/>
          <a:p>
            <a:pPr>
              <a:lnSpc>
                <a:spcPct val="90000"/>
              </a:lnSpc>
              <a:spcBef>
                <a:spcPct val="0"/>
              </a:spcBef>
              <a:buClrTx/>
              <a:buSzTx/>
              <a:buFontTx/>
              <a:buNone/>
            </a:pPr>
            <a:r>
              <a:rPr kumimoji="1" lang="zh-CN" altLang="en-US"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最小者 </a:t>
            </a:r>
            <a:r>
              <a:rPr kumimoji="1" lang="en-US" altLang="zh-CN"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08</a:t>
            </a:r>
          </a:p>
          <a:p>
            <a:pPr>
              <a:lnSpc>
                <a:spcPct val="90000"/>
              </a:lnSpc>
              <a:spcBef>
                <a:spcPct val="0"/>
              </a:spcBef>
              <a:buClrTx/>
              <a:buSzTx/>
              <a:buFontTx/>
              <a:buNone/>
            </a:pPr>
            <a:r>
              <a:rPr kumimoji="1" lang="zh-CN" altLang="en-US"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交换</a:t>
            </a:r>
            <a:r>
              <a:rPr kumimoji="1" lang="en-US" altLang="zh-CN"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21, 08</a:t>
            </a:r>
            <a:endParaRPr kumimoji="1" lang="en-US" altLang="zh-CN" sz="2400" u="none"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DengXian" panose="02010600030101010101" pitchFamily="2" charset="-122"/>
              <a:ea typeface="DengXian" panose="02010600030101010101" pitchFamily="2" charset="-122"/>
            </a:endParaRPr>
          </a:p>
        </p:txBody>
      </p:sp>
      <p:sp>
        <p:nvSpPr>
          <p:cNvPr id="387111" name="Text Box 39"/>
          <p:cNvSpPr txBox="1">
            <a:spLocks noChangeArrowheads="1"/>
          </p:cNvSpPr>
          <p:nvPr/>
        </p:nvSpPr>
        <p:spPr bwMode="auto">
          <a:xfrm>
            <a:off x="6894513" y="4306342"/>
            <a:ext cx="1927565" cy="867930"/>
          </a:xfrm>
          <a:prstGeom prst="rect">
            <a:avLst/>
          </a:prstGeom>
          <a:noFill/>
          <a:ln w="9525">
            <a:noFill/>
            <a:miter lim="800000"/>
            <a:headEnd/>
            <a:tailEnd/>
          </a:ln>
        </p:spPr>
        <p:txBody>
          <a:bodyPr wrap="square">
            <a:spAutoFit/>
          </a:bodyPr>
          <a:lstStyle/>
          <a:p>
            <a:pPr>
              <a:lnSpc>
                <a:spcPct val="90000"/>
              </a:lnSpc>
              <a:spcBef>
                <a:spcPct val="0"/>
              </a:spcBef>
              <a:buClrTx/>
              <a:buSzTx/>
              <a:buFontTx/>
              <a:buNone/>
            </a:pPr>
            <a:r>
              <a:rPr kumimoji="1" lang="zh-CN" altLang="en-US" sz="2800" u="none">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最小者 </a:t>
            </a:r>
            <a:r>
              <a:rPr kumimoji="1" lang="en-US" altLang="zh-CN" sz="2800" u="none">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16</a:t>
            </a:r>
          </a:p>
          <a:p>
            <a:pPr>
              <a:lnSpc>
                <a:spcPct val="90000"/>
              </a:lnSpc>
              <a:spcBef>
                <a:spcPct val="0"/>
              </a:spcBef>
              <a:buClrTx/>
              <a:buSzTx/>
              <a:buFontTx/>
              <a:buNone/>
            </a:pPr>
            <a:r>
              <a:rPr kumimoji="1" lang="zh-CN" altLang="en-US" sz="2800" u="none">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交换</a:t>
            </a:r>
            <a:r>
              <a:rPr kumimoji="1" lang="en-US" altLang="zh-CN" sz="2800" u="none">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25, 16</a:t>
            </a:r>
            <a:endParaRPr kumimoji="1" lang="en-US" altLang="zh-CN" sz="2400" u="none">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DengXian" panose="02010600030101010101" pitchFamily="2" charset="-122"/>
              <a:ea typeface="DengXian" panose="02010600030101010101" pitchFamily="2" charset="-122"/>
            </a:endParaRPr>
          </a:p>
        </p:txBody>
      </p:sp>
      <p:sp>
        <p:nvSpPr>
          <p:cNvPr id="387112" name="Text Box 40"/>
          <p:cNvSpPr txBox="1">
            <a:spLocks noChangeArrowheads="1"/>
          </p:cNvSpPr>
          <p:nvPr/>
        </p:nvSpPr>
        <p:spPr bwMode="auto">
          <a:xfrm>
            <a:off x="6919913" y="5589042"/>
            <a:ext cx="1900559" cy="867930"/>
          </a:xfrm>
          <a:prstGeom prst="rect">
            <a:avLst/>
          </a:prstGeom>
          <a:noFill/>
          <a:ln w="9525">
            <a:noFill/>
            <a:miter lim="800000"/>
            <a:headEnd/>
            <a:tailEnd/>
          </a:ln>
        </p:spPr>
        <p:txBody>
          <a:bodyPr wrap="square">
            <a:spAutoFit/>
          </a:bodyPr>
          <a:lstStyle/>
          <a:p>
            <a:pPr>
              <a:lnSpc>
                <a:spcPct val="90000"/>
              </a:lnSpc>
              <a:spcBef>
                <a:spcPct val="0"/>
              </a:spcBef>
              <a:buClrTx/>
              <a:buSzTx/>
              <a:buFontTx/>
              <a:buNone/>
            </a:pPr>
            <a:r>
              <a:rPr kumimoji="1" lang="zh-CN" altLang="en-US" sz="2800" u="none">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最小者 </a:t>
            </a:r>
            <a:r>
              <a:rPr kumimoji="1" lang="en-US" altLang="zh-CN" sz="2800" u="none">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21</a:t>
            </a:r>
          </a:p>
          <a:p>
            <a:pPr>
              <a:lnSpc>
                <a:spcPct val="90000"/>
              </a:lnSpc>
              <a:spcBef>
                <a:spcPct val="0"/>
              </a:spcBef>
              <a:buClrTx/>
              <a:buSzTx/>
              <a:buFontTx/>
              <a:buNone/>
            </a:pPr>
            <a:r>
              <a:rPr kumimoji="1" lang="zh-CN" altLang="en-US" sz="2800" u="none">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交换</a:t>
            </a:r>
            <a:r>
              <a:rPr kumimoji="1" lang="en-US" altLang="zh-CN" sz="2800" u="none">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49, 21</a:t>
            </a:r>
            <a:endParaRPr kumimoji="1" lang="en-US" altLang="zh-CN" sz="2400" u="none">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DengXian" panose="02010600030101010101" pitchFamily="2" charset="-122"/>
              <a:ea typeface="DengXian" panose="02010600030101010101" pitchFamily="2" charset="-122"/>
            </a:endParaRPr>
          </a:p>
        </p:txBody>
      </p:sp>
      <p:sp>
        <p:nvSpPr>
          <p:cNvPr id="40" name="Title 1">
            <a:extLst>
              <a:ext uri="{FF2B5EF4-FFF2-40B4-BE49-F238E27FC236}">
                <a16:creationId xmlns:a16="http://schemas.microsoft.com/office/drawing/2014/main" id="{763143B3-F773-0347-838D-F5D2465EADB2}"/>
              </a:ext>
            </a:extLst>
          </p:cNvPr>
          <p:cNvSpPr txBox="1">
            <a:spLocks/>
          </p:cNvSpPr>
          <p:nvPr/>
        </p:nvSpPr>
        <p:spPr>
          <a:xfrm>
            <a:off x="628650" y="365126"/>
            <a:ext cx="7886700" cy="1325563"/>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buClrTx/>
              <a:buSzTx/>
              <a:buFontTx/>
            </a:pPr>
            <a:r>
              <a:rPr lang="zh-CN" altLang="en-US" sz="3600" u="none" dirty="0">
                <a:effectLst/>
                <a:latin typeface="DengXian" panose="02010600030101010101" pitchFamily="2" charset="-122"/>
                <a:ea typeface="DengXian" panose="02010600030101010101" pitchFamily="2" charset="-122"/>
              </a:rPr>
              <a:t>各趟排序后的结果</a:t>
            </a:r>
          </a:p>
        </p:txBody>
      </p:sp>
    </p:spTree>
    <p:extLst>
      <p:ext uri="{BB962C8B-B14F-4D97-AF65-F5344CB8AC3E}">
        <p14:creationId xmlns:p14="http://schemas.microsoft.com/office/powerpoint/2010/main" val="213739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70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708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70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709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709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70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70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70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71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7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70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709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7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70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710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71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710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71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70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70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710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710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710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710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710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710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7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animBg="1"/>
      <p:bldP spid="387077" grpId="0" animBg="1"/>
      <p:bldP spid="387078" grpId="0" animBg="1"/>
      <p:bldP spid="387088" grpId="0" animBg="1"/>
      <p:bldP spid="387089" grpId="0" animBg="1"/>
      <p:bldP spid="387090" grpId="0"/>
      <p:bldP spid="387091" grpId="0" animBg="1"/>
      <p:bldP spid="387092" grpId="0" animBg="1"/>
      <p:bldP spid="387093" grpId="0" animBg="1"/>
      <p:bldP spid="387094" grpId="0" animBg="1"/>
      <p:bldP spid="387095" grpId="0" animBg="1"/>
      <p:bldP spid="387096" grpId="0" animBg="1"/>
      <p:bldP spid="387097" grpId="0" animBg="1"/>
      <p:bldP spid="387098" grpId="0" animBg="1"/>
      <p:bldP spid="387099" grpId="0" animBg="1"/>
      <p:bldP spid="387100" grpId="0" animBg="1"/>
      <p:bldP spid="387101" grpId="0" animBg="1"/>
      <p:bldP spid="387102" grpId="0"/>
      <p:bldP spid="387103" grpId="0"/>
      <p:bldP spid="387104" grpId="0" animBg="1"/>
      <p:bldP spid="387105" grpId="0" animBg="1"/>
      <p:bldP spid="387106" grpId="0" animBg="1"/>
      <p:bldP spid="387107" grpId="0" animBg="1"/>
      <p:bldP spid="387108" grpId="0" animBg="1"/>
      <p:bldP spid="387110" grpId="0"/>
      <p:bldP spid="387111" grpId="0"/>
      <p:bldP spid="3871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58" name="AutoShape 62" descr="白色大理石"/>
          <p:cNvSpPr>
            <a:spLocks noChangeArrowheads="1"/>
          </p:cNvSpPr>
          <p:nvPr/>
        </p:nvSpPr>
        <p:spPr bwMode="auto">
          <a:xfrm>
            <a:off x="609600" y="5780112"/>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8159" name="AutoShape 63" descr="白色大理石"/>
          <p:cNvSpPr>
            <a:spLocks noChangeArrowheads="1"/>
          </p:cNvSpPr>
          <p:nvPr/>
        </p:nvSpPr>
        <p:spPr bwMode="auto">
          <a:xfrm>
            <a:off x="609600" y="4332312"/>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8160" name="AutoShape 64" descr="白色大理石"/>
          <p:cNvSpPr>
            <a:spLocks noChangeArrowheads="1"/>
          </p:cNvSpPr>
          <p:nvPr/>
        </p:nvSpPr>
        <p:spPr bwMode="auto">
          <a:xfrm>
            <a:off x="609600" y="2655912"/>
            <a:ext cx="7696200" cy="457200"/>
          </a:xfrm>
          <a:prstGeom prst="parallelogram">
            <a:avLst>
              <a:gd name="adj" fmla="val 243616"/>
            </a:avLst>
          </a:prstGeom>
          <a:blipFill dpi="0" rotWithShape="0">
            <a:blip r:embed="rId2" cstate="print"/>
            <a:srcRect/>
            <a:tile tx="0" ty="0" sx="100000" sy="100000" flip="none" algn="tl"/>
          </a:blipFill>
          <a:ln w="9525">
            <a:solidFill>
              <a:schemeClr val="bg1"/>
            </a:solidFill>
            <a:miter lim="800000"/>
            <a:headEnd/>
            <a:tailEnd/>
          </a:ln>
          <a:effectLst>
            <a:outerShdw dist="107763" dir="2700000" algn="ctr" rotWithShape="0">
              <a:srgbClr val="808080"/>
            </a:outerShdw>
          </a:effectLst>
        </p:spPr>
        <p:txBody>
          <a:bodyPr wrap="none" anchor="ctr"/>
          <a:lstStyle/>
          <a:p>
            <a:endParaRPr lang="zh-CN" altLang="en-US"/>
          </a:p>
        </p:txBody>
      </p:sp>
      <p:sp>
        <p:nvSpPr>
          <p:cNvPr id="388162" name="AutoShape 66"/>
          <p:cNvSpPr>
            <a:spLocks noChangeArrowheads="1"/>
          </p:cNvSpPr>
          <p:nvPr/>
        </p:nvSpPr>
        <p:spPr bwMode="auto">
          <a:xfrm>
            <a:off x="6629400" y="1893912"/>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8163" name="AutoShape 67"/>
          <p:cNvSpPr>
            <a:spLocks noChangeArrowheads="1"/>
          </p:cNvSpPr>
          <p:nvPr/>
        </p:nvSpPr>
        <p:spPr bwMode="auto">
          <a:xfrm>
            <a:off x="4648200" y="2198712"/>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accent2"/>
                </a:solidFill>
                <a:effectLst>
                  <a:outerShdw blurRad="38100" dist="38100" dir="2700000" algn="tl">
                    <a:srgbClr val="000000"/>
                  </a:outerShdw>
                </a:effectLst>
                <a:latin typeface="Arial" charset="0"/>
                <a:ea typeface="宋体" pitchFamily="2" charset="-122"/>
              </a:rPr>
              <a:t>25*</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8164" name="Text Box 68"/>
          <p:cNvSpPr txBox="1">
            <a:spLocks noChangeArrowheads="1"/>
          </p:cNvSpPr>
          <p:nvPr/>
        </p:nvSpPr>
        <p:spPr bwMode="auto">
          <a:xfrm>
            <a:off x="1752600" y="3113112"/>
            <a:ext cx="5289550" cy="457200"/>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sz="2400" u="none">
                <a:solidFill>
                  <a:schemeClr val="tx1"/>
                </a:solidFill>
                <a:effectLst/>
                <a:latin typeface="Times New Roman" pitchFamily="18" charset="0"/>
                <a:ea typeface="宋体" pitchFamily="2" charset="-122"/>
              </a:rPr>
              <a:t>0           1           2           3           4           5</a:t>
            </a:r>
            <a:endParaRPr kumimoji="1" lang="en-US" altLang="zh-CN" sz="2400" b="0" u="none">
              <a:solidFill>
                <a:schemeClr val="tx1"/>
              </a:solidFill>
              <a:effectLst/>
              <a:latin typeface="Times New Roman" pitchFamily="18" charset="0"/>
              <a:ea typeface="宋体" pitchFamily="2" charset="-122"/>
            </a:endParaRPr>
          </a:p>
        </p:txBody>
      </p:sp>
      <p:sp>
        <p:nvSpPr>
          <p:cNvPr id="388165" name="AutoShape 69"/>
          <p:cNvSpPr>
            <a:spLocks noChangeArrowheads="1"/>
          </p:cNvSpPr>
          <p:nvPr/>
        </p:nvSpPr>
        <p:spPr bwMode="auto">
          <a:xfrm>
            <a:off x="4648200" y="3875112"/>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25*</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66" name="Text Box 70"/>
          <p:cNvSpPr txBox="1">
            <a:spLocks noChangeArrowheads="1"/>
          </p:cNvSpPr>
          <p:nvPr/>
        </p:nvSpPr>
        <p:spPr bwMode="auto">
          <a:xfrm>
            <a:off x="436563" y="3905274"/>
            <a:ext cx="683200" cy="5847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i="1" u="none" dirty="0" err="1">
                <a:solidFill>
                  <a:schemeClr val="hlink"/>
                </a:solidFill>
                <a:effectLst>
                  <a:outerShdw blurRad="38100" dist="38100" dir="2700000" algn="tl">
                    <a:srgbClr val="C0C0C0"/>
                  </a:outerShdw>
                </a:effectLst>
                <a:latin typeface="Times New Roman" pitchFamily="18" charset="0"/>
                <a:ea typeface="宋体" pitchFamily="2" charset="-122"/>
              </a:rPr>
              <a:t>i</a:t>
            </a:r>
            <a:r>
              <a:rPr kumimoji="1" lang="en-US" altLang="zh-CN" sz="2800" u="none" dirty="0">
                <a:solidFill>
                  <a:schemeClr val="hlink"/>
                </a:solidFill>
                <a:effectLst>
                  <a:outerShdw blurRad="38100" dist="38100" dir="2700000" algn="tl">
                    <a:srgbClr val="C0C0C0"/>
                  </a:outerShdw>
                </a:effectLst>
                <a:latin typeface="Times New Roman" pitchFamily="18" charset="0"/>
                <a:ea typeface="宋体" pitchFamily="2" charset="-122"/>
              </a:rPr>
              <a:t>=4</a:t>
            </a:r>
            <a:endParaRPr kumimoji="1" lang="en-US" altLang="zh-CN" sz="2400" b="0" u="none"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宋体" pitchFamily="2" charset="-122"/>
            </a:endParaRPr>
          </a:p>
        </p:txBody>
      </p:sp>
      <p:sp>
        <p:nvSpPr>
          <p:cNvPr id="388167" name="AutoShape 71"/>
          <p:cNvSpPr>
            <a:spLocks noChangeArrowheads="1"/>
          </p:cNvSpPr>
          <p:nvPr/>
        </p:nvSpPr>
        <p:spPr bwMode="auto">
          <a:xfrm>
            <a:off x="5638800" y="5322912"/>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25</a:t>
            </a:r>
            <a:endParaRPr kumimoji="1" lang="en-US" altLang="zh-CN" sz="240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68" name="AutoShape 72"/>
          <p:cNvSpPr>
            <a:spLocks noChangeArrowheads="1"/>
          </p:cNvSpPr>
          <p:nvPr/>
        </p:nvSpPr>
        <p:spPr bwMode="auto">
          <a:xfrm>
            <a:off x="2667000" y="5475312"/>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16</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69" name="AutoShape 73"/>
          <p:cNvSpPr>
            <a:spLocks noChangeArrowheads="1"/>
          </p:cNvSpPr>
          <p:nvPr/>
        </p:nvSpPr>
        <p:spPr bwMode="auto">
          <a:xfrm>
            <a:off x="1676400" y="5780112"/>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70" name="AutoShape 74"/>
          <p:cNvSpPr>
            <a:spLocks noChangeArrowheads="1"/>
          </p:cNvSpPr>
          <p:nvPr/>
        </p:nvSpPr>
        <p:spPr bwMode="auto">
          <a:xfrm>
            <a:off x="6629400" y="3570312"/>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8171" name="AutoShape 75"/>
          <p:cNvSpPr>
            <a:spLocks noChangeArrowheads="1"/>
          </p:cNvSpPr>
          <p:nvPr/>
        </p:nvSpPr>
        <p:spPr bwMode="auto">
          <a:xfrm>
            <a:off x="4648200" y="5322912"/>
            <a:ext cx="533400" cy="838200"/>
          </a:xfrm>
          <a:prstGeom prst="can">
            <a:avLst>
              <a:gd name="adj" fmla="val 39286"/>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25*</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72" name="AutoShape 76"/>
          <p:cNvSpPr>
            <a:spLocks noChangeArrowheads="1"/>
          </p:cNvSpPr>
          <p:nvPr/>
        </p:nvSpPr>
        <p:spPr bwMode="auto">
          <a:xfrm>
            <a:off x="6629400" y="5018112"/>
            <a:ext cx="533400" cy="1143000"/>
          </a:xfrm>
          <a:prstGeom prst="can">
            <a:avLst>
              <a:gd name="adj" fmla="val 53571"/>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49</a:t>
            </a:r>
            <a:endParaRPr kumimoji="1" lang="en-US" altLang="zh-CN" sz="2400" b="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8173" name="AutoShape 77"/>
          <p:cNvSpPr>
            <a:spLocks noChangeArrowheads="1"/>
          </p:cNvSpPr>
          <p:nvPr/>
        </p:nvSpPr>
        <p:spPr bwMode="auto">
          <a:xfrm>
            <a:off x="3657600" y="5399112"/>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21</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74" name="Text Box 78"/>
          <p:cNvSpPr txBox="1">
            <a:spLocks noChangeArrowheads="1"/>
          </p:cNvSpPr>
          <p:nvPr/>
        </p:nvSpPr>
        <p:spPr bwMode="auto">
          <a:xfrm>
            <a:off x="457200" y="5348312"/>
            <a:ext cx="898525" cy="519112"/>
          </a:xfrm>
          <a:prstGeom prst="rect">
            <a:avLst/>
          </a:prstGeom>
          <a:noFill/>
          <a:ln w="9525">
            <a:noFill/>
            <a:miter lim="800000"/>
            <a:headEnd/>
            <a:tailEnd/>
          </a:ln>
        </p:spPr>
        <p:txBody>
          <a:bodyPr wrap="none">
            <a:spAutoFit/>
          </a:bodyPr>
          <a:lstStyle/>
          <a:p>
            <a:pPr>
              <a:spcBef>
                <a:spcPct val="0"/>
              </a:spcBef>
              <a:buClrTx/>
              <a:buSzTx/>
              <a:buFontTx/>
              <a:buNone/>
            </a:pPr>
            <a:r>
              <a:rPr kumimoji="1" lang="zh-CN" altLang="en-US" sz="2800" u="none">
                <a:solidFill>
                  <a:schemeClr val="hlink"/>
                </a:solidFill>
                <a:effectLst/>
                <a:latin typeface="Times New Roman" pitchFamily="18" charset="0"/>
              </a:rPr>
              <a:t>结果</a:t>
            </a:r>
            <a:endParaRPr kumimoji="1" lang="zh-CN" altLang="en-US" sz="2400" b="0" u="none">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宋体" pitchFamily="2" charset="-122"/>
            </a:endParaRPr>
          </a:p>
        </p:txBody>
      </p:sp>
      <p:sp>
        <p:nvSpPr>
          <p:cNvPr id="388175" name="Text Box 79"/>
          <p:cNvSpPr txBox="1">
            <a:spLocks noChangeArrowheads="1"/>
          </p:cNvSpPr>
          <p:nvPr/>
        </p:nvSpPr>
        <p:spPr bwMode="auto">
          <a:xfrm>
            <a:off x="457200" y="2228874"/>
            <a:ext cx="683200" cy="584775"/>
          </a:xfrm>
          <a:prstGeom prst="rect">
            <a:avLst/>
          </a:prstGeom>
          <a:noFill/>
          <a:ln w="9525">
            <a:noFill/>
            <a:miter lim="800000"/>
            <a:headEnd/>
            <a:tailEnd/>
          </a:ln>
        </p:spPr>
        <p:txBody>
          <a:bodyPr wrap="none">
            <a:spAutoFit/>
          </a:bodyPr>
          <a:lstStyle/>
          <a:p>
            <a:pPr>
              <a:spcBef>
                <a:spcPct val="0"/>
              </a:spcBef>
              <a:buClrTx/>
              <a:buSzTx/>
              <a:buFontTx/>
              <a:buNone/>
            </a:pPr>
            <a:r>
              <a:rPr kumimoji="1" lang="en-US" altLang="zh-CN" i="1" u="none" dirty="0" err="1">
                <a:solidFill>
                  <a:schemeClr val="hlink"/>
                </a:solidFill>
                <a:effectLst>
                  <a:outerShdw blurRad="38100" dist="38100" dir="2700000" algn="tl">
                    <a:srgbClr val="C0C0C0"/>
                  </a:outerShdw>
                </a:effectLst>
                <a:latin typeface="Times New Roman" pitchFamily="18" charset="0"/>
                <a:ea typeface="宋体" pitchFamily="2" charset="-122"/>
              </a:rPr>
              <a:t>i</a:t>
            </a:r>
            <a:r>
              <a:rPr kumimoji="1" lang="en-US" altLang="zh-CN" sz="2800" u="none" dirty="0">
                <a:solidFill>
                  <a:schemeClr val="hlink"/>
                </a:solidFill>
                <a:effectLst>
                  <a:outerShdw blurRad="38100" dist="38100" dir="2700000" algn="tl">
                    <a:srgbClr val="C0C0C0"/>
                  </a:outerShdw>
                </a:effectLst>
                <a:latin typeface="Times New Roman" pitchFamily="18" charset="0"/>
                <a:ea typeface="宋体" pitchFamily="2" charset="-122"/>
              </a:rPr>
              <a:t>=3</a:t>
            </a:r>
            <a:endParaRPr kumimoji="1" lang="en-US" altLang="zh-CN" sz="2400" b="0" u="none" dirty="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latin typeface="Times New Roman" pitchFamily="18" charset="0"/>
              <a:ea typeface="宋体" pitchFamily="2" charset="-122"/>
            </a:endParaRPr>
          </a:p>
        </p:txBody>
      </p:sp>
      <p:sp>
        <p:nvSpPr>
          <p:cNvPr id="388176" name="AutoShape 80"/>
          <p:cNvSpPr>
            <a:spLocks noChangeArrowheads="1"/>
          </p:cNvSpPr>
          <p:nvPr/>
        </p:nvSpPr>
        <p:spPr bwMode="auto">
          <a:xfrm>
            <a:off x="1676400" y="2655912"/>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77" name="AutoShape 81"/>
          <p:cNvSpPr>
            <a:spLocks noChangeArrowheads="1"/>
          </p:cNvSpPr>
          <p:nvPr/>
        </p:nvSpPr>
        <p:spPr bwMode="auto">
          <a:xfrm>
            <a:off x="2667000" y="2351112"/>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16</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78" name="AutoShape 82"/>
          <p:cNvSpPr>
            <a:spLocks noChangeArrowheads="1"/>
          </p:cNvSpPr>
          <p:nvPr/>
        </p:nvSpPr>
        <p:spPr bwMode="auto">
          <a:xfrm>
            <a:off x="5638800" y="2198712"/>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tx2"/>
                </a:solidFill>
                <a:effectLst>
                  <a:outerShdw blurRad="38100" dist="38100" dir="2700000" algn="tl">
                    <a:srgbClr val="000000"/>
                  </a:outerShdw>
                </a:effectLst>
                <a:latin typeface="Arial" charset="0"/>
                <a:ea typeface="宋体" pitchFamily="2" charset="-122"/>
              </a:rPr>
              <a:t>25</a:t>
            </a:r>
            <a:endParaRPr kumimoji="1" lang="en-US" altLang="zh-CN" sz="240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8179" name="AutoShape 83"/>
          <p:cNvSpPr>
            <a:spLocks noChangeArrowheads="1"/>
          </p:cNvSpPr>
          <p:nvPr/>
        </p:nvSpPr>
        <p:spPr bwMode="auto">
          <a:xfrm>
            <a:off x="3657600" y="2274912"/>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21</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80" name="Text Box 84"/>
          <p:cNvSpPr txBox="1">
            <a:spLocks noChangeArrowheads="1"/>
          </p:cNvSpPr>
          <p:nvPr/>
        </p:nvSpPr>
        <p:spPr bwMode="auto">
          <a:xfrm>
            <a:off x="7239000" y="1852637"/>
            <a:ext cx="1905000" cy="860425"/>
          </a:xfrm>
          <a:prstGeom prst="rect">
            <a:avLst/>
          </a:prstGeom>
          <a:noFill/>
          <a:ln w="9525">
            <a:noFill/>
            <a:miter lim="800000"/>
            <a:headEnd/>
            <a:tailEnd/>
          </a:ln>
        </p:spPr>
        <p:txBody>
          <a:bodyPr>
            <a:spAutoFit/>
          </a:bodyPr>
          <a:lstStyle/>
          <a:p>
            <a:pPr>
              <a:lnSpc>
                <a:spcPct val="90000"/>
              </a:lnSpc>
              <a:spcBef>
                <a:spcPct val="0"/>
              </a:spcBef>
              <a:buClrTx/>
              <a:buSzTx/>
              <a:buFontTx/>
              <a:buNone/>
            </a:pPr>
            <a:r>
              <a:rPr kumimoji="1" lang="zh-CN" altLang="en-US"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最小者 </a:t>
            </a:r>
            <a:r>
              <a:rPr kumimoji="1" lang="en-US" altLang="zh-CN"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25*</a:t>
            </a:r>
          </a:p>
          <a:p>
            <a:pPr>
              <a:lnSpc>
                <a:spcPct val="90000"/>
              </a:lnSpc>
              <a:spcBef>
                <a:spcPct val="0"/>
              </a:spcBef>
              <a:buClrTx/>
              <a:buSzTx/>
              <a:buFontTx/>
              <a:buNone/>
            </a:pPr>
            <a:r>
              <a:rPr kumimoji="1" lang="zh-CN" altLang="en-US"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无交换</a:t>
            </a:r>
            <a:endParaRPr kumimoji="1" lang="zh-CN" altLang="en-US" sz="24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endParaRPr>
          </a:p>
        </p:txBody>
      </p:sp>
      <p:sp>
        <p:nvSpPr>
          <p:cNvPr id="388181" name="Text Box 85"/>
          <p:cNvSpPr txBox="1">
            <a:spLocks noChangeArrowheads="1"/>
          </p:cNvSpPr>
          <p:nvPr/>
        </p:nvSpPr>
        <p:spPr bwMode="auto">
          <a:xfrm>
            <a:off x="7210425" y="3548087"/>
            <a:ext cx="1933575" cy="860425"/>
          </a:xfrm>
          <a:prstGeom prst="rect">
            <a:avLst/>
          </a:prstGeom>
          <a:noFill/>
          <a:ln w="9525">
            <a:noFill/>
            <a:miter lim="800000"/>
            <a:headEnd/>
            <a:tailEnd/>
          </a:ln>
        </p:spPr>
        <p:txBody>
          <a:bodyPr>
            <a:spAutoFit/>
          </a:bodyPr>
          <a:lstStyle/>
          <a:p>
            <a:pPr>
              <a:lnSpc>
                <a:spcPct val="90000"/>
              </a:lnSpc>
              <a:spcBef>
                <a:spcPct val="0"/>
              </a:spcBef>
              <a:buClrTx/>
              <a:buSzTx/>
              <a:buFontTx/>
              <a:buNone/>
            </a:pPr>
            <a:r>
              <a:rPr kumimoji="1" lang="zh-CN" altLang="en-US"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最小者 </a:t>
            </a:r>
            <a:r>
              <a:rPr kumimoji="1" lang="en-US" altLang="zh-CN"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25</a:t>
            </a:r>
          </a:p>
          <a:p>
            <a:pPr>
              <a:lnSpc>
                <a:spcPct val="90000"/>
              </a:lnSpc>
              <a:spcBef>
                <a:spcPct val="0"/>
              </a:spcBef>
              <a:buClrTx/>
              <a:buSzTx/>
              <a:buFontTx/>
              <a:buNone/>
            </a:pPr>
            <a:r>
              <a:rPr kumimoji="1" lang="zh-CN" altLang="en-US" sz="28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rPr>
              <a:t>无交换</a:t>
            </a:r>
            <a:endParaRPr kumimoji="1" lang="zh-CN" altLang="en-US" sz="2400" u="none" dirty="0">
              <a:solidFill>
                <a:schemeClr val="tx1"/>
              </a:solidFill>
              <a:effectLst>
                <a:outerShdw blurRad="38100" dist="38100" dir="2700000" algn="tl">
                  <a:srgbClr val="C0C0C0"/>
                </a:outerShdw>
              </a:effectLst>
              <a:latin typeface="DengXian" panose="02010600030101010101" pitchFamily="2" charset="-122"/>
              <a:ea typeface="DengXian" panose="02010600030101010101" pitchFamily="2" charset="-122"/>
            </a:endParaRPr>
          </a:p>
        </p:txBody>
      </p:sp>
      <p:sp>
        <p:nvSpPr>
          <p:cNvPr id="388182" name="AutoShape 86"/>
          <p:cNvSpPr>
            <a:spLocks noChangeArrowheads="1"/>
          </p:cNvSpPr>
          <p:nvPr/>
        </p:nvSpPr>
        <p:spPr bwMode="auto">
          <a:xfrm>
            <a:off x="5638800" y="3875112"/>
            <a:ext cx="533400" cy="838200"/>
          </a:xfrm>
          <a:prstGeom prst="can">
            <a:avLst>
              <a:gd name="adj" fmla="val 39286"/>
            </a:avLst>
          </a:prstGeom>
          <a:gradFill rotWithShape="0">
            <a:gsLst>
              <a:gs pos="0">
                <a:srgbClr val="CCECFF">
                  <a:gamma/>
                  <a:shade val="46275"/>
                  <a:invGamma/>
                </a:srgbClr>
              </a:gs>
              <a:gs pos="50000">
                <a:srgbClr val="CCECFF"/>
              </a:gs>
              <a:gs pos="100000">
                <a:srgbClr val="CCECFF">
                  <a:gamma/>
                  <a:shade val="46275"/>
                  <a:invGamma/>
                </a:srgb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chemeClr val="accent2"/>
                </a:solidFill>
                <a:effectLst>
                  <a:outerShdw blurRad="38100" dist="38100" dir="2700000" algn="tl">
                    <a:srgbClr val="000000"/>
                  </a:outerShdw>
                </a:effectLst>
                <a:latin typeface="Arial" charset="0"/>
                <a:ea typeface="宋体" pitchFamily="2" charset="-122"/>
              </a:rPr>
              <a:t>25</a:t>
            </a:r>
            <a:endParaRPr kumimoji="1" lang="en-US" altLang="zh-CN" sz="2400" u="none">
              <a:solidFill>
                <a:schemeClr val="tx1"/>
              </a:solidFill>
              <a:effectLst>
                <a:outerShdw blurRad="38100" dist="38100" dir="2700000" algn="tl">
                  <a:srgbClr val="FFFFFF"/>
                </a:outerShdw>
              </a:effectLst>
              <a:latin typeface="Times New Roman" pitchFamily="18" charset="0"/>
              <a:ea typeface="宋体" pitchFamily="2" charset="-122"/>
            </a:endParaRPr>
          </a:p>
        </p:txBody>
      </p:sp>
      <p:sp>
        <p:nvSpPr>
          <p:cNvPr id="388183" name="AutoShape 87"/>
          <p:cNvSpPr>
            <a:spLocks noChangeArrowheads="1"/>
          </p:cNvSpPr>
          <p:nvPr/>
        </p:nvSpPr>
        <p:spPr bwMode="auto">
          <a:xfrm>
            <a:off x="3657600" y="3951312"/>
            <a:ext cx="533400" cy="762000"/>
          </a:xfrm>
          <a:prstGeom prst="can">
            <a:avLst>
              <a:gd name="adj" fmla="val 35714"/>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21</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84" name="AutoShape 88"/>
          <p:cNvSpPr>
            <a:spLocks noChangeArrowheads="1"/>
          </p:cNvSpPr>
          <p:nvPr/>
        </p:nvSpPr>
        <p:spPr bwMode="auto">
          <a:xfrm>
            <a:off x="2667000" y="4027512"/>
            <a:ext cx="533400" cy="685800"/>
          </a:xfrm>
          <a:prstGeom prst="can">
            <a:avLst>
              <a:gd name="adj" fmla="val 32143"/>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16</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88185" name="AutoShape 89"/>
          <p:cNvSpPr>
            <a:spLocks noChangeArrowheads="1"/>
          </p:cNvSpPr>
          <p:nvPr/>
        </p:nvSpPr>
        <p:spPr bwMode="auto">
          <a:xfrm>
            <a:off x="1676400" y="4332312"/>
            <a:ext cx="533400" cy="381000"/>
          </a:xfrm>
          <a:prstGeom prst="can">
            <a:avLst>
              <a:gd name="adj" fmla="val 25000"/>
            </a:avLst>
          </a:prstGeom>
          <a:gradFill rotWithShape="0">
            <a:gsLst>
              <a:gs pos="0">
                <a:schemeClr val="accent1">
                  <a:gamma/>
                  <a:shade val="46275"/>
                  <a:invGamma/>
                </a:schemeClr>
              </a:gs>
              <a:gs pos="50000">
                <a:schemeClr val="accent1"/>
              </a:gs>
              <a:gs pos="100000">
                <a:schemeClr val="accent1">
                  <a:gamma/>
                  <a:shade val="46275"/>
                  <a:invGamma/>
                </a:schemeClr>
              </a:gs>
            </a:gsLst>
            <a:lin ang="0" scaled="1"/>
          </a:gradFill>
          <a:ln w="9525">
            <a:solidFill>
              <a:schemeClr val="tx1"/>
            </a:solidFill>
            <a:round/>
            <a:headEnd/>
            <a:tailEnd/>
          </a:ln>
        </p:spPr>
        <p:txBody>
          <a:bodyPr wrap="none" anchor="ctr"/>
          <a:lstStyle/>
          <a:p>
            <a:pPr algn="ctr">
              <a:spcBef>
                <a:spcPct val="0"/>
              </a:spcBef>
              <a:buClrTx/>
              <a:buSzTx/>
              <a:buFontTx/>
              <a:buNone/>
            </a:pPr>
            <a:r>
              <a:rPr kumimoji="1" lang="en-US" altLang="zh-CN" sz="2400" u="none">
                <a:solidFill>
                  <a:srgbClr val="FFFFCC"/>
                </a:solidFill>
                <a:effectLst>
                  <a:outerShdw blurRad="38100" dist="38100" dir="2700000" algn="tl">
                    <a:srgbClr val="000000"/>
                  </a:outerShdw>
                </a:effectLst>
                <a:latin typeface="Arial" charset="0"/>
                <a:ea typeface="宋体" pitchFamily="2" charset="-122"/>
              </a:rPr>
              <a:t>08</a:t>
            </a:r>
            <a:endParaRPr kumimoji="1" lang="en-US" altLang="zh-CN" sz="2400" b="0" u="none">
              <a:solidFill>
                <a:srgbClr val="FFFFCC"/>
              </a:solidFill>
              <a:effectLst>
                <a:outerShdw blurRad="38100" dist="38100" dir="2700000" algn="tl">
                  <a:srgbClr val="000000"/>
                </a:outerShdw>
              </a:effectLst>
              <a:latin typeface="Times New Roman" pitchFamily="18" charset="0"/>
              <a:ea typeface="宋体" pitchFamily="2" charset="-122"/>
            </a:endParaRPr>
          </a:p>
        </p:txBody>
      </p:sp>
      <p:sp>
        <p:nvSpPr>
          <p:cNvPr id="31" name="Title 1">
            <a:extLst>
              <a:ext uri="{FF2B5EF4-FFF2-40B4-BE49-F238E27FC236}">
                <a16:creationId xmlns:a16="http://schemas.microsoft.com/office/drawing/2014/main" id="{A9BB4EE0-61CB-7240-908E-64992134890D}"/>
              </a:ext>
            </a:extLst>
          </p:cNvPr>
          <p:cNvSpPr txBox="1">
            <a:spLocks/>
          </p:cNvSpPr>
          <p:nvPr/>
        </p:nvSpPr>
        <p:spPr>
          <a:xfrm>
            <a:off x="628650" y="365126"/>
            <a:ext cx="7886700" cy="1325563"/>
          </a:xfrm>
          <a:prstGeom prst="rect">
            <a:avLst/>
          </a:prstGeom>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spcAft>
                <a:spcPts val="0"/>
              </a:spcAft>
              <a:buClrTx/>
              <a:buSzTx/>
              <a:buFontTx/>
            </a:pPr>
            <a:r>
              <a:rPr lang="zh-CN" altLang="en-US" sz="3600" u="none" dirty="0">
                <a:effectLst/>
                <a:latin typeface="DengXian" panose="02010600030101010101" pitchFamily="2" charset="-122"/>
                <a:ea typeface="DengXian" panose="02010600030101010101" pitchFamily="2" charset="-122"/>
              </a:rPr>
              <a:t>各趟排序后的结果</a:t>
            </a:r>
          </a:p>
        </p:txBody>
      </p:sp>
    </p:spTree>
    <p:extLst>
      <p:ext uri="{BB962C8B-B14F-4D97-AF65-F5344CB8AC3E}">
        <p14:creationId xmlns:p14="http://schemas.microsoft.com/office/powerpoint/2010/main" val="223319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81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816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81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81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81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81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818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1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81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81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81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81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81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81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81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81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8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158" grpId="0" animBg="1"/>
      <p:bldP spid="388159" grpId="0" animBg="1"/>
      <p:bldP spid="388165" grpId="0" animBg="1"/>
      <p:bldP spid="388166" grpId="0"/>
      <p:bldP spid="388167" grpId="0" animBg="1"/>
      <p:bldP spid="388168" grpId="0" animBg="1"/>
      <p:bldP spid="388169" grpId="0" animBg="1"/>
      <p:bldP spid="388170" grpId="0" animBg="1"/>
      <p:bldP spid="388171" grpId="0" animBg="1"/>
      <p:bldP spid="388172" grpId="0" animBg="1"/>
      <p:bldP spid="388173" grpId="0" animBg="1"/>
      <p:bldP spid="388174" grpId="0"/>
      <p:bldP spid="388181" grpId="0"/>
      <p:bldP spid="388182" grpId="0" animBg="1"/>
      <p:bldP spid="388183" grpId="0" animBg="1"/>
      <p:bldP spid="388184" grpId="0" animBg="1"/>
      <p:bldP spid="38818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A44A-3893-0E41-98EC-B257719F6369}"/>
              </a:ext>
            </a:extLst>
          </p:cNvPr>
          <p:cNvSpPr>
            <a:spLocks noGrp="1"/>
          </p:cNvSpPr>
          <p:nvPr>
            <p:ph type="title"/>
          </p:nvPr>
        </p:nvSpPr>
        <p:spPr/>
        <p:txBody>
          <a:bodyPr/>
          <a:lstStyle/>
          <a:p>
            <a:r>
              <a:rPr lang="zh-CN" altLang="en-US" dirty="0"/>
              <a:t>算法设计：自顶向下、逐步求精</a:t>
            </a:r>
            <a:endParaRPr lang="en-US" dirty="0"/>
          </a:p>
        </p:txBody>
      </p:sp>
      <p:sp>
        <p:nvSpPr>
          <p:cNvPr id="3" name="Content Placeholder 2">
            <a:extLst>
              <a:ext uri="{FF2B5EF4-FFF2-40B4-BE49-F238E27FC236}">
                <a16:creationId xmlns:a16="http://schemas.microsoft.com/office/drawing/2014/main" id="{52337178-C8FE-6147-BD8D-36D903AA42D1}"/>
              </a:ext>
            </a:extLst>
          </p:cNvPr>
          <p:cNvSpPr>
            <a:spLocks noGrp="1"/>
          </p:cNvSpPr>
          <p:nvPr>
            <p:ph idx="1"/>
          </p:nvPr>
        </p:nvSpPr>
        <p:spPr/>
        <p:txBody>
          <a:bodyPr/>
          <a:lstStyle/>
          <a:p>
            <a:r>
              <a:rPr lang="zh-CN" altLang="en-US" dirty="0"/>
              <a:t>细化程序：程序</a:t>
            </a:r>
            <a:r>
              <a:rPr lang="en-US" altLang="zh-CN" dirty="0" err="1"/>
              <a:t>selectSort</a:t>
            </a:r>
            <a:endParaRPr lang="en-US" dirty="0"/>
          </a:p>
          <a:p>
            <a:endParaRPr lang="en-US" dirty="0"/>
          </a:p>
        </p:txBody>
      </p:sp>
      <p:sp>
        <p:nvSpPr>
          <p:cNvPr id="5" name="Text Box 2">
            <a:extLst>
              <a:ext uri="{FF2B5EF4-FFF2-40B4-BE49-F238E27FC236}">
                <a16:creationId xmlns:a16="http://schemas.microsoft.com/office/drawing/2014/main" id="{6BFDEEB7-035D-1C49-AD0C-85A112FC458F}"/>
              </a:ext>
            </a:extLst>
          </p:cNvPr>
          <p:cNvSpPr txBox="1">
            <a:spLocks noChangeArrowheads="1"/>
          </p:cNvSpPr>
          <p:nvPr/>
        </p:nvSpPr>
        <p:spPr bwMode="auto">
          <a:xfrm>
            <a:off x="755576" y="2251498"/>
            <a:ext cx="7759774" cy="3191815"/>
          </a:xfrm>
          <a:prstGeom prst="rect">
            <a:avLst/>
          </a:prstGeom>
          <a:noFill/>
          <a:ln w="9525">
            <a:noFill/>
            <a:miter lim="800000"/>
            <a:headEnd/>
            <a:tailEnd/>
          </a:ln>
          <a:effectLst/>
        </p:spPr>
        <p:txBody>
          <a:bodyPr wrap="square" lIns="112947" tIns="56473" rIns="112947" bIns="56473">
            <a:spAutoFit/>
          </a:bodyPr>
          <a:lstStyle/>
          <a:p>
            <a:pPr defTabSz="1128713">
              <a:spcBef>
                <a:spcPct val="0"/>
              </a:spcBef>
              <a:buClrTx/>
              <a:buSzTx/>
              <a:buFontTx/>
              <a:buNone/>
            </a:pPr>
            <a:r>
              <a:rPr kumimoji="1" lang="zh-CN" altLang="zh-CN" sz="200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void</a:t>
            </a:r>
            <a:r>
              <a:rPr kumimoji="1" lang="en-US" altLang="zh-CN" sz="2000" b="0" u="none" dirty="0">
                <a:solidFill>
                  <a:schemeClr val="tx1"/>
                </a:solidFill>
                <a:effectLst/>
                <a:latin typeface="Times New Roman" pitchFamily="18" charset="0"/>
                <a:ea typeface="宋体" pitchFamily="2" charset="-122"/>
              </a:rPr>
              <a:t> </a:t>
            </a:r>
            <a:r>
              <a:rPr kumimoji="1" lang="en-US" altLang="zh-CN" sz="2000" b="0" u="none" dirty="0" err="1">
                <a:solidFill>
                  <a:schemeClr val="tx1"/>
                </a:solidFill>
                <a:effectLst/>
                <a:latin typeface="Times New Roman" pitchFamily="18" charset="0"/>
                <a:ea typeface="宋体" pitchFamily="2" charset="-122"/>
              </a:rPr>
              <a:t>selectSort</a:t>
            </a:r>
            <a:r>
              <a:rPr kumimoji="1" lang="en-US" altLang="zh-CN" sz="2000" u="none" dirty="0">
                <a:solidFill>
                  <a:schemeClr val="tx1"/>
                </a:solidFill>
                <a:effectLst/>
                <a:latin typeface="Times New Roman" pitchFamily="18" charset="0"/>
                <a:ea typeface="宋体" pitchFamily="2" charset="-122"/>
              </a:rPr>
              <a:t>(</a:t>
            </a:r>
            <a:r>
              <a:rPr kumimoji="1" lang="en-US" altLang="zh-CN" sz="2000" u="none" dirty="0" err="1">
                <a:solidFill>
                  <a:schemeClr val="tx1"/>
                </a:solidFill>
                <a:effectLst/>
                <a:latin typeface="Times New Roman" pitchFamily="18" charset="0"/>
                <a:ea typeface="宋体" pitchFamily="2" charset="-122"/>
              </a:rPr>
              <a:t>int</a:t>
            </a:r>
            <a:r>
              <a:rPr kumimoji="1" lang="en-US" altLang="zh-CN" sz="2000" b="0" u="none" dirty="0">
                <a:solidFill>
                  <a:schemeClr val="tx1"/>
                </a:solidFill>
                <a:effectLst/>
                <a:latin typeface="Times New Roman" pitchFamily="18" charset="0"/>
                <a:ea typeface="宋体" pitchFamily="2" charset="-122"/>
              </a:rPr>
              <a:t> a</a:t>
            </a:r>
            <a:r>
              <a:rPr kumimoji="1" lang="en-US" altLang="zh-CN" sz="2000" u="none" dirty="0">
                <a:solidFill>
                  <a:schemeClr val="tx1"/>
                </a:solidFill>
                <a:effectLst/>
                <a:latin typeface="Times New Roman" pitchFamily="18" charset="0"/>
                <a:ea typeface="宋体" pitchFamily="2" charset="-122"/>
              </a:rPr>
              <a:t>[ ], const </a:t>
            </a:r>
            <a:r>
              <a:rPr kumimoji="1" lang="en-US" altLang="zh-CN" sz="2000" u="none" dirty="0" err="1">
                <a:solidFill>
                  <a:schemeClr val="tx1"/>
                </a:solidFill>
                <a:effectLst/>
                <a:latin typeface="Times New Roman" pitchFamily="18" charset="0"/>
                <a:ea typeface="宋体" pitchFamily="2" charset="-122"/>
              </a:rPr>
              <a:t>int</a:t>
            </a:r>
            <a:r>
              <a:rPr kumimoji="1" lang="en-US" altLang="zh-CN" sz="2000" b="0" u="none" dirty="0">
                <a:solidFill>
                  <a:schemeClr val="tx1"/>
                </a:solidFill>
                <a:effectLst/>
                <a:latin typeface="Times New Roman" pitchFamily="18" charset="0"/>
                <a:ea typeface="宋体" pitchFamily="2" charset="-122"/>
              </a:rPr>
              <a:t> n</a:t>
            </a:r>
            <a:r>
              <a:rPr kumimoji="1" lang="en-US" altLang="zh-CN" sz="2000" u="none" dirty="0">
                <a:solidFill>
                  <a:schemeClr val="tx1"/>
                </a:solidFill>
                <a:effectLst/>
                <a:latin typeface="Times New Roman" pitchFamily="18" charset="0"/>
                <a:ea typeface="宋体" pitchFamily="2" charset="-122"/>
              </a:rPr>
              <a:t>)</a:t>
            </a:r>
            <a:r>
              <a:rPr kumimoji="1" lang="zh-CN" altLang="en-US" sz="200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对</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个整数</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a[0]</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到</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a[n-1]</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按递增顺序排序</a:t>
            </a:r>
          </a:p>
          <a:p>
            <a:pPr defTabSz="1128713">
              <a:spcBef>
                <a:spcPct val="0"/>
              </a:spcBef>
              <a:buClrTx/>
              <a:buSzTx/>
              <a:buFontTx/>
              <a:buNone/>
            </a:pPr>
            <a:r>
              <a:rPr kumimoji="1" lang="zh-CN" altLang="en-US" sz="200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for (</a:t>
            </a:r>
            <a:r>
              <a:rPr kumimoji="1" lang="en-US" altLang="zh-CN" sz="2000" u="none" dirty="0" err="1">
                <a:solidFill>
                  <a:schemeClr val="tx1"/>
                </a:solidFill>
                <a:effectLst/>
                <a:latin typeface="Times New Roman" pitchFamily="18" charset="0"/>
                <a:ea typeface="宋体" pitchFamily="2" charset="-122"/>
              </a:rPr>
              <a:t>int</a:t>
            </a:r>
            <a:r>
              <a:rPr kumimoji="1" lang="en-US" altLang="zh-CN" sz="2000" b="0" u="none" dirty="0">
                <a:solidFill>
                  <a:schemeClr val="tx1"/>
                </a:solidFill>
                <a:effectLst/>
                <a:latin typeface="Times New Roman" pitchFamily="18" charset="0"/>
                <a:ea typeface="宋体" pitchFamily="2" charset="-122"/>
              </a:rPr>
              <a:t> </a:t>
            </a:r>
            <a:r>
              <a:rPr kumimoji="1" lang="en-US" altLang="zh-CN" sz="2000" b="0" u="none" dirty="0" err="1">
                <a:solidFill>
                  <a:schemeClr val="tx1"/>
                </a:solidFill>
                <a:effectLst/>
                <a:latin typeface="Times New Roman" pitchFamily="18" charset="0"/>
                <a:ea typeface="宋体" pitchFamily="2" charset="-122"/>
              </a:rPr>
              <a:t>i</a:t>
            </a:r>
            <a:r>
              <a:rPr kumimoji="1" lang="zh-CN" altLang="en-US"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a:t>
            </a:r>
            <a:r>
              <a:rPr kumimoji="1" lang="zh-CN" altLang="en-US"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0</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 </a:t>
            </a:r>
            <a:r>
              <a:rPr kumimoji="1" lang="en-US" altLang="zh-CN" sz="2000" b="0" u="none" dirty="0" err="1">
                <a:solidFill>
                  <a:schemeClr val="tx1"/>
                </a:solidFill>
                <a:effectLst/>
                <a:latin typeface="Times New Roman" pitchFamily="18" charset="0"/>
                <a:ea typeface="宋体" pitchFamily="2" charset="-122"/>
              </a:rPr>
              <a:t>i</a:t>
            </a:r>
            <a:r>
              <a:rPr kumimoji="1" lang="zh-CN" altLang="en-US"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&lt;</a:t>
            </a:r>
            <a:r>
              <a:rPr kumimoji="1" lang="zh-CN" altLang="en-US"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n</a:t>
            </a:r>
            <a:r>
              <a:rPr kumimoji="1" lang="zh-CN" altLang="en-US"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cs typeface="Times New Roman" pitchFamily="18" charset="0"/>
              </a:rPr>
              <a:t>-</a:t>
            </a:r>
            <a:r>
              <a:rPr kumimoji="1" lang="zh-CN" altLang="en-US" sz="2000" u="none" dirty="0">
                <a:solidFill>
                  <a:schemeClr val="tx1"/>
                </a:solidFill>
                <a:effectLst/>
                <a:latin typeface="Times New Roman" pitchFamily="18" charset="0"/>
                <a:cs typeface="Times New Roman" pitchFamily="18" charset="0"/>
              </a:rPr>
              <a:t> </a:t>
            </a:r>
            <a:r>
              <a:rPr kumimoji="1" lang="en-US" altLang="zh-CN" sz="2000" b="0" u="none" dirty="0">
                <a:solidFill>
                  <a:schemeClr val="tx1"/>
                </a:solidFill>
                <a:effectLst/>
                <a:latin typeface="Times New Roman" pitchFamily="18" charset="0"/>
                <a:ea typeface="宋体" pitchFamily="2" charset="-122"/>
              </a:rPr>
              <a:t>1</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 </a:t>
            </a:r>
            <a:r>
              <a:rPr kumimoji="1" lang="en-US" altLang="zh-CN" sz="2000" b="0" u="none" dirty="0" err="1">
                <a:solidFill>
                  <a:schemeClr val="tx1"/>
                </a:solidFill>
                <a:effectLst/>
                <a:latin typeface="Times New Roman" pitchFamily="18" charset="0"/>
                <a:ea typeface="宋体" pitchFamily="2" charset="-122"/>
              </a:rPr>
              <a:t>i</a:t>
            </a:r>
            <a:r>
              <a:rPr kumimoji="1" lang="en-US" altLang="zh-CN" sz="2000" u="none" dirty="0">
                <a:solidFill>
                  <a:schemeClr val="tx1"/>
                </a:solidFill>
                <a:effectLst/>
                <a:latin typeface="Times New Roman" pitchFamily="18" charset="0"/>
                <a:ea typeface="宋体" pitchFamily="2" charset="-122"/>
              </a:rPr>
              <a:t>++) {</a:t>
            </a:r>
            <a:endParaRPr kumimoji="1" lang="en-US" altLang="zh-CN" sz="20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rPr>
              <a:t>            </a:t>
            </a:r>
            <a:r>
              <a:rPr kumimoji="1" lang="en-US" altLang="zh-CN" sz="2000" u="none" dirty="0" err="1">
                <a:solidFill>
                  <a:schemeClr val="tx1"/>
                </a:solidFill>
                <a:effectLst/>
                <a:latin typeface="Times New Roman" pitchFamily="18" charset="0"/>
                <a:ea typeface="宋体" pitchFamily="2" charset="-122"/>
              </a:rPr>
              <a:t>int</a:t>
            </a:r>
            <a:r>
              <a:rPr kumimoji="1" lang="en-US" altLang="zh-CN" sz="2000" b="0" u="none" dirty="0">
                <a:solidFill>
                  <a:schemeClr val="tx1"/>
                </a:solidFill>
                <a:effectLst/>
                <a:latin typeface="Times New Roman" pitchFamily="18" charset="0"/>
                <a:ea typeface="宋体" pitchFamily="2" charset="-122"/>
              </a:rPr>
              <a:t> k </a:t>
            </a: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err="1">
                <a:solidFill>
                  <a:schemeClr val="tx1"/>
                </a:solidFill>
                <a:effectLst/>
                <a:latin typeface="Times New Roman" pitchFamily="18" charset="0"/>
                <a:ea typeface="宋体" pitchFamily="2" charset="-122"/>
              </a:rPr>
              <a:t>i</a:t>
            </a:r>
            <a:r>
              <a:rPr kumimoji="1" lang="en-US" altLang="zh-CN" sz="20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从</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a:t>
            </a:r>
            <a:r>
              <a:rPr kumimoji="1" lang="en-US" altLang="zh-CN" sz="20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i</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查到</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a[n-1]</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，找最小整数，在</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a[k]</a:t>
            </a: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for (</a:t>
            </a:r>
            <a:r>
              <a:rPr kumimoji="1" lang="en-US" altLang="zh-CN" sz="2000" u="none" dirty="0" err="1">
                <a:solidFill>
                  <a:schemeClr val="tx1"/>
                </a:solidFill>
                <a:effectLst/>
                <a:latin typeface="Times New Roman" pitchFamily="18" charset="0"/>
                <a:ea typeface="宋体" pitchFamily="2" charset="-122"/>
              </a:rPr>
              <a:t>int</a:t>
            </a:r>
            <a:r>
              <a:rPr kumimoji="1" lang="en-US" altLang="zh-CN" sz="2000" b="0" u="none" dirty="0">
                <a:solidFill>
                  <a:schemeClr val="tx1"/>
                </a:solidFill>
                <a:effectLst/>
                <a:latin typeface="Times New Roman" pitchFamily="18" charset="0"/>
                <a:ea typeface="宋体" pitchFamily="2" charset="-122"/>
              </a:rPr>
              <a:t> j </a:t>
            </a: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err="1">
                <a:solidFill>
                  <a:schemeClr val="tx1"/>
                </a:solidFill>
                <a:effectLst/>
                <a:latin typeface="Times New Roman" pitchFamily="18" charset="0"/>
                <a:ea typeface="宋体" pitchFamily="2" charset="-122"/>
              </a:rPr>
              <a:t>i</a:t>
            </a:r>
            <a:r>
              <a:rPr kumimoji="1" lang="en-US" altLang="zh-CN"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1</a:t>
            </a: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j </a:t>
            </a:r>
            <a:r>
              <a:rPr kumimoji="1" lang="en-US" altLang="zh-CN" sz="2000" u="none" dirty="0">
                <a:solidFill>
                  <a:schemeClr val="tx1"/>
                </a:solidFill>
                <a:effectLst/>
                <a:latin typeface="Times New Roman" pitchFamily="18" charset="0"/>
                <a:ea typeface="宋体" pitchFamily="2" charset="-122"/>
              </a:rPr>
              <a:t>&lt; </a:t>
            </a:r>
            <a:r>
              <a:rPr kumimoji="1" lang="en-US" altLang="zh-CN" sz="2000" b="0" u="none" dirty="0">
                <a:solidFill>
                  <a:schemeClr val="tx1"/>
                </a:solidFill>
                <a:effectLst/>
                <a:latin typeface="Times New Roman" pitchFamily="18" charset="0"/>
                <a:ea typeface="宋体" pitchFamily="2" charset="-122"/>
              </a:rPr>
              <a:t>n</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 j</a:t>
            </a:r>
            <a:r>
              <a:rPr kumimoji="1" lang="en-US" altLang="zh-CN" sz="20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 if</a:t>
            </a:r>
            <a:r>
              <a:rPr kumimoji="1" lang="en-US" altLang="zh-CN"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a</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j</a:t>
            </a:r>
            <a:r>
              <a:rPr kumimoji="1" lang="en-US" altLang="zh-CN" sz="2000" u="none" dirty="0">
                <a:solidFill>
                  <a:schemeClr val="tx1"/>
                </a:solidFill>
                <a:effectLst/>
                <a:latin typeface="Times New Roman" pitchFamily="18" charset="0"/>
                <a:ea typeface="宋体" pitchFamily="2" charset="-122"/>
              </a:rPr>
              <a:t>] &lt; </a:t>
            </a:r>
            <a:r>
              <a:rPr kumimoji="1" lang="en-US" altLang="zh-CN" sz="2000" b="0" u="none" dirty="0">
                <a:solidFill>
                  <a:schemeClr val="tx1"/>
                </a:solidFill>
                <a:effectLst/>
                <a:latin typeface="Times New Roman" pitchFamily="18" charset="0"/>
                <a:ea typeface="宋体" pitchFamily="2" charset="-122"/>
              </a:rPr>
              <a:t>a</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k</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  k </a:t>
            </a: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j</a:t>
            </a:r>
            <a:r>
              <a:rPr kumimoji="1" lang="en-US" altLang="zh-CN" sz="200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rPr>
              <a:t>            </a:t>
            </a:r>
            <a:r>
              <a:rPr kumimoji="1" lang="en-US" altLang="zh-CN" sz="2000" u="none" dirty="0" err="1">
                <a:solidFill>
                  <a:schemeClr val="tx1"/>
                </a:solidFill>
                <a:effectLst/>
                <a:latin typeface="Times New Roman" pitchFamily="18" charset="0"/>
                <a:ea typeface="宋体" pitchFamily="2" charset="-122"/>
              </a:rPr>
              <a:t>int</a:t>
            </a:r>
            <a:r>
              <a:rPr kumimoji="1" lang="en-US" altLang="zh-CN" sz="2000" b="0" u="none" dirty="0">
                <a:solidFill>
                  <a:schemeClr val="tx1"/>
                </a:solidFill>
                <a:effectLst/>
                <a:latin typeface="Times New Roman" pitchFamily="18" charset="0"/>
                <a:ea typeface="宋体" pitchFamily="2" charset="-122"/>
              </a:rPr>
              <a:t> temp </a:t>
            </a: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a</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err="1">
                <a:solidFill>
                  <a:schemeClr val="tx1"/>
                </a:solidFill>
                <a:effectLst/>
                <a:latin typeface="Times New Roman" pitchFamily="18" charset="0"/>
                <a:ea typeface="宋体" pitchFamily="2" charset="-122"/>
              </a:rPr>
              <a:t>i</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  a</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err="1">
                <a:solidFill>
                  <a:schemeClr val="tx1"/>
                </a:solidFill>
                <a:effectLst/>
                <a:latin typeface="Times New Roman" pitchFamily="18" charset="0"/>
                <a:ea typeface="宋体" pitchFamily="2" charset="-122"/>
              </a:rPr>
              <a:t>i</a:t>
            </a:r>
            <a:r>
              <a:rPr kumimoji="1" lang="en-US" altLang="zh-CN" sz="2000" u="none" dirty="0">
                <a:solidFill>
                  <a:schemeClr val="tx1"/>
                </a:solidFill>
                <a:effectLst/>
                <a:latin typeface="Times New Roman" pitchFamily="18" charset="0"/>
                <a:ea typeface="宋体" pitchFamily="2" charset="-122"/>
              </a:rPr>
              <a:t>] = </a:t>
            </a:r>
            <a:r>
              <a:rPr kumimoji="1" lang="en-US" altLang="zh-CN" sz="2000" b="0" u="none" dirty="0">
                <a:solidFill>
                  <a:schemeClr val="tx1"/>
                </a:solidFill>
                <a:effectLst/>
                <a:latin typeface="Times New Roman" pitchFamily="18" charset="0"/>
                <a:ea typeface="宋体" pitchFamily="2" charset="-122"/>
              </a:rPr>
              <a:t>a</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k</a:t>
            </a: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a</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k</a:t>
            </a:r>
            <a:r>
              <a:rPr kumimoji="1" lang="en-US" altLang="zh-CN" sz="2000" u="none" dirty="0">
                <a:solidFill>
                  <a:schemeClr val="tx1"/>
                </a:solidFill>
                <a:effectLst/>
                <a:latin typeface="Times New Roman" pitchFamily="18" charset="0"/>
                <a:ea typeface="宋体" pitchFamily="2" charset="-122"/>
              </a:rPr>
              <a:t>] = </a:t>
            </a:r>
            <a:r>
              <a:rPr kumimoji="1" lang="en-US" altLang="zh-CN" sz="2000" b="0" u="none" dirty="0">
                <a:solidFill>
                  <a:schemeClr val="tx1"/>
                </a:solidFill>
                <a:effectLst/>
                <a:latin typeface="Times New Roman" pitchFamily="18" charset="0"/>
                <a:ea typeface="宋体" pitchFamily="2" charset="-122"/>
              </a:rPr>
              <a:t>temp</a:t>
            </a:r>
            <a:r>
              <a:rPr kumimoji="1" lang="en-US" altLang="zh-CN" sz="20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					</a:t>
            </a:r>
          </a:p>
        </p:txBody>
      </p:sp>
    </p:spTree>
    <p:extLst>
      <p:ext uri="{BB962C8B-B14F-4D97-AF65-F5344CB8AC3E}">
        <p14:creationId xmlns:p14="http://schemas.microsoft.com/office/powerpoint/2010/main" val="1472620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D1B28-655B-1148-8775-085614E74194}"/>
              </a:ext>
            </a:extLst>
          </p:cNvPr>
          <p:cNvSpPr>
            <a:spLocks noGrp="1"/>
          </p:cNvSpPr>
          <p:nvPr>
            <p:ph type="title"/>
          </p:nvPr>
        </p:nvSpPr>
        <p:spPr/>
        <p:txBody>
          <a:bodyPr/>
          <a:lstStyle/>
          <a:p>
            <a:r>
              <a:rPr lang="zh-CN" altLang="en-US" dirty="0"/>
              <a:t>数据结构的课程内容体系</a:t>
            </a:r>
            <a:endParaRPr lang="en-US" dirty="0"/>
          </a:p>
        </p:txBody>
      </p:sp>
      <p:graphicFrame>
        <p:nvGraphicFramePr>
          <p:cNvPr id="4" name="Content Placeholder 3">
            <a:extLst>
              <a:ext uri="{FF2B5EF4-FFF2-40B4-BE49-F238E27FC236}">
                <a16:creationId xmlns:a16="http://schemas.microsoft.com/office/drawing/2014/main" id="{9B60B95B-8EA6-DD4E-B4FE-7E59625AD129}"/>
              </a:ext>
            </a:extLst>
          </p:cNvPr>
          <p:cNvGraphicFramePr>
            <a:graphicFrameLocks noGrp="1"/>
          </p:cNvGraphicFramePr>
          <p:nvPr>
            <p:ph idx="1"/>
            <p:extLst>
              <p:ext uri="{D42A27DB-BD31-4B8C-83A1-F6EECF244321}">
                <p14:modId xmlns:p14="http://schemas.microsoft.com/office/powerpoint/2010/main" val="2485027899"/>
              </p:ext>
            </p:extLst>
          </p:nvPr>
        </p:nvGraphicFramePr>
        <p:xfrm>
          <a:off x="641598" y="2420888"/>
          <a:ext cx="7886700" cy="2107432"/>
        </p:xfrm>
        <a:graphic>
          <a:graphicData uri="http://schemas.openxmlformats.org/drawingml/2006/table">
            <a:tbl>
              <a:tblPr firstRow="1" bandRow="1">
                <a:tableStyleId>{073A0DAA-6AF3-43AB-8588-CEC1D06C72B9}</a:tableStyleId>
              </a:tblPr>
              <a:tblGrid>
                <a:gridCol w="2628900">
                  <a:extLst>
                    <a:ext uri="{9D8B030D-6E8A-4147-A177-3AD203B41FA5}">
                      <a16:colId xmlns:a16="http://schemas.microsoft.com/office/drawing/2014/main" val="2797482669"/>
                    </a:ext>
                  </a:extLst>
                </a:gridCol>
                <a:gridCol w="2628900">
                  <a:extLst>
                    <a:ext uri="{9D8B030D-6E8A-4147-A177-3AD203B41FA5}">
                      <a16:colId xmlns:a16="http://schemas.microsoft.com/office/drawing/2014/main" val="1624505432"/>
                    </a:ext>
                  </a:extLst>
                </a:gridCol>
                <a:gridCol w="2628900">
                  <a:extLst>
                    <a:ext uri="{9D8B030D-6E8A-4147-A177-3AD203B41FA5}">
                      <a16:colId xmlns:a16="http://schemas.microsoft.com/office/drawing/2014/main" val="2654332111"/>
                    </a:ext>
                  </a:extLst>
                </a:gridCol>
              </a:tblGrid>
              <a:tr h="526858">
                <a:tc>
                  <a:txBody>
                    <a:bodyPr/>
                    <a:lstStyle/>
                    <a:p>
                      <a:pPr algn="ctr"/>
                      <a:r>
                        <a:rPr lang="zh-CN" altLang="en-US" sz="2000" dirty="0"/>
                        <a:t>层次</a:t>
                      </a:r>
                      <a:endParaRPr lang="en-US" sz="2000" dirty="0"/>
                    </a:p>
                  </a:txBody>
                  <a:tcPr anchor="ctr"/>
                </a:tc>
                <a:tc>
                  <a:txBody>
                    <a:bodyPr/>
                    <a:lstStyle/>
                    <a:p>
                      <a:pPr algn="ctr"/>
                      <a:r>
                        <a:rPr lang="zh-CN" altLang="en-US" sz="2000" dirty="0"/>
                        <a:t>数据表示</a:t>
                      </a:r>
                      <a:endParaRPr lang="en-US" sz="2000" dirty="0"/>
                    </a:p>
                  </a:txBody>
                  <a:tcPr anchor="ctr"/>
                </a:tc>
                <a:tc>
                  <a:txBody>
                    <a:bodyPr/>
                    <a:lstStyle/>
                    <a:p>
                      <a:pPr algn="ctr"/>
                      <a:r>
                        <a:rPr lang="zh-CN" altLang="en-US" sz="2000" dirty="0"/>
                        <a:t>数据处理</a:t>
                      </a:r>
                      <a:endParaRPr lang="en-US" sz="2000" dirty="0"/>
                    </a:p>
                  </a:txBody>
                  <a:tcPr anchor="ctr"/>
                </a:tc>
                <a:extLst>
                  <a:ext uri="{0D108BD9-81ED-4DB2-BD59-A6C34878D82A}">
                    <a16:rowId xmlns:a16="http://schemas.microsoft.com/office/drawing/2014/main" val="3243523625"/>
                  </a:ext>
                </a:extLst>
              </a:tr>
              <a:tr h="526858">
                <a:tc>
                  <a:txBody>
                    <a:bodyPr/>
                    <a:lstStyle/>
                    <a:p>
                      <a:pPr algn="ctr"/>
                      <a:r>
                        <a:rPr lang="zh-CN" altLang="en-US" sz="2000" dirty="0"/>
                        <a:t>抽象</a:t>
                      </a:r>
                      <a:endParaRPr lang="en-US" sz="2000" dirty="0"/>
                    </a:p>
                  </a:txBody>
                  <a:tcPr anchor="ctr"/>
                </a:tc>
                <a:tc>
                  <a:txBody>
                    <a:bodyPr/>
                    <a:lstStyle/>
                    <a:p>
                      <a:pPr algn="ctr"/>
                      <a:r>
                        <a:rPr lang="zh-CN" altLang="en-US" sz="2000" dirty="0"/>
                        <a:t>逻辑结构</a:t>
                      </a:r>
                      <a:endParaRPr lang="en-US" sz="2000" dirty="0"/>
                    </a:p>
                  </a:txBody>
                  <a:tcPr anchor="ctr"/>
                </a:tc>
                <a:tc>
                  <a:txBody>
                    <a:bodyPr/>
                    <a:lstStyle/>
                    <a:p>
                      <a:pPr algn="ctr"/>
                      <a:r>
                        <a:rPr lang="zh-CN" altLang="en-US" sz="2000" dirty="0"/>
                        <a:t>运算</a:t>
                      </a:r>
                      <a:endParaRPr lang="en-US" sz="2000" dirty="0"/>
                    </a:p>
                  </a:txBody>
                  <a:tcPr anchor="ctr"/>
                </a:tc>
                <a:extLst>
                  <a:ext uri="{0D108BD9-81ED-4DB2-BD59-A6C34878D82A}">
                    <a16:rowId xmlns:a16="http://schemas.microsoft.com/office/drawing/2014/main" val="3530126749"/>
                  </a:ext>
                </a:extLst>
              </a:tr>
              <a:tr h="526858">
                <a:tc>
                  <a:txBody>
                    <a:bodyPr/>
                    <a:lstStyle/>
                    <a:p>
                      <a:pPr algn="ctr"/>
                      <a:r>
                        <a:rPr lang="zh-CN" altLang="en-US" sz="2000" dirty="0"/>
                        <a:t>实现</a:t>
                      </a:r>
                      <a:endParaRPr lang="en-US" sz="2000" dirty="0"/>
                    </a:p>
                  </a:txBody>
                  <a:tcPr anchor="ctr"/>
                </a:tc>
                <a:tc>
                  <a:txBody>
                    <a:bodyPr/>
                    <a:lstStyle/>
                    <a:p>
                      <a:pPr algn="ctr"/>
                      <a:r>
                        <a:rPr lang="zh-CN" altLang="en-US" sz="2000" dirty="0"/>
                        <a:t>存储结构</a:t>
                      </a:r>
                      <a:endParaRPr lang="en-US" sz="2000" dirty="0"/>
                    </a:p>
                  </a:txBody>
                  <a:tcPr anchor="ctr"/>
                </a:tc>
                <a:tc>
                  <a:txBody>
                    <a:bodyPr/>
                    <a:lstStyle/>
                    <a:p>
                      <a:pPr algn="ctr"/>
                      <a:r>
                        <a:rPr lang="zh-CN" altLang="en-US" sz="2000" dirty="0"/>
                        <a:t>算法</a:t>
                      </a:r>
                      <a:endParaRPr lang="en-US" sz="2000" dirty="0"/>
                    </a:p>
                  </a:txBody>
                  <a:tcPr anchor="ctr"/>
                </a:tc>
                <a:extLst>
                  <a:ext uri="{0D108BD9-81ED-4DB2-BD59-A6C34878D82A}">
                    <a16:rowId xmlns:a16="http://schemas.microsoft.com/office/drawing/2014/main" val="4158790550"/>
                  </a:ext>
                </a:extLst>
              </a:tr>
              <a:tr h="526858">
                <a:tc>
                  <a:txBody>
                    <a:bodyPr/>
                    <a:lstStyle/>
                    <a:p>
                      <a:pPr algn="ctr"/>
                      <a:r>
                        <a:rPr lang="zh-CN" altLang="en-US" sz="2000" dirty="0"/>
                        <a:t>评价</a:t>
                      </a:r>
                      <a:endParaRPr lang="en-US" sz="2000" dirty="0"/>
                    </a:p>
                  </a:txBody>
                  <a:tcPr anchor="ctr"/>
                </a:tc>
                <a:tc gridSpan="2">
                  <a:txBody>
                    <a:bodyPr/>
                    <a:lstStyle/>
                    <a:p>
                      <a:pPr algn="ctr"/>
                      <a:r>
                        <a:rPr lang="zh-CN" altLang="en-US" sz="2000" dirty="0">
                          <a:solidFill>
                            <a:srgbClr val="C00000"/>
                          </a:solidFill>
                        </a:rPr>
                        <a:t>不同数据结构的比较与算法分析</a:t>
                      </a:r>
                      <a:endParaRPr lang="en-US" sz="2000" dirty="0">
                        <a:solidFill>
                          <a:srgbClr val="C00000"/>
                        </a:solidFill>
                      </a:endParaRPr>
                    </a:p>
                  </a:txBody>
                  <a:tcPr anchor="ctr"/>
                </a:tc>
                <a:tc hMerge="1">
                  <a:txBody>
                    <a:bodyPr/>
                    <a:lstStyle/>
                    <a:p>
                      <a:endParaRPr lang="en-US" dirty="0"/>
                    </a:p>
                  </a:txBody>
                  <a:tcPr/>
                </a:tc>
                <a:extLst>
                  <a:ext uri="{0D108BD9-81ED-4DB2-BD59-A6C34878D82A}">
                    <a16:rowId xmlns:a16="http://schemas.microsoft.com/office/drawing/2014/main" val="2853793027"/>
                  </a:ext>
                </a:extLst>
              </a:tr>
            </a:tbl>
          </a:graphicData>
        </a:graphic>
      </p:graphicFrame>
    </p:spTree>
    <p:extLst>
      <p:ext uri="{BB962C8B-B14F-4D97-AF65-F5344CB8AC3E}">
        <p14:creationId xmlns:p14="http://schemas.microsoft.com/office/powerpoint/2010/main" val="3298019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0E7D-037A-2AB8-9EC2-B88F4C95F135}"/>
              </a:ext>
            </a:extLst>
          </p:cNvPr>
          <p:cNvSpPr>
            <a:spLocks noGrp="1"/>
          </p:cNvSpPr>
          <p:nvPr>
            <p:ph type="title"/>
          </p:nvPr>
        </p:nvSpPr>
        <p:spPr/>
        <p:txBody>
          <a:bodyPr/>
          <a:lstStyle/>
          <a:p>
            <a:r>
              <a:rPr lang="en-CN" dirty="0"/>
              <a:t>课程内容安排</a:t>
            </a:r>
          </a:p>
        </p:txBody>
      </p:sp>
      <p:graphicFrame>
        <p:nvGraphicFramePr>
          <p:cNvPr id="4" name="Table 4">
            <a:extLst>
              <a:ext uri="{FF2B5EF4-FFF2-40B4-BE49-F238E27FC236}">
                <a16:creationId xmlns:a16="http://schemas.microsoft.com/office/drawing/2014/main" id="{F3D03315-FCFE-2817-E09E-20017754CA0F}"/>
              </a:ext>
            </a:extLst>
          </p:cNvPr>
          <p:cNvGraphicFramePr>
            <a:graphicFrameLocks noGrp="1"/>
          </p:cNvGraphicFramePr>
          <p:nvPr>
            <p:extLst>
              <p:ext uri="{D42A27DB-BD31-4B8C-83A1-F6EECF244321}">
                <p14:modId xmlns:p14="http://schemas.microsoft.com/office/powerpoint/2010/main" val="2418885738"/>
              </p:ext>
            </p:extLst>
          </p:nvPr>
        </p:nvGraphicFramePr>
        <p:xfrm>
          <a:off x="628650" y="1760220"/>
          <a:ext cx="7886700" cy="3337560"/>
        </p:xfrm>
        <a:graphic>
          <a:graphicData uri="http://schemas.openxmlformats.org/drawingml/2006/table">
            <a:tbl>
              <a:tblPr firstRow="1" bandRow="1">
                <a:tableStyleId>{5C22544A-7EE6-4342-B048-85BDC9FD1C3A}</a:tableStyleId>
              </a:tblPr>
              <a:tblGrid>
                <a:gridCol w="1971675">
                  <a:extLst>
                    <a:ext uri="{9D8B030D-6E8A-4147-A177-3AD203B41FA5}">
                      <a16:colId xmlns:a16="http://schemas.microsoft.com/office/drawing/2014/main" val="4068672712"/>
                    </a:ext>
                  </a:extLst>
                </a:gridCol>
                <a:gridCol w="1971675">
                  <a:extLst>
                    <a:ext uri="{9D8B030D-6E8A-4147-A177-3AD203B41FA5}">
                      <a16:colId xmlns:a16="http://schemas.microsoft.com/office/drawing/2014/main" val="1996111252"/>
                    </a:ext>
                  </a:extLst>
                </a:gridCol>
                <a:gridCol w="1971675">
                  <a:extLst>
                    <a:ext uri="{9D8B030D-6E8A-4147-A177-3AD203B41FA5}">
                      <a16:colId xmlns:a16="http://schemas.microsoft.com/office/drawing/2014/main" val="1295847197"/>
                    </a:ext>
                  </a:extLst>
                </a:gridCol>
                <a:gridCol w="1971675">
                  <a:extLst>
                    <a:ext uri="{9D8B030D-6E8A-4147-A177-3AD203B41FA5}">
                      <a16:colId xmlns:a16="http://schemas.microsoft.com/office/drawing/2014/main" val="1813772526"/>
                    </a:ext>
                  </a:extLst>
                </a:gridCol>
              </a:tblGrid>
              <a:tr h="370840">
                <a:tc>
                  <a:txBody>
                    <a:bodyPr/>
                    <a:lstStyle/>
                    <a:p>
                      <a:pPr algn="ctr"/>
                      <a:r>
                        <a:rPr lang="en-CN" sz="1400" b="1" dirty="0">
                          <a:latin typeface="DengXian" panose="02010600030101010101" pitchFamily="2" charset="-122"/>
                          <a:ea typeface="DengXian" panose="02010600030101010101" pitchFamily="2" charset="-122"/>
                        </a:rPr>
                        <a:t>时间</a:t>
                      </a:r>
                    </a:p>
                  </a:txBody>
                  <a:tcPr anchor="ctr"/>
                </a:tc>
                <a:tc>
                  <a:txBody>
                    <a:bodyPr/>
                    <a:lstStyle/>
                    <a:p>
                      <a:pPr algn="ctr"/>
                      <a:r>
                        <a:rPr lang="en-CN" sz="1400" b="1" dirty="0">
                          <a:latin typeface="DengXian" panose="02010600030101010101" pitchFamily="2" charset="-122"/>
                          <a:ea typeface="DengXian" panose="02010600030101010101" pitchFamily="2" charset="-122"/>
                        </a:rPr>
                        <a:t>课程内容</a:t>
                      </a:r>
                    </a:p>
                  </a:txBody>
                  <a:tcPr anchor="ctr"/>
                </a:tc>
                <a:tc>
                  <a:txBody>
                    <a:bodyPr/>
                    <a:lstStyle/>
                    <a:p>
                      <a:pPr algn="ctr"/>
                      <a:r>
                        <a:rPr lang="en-CN" sz="1400" b="1" dirty="0">
                          <a:latin typeface="DengXian" panose="02010600030101010101" pitchFamily="2" charset="-122"/>
                          <a:ea typeface="DengXian" panose="02010600030101010101" pitchFamily="2" charset="-122"/>
                        </a:rPr>
                        <a:t>时间</a:t>
                      </a:r>
                    </a:p>
                  </a:txBody>
                  <a:tcPr anchor="ctr"/>
                </a:tc>
                <a:tc>
                  <a:txBody>
                    <a:bodyPr/>
                    <a:lstStyle/>
                    <a:p>
                      <a:pPr algn="ctr"/>
                      <a:r>
                        <a:rPr lang="en-CN" sz="1400" b="1" dirty="0">
                          <a:latin typeface="DengXian" panose="02010600030101010101" pitchFamily="2" charset="-122"/>
                          <a:ea typeface="DengXian" panose="02010600030101010101" pitchFamily="2" charset="-122"/>
                        </a:rPr>
                        <a:t>课程内容</a:t>
                      </a:r>
                    </a:p>
                  </a:txBody>
                  <a:tcPr anchor="ctr"/>
                </a:tc>
                <a:extLst>
                  <a:ext uri="{0D108BD9-81ED-4DB2-BD59-A6C34878D82A}">
                    <a16:rowId xmlns:a16="http://schemas.microsoft.com/office/drawing/2014/main" val="1757955882"/>
                  </a:ext>
                </a:extLst>
              </a:tr>
              <a:tr h="370840">
                <a:tc>
                  <a:txBody>
                    <a:bodyPr/>
                    <a:lstStyle/>
                    <a:p>
                      <a:pPr algn="ctr"/>
                      <a:r>
                        <a:rPr lang="en-US" altLang="zh-CN" sz="1400" b="1" dirty="0">
                          <a:latin typeface="DengXian" panose="02010600030101010101" pitchFamily="2" charset="-122"/>
                          <a:ea typeface="DengXian" panose="02010600030101010101" pitchFamily="2" charset="-122"/>
                        </a:rPr>
                        <a:t>2024-09-08</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en-CN" sz="1400" b="1" dirty="0">
                          <a:latin typeface="DengXian" panose="02010600030101010101" pitchFamily="2" charset="-122"/>
                          <a:ea typeface="DengXian" panose="02010600030101010101" pitchFamily="2" charset="-122"/>
                        </a:rPr>
                        <a:t>数据结构基础</a:t>
                      </a:r>
                    </a:p>
                  </a:txBody>
                  <a:tcPr anchor="ctr"/>
                </a:tc>
                <a:tc>
                  <a:txBody>
                    <a:bodyPr/>
                    <a:lstStyle/>
                    <a:p>
                      <a:pPr algn="ctr"/>
                      <a:r>
                        <a:rPr lang="en-US" altLang="zh-CN" sz="1400" b="1" dirty="0">
                          <a:latin typeface="DengXian" panose="02010600030101010101" pitchFamily="2" charset="-122"/>
                          <a:ea typeface="DengXian" panose="02010600030101010101" pitchFamily="2" charset="-122"/>
                        </a:rPr>
                        <a:t>2024-11-03</a:t>
                      </a:r>
                      <a:endParaRPr lang="en-CN" sz="1400" b="1" dirty="0">
                        <a:latin typeface="DengXian" panose="02010600030101010101" pitchFamily="2" charset="-122"/>
                        <a:ea typeface="DengXian" panose="02010600030101010101" pitchFamily="2" charset="-122"/>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CN" sz="1400" b="1" dirty="0">
                          <a:latin typeface="DengXian" panose="02010600030101010101" pitchFamily="2" charset="-122"/>
                          <a:ea typeface="DengXian" panose="02010600030101010101" pitchFamily="2" charset="-122"/>
                        </a:rPr>
                        <a:t>树</a:t>
                      </a:r>
                    </a:p>
                  </a:txBody>
                  <a:tcPr anchor="ctr"/>
                </a:tc>
                <a:extLst>
                  <a:ext uri="{0D108BD9-81ED-4DB2-BD59-A6C34878D82A}">
                    <a16:rowId xmlns:a16="http://schemas.microsoft.com/office/drawing/2014/main" val="2924141751"/>
                  </a:ext>
                </a:extLst>
              </a:tr>
              <a:tr h="370840">
                <a:tc>
                  <a:txBody>
                    <a:bodyPr/>
                    <a:lstStyle/>
                    <a:p>
                      <a:pPr algn="ctr"/>
                      <a:r>
                        <a:rPr lang="en-US" altLang="zh-CN" sz="1400" b="1" dirty="0">
                          <a:latin typeface="DengXian" panose="02010600030101010101" pitchFamily="2" charset="-122"/>
                          <a:ea typeface="DengXian" panose="02010600030101010101" pitchFamily="2" charset="-122"/>
                        </a:rPr>
                        <a:t>2024-09-15</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en-CN" sz="1400" b="1" dirty="0">
                          <a:latin typeface="DengXian" panose="02010600030101010101" pitchFamily="2" charset="-122"/>
                          <a:ea typeface="DengXian" panose="02010600030101010101" pitchFamily="2" charset="-122"/>
                        </a:rPr>
                        <a:t>线性表</a:t>
                      </a:r>
                    </a:p>
                  </a:txBody>
                  <a:tcPr anchor="ctr"/>
                </a:tc>
                <a:tc>
                  <a:txBody>
                    <a:bodyPr/>
                    <a:lstStyle/>
                    <a:p>
                      <a:pPr algn="ctr"/>
                      <a:r>
                        <a:rPr lang="en-US" altLang="zh-CN" sz="1400" b="1" dirty="0">
                          <a:solidFill>
                            <a:srgbClr val="C00000"/>
                          </a:solidFill>
                          <a:latin typeface="DengXian" panose="02010600030101010101" pitchFamily="2" charset="-122"/>
                          <a:ea typeface="DengXian" panose="02010600030101010101" pitchFamily="2" charset="-122"/>
                        </a:rPr>
                        <a:t>2024-11-10</a:t>
                      </a:r>
                      <a:endParaRPr lang="en-CN" sz="1400" b="1" dirty="0">
                        <a:solidFill>
                          <a:srgbClr val="C00000"/>
                        </a:solidFill>
                        <a:latin typeface="DengXian" panose="02010600030101010101" pitchFamily="2" charset="-122"/>
                        <a:ea typeface="DengXian" panose="02010600030101010101" pitchFamily="2" charset="-122"/>
                      </a:endParaRPr>
                    </a:p>
                  </a:txBody>
                  <a:tcPr anchor="ctr"/>
                </a:tc>
                <a:tc>
                  <a:txBody>
                    <a:bodyPr/>
                    <a:lstStyle/>
                    <a:p>
                      <a:pPr algn="ctr"/>
                      <a:r>
                        <a:rPr lang="en-CN" sz="1400" b="1" dirty="0">
                          <a:solidFill>
                            <a:srgbClr val="C00000"/>
                          </a:solidFill>
                          <a:latin typeface="DengXian" panose="02010600030101010101" pitchFamily="2" charset="-122"/>
                          <a:ea typeface="DengXian" panose="02010600030101010101" pitchFamily="2" charset="-122"/>
                        </a:rPr>
                        <a:t>期中考试</a:t>
                      </a:r>
                    </a:p>
                  </a:txBody>
                  <a:tcPr anchor="ctr"/>
                </a:tc>
                <a:extLst>
                  <a:ext uri="{0D108BD9-81ED-4DB2-BD59-A6C34878D82A}">
                    <a16:rowId xmlns:a16="http://schemas.microsoft.com/office/drawing/2014/main" val="4142118672"/>
                  </a:ext>
                </a:extLst>
              </a:tr>
              <a:tr h="370840">
                <a:tc>
                  <a:txBody>
                    <a:bodyPr/>
                    <a:lstStyle/>
                    <a:p>
                      <a:pPr algn="ctr"/>
                      <a:r>
                        <a:rPr lang="en-US" altLang="zh-CN" sz="1400" b="1" dirty="0">
                          <a:solidFill>
                            <a:schemeClr val="tx1"/>
                          </a:solidFill>
                          <a:latin typeface="DengXian" panose="02010600030101010101" pitchFamily="2" charset="-122"/>
                          <a:ea typeface="DengXian" panose="02010600030101010101" pitchFamily="2" charset="-122"/>
                        </a:rPr>
                        <a:t>2024-09-22</a:t>
                      </a:r>
                      <a:endParaRPr lang="en-CN" sz="1400" b="1" dirty="0">
                        <a:solidFill>
                          <a:schemeClr val="tx1"/>
                        </a:solidFill>
                        <a:latin typeface="DengXian" panose="02010600030101010101" pitchFamily="2" charset="-122"/>
                        <a:ea typeface="DengXian" panose="02010600030101010101" pitchFamily="2" charset="-122"/>
                      </a:endParaRPr>
                    </a:p>
                  </a:txBody>
                  <a:tcPr anchor="ctr"/>
                </a:tc>
                <a:tc>
                  <a:txBody>
                    <a:bodyPr/>
                    <a:lstStyle/>
                    <a:p>
                      <a:pPr algn="ctr"/>
                      <a:r>
                        <a:rPr lang="en-CN" sz="1400" b="1" dirty="0">
                          <a:solidFill>
                            <a:schemeClr val="tx1"/>
                          </a:solidFill>
                          <a:latin typeface="DengXian" panose="02010600030101010101" pitchFamily="2" charset="-122"/>
                          <a:ea typeface="DengXian" panose="02010600030101010101" pitchFamily="2" charset="-122"/>
                        </a:rPr>
                        <a:t>线性表</a:t>
                      </a:r>
                    </a:p>
                  </a:txBody>
                  <a:tcPr anchor="ctr"/>
                </a:tc>
                <a:tc>
                  <a:txBody>
                    <a:bodyPr/>
                    <a:lstStyle/>
                    <a:p>
                      <a:pPr algn="ctr"/>
                      <a:r>
                        <a:rPr lang="en-US" altLang="zh-CN" sz="1400" b="1" dirty="0">
                          <a:latin typeface="DengXian" panose="02010600030101010101" pitchFamily="2" charset="-122"/>
                          <a:ea typeface="DengXian" panose="02010600030101010101" pitchFamily="2" charset="-122"/>
                        </a:rPr>
                        <a:t>2024-11-17</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zh-CN" altLang="en-US" sz="1400" b="1" dirty="0">
                          <a:latin typeface="DengXian" panose="02010600030101010101" pitchFamily="2" charset="-122"/>
                          <a:ea typeface="DengXian" panose="02010600030101010101" pitchFamily="2" charset="-122"/>
                        </a:rPr>
                        <a:t>搜索与索引</a:t>
                      </a:r>
                      <a:endParaRPr lang="en-CN" sz="1400" b="1" dirty="0">
                        <a:latin typeface="DengXian" panose="02010600030101010101" pitchFamily="2" charset="-122"/>
                        <a:ea typeface="DengXian" panose="02010600030101010101" pitchFamily="2" charset="-122"/>
                      </a:endParaRPr>
                    </a:p>
                  </a:txBody>
                  <a:tcPr anchor="ctr"/>
                </a:tc>
                <a:extLst>
                  <a:ext uri="{0D108BD9-81ED-4DB2-BD59-A6C34878D82A}">
                    <a16:rowId xmlns:a16="http://schemas.microsoft.com/office/drawing/2014/main" val="2490207695"/>
                  </a:ext>
                </a:extLst>
              </a:tr>
              <a:tr h="370840">
                <a:tc>
                  <a:txBody>
                    <a:bodyPr/>
                    <a:lstStyle/>
                    <a:p>
                      <a:pPr algn="ctr"/>
                      <a:r>
                        <a:rPr lang="en-US" altLang="zh-CN" sz="1400" b="1" dirty="0">
                          <a:solidFill>
                            <a:schemeClr val="tx1"/>
                          </a:solidFill>
                          <a:latin typeface="DengXian" panose="02010600030101010101" pitchFamily="2" charset="-122"/>
                          <a:ea typeface="DengXian" panose="02010600030101010101" pitchFamily="2" charset="-122"/>
                        </a:rPr>
                        <a:t>2024-09-29</a:t>
                      </a:r>
                      <a:endParaRPr lang="en-CN" sz="1400" b="1" dirty="0">
                        <a:solidFill>
                          <a:schemeClr val="tx1"/>
                        </a:solidFill>
                        <a:latin typeface="DengXian" panose="02010600030101010101" pitchFamily="2" charset="-122"/>
                        <a:ea typeface="DengXian" panose="02010600030101010101" pitchFamily="2" charset="-122"/>
                      </a:endParaRPr>
                    </a:p>
                  </a:txBody>
                  <a:tcPr anchor="ctr"/>
                </a:tc>
                <a:tc>
                  <a:txBody>
                    <a:bodyPr/>
                    <a:lstStyle/>
                    <a:p>
                      <a:pPr algn="ctr"/>
                      <a:r>
                        <a:rPr lang="en-CN" sz="1400" b="1" dirty="0">
                          <a:latin typeface="DengXian" panose="02010600030101010101" pitchFamily="2" charset="-122"/>
                          <a:ea typeface="DengXian" panose="02010600030101010101" pitchFamily="2" charset="-122"/>
                        </a:rPr>
                        <a:t>串</a:t>
                      </a:r>
                    </a:p>
                  </a:txBody>
                  <a:tcPr anchor="ctr"/>
                </a:tc>
                <a:tc>
                  <a:txBody>
                    <a:bodyPr/>
                    <a:lstStyle/>
                    <a:p>
                      <a:pPr algn="ctr"/>
                      <a:r>
                        <a:rPr lang="en-US" altLang="zh-CN" sz="1400" b="1" dirty="0">
                          <a:latin typeface="DengXian" panose="02010600030101010101" pitchFamily="2" charset="-122"/>
                          <a:ea typeface="DengXian" panose="02010600030101010101" pitchFamily="2" charset="-122"/>
                        </a:rPr>
                        <a:t>2024-11-24</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zh-CN" altLang="en-US" sz="1400" b="1" dirty="0">
                          <a:latin typeface="DengXian" panose="02010600030101010101" pitchFamily="2" charset="-122"/>
                          <a:ea typeface="DengXian" panose="02010600030101010101" pitchFamily="2" charset="-122"/>
                        </a:rPr>
                        <a:t>搜索与索引</a:t>
                      </a:r>
                      <a:endParaRPr lang="en-CN" sz="1400" b="1" dirty="0">
                        <a:latin typeface="DengXian" panose="02010600030101010101" pitchFamily="2" charset="-122"/>
                        <a:ea typeface="DengXian" panose="02010600030101010101" pitchFamily="2" charset="-122"/>
                      </a:endParaRPr>
                    </a:p>
                  </a:txBody>
                  <a:tcPr anchor="ctr"/>
                </a:tc>
                <a:extLst>
                  <a:ext uri="{0D108BD9-81ED-4DB2-BD59-A6C34878D82A}">
                    <a16:rowId xmlns:a16="http://schemas.microsoft.com/office/drawing/2014/main" val="1108495608"/>
                  </a:ext>
                </a:extLst>
              </a:tr>
              <a:tr h="370840">
                <a:tc>
                  <a:txBody>
                    <a:bodyPr/>
                    <a:lstStyle/>
                    <a:p>
                      <a:pPr algn="ctr"/>
                      <a:r>
                        <a:rPr lang="en-US" altLang="zh-CN" sz="1400" b="1" dirty="0">
                          <a:solidFill>
                            <a:srgbClr val="C00000"/>
                          </a:solidFill>
                          <a:latin typeface="DengXian" panose="02010600030101010101" pitchFamily="2" charset="-122"/>
                          <a:ea typeface="DengXian" panose="02010600030101010101" pitchFamily="2" charset="-122"/>
                        </a:rPr>
                        <a:t>2024-10-06</a:t>
                      </a:r>
                      <a:endParaRPr lang="en-CN" sz="1400" b="1" dirty="0">
                        <a:solidFill>
                          <a:srgbClr val="C00000"/>
                        </a:solidFill>
                        <a:latin typeface="DengXian" panose="02010600030101010101" pitchFamily="2" charset="-122"/>
                        <a:ea typeface="DengXian" panose="02010600030101010101" pitchFamily="2" charset="-122"/>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CN" sz="1400" b="1" dirty="0">
                          <a:solidFill>
                            <a:srgbClr val="C00000"/>
                          </a:solidFill>
                          <a:latin typeface="DengXian" panose="02010600030101010101" pitchFamily="2" charset="-122"/>
                          <a:ea typeface="DengXian" panose="02010600030101010101" pitchFamily="2" charset="-122"/>
                        </a:rPr>
                        <a:t>放假</a:t>
                      </a:r>
                    </a:p>
                  </a:txBody>
                  <a:tcPr anchor="ctr"/>
                </a:tc>
                <a:tc>
                  <a:txBody>
                    <a:bodyPr/>
                    <a:lstStyle/>
                    <a:p>
                      <a:pPr algn="ctr"/>
                      <a:r>
                        <a:rPr lang="en-US" altLang="zh-CN" sz="1400" b="1" dirty="0">
                          <a:latin typeface="DengXian" panose="02010600030101010101" pitchFamily="2" charset="-122"/>
                          <a:ea typeface="DengXian" panose="02010600030101010101" pitchFamily="2" charset="-122"/>
                        </a:rPr>
                        <a:t>2024-12-01</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en-CN" sz="1400" b="1" dirty="0">
                          <a:latin typeface="DengXian" panose="02010600030101010101" pitchFamily="2" charset="-122"/>
                          <a:ea typeface="DengXian" panose="02010600030101010101" pitchFamily="2" charset="-122"/>
                        </a:rPr>
                        <a:t>图</a:t>
                      </a:r>
                    </a:p>
                  </a:txBody>
                  <a:tcPr anchor="ctr"/>
                </a:tc>
                <a:extLst>
                  <a:ext uri="{0D108BD9-81ED-4DB2-BD59-A6C34878D82A}">
                    <a16:rowId xmlns:a16="http://schemas.microsoft.com/office/drawing/2014/main" val="636228358"/>
                  </a:ext>
                </a:extLst>
              </a:tr>
              <a:tr h="370840">
                <a:tc>
                  <a:txBody>
                    <a:bodyPr/>
                    <a:lstStyle/>
                    <a:p>
                      <a:pPr algn="ctr"/>
                      <a:r>
                        <a:rPr lang="en-US" altLang="zh-CN" sz="1400" b="1" dirty="0">
                          <a:latin typeface="DengXian" panose="02010600030101010101" pitchFamily="2" charset="-122"/>
                          <a:ea typeface="DengXian" panose="02010600030101010101" pitchFamily="2" charset="-122"/>
                        </a:rPr>
                        <a:t>2024-10-13</a:t>
                      </a:r>
                      <a:endParaRPr lang="en-CN" sz="1400" b="1" dirty="0">
                        <a:latin typeface="DengXian" panose="02010600030101010101" pitchFamily="2" charset="-122"/>
                        <a:ea typeface="DengXian" panose="02010600030101010101" pitchFamily="2" charset="-122"/>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zh-CN" altLang="en-US" sz="1400" b="1" dirty="0">
                          <a:latin typeface="Times New Roman" panose="02020603050405020304" pitchFamily="18" charset="0"/>
                          <a:cs typeface="Times New Roman" panose="02020603050405020304" pitchFamily="18" charset="0"/>
                        </a:rPr>
                        <a:t>栈和队列</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en-US" altLang="zh-CN" sz="1400" b="1" dirty="0">
                          <a:latin typeface="DengXian" panose="02010600030101010101" pitchFamily="2" charset="-122"/>
                          <a:ea typeface="DengXian" panose="02010600030101010101" pitchFamily="2" charset="-122"/>
                        </a:rPr>
                        <a:t>2024-12-08</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en-CN" sz="1400" b="1" dirty="0">
                          <a:latin typeface="DengXian" panose="02010600030101010101" pitchFamily="2" charset="-122"/>
                          <a:ea typeface="DengXian" panose="02010600030101010101" pitchFamily="2" charset="-122"/>
                        </a:rPr>
                        <a:t>图</a:t>
                      </a:r>
                    </a:p>
                  </a:txBody>
                  <a:tcPr anchor="ctr"/>
                </a:tc>
                <a:extLst>
                  <a:ext uri="{0D108BD9-81ED-4DB2-BD59-A6C34878D82A}">
                    <a16:rowId xmlns:a16="http://schemas.microsoft.com/office/drawing/2014/main" val="402261234"/>
                  </a:ext>
                </a:extLst>
              </a:tr>
              <a:tr h="370840">
                <a:tc>
                  <a:txBody>
                    <a:bodyPr/>
                    <a:lstStyle/>
                    <a:p>
                      <a:pPr algn="ctr"/>
                      <a:r>
                        <a:rPr lang="en-US" altLang="zh-CN" sz="1400" b="1" dirty="0">
                          <a:solidFill>
                            <a:schemeClr val="tx1"/>
                          </a:solidFill>
                          <a:latin typeface="DengXian" panose="02010600030101010101" pitchFamily="2" charset="-122"/>
                          <a:ea typeface="DengXian" panose="02010600030101010101" pitchFamily="2" charset="-122"/>
                        </a:rPr>
                        <a:t>2024-10-20</a:t>
                      </a:r>
                      <a:endParaRPr lang="en-CN" sz="1400" b="1" dirty="0">
                        <a:solidFill>
                          <a:schemeClr val="tx1"/>
                        </a:solidFill>
                        <a:latin typeface="DengXian" panose="02010600030101010101" pitchFamily="2" charset="-122"/>
                        <a:ea typeface="DengXian" panose="02010600030101010101" pitchFamily="2" charset="-122"/>
                      </a:endParaRPr>
                    </a:p>
                  </a:txBody>
                  <a:tcPr anchor="ctr"/>
                </a:tc>
                <a:tc>
                  <a:txBody>
                    <a:bodyPr/>
                    <a:lstStyle/>
                    <a:p>
                      <a:pPr algn="ctr"/>
                      <a:r>
                        <a:rPr lang="zh-CN" altLang="en-US" sz="1400" b="1" dirty="0">
                          <a:solidFill>
                            <a:schemeClr val="tx1"/>
                          </a:solidFill>
                          <a:latin typeface="Times New Roman" panose="02020603050405020304" pitchFamily="18" charset="0"/>
                          <a:cs typeface="Times New Roman" panose="02020603050405020304" pitchFamily="18" charset="0"/>
                        </a:rPr>
                        <a:t>递归和广义表</a:t>
                      </a:r>
                      <a:endParaRPr lang="en-CN" sz="1400" b="1" dirty="0">
                        <a:solidFill>
                          <a:schemeClr val="tx1"/>
                        </a:solidFill>
                        <a:latin typeface="DengXian" panose="02010600030101010101" pitchFamily="2" charset="-122"/>
                        <a:ea typeface="DengXian" panose="02010600030101010101" pitchFamily="2" charset="-122"/>
                      </a:endParaRPr>
                    </a:p>
                  </a:txBody>
                  <a:tcPr anchor="ctr"/>
                </a:tc>
                <a:tc>
                  <a:txBody>
                    <a:bodyPr/>
                    <a:lstStyle/>
                    <a:p>
                      <a:pPr algn="ctr"/>
                      <a:r>
                        <a:rPr lang="en-US" altLang="zh-CN" sz="1400" b="1" dirty="0">
                          <a:latin typeface="DengXian" panose="02010600030101010101" pitchFamily="2" charset="-122"/>
                          <a:ea typeface="DengXian" panose="02010600030101010101" pitchFamily="2" charset="-122"/>
                        </a:rPr>
                        <a:t>2024-12-15</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en-CN" sz="1400" b="1" dirty="0">
                          <a:latin typeface="DengXian" panose="02010600030101010101" pitchFamily="2" charset="-122"/>
                          <a:ea typeface="DengXian" panose="02010600030101010101" pitchFamily="2" charset="-122"/>
                        </a:rPr>
                        <a:t>排序</a:t>
                      </a:r>
                    </a:p>
                  </a:txBody>
                  <a:tcPr anchor="ctr"/>
                </a:tc>
                <a:extLst>
                  <a:ext uri="{0D108BD9-81ED-4DB2-BD59-A6C34878D82A}">
                    <a16:rowId xmlns:a16="http://schemas.microsoft.com/office/drawing/2014/main" val="3819473986"/>
                  </a:ext>
                </a:extLst>
              </a:tr>
              <a:tr h="370840">
                <a:tc>
                  <a:txBody>
                    <a:bodyPr/>
                    <a:lstStyle/>
                    <a:p>
                      <a:pPr algn="ctr"/>
                      <a:r>
                        <a:rPr lang="en-US" altLang="zh-CN" sz="1400" b="1" dirty="0">
                          <a:latin typeface="DengXian" panose="02010600030101010101" pitchFamily="2" charset="-122"/>
                          <a:ea typeface="DengXian" panose="02010600030101010101" pitchFamily="2" charset="-122"/>
                        </a:rPr>
                        <a:t>2024-10-27</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zh-CN" altLang="en-US" sz="1400" b="1" dirty="0">
                          <a:latin typeface="DengXian" panose="02010600030101010101" pitchFamily="2" charset="-122"/>
                          <a:ea typeface="DengXian" panose="02010600030101010101" pitchFamily="2" charset="-122"/>
                        </a:rPr>
                        <a:t>树</a:t>
                      </a:r>
                      <a:endParaRPr lang="en-CN" sz="1400" b="1" dirty="0">
                        <a:latin typeface="DengXian" panose="02010600030101010101" pitchFamily="2" charset="-122"/>
                        <a:ea typeface="DengXian" panose="02010600030101010101" pitchFamily="2" charset="-122"/>
                      </a:endParaRPr>
                    </a:p>
                  </a:txBody>
                  <a:tcPr anchor="ctr"/>
                </a:tc>
                <a:tc>
                  <a:txBody>
                    <a:bodyPr/>
                    <a:lstStyle/>
                    <a:p>
                      <a:pPr algn="ctr"/>
                      <a:r>
                        <a:rPr lang="en-US" altLang="zh-CN" sz="1400" b="1" dirty="0">
                          <a:solidFill>
                            <a:srgbClr val="C00000"/>
                          </a:solidFill>
                          <a:latin typeface="DengXian" panose="02010600030101010101" pitchFamily="2" charset="-122"/>
                          <a:ea typeface="DengXian" panose="02010600030101010101" pitchFamily="2" charset="-122"/>
                        </a:rPr>
                        <a:t>2024-12-22</a:t>
                      </a:r>
                      <a:endParaRPr lang="en-CN" sz="1400" b="1" dirty="0">
                        <a:solidFill>
                          <a:srgbClr val="C00000"/>
                        </a:solidFill>
                        <a:latin typeface="DengXian" panose="02010600030101010101" pitchFamily="2" charset="-122"/>
                        <a:ea typeface="DengXian" panose="02010600030101010101" pitchFamily="2" charset="-122"/>
                      </a:endParaRPr>
                    </a:p>
                  </a:txBody>
                  <a:tcPr anchor="ctr"/>
                </a:tc>
                <a:tc>
                  <a:txBody>
                    <a:bodyPr/>
                    <a:lstStyle/>
                    <a:p>
                      <a:pPr algn="ctr"/>
                      <a:r>
                        <a:rPr lang="en-CN" sz="1400" b="1" dirty="0">
                          <a:solidFill>
                            <a:srgbClr val="C00000"/>
                          </a:solidFill>
                          <a:latin typeface="DengXian" panose="02010600030101010101" pitchFamily="2" charset="-122"/>
                          <a:ea typeface="DengXian" panose="02010600030101010101" pitchFamily="2" charset="-122"/>
                        </a:rPr>
                        <a:t>习题答疑课</a:t>
                      </a:r>
                    </a:p>
                  </a:txBody>
                  <a:tcPr anchor="ctr"/>
                </a:tc>
                <a:extLst>
                  <a:ext uri="{0D108BD9-81ED-4DB2-BD59-A6C34878D82A}">
                    <a16:rowId xmlns:a16="http://schemas.microsoft.com/office/drawing/2014/main" val="3214182471"/>
                  </a:ext>
                </a:extLst>
              </a:tr>
            </a:tbl>
          </a:graphicData>
        </a:graphic>
      </p:graphicFrame>
    </p:spTree>
    <p:extLst>
      <p:ext uri="{BB962C8B-B14F-4D97-AF65-F5344CB8AC3E}">
        <p14:creationId xmlns:p14="http://schemas.microsoft.com/office/powerpoint/2010/main" val="24500857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01</a:t>
            </a:r>
            <a:r>
              <a:rPr lang="zh-CN" altLang="en-US" b="1" dirty="0">
                <a:latin typeface="Times New Roman" panose="02020603050405020304" pitchFamily="18" charset="0"/>
                <a:cs typeface="Times New Roman" panose="02020603050405020304" pitchFamily="18" charset="0"/>
              </a:rPr>
              <a:t> 数据结构基础</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lstStyle/>
          <a:p>
            <a:r>
              <a:rPr lang="zh-CN" altLang="en-US" dirty="0">
                <a:solidFill>
                  <a:schemeClr val="bg1">
                    <a:lumMod val="65000"/>
                  </a:schemeClr>
                </a:solidFill>
              </a:rPr>
              <a:t>数据结构概念</a:t>
            </a:r>
            <a:endParaRPr lang="en-US" altLang="zh-CN" dirty="0">
              <a:solidFill>
                <a:schemeClr val="bg1">
                  <a:lumMod val="65000"/>
                </a:schemeClr>
              </a:solidFill>
            </a:endParaRPr>
          </a:p>
          <a:p>
            <a:endParaRPr lang="en-US" altLang="zh-CN" dirty="0"/>
          </a:p>
          <a:p>
            <a:r>
              <a:rPr lang="zh-CN" altLang="en-US" dirty="0"/>
              <a:t>抽象数据类型</a:t>
            </a:r>
            <a:endParaRPr lang="en-US" altLang="zh-CN" dirty="0"/>
          </a:p>
          <a:p>
            <a:endParaRPr lang="en-US" altLang="zh-CN" dirty="0">
              <a:solidFill>
                <a:schemeClr val="bg1">
                  <a:lumMod val="65000"/>
                </a:schemeClr>
              </a:solidFill>
            </a:endParaRPr>
          </a:p>
          <a:p>
            <a:r>
              <a:rPr lang="zh-CN" altLang="en-US" dirty="0">
                <a:solidFill>
                  <a:schemeClr val="bg1">
                    <a:lumMod val="65000"/>
                  </a:schemeClr>
                </a:solidFill>
              </a:rPr>
              <a:t>算法性能分析</a:t>
            </a:r>
            <a:endParaRPr lang="en-US" altLang="zh-CN" dirty="0">
              <a:solidFill>
                <a:schemeClr val="bg1">
                  <a:lumMod val="65000"/>
                </a:schemeClr>
              </a:solidFill>
            </a:endParaRPr>
          </a:p>
          <a:p>
            <a:endParaRPr lang="en-US" dirty="0"/>
          </a:p>
        </p:txBody>
      </p:sp>
    </p:spTree>
    <p:extLst>
      <p:ext uri="{BB962C8B-B14F-4D97-AF65-F5344CB8AC3E}">
        <p14:creationId xmlns:p14="http://schemas.microsoft.com/office/powerpoint/2010/main" val="2687482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0B22-0234-0146-BFA1-69CBD2007F31}"/>
              </a:ext>
            </a:extLst>
          </p:cNvPr>
          <p:cNvSpPr>
            <a:spLocks noGrp="1"/>
          </p:cNvSpPr>
          <p:nvPr>
            <p:ph type="title"/>
          </p:nvPr>
        </p:nvSpPr>
        <p:spPr/>
        <p:txBody>
          <a:bodyPr/>
          <a:lstStyle/>
          <a:p>
            <a:r>
              <a:rPr lang="zh-CN" altLang="en-US" dirty="0"/>
              <a:t>数据类型</a:t>
            </a:r>
            <a:endParaRPr lang="en-US" dirty="0"/>
          </a:p>
        </p:txBody>
      </p:sp>
      <p:sp>
        <p:nvSpPr>
          <p:cNvPr id="3" name="Content Placeholder 2">
            <a:extLst>
              <a:ext uri="{FF2B5EF4-FFF2-40B4-BE49-F238E27FC236}">
                <a16:creationId xmlns:a16="http://schemas.microsoft.com/office/drawing/2014/main" id="{D03A3CE9-70AC-B141-8849-0CAA001EAF55}"/>
              </a:ext>
            </a:extLst>
          </p:cNvPr>
          <p:cNvSpPr>
            <a:spLocks noGrp="1"/>
          </p:cNvSpPr>
          <p:nvPr>
            <p:ph idx="1"/>
          </p:nvPr>
        </p:nvSpPr>
        <p:spPr/>
        <p:txBody>
          <a:bodyPr/>
          <a:lstStyle/>
          <a:p>
            <a:r>
              <a:rPr lang="zh-CN" altLang="en-US" dirty="0"/>
              <a:t>数据类型：一组性质相同的值的集合、以及定义于这个值集合上的一组操作的总称</a:t>
            </a:r>
            <a:endParaRPr lang="en-US" altLang="zh-CN" dirty="0"/>
          </a:p>
          <a:p>
            <a:pPr lvl="1"/>
            <a:r>
              <a:rPr lang="zh-CN" altLang="en-US" dirty="0"/>
              <a:t>基本数据类型：例如，字符型、整型、浮点型等</a:t>
            </a:r>
            <a:endParaRPr lang="en-US" altLang="zh-CN" dirty="0"/>
          </a:p>
          <a:p>
            <a:pPr lvl="1"/>
            <a:r>
              <a:rPr lang="zh-CN" altLang="en-US" dirty="0"/>
              <a:t>构造数据类型：由基本数据类型或构造数据类型组成</a:t>
            </a:r>
            <a:endParaRPr lang="en-US" altLang="zh-CN" dirty="0"/>
          </a:p>
          <a:p>
            <a:endParaRPr lang="en-US" altLang="zh-CN" dirty="0"/>
          </a:p>
          <a:p>
            <a:r>
              <a:rPr lang="zh-CN" altLang="en-US" dirty="0"/>
              <a:t>数据类型就是数据结构，是从编程者的角度来使用的</a:t>
            </a:r>
          </a:p>
        </p:txBody>
      </p:sp>
    </p:spTree>
    <p:extLst>
      <p:ext uri="{BB962C8B-B14F-4D97-AF65-F5344CB8AC3E}">
        <p14:creationId xmlns:p14="http://schemas.microsoft.com/office/powerpoint/2010/main" val="1152139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FEA6-7AEB-5E4F-813C-CAB7E9FADBC6}"/>
              </a:ext>
            </a:extLst>
          </p:cNvPr>
          <p:cNvSpPr>
            <a:spLocks noGrp="1"/>
          </p:cNvSpPr>
          <p:nvPr>
            <p:ph type="title"/>
          </p:nvPr>
        </p:nvSpPr>
        <p:spPr/>
        <p:txBody>
          <a:bodyPr/>
          <a:lstStyle/>
          <a:p>
            <a:r>
              <a:rPr lang="zh-CN" altLang="en-US" dirty="0"/>
              <a:t>抽象数据类型</a:t>
            </a:r>
            <a:r>
              <a:rPr lang="en-US" altLang="zh-CN" dirty="0"/>
              <a:t>(</a:t>
            </a:r>
            <a:r>
              <a:rPr lang="en-US" altLang="zh-CN" dirty="0">
                <a:latin typeface="Times New Roman" panose="02020603050405020304" pitchFamily="18" charset="0"/>
                <a:cs typeface="Times New Roman" panose="02020603050405020304" pitchFamily="18" charset="0"/>
              </a:rPr>
              <a:t>Abstract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Type</a:t>
            </a:r>
            <a:r>
              <a:rPr lang="en-US" altLang="zh-CN" dirty="0"/>
              <a:t>)</a:t>
            </a:r>
            <a:endParaRPr lang="en-US" dirty="0"/>
          </a:p>
        </p:txBody>
      </p:sp>
      <p:sp>
        <p:nvSpPr>
          <p:cNvPr id="3" name="Content Placeholder 2">
            <a:extLst>
              <a:ext uri="{FF2B5EF4-FFF2-40B4-BE49-F238E27FC236}">
                <a16:creationId xmlns:a16="http://schemas.microsoft.com/office/drawing/2014/main" id="{0590E0A1-60DC-674D-91D8-32825599CC38}"/>
              </a:ext>
            </a:extLst>
          </p:cNvPr>
          <p:cNvSpPr>
            <a:spLocks noGrp="1"/>
          </p:cNvSpPr>
          <p:nvPr>
            <p:ph idx="1"/>
          </p:nvPr>
        </p:nvSpPr>
        <p:spPr/>
        <p:txBody>
          <a:bodyPr/>
          <a:lstStyle/>
          <a:p>
            <a:r>
              <a:rPr lang="zh-CN" altLang="en-US" dirty="0"/>
              <a:t>抽象数据类型是数据逻辑特性的表示，与在计算机内的表示和实现细节无关，是数据结构的抽象形式</a:t>
            </a:r>
            <a:endParaRPr lang="en-US" altLang="zh-CN" dirty="0"/>
          </a:p>
          <a:p>
            <a:pPr lvl="1"/>
            <a:r>
              <a:rPr lang="zh-CN" altLang="en-US" dirty="0"/>
              <a:t>由用户定义，用以表示应用问题的数据模型</a:t>
            </a:r>
          </a:p>
          <a:p>
            <a:pPr lvl="1"/>
            <a:r>
              <a:rPr lang="zh-CN" altLang="en-US" dirty="0"/>
              <a:t>由基本的</a:t>
            </a:r>
            <a:r>
              <a:rPr lang="zh-CN" altLang="en-US" dirty="0">
                <a:solidFill>
                  <a:srgbClr val="C00000"/>
                </a:solidFill>
              </a:rPr>
              <a:t>数据类型</a:t>
            </a:r>
            <a:r>
              <a:rPr lang="zh-CN" altLang="en-US" dirty="0"/>
              <a:t>组成</a:t>
            </a:r>
            <a:r>
              <a:rPr lang="en-US" altLang="zh-CN" dirty="0"/>
              <a:t>, </a:t>
            </a:r>
            <a:r>
              <a:rPr lang="zh-CN" altLang="en-US" dirty="0"/>
              <a:t>并包括一组相关的服务</a:t>
            </a:r>
            <a:r>
              <a:rPr lang="en-US" altLang="zh-CN" dirty="0"/>
              <a:t>(</a:t>
            </a:r>
            <a:r>
              <a:rPr lang="zh-CN" altLang="en-US" dirty="0"/>
              <a:t>或称</a:t>
            </a:r>
            <a:r>
              <a:rPr lang="zh-CN" altLang="en-US" dirty="0">
                <a:solidFill>
                  <a:srgbClr val="C00000"/>
                </a:solidFill>
              </a:rPr>
              <a:t>操作</a:t>
            </a:r>
            <a:r>
              <a:rPr lang="en-US" altLang="zh-CN" dirty="0"/>
              <a:t>)</a:t>
            </a:r>
            <a:endParaRPr lang="zh-CN" altLang="en-US" dirty="0"/>
          </a:p>
          <a:p>
            <a:pPr lvl="1"/>
            <a:r>
              <a:rPr lang="zh-CN" altLang="en-US" dirty="0"/>
              <a:t>信息隐藏、数据封装、使用与实现相分离</a:t>
            </a:r>
            <a:endParaRPr lang="en-US" altLang="zh-CN" dirty="0"/>
          </a:p>
          <a:p>
            <a:endParaRPr lang="en-US" altLang="zh-CN" dirty="0"/>
          </a:p>
          <a:p>
            <a:r>
              <a:rPr lang="zh-CN" altLang="en-US" dirty="0"/>
              <a:t>抽象数据类型概念进一步发展：面向对象概念</a:t>
            </a:r>
          </a:p>
        </p:txBody>
      </p:sp>
    </p:spTree>
    <p:extLst>
      <p:ext uri="{BB962C8B-B14F-4D97-AF65-F5344CB8AC3E}">
        <p14:creationId xmlns:p14="http://schemas.microsoft.com/office/powerpoint/2010/main" val="3157805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93FD-9CC6-D94E-969A-91B1D2B14A23}"/>
              </a:ext>
            </a:extLst>
          </p:cNvPr>
          <p:cNvSpPr>
            <a:spLocks noGrp="1"/>
          </p:cNvSpPr>
          <p:nvPr>
            <p:ph type="title"/>
          </p:nvPr>
        </p:nvSpPr>
        <p:spPr/>
        <p:txBody>
          <a:bodyPr/>
          <a:lstStyle/>
          <a:p>
            <a:r>
              <a:rPr lang="zh-CN" altLang="en-US" dirty="0"/>
              <a:t>抽象数据类型</a:t>
            </a:r>
            <a:r>
              <a:rPr lang="en-US" altLang="zh-CN" dirty="0"/>
              <a:t>(</a:t>
            </a:r>
            <a:r>
              <a:rPr lang="en-US" altLang="zh-CN" dirty="0">
                <a:latin typeface="Times New Roman" panose="02020603050405020304" pitchFamily="18" charset="0"/>
                <a:cs typeface="Times New Roman" panose="02020603050405020304" pitchFamily="18" charset="0"/>
              </a:rPr>
              <a:t>Abstract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Data</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Type</a:t>
            </a:r>
            <a:r>
              <a:rPr lang="en-US" altLang="zh-CN" dirty="0"/>
              <a:t>)</a:t>
            </a:r>
            <a:endParaRPr lang="en-US" dirty="0"/>
          </a:p>
        </p:txBody>
      </p:sp>
      <p:sp>
        <p:nvSpPr>
          <p:cNvPr id="4" name="Oval 3">
            <a:extLst>
              <a:ext uri="{FF2B5EF4-FFF2-40B4-BE49-F238E27FC236}">
                <a16:creationId xmlns:a16="http://schemas.microsoft.com/office/drawing/2014/main" id="{340D8E58-E513-A940-AA6B-F09BDA257B92}"/>
              </a:ext>
            </a:extLst>
          </p:cNvPr>
          <p:cNvSpPr>
            <a:spLocks noChangeArrowheads="1"/>
          </p:cNvSpPr>
          <p:nvPr/>
        </p:nvSpPr>
        <p:spPr bwMode="auto">
          <a:xfrm>
            <a:off x="1447800" y="2394992"/>
            <a:ext cx="762000" cy="3810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5" name="Oval 4">
            <a:extLst>
              <a:ext uri="{FF2B5EF4-FFF2-40B4-BE49-F238E27FC236}">
                <a16:creationId xmlns:a16="http://schemas.microsoft.com/office/drawing/2014/main" id="{14483C6A-D64B-DE44-BC3B-D342D0BDF21D}"/>
              </a:ext>
            </a:extLst>
          </p:cNvPr>
          <p:cNvSpPr>
            <a:spLocks noChangeArrowheads="1"/>
          </p:cNvSpPr>
          <p:nvPr/>
        </p:nvSpPr>
        <p:spPr bwMode="auto">
          <a:xfrm>
            <a:off x="2895600" y="2013992"/>
            <a:ext cx="838200" cy="3810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6" name="Oval 5">
            <a:extLst>
              <a:ext uri="{FF2B5EF4-FFF2-40B4-BE49-F238E27FC236}">
                <a16:creationId xmlns:a16="http://schemas.microsoft.com/office/drawing/2014/main" id="{C8BB20B6-D2FC-D244-80FD-FF630156F697}"/>
              </a:ext>
            </a:extLst>
          </p:cNvPr>
          <p:cNvSpPr>
            <a:spLocks noChangeArrowheads="1"/>
          </p:cNvSpPr>
          <p:nvPr/>
        </p:nvSpPr>
        <p:spPr bwMode="auto">
          <a:xfrm>
            <a:off x="4038600" y="3233192"/>
            <a:ext cx="762000" cy="3810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7" name="Oval 6">
            <a:extLst>
              <a:ext uri="{FF2B5EF4-FFF2-40B4-BE49-F238E27FC236}">
                <a16:creationId xmlns:a16="http://schemas.microsoft.com/office/drawing/2014/main" id="{28DC744E-8EF2-8A42-9BAD-E105E2502072}"/>
              </a:ext>
            </a:extLst>
          </p:cNvPr>
          <p:cNvSpPr>
            <a:spLocks noChangeArrowheads="1"/>
          </p:cNvSpPr>
          <p:nvPr/>
        </p:nvSpPr>
        <p:spPr bwMode="auto">
          <a:xfrm>
            <a:off x="5334000" y="1861592"/>
            <a:ext cx="762000" cy="3810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8" name="Oval 7">
            <a:extLst>
              <a:ext uri="{FF2B5EF4-FFF2-40B4-BE49-F238E27FC236}">
                <a16:creationId xmlns:a16="http://schemas.microsoft.com/office/drawing/2014/main" id="{D6DBF492-E9D4-4D46-A3F4-E2567DF81C00}"/>
              </a:ext>
            </a:extLst>
          </p:cNvPr>
          <p:cNvSpPr>
            <a:spLocks noChangeArrowheads="1"/>
          </p:cNvSpPr>
          <p:nvPr/>
        </p:nvSpPr>
        <p:spPr bwMode="auto">
          <a:xfrm>
            <a:off x="6934200" y="3461792"/>
            <a:ext cx="838200" cy="3810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9" name="Oval 8">
            <a:extLst>
              <a:ext uri="{FF2B5EF4-FFF2-40B4-BE49-F238E27FC236}">
                <a16:creationId xmlns:a16="http://schemas.microsoft.com/office/drawing/2014/main" id="{775B7AB1-D071-1F4E-B270-40300BA2FB4D}"/>
              </a:ext>
            </a:extLst>
          </p:cNvPr>
          <p:cNvSpPr>
            <a:spLocks noChangeArrowheads="1"/>
          </p:cNvSpPr>
          <p:nvPr/>
        </p:nvSpPr>
        <p:spPr bwMode="auto">
          <a:xfrm>
            <a:off x="6778583" y="1868995"/>
            <a:ext cx="762000" cy="381000"/>
          </a:xfrm>
          <a:prstGeom prst="ellipse">
            <a:avLst/>
          </a:prstGeom>
          <a:solidFill>
            <a:schemeClr val="accent1"/>
          </a:solidFill>
          <a:ln w="9525">
            <a:solidFill>
              <a:schemeClr val="tx1"/>
            </a:solidFill>
            <a:round/>
            <a:headEnd/>
            <a:tailEnd/>
          </a:ln>
          <a:effectLst/>
        </p:spPr>
        <p:txBody>
          <a:bodyPr wrap="none" anchor="ctr"/>
          <a:lstStyle/>
          <a:p>
            <a:endParaRPr lang="zh-CN" altLang="en-US" dirty="0"/>
          </a:p>
        </p:txBody>
      </p:sp>
      <p:sp>
        <p:nvSpPr>
          <p:cNvPr id="10" name="Oval 9">
            <a:extLst>
              <a:ext uri="{FF2B5EF4-FFF2-40B4-BE49-F238E27FC236}">
                <a16:creationId xmlns:a16="http://schemas.microsoft.com/office/drawing/2014/main" id="{921C8832-BC8F-1749-BED5-EABCE7BA3C15}"/>
              </a:ext>
            </a:extLst>
          </p:cNvPr>
          <p:cNvSpPr>
            <a:spLocks noChangeArrowheads="1"/>
          </p:cNvSpPr>
          <p:nvPr/>
        </p:nvSpPr>
        <p:spPr bwMode="auto">
          <a:xfrm>
            <a:off x="7924800" y="2471192"/>
            <a:ext cx="762000" cy="304800"/>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1" name="Rectangle 10">
            <a:extLst>
              <a:ext uri="{FF2B5EF4-FFF2-40B4-BE49-F238E27FC236}">
                <a16:creationId xmlns:a16="http://schemas.microsoft.com/office/drawing/2014/main" id="{3D7EA9B7-4F90-704E-9330-BC30A2D8237B}"/>
              </a:ext>
            </a:extLst>
          </p:cNvPr>
          <p:cNvSpPr>
            <a:spLocks noChangeArrowheads="1"/>
          </p:cNvSpPr>
          <p:nvPr/>
        </p:nvSpPr>
        <p:spPr bwMode="auto">
          <a:xfrm>
            <a:off x="1676400" y="4299992"/>
            <a:ext cx="5638800" cy="2369368"/>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p:spPr>
        <p:txBody>
          <a:bodyPr wrap="none" anchor="ctr">
            <a:flatTx/>
          </a:bodyPr>
          <a:lstStyle/>
          <a:p>
            <a:endParaRPr lang="zh-CN" altLang="en-US"/>
          </a:p>
        </p:txBody>
      </p:sp>
      <p:sp>
        <p:nvSpPr>
          <p:cNvPr id="12" name="Rectangle 11">
            <a:extLst>
              <a:ext uri="{FF2B5EF4-FFF2-40B4-BE49-F238E27FC236}">
                <a16:creationId xmlns:a16="http://schemas.microsoft.com/office/drawing/2014/main" id="{31EB5728-A2C1-9841-B811-F0C4693F93E4}"/>
              </a:ext>
            </a:extLst>
          </p:cNvPr>
          <p:cNvSpPr>
            <a:spLocks noChangeArrowheads="1"/>
          </p:cNvSpPr>
          <p:nvPr/>
        </p:nvSpPr>
        <p:spPr bwMode="auto">
          <a:xfrm>
            <a:off x="2057400" y="4299992"/>
            <a:ext cx="8382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13" name="Rectangle 12">
            <a:extLst>
              <a:ext uri="{FF2B5EF4-FFF2-40B4-BE49-F238E27FC236}">
                <a16:creationId xmlns:a16="http://schemas.microsoft.com/office/drawing/2014/main" id="{10E8AF8E-7491-A246-BE25-09DC9116D2CA}"/>
              </a:ext>
            </a:extLst>
          </p:cNvPr>
          <p:cNvSpPr>
            <a:spLocks noChangeArrowheads="1"/>
          </p:cNvSpPr>
          <p:nvPr/>
        </p:nvSpPr>
        <p:spPr bwMode="auto">
          <a:xfrm>
            <a:off x="3276600" y="4299992"/>
            <a:ext cx="838200" cy="457200"/>
          </a:xfrm>
          <a:prstGeom prst="rect">
            <a:avLst/>
          </a:prstGeom>
          <a:solidFill>
            <a:schemeClr val="accent1"/>
          </a:solidFill>
          <a:ln w="38100">
            <a:noFill/>
            <a:miter lim="800000"/>
            <a:headEnd/>
            <a:tailEnd/>
          </a:ln>
          <a:effectLst/>
        </p:spPr>
        <p:txBody>
          <a:bodyPr wrap="none" anchor="ctr"/>
          <a:lstStyle/>
          <a:p>
            <a:endParaRPr lang="zh-CN" altLang="en-US"/>
          </a:p>
        </p:txBody>
      </p:sp>
      <p:sp>
        <p:nvSpPr>
          <p:cNvPr id="14" name="Rectangle 13">
            <a:extLst>
              <a:ext uri="{FF2B5EF4-FFF2-40B4-BE49-F238E27FC236}">
                <a16:creationId xmlns:a16="http://schemas.microsoft.com/office/drawing/2014/main" id="{7B73374D-5E0C-604D-A7C2-E09AC28862B7}"/>
              </a:ext>
            </a:extLst>
          </p:cNvPr>
          <p:cNvSpPr>
            <a:spLocks noChangeArrowheads="1"/>
          </p:cNvSpPr>
          <p:nvPr/>
        </p:nvSpPr>
        <p:spPr bwMode="auto">
          <a:xfrm>
            <a:off x="4724400" y="4299992"/>
            <a:ext cx="8382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15" name="Rectangle 14">
            <a:extLst>
              <a:ext uri="{FF2B5EF4-FFF2-40B4-BE49-F238E27FC236}">
                <a16:creationId xmlns:a16="http://schemas.microsoft.com/office/drawing/2014/main" id="{A1E4028A-0292-8345-98FE-E62CB29CF851}"/>
              </a:ext>
            </a:extLst>
          </p:cNvPr>
          <p:cNvSpPr>
            <a:spLocks noChangeArrowheads="1"/>
          </p:cNvSpPr>
          <p:nvPr/>
        </p:nvSpPr>
        <p:spPr bwMode="auto">
          <a:xfrm>
            <a:off x="5943600" y="4299992"/>
            <a:ext cx="838200" cy="457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16" name="Text Box 15">
            <a:extLst>
              <a:ext uri="{FF2B5EF4-FFF2-40B4-BE49-F238E27FC236}">
                <a16:creationId xmlns:a16="http://schemas.microsoft.com/office/drawing/2014/main" id="{5784E6B0-7F2B-734C-80A0-7BE5DC9613F3}"/>
              </a:ext>
            </a:extLst>
          </p:cNvPr>
          <p:cNvSpPr txBox="1">
            <a:spLocks noChangeArrowheads="1"/>
          </p:cNvSpPr>
          <p:nvPr/>
        </p:nvSpPr>
        <p:spPr bwMode="auto">
          <a:xfrm>
            <a:off x="1981200" y="4221088"/>
            <a:ext cx="5208477" cy="600164"/>
          </a:xfrm>
          <a:prstGeom prst="rect">
            <a:avLst/>
          </a:prstGeom>
          <a:noFill/>
          <a:ln w="9525">
            <a:noFill/>
            <a:miter lim="800000"/>
            <a:headEnd/>
            <a:tailEnd/>
          </a:ln>
          <a:effectLst/>
        </p:spPr>
        <p:txBody>
          <a:bodyPr wrap="none">
            <a:spAutoFit/>
          </a:bodyPr>
          <a:lstStyle/>
          <a:p>
            <a:pPr>
              <a:spcBef>
                <a:spcPct val="0"/>
              </a:spcBef>
              <a:buClrTx/>
              <a:buSzTx/>
              <a:buFontTx/>
              <a:buNone/>
            </a:pPr>
            <a:r>
              <a:rPr lang="zh-CN" altLang="en-US" sz="3300" u="none" dirty="0">
                <a:solidFill>
                  <a:schemeClr val="tx1"/>
                </a:solidFill>
                <a:effectLst/>
                <a:latin typeface="DengXian" panose="02010600030101010101" pitchFamily="2" charset="-122"/>
                <a:ea typeface="DengXian" panose="02010600030101010101" pitchFamily="2" charset="-122"/>
                <a:cs typeface="+mj-cs"/>
              </a:rPr>
              <a:t>查找   登录      删除   修改 </a:t>
            </a:r>
          </a:p>
        </p:txBody>
      </p:sp>
      <p:cxnSp>
        <p:nvCxnSpPr>
          <p:cNvPr id="17" name="AutoShape 16">
            <a:extLst>
              <a:ext uri="{FF2B5EF4-FFF2-40B4-BE49-F238E27FC236}">
                <a16:creationId xmlns:a16="http://schemas.microsoft.com/office/drawing/2014/main" id="{1C2D2C3D-2949-7945-8C30-71A1B7BDCDB0}"/>
              </a:ext>
            </a:extLst>
          </p:cNvPr>
          <p:cNvCxnSpPr>
            <a:cxnSpLocks noChangeShapeType="1"/>
          </p:cNvCxnSpPr>
          <p:nvPr/>
        </p:nvCxnSpPr>
        <p:spPr bwMode="auto">
          <a:xfrm rot="5400000">
            <a:off x="6923087" y="2841080"/>
            <a:ext cx="1470025" cy="1295400"/>
          </a:xfrm>
          <a:prstGeom prst="curvedConnector3">
            <a:avLst>
              <a:gd name="adj1" fmla="val 77102"/>
            </a:avLst>
          </a:prstGeom>
          <a:noFill/>
          <a:ln w="31750">
            <a:solidFill>
              <a:schemeClr val="tx1"/>
            </a:solidFill>
            <a:round/>
            <a:headEnd type="triangle" w="med" len="med"/>
            <a:tailEnd type="triangle" w="med" len="med"/>
          </a:ln>
          <a:effectLst/>
        </p:spPr>
      </p:cxnSp>
      <p:sp>
        <p:nvSpPr>
          <p:cNvPr id="18" name="Line 17">
            <a:extLst>
              <a:ext uri="{FF2B5EF4-FFF2-40B4-BE49-F238E27FC236}">
                <a16:creationId xmlns:a16="http://schemas.microsoft.com/office/drawing/2014/main" id="{8F37027E-3CF8-A94F-9EAF-6E5FAD18162D}"/>
              </a:ext>
            </a:extLst>
          </p:cNvPr>
          <p:cNvSpPr>
            <a:spLocks noChangeShapeType="1"/>
          </p:cNvSpPr>
          <p:nvPr/>
        </p:nvSpPr>
        <p:spPr bwMode="auto">
          <a:xfrm>
            <a:off x="1828800" y="2775992"/>
            <a:ext cx="381000" cy="1447800"/>
          </a:xfrm>
          <a:prstGeom prst="line">
            <a:avLst/>
          </a:prstGeom>
          <a:noFill/>
          <a:ln w="31750">
            <a:solidFill>
              <a:srgbClr val="333399"/>
            </a:solidFill>
            <a:round/>
            <a:headEnd type="triangle" w="med" len="med"/>
            <a:tailEnd type="triangle" w="med" len="med"/>
          </a:ln>
          <a:effectLst/>
        </p:spPr>
        <p:txBody>
          <a:bodyPr wrap="none" anchor="ctr"/>
          <a:lstStyle/>
          <a:p>
            <a:endParaRPr lang="zh-CN" altLang="en-US"/>
          </a:p>
        </p:txBody>
      </p:sp>
      <p:sp>
        <p:nvSpPr>
          <p:cNvPr id="19" name="Line 18">
            <a:extLst>
              <a:ext uri="{FF2B5EF4-FFF2-40B4-BE49-F238E27FC236}">
                <a16:creationId xmlns:a16="http://schemas.microsoft.com/office/drawing/2014/main" id="{F400876F-4EFE-8E43-A421-5CE95F1C172C}"/>
              </a:ext>
            </a:extLst>
          </p:cNvPr>
          <p:cNvSpPr>
            <a:spLocks noChangeShapeType="1"/>
          </p:cNvSpPr>
          <p:nvPr/>
        </p:nvSpPr>
        <p:spPr bwMode="auto">
          <a:xfrm flipH="1">
            <a:off x="2362200" y="2394992"/>
            <a:ext cx="838200" cy="1828800"/>
          </a:xfrm>
          <a:prstGeom prst="line">
            <a:avLst/>
          </a:prstGeom>
          <a:noFill/>
          <a:ln w="31750">
            <a:solidFill>
              <a:srgbClr val="333399"/>
            </a:solidFill>
            <a:round/>
            <a:headEnd type="triangle" w="med" len="med"/>
            <a:tailEnd type="triangle" w="med" len="med"/>
          </a:ln>
          <a:effectLst/>
        </p:spPr>
        <p:txBody>
          <a:bodyPr wrap="none" anchor="ctr"/>
          <a:lstStyle/>
          <a:p>
            <a:endParaRPr lang="zh-CN" altLang="en-US"/>
          </a:p>
        </p:txBody>
      </p:sp>
      <p:sp>
        <p:nvSpPr>
          <p:cNvPr id="20" name="Line 19">
            <a:extLst>
              <a:ext uri="{FF2B5EF4-FFF2-40B4-BE49-F238E27FC236}">
                <a16:creationId xmlns:a16="http://schemas.microsoft.com/office/drawing/2014/main" id="{1E8D55BA-B6C4-C249-8F18-539811226ACE}"/>
              </a:ext>
            </a:extLst>
          </p:cNvPr>
          <p:cNvSpPr>
            <a:spLocks noChangeShapeType="1"/>
          </p:cNvSpPr>
          <p:nvPr/>
        </p:nvSpPr>
        <p:spPr bwMode="auto">
          <a:xfrm flipH="1">
            <a:off x="2438400" y="2242592"/>
            <a:ext cx="2971800" cy="1981200"/>
          </a:xfrm>
          <a:prstGeom prst="line">
            <a:avLst/>
          </a:prstGeom>
          <a:noFill/>
          <a:ln w="31750">
            <a:solidFill>
              <a:srgbClr val="003300"/>
            </a:solidFill>
            <a:round/>
            <a:headEnd type="triangle" w="med" len="med"/>
            <a:tailEnd type="triangle" w="med" len="med"/>
          </a:ln>
          <a:effectLst/>
        </p:spPr>
        <p:txBody>
          <a:bodyPr wrap="none" anchor="ctr"/>
          <a:lstStyle/>
          <a:p>
            <a:endParaRPr lang="zh-CN" altLang="en-US"/>
          </a:p>
        </p:txBody>
      </p:sp>
      <p:sp>
        <p:nvSpPr>
          <p:cNvPr id="21" name="Line 20">
            <a:extLst>
              <a:ext uri="{FF2B5EF4-FFF2-40B4-BE49-F238E27FC236}">
                <a16:creationId xmlns:a16="http://schemas.microsoft.com/office/drawing/2014/main" id="{AACB9747-203D-824E-9590-7010980A3784}"/>
              </a:ext>
            </a:extLst>
          </p:cNvPr>
          <p:cNvSpPr>
            <a:spLocks noChangeShapeType="1"/>
          </p:cNvSpPr>
          <p:nvPr/>
        </p:nvSpPr>
        <p:spPr bwMode="auto">
          <a:xfrm flipH="1">
            <a:off x="2743200" y="3461792"/>
            <a:ext cx="1295400" cy="762000"/>
          </a:xfrm>
          <a:prstGeom prst="line">
            <a:avLst/>
          </a:prstGeom>
          <a:noFill/>
          <a:ln w="31750">
            <a:solidFill>
              <a:srgbClr val="FF0000"/>
            </a:solidFill>
            <a:round/>
            <a:headEnd/>
            <a:tailEnd type="stealth" w="med" len="med"/>
          </a:ln>
          <a:effectLst/>
        </p:spPr>
        <p:txBody>
          <a:bodyPr wrap="none" anchor="ctr"/>
          <a:lstStyle/>
          <a:p>
            <a:endParaRPr lang="zh-CN" altLang="en-US"/>
          </a:p>
        </p:txBody>
      </p:sp>
      <p:sp>
        <p:nvSpPr>
          <p:cNvPr id="22" name="Line 21">
            <a:extLst>
              <a:ext uri="{FF2B5EF4-FFF2-40B4-BE49-F238E27FC236}">
                <a16:creationId xmlns:a16="http://schemas.microsoft.com/office/drawing/2014/main" id="{28E8C8AA-FE7B-3C4A-8952-2C2326DF488D}"/>
              </a:ext>
            </a:extLst>
          </p:cNvPr>
          <p:cNvSpPr>
            <a:spLocks noChangeShapeType="1"/>
          </p:cNvSpPr>
          <p:nvPr/>
        </p:nvSpPr>
        <p:spPr bwMode="auto">
          <a:xfrm flipH="1">
            <a:off x="2971800" y="2699792"/>
            <a:ext cx="4953000" cy="1524000"/>
          </a:xfrm>
          <a:prstGeom prst="line">
            <a:avLst/>
          </a:prstGeom>
          <a:noFill/>
          <a:ln w="31750">
            <a:solidFill>
              <a:schemeClr val="tx1"/>
            </a:solidFill>
            <a:round/>
            <a:headEnd type="triangle" w="med" len="med"/>
            <a:tailEnd type="triangle" w="med" len="med"/>
          </a:ln>
          <a:effectLst/>
        </p:spPr>
        <p:txBody>
          <a:bodyPr wrap="none" anchor="ctr"/>
          <a:lstStyle/>
          <a:p>
            <a:endParaRPr lang="zh-CN" altLang="en-US"/>
          </a:p>
        </p:txBody>
      </p:sp>
      <p:sp>
        <p:nvSpPr>
          <p:cNvPr id="23" name="Line 22">
            <a:extLst>
              <a:ext uri="{FF2B5EF4-FFF2-40B4-BE49-F238E27FC236}">
                <a16:creationId xmlns:a16="http://schemas.microsoft.com/office/drawing/2014/main" id="{77BD1BB1-7ECD-014D-B4A7-6755ED5BA666}"/>
              </a:ext>
            </a:extLst>
          </p:cNvPr>
          <p:cNvSpPr>
            <a:spLocks noChangeShapeType="1"/>
          </p:cNvSpPr>
          <p:nvPr/>
        </p:nvSpPr>
        <p:spPr bwMode="auto">
          <a:xfrm>
            <a:off x="3429000" y="2394992"/>
            <a:ext cx="228600" cy="1828800"/>
          </a:xfrm>
          <a:prstGeom prst="line">
            <a:avLst/>
          </a:prstGeom>
          <a:noFill/>
          <a:ln w="31750">
            <a:solidFill>
              <a:srgbClr val="333399"/>
            </a:solidFill>
            <a:round/>
            <a:headEnd/>
            <a:tailEnd type="stealth" w="med" len="med"/>
          </a:ln>
          <a:effectLst/>
        </p:spPr>
        <p:txBody>
          <a:bodyPr wrap="none" anchor="ctr"/>
          <a:lstStyle/>
          <a:p>
            <a:endParaRPr lang="zh-CN" altLang="en-US"/>
          </a:p>
        </p:txBody>
      </p:sp>
      <p:sp>
        <p:nvSpPr>
          <p:cNvPr id="24" name="Line 23">
            <a:extLst>
              <a:ext uri="{FF2B5EF4-FFF2-40B4-BE49-F238E27FC236}">
                <a16:creationId xmlns:a16="http://schemas.microsoft.com/office/drawing/2014/main" id="{8401A153-9475-5C4D-A10A-61D290D13887}"/>
              </a:ext>
            </a:extLst>
          </p:cNvPr>
          <p:cNvSpPr>
            <a:spLocks noChangeShapeType="1"/>
          </p:cNvSpPr>
          <p:nvPr/>
        </p:nvSpPr>
        <p:spPr bwMode="auto">
          <a:xfrm flipH="1">
            <a:off x="3810000" y="2775992"/>
            <a:ext cx="4343400" cy="1371600"/>
          </a:xfrm>
          <a:prstGeom prst="line">
            <a:avLst/>
          </a:prstGeom>
          <a:noFill/>
          <a:ln w="31750">
            <a:solidFill>
              <a:schemeClr val="tx1"/>
            </a:solidFill>
            <a:round/>
            <a:headEnd/>
            <a:tailEnd type="triangle" w="med" len="med"/>
          </a:ln>
          <a:effectLst/>
        </p:spPr>
        <p:txBody>
          <a:bodyPr wrap="none" anchor="ctr"/>
          <a:lstStyle/>
          <a:p>
            <a:endParaRPr lang="zh-CN" altLang="en-US"/>
          </a:p>
        </p:txBody>
      </p:sp>
      <p:sp>
        <p:nvSpPr>
          <p:cNvPr id="25" name="Line 24">
            <a:extLst>
              <a:ext uri="{FF2B5EF4-FFF2-40B4-BE49-F238E27FC236}">
                <a16:creationId xmlns:a16="http://schemas.microsoft.com/office/drawing/2014/main" id="{197D4C03-43C0-9547-B1C6-56BE19BDDD36}"/>
              </a:ext>
            </a:extLst>
          </p:cNvPr>
          <p:cNvSpPr>
            <a:spLocks noChangeShapeType="1"/>
          </p:cNvSpPr>
          <p:nvPr/>
        </p:nvSpPr>
        <p:spPr bwMode="auto">
          <a:xfrm>
            <a:off x="4495800" y="3614192"/>
            <a:ext cx="457200" cy="609600"/>
          </a:xfrm>
          <a:prstGeom prst="line">
            <a:avLst/>
          </a:prstGeom>
          <a:noFill/>
          <a:ln w="31750">
            <a:solidFill>
              <a:srgbClr val="FF0000"/>
            </a:solidFill>
            <a:round/>
            <a:headEnd/>
            <a:tailEnd type="stealth" w="med" len="med"/>
          </a:ln>
          <a:effectLst/>
        </p:spPr>
        <p:txBody>
          <a:bodyPr wrap="none" anchor="ctr"/>
          <a:lstStyle/>
          <a:p>
            <a:endParaRPr lang="zh-CN" altLang="en-US"/>
          </a:p>
        </p:txBody>
      </p:sp>
      <p:sp>
        <p:nvSpPr>
          <p:cNvPr id="26" name="Line 25">
            <a:extLst>
              <a:ext uri="{FF2B5EF4-FFF2-40B4-BE49-F238E27FC236}">
                <a16:creationId xmlns:a16="http://schemas.microsoft.com/office/drawing/2014/main" id="{E4D4FEA3-F435-834D-9304-F21C6B915A68}"/>
              </a:ext>
            </a:extLst>
          </p:cNvPr>
          <p:cNvSpPr>
            <a:spLocks noChangeShapeType="1"/>
          </p:cNvSpPr>
          <p:nvPr/>
        </p:nvSpPr>
        <p:spPr bwMode="auto">
          <a:xfrm>
            <a:off x="5791200" y="2242592"/>
            <a:ext cx="381000" cy="1981200"/>
          </a:xfrm>
          <a:prstGeom prst="line">
            <a:avLst/>
          </a:prstGeom>
          <a:noFill/>
          <a:ln w="31750">
            <a:solidFill>
              <a:srgbClr val="003300"/>
            </a:solidFill>
            <a:round/>
            <a:headEnd/>
            <a:tailEnd type="stealth" w="med" len="med"/>
          </a:ln>
          <a:effectLst/>
        </p:spPr>
        <p:txBody>
          <a:bodyPr wrap="none" anchor="ctr"/>
          <a:lstStyle/>
          <a:p>
            <a:endParaRPr lang="zh-CN" altLang="en-US"/>
          </a:p>
        </p:txBody>
      </p:sp>
      <p:sp>
        <p:nvSpPr>
          <p:cNvPr id="27" name="Line 26">
            <a:extLst>
              <a:ext uri="{FF2B5EF4-FFF2-40B4-BE49-F238E27FC236}">
                <a16:creationId xmlns:a16="http://schemas.microsoft.com/office/drawing/2014/main" id="{1D49AE3D-2D98-ED42-A22D-A23A0C19AA76}"/>
              </a:ext>
            </a:extLst>
          </p:cNvPr>
          <p:cNvSpPr>
            <a:spLocks noChangeShapeType="1"/>
          </p:cNvSpPr>
          <p:nvPr/>
        </p:nvSpPr>
        <p:spPr bwMode="auto">
          <a:xfrm flipH="1">
            <a:off x="6324600" y="2242592"/>
            <a:ext cx="685799" cy="1981200"/>
          </a:xfrm>
          <a:prstGeom prst="line">
            <a:avLst/>
          </a:prstGeom>
          <a:noFill/>
          <a:ln w="31750">
            <a:solidFill>
              <a:srgbClr val="800080"/>
            </a:solidFill>
            <a:round/>
            <a:headEnd/>
            <a:tailEnd type="stealth" w="med" len="med"/>
          </a:ln>
          <a:effectLst/>
        </p:spPr>
        <p:txBody>
          <a:bodyPr wrap="none" anchor="ctr"/>
          <a:lstStyle/>
          <a:p>
            <a:endParaRPr lang="zh-CN" altLang="en-US"/>
          </a:p>
        </p:txBody>
      </p:sp>
      <p:sp>
        <p:nvSpPr>
          <p:cNvPr id="28" name="Line 27">
            <a:extLst>
              <a:ext uri="{FF2B5EF4-FFF2-40B4-BE49-F238E27FC236}">
                <a16:creationId xmlns:a16="http://schemas.microsoft.com/office/drawing/2014/main" id="{F60156DE-E150-5240-AE04-AE4FBA908C15}"/>
              </a:ext>
            </a:extLst>
          </p:cNvPr>
          <p:cNvSpPr>
            <a:spLocks noChangeShapeType="1"/>
          </p:cNvSpPr>
          <p:nvPr/>
        </p:nvSpPr>
        <p:spPr bwMode="auto">
          <a:xfrm flipH="1">
            <a:off x="6705600" y="3842792"/>
            <a:ext cx="381000" cy="381000"/>
          </a:xfrm>
          <a:prstGeom prst="line">
            <a:avLst/>
          </a:prstGeom>
          <a:noFill/>
          <a:ln w="31750">
            <a:solidFill>
              <a:srgbClr val="808000"/>
            </a:solidFill>
            <a:round/>
            <a:headEnd/>
            <a:tailEnd type="triangle" w="med" len="med"/>
          </a:ln>
          <a:effectLst/>
        </p:spPr>
        <p:txBody>
          <a:bodyPr wrap="none" anchor="ctr"/>
          <a:lstStyle/>
          <a:p>
            <a:endParaRPr lang="zh-CN" altLang="en-US"/>
          </a:p>
        </p:txBody>
      </p:sp>
      <p:sp>
        <p:nvSpPr>
          <p:cNvPr id="29" name="Rectangle 28">
            <a:extLst>
              <a:ext uri="{FF2B5EF4-FFF2-40B4-BE49-F238E27FC236}">
                <a16:creationId xmlns:a16="http://schemas.microsoft.com/office/drawing/2014/main" id="{2A276BC7-4ED5-E94A-9520-AD38BB229F75}"/>
              </a:ext>
            </a:extLst>
          </p:cNvPr>
          <p:cNvSpPr>
            <a:spLocks noChangeArrowheads="1"/>
          </p:cNvSpPr>
          <p:nvPr/>
        </p:nvSpPr>
        <p:spPr bwMode="auto">
          <a:xfrm>
            <a:off x="2743200" y="5976392"/>
            <a:ext cx="4114800" cy="533400"/>
          </a:xfrm>
          <a:prstGeom prst="rect">
            <a:avLst/>
          </a:prstGeom>
          <a:gradFill rotWithShape="0">
            <a:gsLst>
              <a:gs pos="0">
                <a:srgbClr val="FFFF99"/>
              </a:gs>
              <a:gs pos="100000">
                <a:srgbClr val="FFFF99">
                  <a:gamma/>
                  <a:shade val="46275"/>
                  <a:invGamma/>
                </a:srgbClr>
              </a:gs>
            </a:gsLst>
            <a:lin ang="5400000" scaled="1"/>
          </a:gradFill>
          <a:ln w="9525" cap="rnd">
            <a:solidFill>
              <a:schemeClr val="tx1"/>
            </a:solidFill>
            <a:prstDash val="sysDot"/>
            <a:miter lim="800000"/>
            <a:headEnd/>
            <a:tailEnd/>
          </a:ln>
          <a:effectLst/>
        </p:spPr>
        <p:txBody>
          <a:bodyPr wrap="none" anchor="ctr"/>
          <a:lstStyle/>
          <a:p>
            <a:endParaRPr lang="zh-CN" altLang="en-US"/>
          </a:p>
        </p:txBody>
      </p:sp>
      <p:sp>
        <p:nvSpPr>
          <p:cNvPr id="30" name="Rectangle 29">
            <a:extLst>
              <a:ext uri="{FF2B5EF4-FFF2-40B4-BE49-F238E27FC236}">
                <a16:creationId xmlns:a16="http://schemas.microsoft.com/office/drawing/2014/main" id="{5BD86E4B-CBDC-524D-8EC8-8DA6A72D9869}"/>
              </a:ext>
            </a:extLst>
          </p:cNvPr>
          <p:cNvSpPr>
            <a:spLocks noChangeArrowheads="1"/>
          </p:cNvSpPr>
          <p:nvPr/>
        </p:nvSpPr>
        <p:spPr bwMode="auto">
          <a:xfrm>
            <a:off x="2590800" y="5823992"/>
            <a:ext cx="4114800" cy="533400"/>
          </a:xfrm>
          <a:prstGeom prst="rect">
            <a:avLst/>
          </a:prstGeom>
          <a:gradFill rotWithShape="0">
            <a:gsLst>
              <a:gs pos="0">
                <a:schemeClr val="accent1"/>
              </a:gs>
              <a:gs pos="100000">
                <a:schemeClr val="accent1">
                  <a:gamma/>
                  <a:shade val="46275"/>
                  <a:invGamma/>
                </a:schemeClr>
              </a:gs>
            </a:gsLst>
            <a:lin ang="5400000" scaled="1"/>
          </a:gradFill>
          <a:ln w="9525" cap="rnd">
            <a:solidFill>
              <a:schemeClr val="tx1"/>
            </a:solidFill>
            <a:prstDash val="sysDot"/>
            <a:miter lim="800000"/>
            <a:headEnd/>
            <a:tailEnd/>
          </a:ln>
          <a:effectLst/>
        </p:spPr>
        <p:txBody>
          <a:bodyPr wrap="none" anchor="ctr"/>
          <a:lstStyle/>
          <a:p>
            <a:endParaRPr lang="zh-CN" altLang="en-US"/>
          </a:p>
        </p:txBody>
      </p:sp>
      <p:sp>
        <p:nvSpPr>
          <p:cNvPr id="31" name="Rectangle 30">
            <a:extLst>
              <a:ext uri="{FF2B5EF4-FFF2-40B4-BE49-F238E27FC236}">
                <a16:creationId xmlns:a16="http://schemas.microsoft.com/office/drawing/2014/main" id="{65AF842B-51E4-D042-96B8-8B435773289B}"/>
              </a:ext>
            </a:extLst>
          </p:cNvPr>
          <p:cNvSpPr>
            <a:spLocks noChangeArrowheads="1"/>
          </p:cNvSpPr>
          <p:nvPr/>
        </p:nvSpPr>
        <p:spPr bwMode="auto">
          <a:xfrm>
            <a:off x="2438400" y="5671592"/>
            <a:ext cx="4114800" cy="533400"/>
          </a:xfrm>
          <a:prstGeom prst="rect">
            <a:avLst/>
          </a:prstGeom>
          <a:gradFill rotWithShape="0">
            <a:gsLst>
              <a:gs pos="0">
                <a:srgbClr val="00CC00"/>
              </a:gs>
              <a:gs pos="100000">
                <a:srgbClr val="00CC00">
                  <a:gamma/>
                  <a:shade val="46275"/>
                  <a:invGamma/>
                </a:srgbClr>
              </a:gs>
            </a:gsLst>
            <a:lin ang="5400000" scaled="1"/>
          </a:gradFill>
          <a:ln w="9525" cap="rnd">
            <a:solidFill>
              <a:schemeClr val="tx1"/>
            </a:solidFill>
            <a:prstDash val="sysDot"/>
            <a:miter lim="800000"/>
            <a:headEnd/>
            <a:tailEnd/>
          </a:ln>
          <a:effectLst/>
        </p:spPr>
        <p:txBody>
          <a:bodyPr wrap="none" anchor="ctr"/>
          <a:lstStyle/>
          <a:p>
            <a:endParaRPr lang="zh-CN" altLang="en-US"/>
          </a:p>
        </p:txBody>
      </p:sp>
      <p:sp>
        <p:nvSpPr>
          <p:cNvPr id="32" name="Rectangle 31">
            <a:extLst>
              <a:ext uri="{FF2B5EF4-FFF2-40B4-BE49-F238E27FC236}">
                <a16:creationId xmlns:a16="http://schemas.microsoft.com/office/drawing/2014/main" id="{03A6F559-AE19-5348-A6F0-12F80163C186}"/>
              </a:ext>
            </a:extLst>
          </p:cNvPr>
          <p:cNvSpPr>
            <a:spLocks noChangeArrowheads="1"/>
          </p:cNvSpPr>
          <p:nvPr/>
        </p:nvSpPr>
        <p:spPr bwMode="auto">
          <a:xfrm>
            <a:off x="2286000" y="5519192"/>
            <a:ext cx="4230688" cy="533400"/>
          </a:xfrm>
          <a:prstGeom prst="rect">
            <a:avLst/>
          </a:prstGeom>
          <a:gradFill rotWithShape="0">
            <a:gsLst>
              <a:gs pos="0">
                <a:schemeClr val="hlink"/>
              </a:gs>
              <a:gs pos="100000">
                <a:schemeClr val="hlink">
                  <a:gamma/>
                  <a:shade val="46275"/>
                  <a:invGamma/>
                </a:schemeClr>
              </a:gs>
            </a:gsLst>
            <a:lin ang="5400000" scaled="1"/>
          </a:gradFill>
          <a:ln w="9525" cap="rnd">
            <a:solidFill>
              <a:schemeClr val="tx1"/>
            </a:solidFill>
            <a:prstDash val="sysDot"/>
            <a:miter lim="800000"/>
            <a:headEnd/>
            <a:tailEnd/>
          </a:ln>
          <a:effectLst/>
        </p:spPr>
        <p:txBody>
          <a:bodyPr wrap="none" anchor="ctr"/>
          <a:lstStyle/>
          <a:p>
            <a:pPr algn="ctr">
              <a:spcBef>
                <a:spcPct val="0"/>
              </a:spcBef>
              <a:buClrTx/>
              <a:buSzTx/>
              <a:buFontTx/>
              <a:buNone/>
            </a:pPr>
            <a:endParaRPr kumimoji="1" lang="zh-CN" altLang="en-US" b="0" u="none" dirty="0">
              <a:solidFill>
                <a:schemeClr val="tx1"/>
              </a:solidFill>
              <a:effectLst/>
              <a:latin typeface="+mj-ea"/>
              <a:ea typeface="+mj-ea"/>
            </a:endParaRPr>
          </a:p>
        </p:txBody>
      </p:sp>
      <p:sp>
        <p:nvSpPr>
          <p:cNvPr id="33" name="Line 32">
            <a:extLst>
              <a:ext uri="{FF2B5EF4-FFF2-40B4-BE49-F238E27FC236}">
                <a16:creationId xmlns:a16="http://schemas.microsoft.com/office/drawing/2014/main" id="{81357EC9-06A6-BB4C-BABE-2D37A8BE464D}"/>
              </a:ext>
            </a:extLst>
          </p:cNvPr>
          <p:cNvSpPr>
            <a:spLocks noChangeShapeType="1"/>
          </p:cNvSpPr>
          <p:nvPr/>
        </p:nvSpPr>
        <p:spPr bwMode="auto">
          <a:xfrm flipH="1" flipV="1">
            <a:off x="2514600" y="4757192"/>
            <a:ext cx="304800" cy="762000"/>
          </a:xfrm>
          <a:prstGeom prst="line">
            <a:avLst/>
          </a:prstGeom>
          <a:noFill/>
          <a:ln w="28575">
            <a:solidFill>
              <a:schemeClr val="bg2"/>
            </a:solidFill>
            <a:round/>
            <a:headEnd/>
            <a:tailEnd type="triangle" w="med" len="med"/>
          </a:ln>
          <a:effectLst/>
        </p:spPr>
        <p:txBody>
          <a:bodyPr wrap="none" anchor="ctr"/>
          <a:lstStyle/>
          <a:p>
            <a:endParaRPr lang="zh-CN" altLang="en-US"/>
          </a:p>
        </p:txBody>
      </p:sp>
      <p:sp>
        <p:nvSpPr>
          <p:cNvPr id="34" name="Line 33">
            <a:extLst>
              <a:ext uri="{FF2B5EF4-FFF2-40B4-BE49-F238E27FC236}">
                <a16:creationId xmlns:a16="http://schemas.microsoft.com/office/drawing/2014/main" id="{A3102EB2-DCD5-9D4F-A223-05E9F966ED1D}"/>
              </a:ext>
            </a:extLst>
          </p:cNvPr>
          <p:cNvSpPr>
            <a:spLocks noChangeShapeType="1"/>
          </p:cNvSpPr>
          <p:nvPr/>
        </p:nvSpPr>
        <p:spPr bwMode="auto">
          <a:xfrm>
            <a:off x="3810000" y="4757192"/>
            <a:ext cx="304800" cy="762000"/>
          </a:xfrm>
          <a:prstGeom prst="line">
            <a:avLst/>
          </a:prstGeom>
          <a:noFill/>
          <a:ln w="28575">
            <a:solidFill>
              <a:schemeClr val="bg2"/>
            </a:solidFill>
            <a:round/>
            <a:headEnd/>
            <a:tailEnd type="triangle" w="med" len="med"/>
          </a:ln>
          <a:effectLst/>
        </p:spPr>
        <p:txBody>
          <a:bodyPr wrap="none" anchor="ctr"/>
          <a:lstStyle/>
          <a:p>
            <a:endParaRPr lang="zh-CN" altLang="en-US"/>
          </a:p>
        </p:txBody>
      </p:sp>
      <p:sp>
        <p:nvSpPr>
          <p:cNvPr id="35" name="Line 34">
            <a:extLst>
              <a:ext uri="{FF2B5EF4-FFF2-40B4-BE49-F238E27FC236}">
                <a16:creationId xmlns:a16="http://schemas.microsoft.com/office/drawing/2014/main" id="{946EE88A-49D6-6442-B9C6-30DD49560135}"/>
              </a:ext>
            </a:extLst>
          </p:cNvPr>
          <p:cNvSpPr>
            <a:spLocks noChangeShapeType="1"/>
          </p:cNvSpPr>
          <p:nvPr/>
        </p:nvSpPr>
        <p:spPr bwMode="auto">
          <a:xfrm flipH="1">
            <a:off x="4876800" y="4757192"/>
            <a:ext cx="304800" cy="762000"/>
          </a:xfrm>
          <a:prstGeom prst="line">
            <a:avLst/>
          </a:prstGeom>
          <a:noFill/>
          <a:ln w="28575">
            <a:solidFill>
              <a:schemeClr val="bg2"/>
            </a:solidFill>
            <a:round/>
            <a:headEnd/>
            <a:tailEnd type="triangle" w="med" len="med"/>
          </a:ln>
          <a:effectLst/>
        </p:spPr>
        <p:txBody>
          <a:bodyPr wrap="none" anchor="ctr"/>
          <a:lstStyle/>
          <a:p>
            <a:endParaRPr lang="zh-CN" altLang="en-US"/>
          </a:p>
        </p:txBody>
      </p:sp>
      <p:sp>
        <p:nvSpPr>
          <p:cNvPr id="36" name="Line 35">
            <a:extLst>
              <a:ext uri="{FF2B5EF4-FFF2-40B4-BE49-F238E27FC236}">
                <a16:creationId xmlns:a16="http://schemas.microsoft.com/office/drawing/2014/main" id="{2D796EB5-7465-7645-AF12-096EF0CAE2E8}"/>
              </a:ext>
            </a:extLst>
          </p:cNvPr>
          <p:cNvSpPr>
            <a:spLocks noChangeShapeType="1"/>
          </p:cNvSpPr>
          <p:nvPr/>
        </p:nvSpPr>
        <p:spPr bwMode="auto">
          <a:xfrm flipH="1">
            <a:off x="5791200" y="4757192"/>
            <a:ext cx="609600" cy="762000"/>
          </a:xfrm>
          <a:prstGeom prst="line">
            <a:avLst/>
          </a:prstGeom>
          <a:noFill/>
          <a:ln w="28575">
            <a:solidFill>
              <a:schemeClr val="bg2"/>
            </a:solidFill>
            <a:round/>
            <a:headEnd/>
            <a:tailEnd type="triangle" w="med" len="med"/>
          </a:ln>
          <a:effectLst/>
        </p:spPr>
        <p:txBody>
          <a:bodyPr wrap="none" anchor="ctr"/>
          <a:lstStyle/>
          <a:p>
            <a:endParaRPr lang="zh-CN" altLang="en-US"/>
          </a:p>
        </p:txBody>
      </p:sp>
      <p:sp>
        <p:nvSpPr>
          <p:cNvPr id="37" name="Text Box 36">
            <a:extLst>
              <a:ext uri="{FF2B5EF4-FFF2-40B4-BE49-F238E27FC236}">
                <a16:creationId xmlns:a16="http://schemas.microsoft.com/office/drawing/2014/main" id="{7DDDD319-1432-314E-81C8-B48CDE92F2BD}"/>
              </a:ext>
            </a:extLst>
          </p:cNvPr>
          <p:cNvSpPr txBox="1">
            <a:spLocks noChangeArrowheads="1"/>
          </p:cNvSpPr>
          <p:nvPr/>
        </p:nvSpPr>
        <p:spPr bwMode="auto">
          <a:xfrm>
            <a:off x="996949" y="1871772"/>
            <a:ext cx="1657350" cy="523220"/>
          </a:xfrm>
          <a:prstGeom prst="rect">
            <a:avLst/>
          </a:prstGeom>
          <a:noFill/>
          <a:ln w="9525">
            <a:noFill/>
            <a:miter lim="800000"/>
            <a:headEnd/>
            <a:tailEnd/>
          </a:ln>
          <a:effectLst/>
        </p:spPr>
        <p:txBody>
          <a:bodyPr>
            <a:spAutoFit/>
          </a:bodyPr>
          <a:lstStyle/>
          <a:p>
            <a:pPr algn="ctr">
              <a:spcBef>
                <a:spcPct val="0"/>
              </a:spcBef>
              <a:buClrTx/>
              <a:buSzTx/>
              <a:buFontTx/>
              <a:buNone/>
            </a:pPr>
            <a:r>
              <a:rPr lang="zh-CN" altLang="en-US" sz="2800" u="none" dirty="0">
                <a:solidFill>
                  <a:schemeClr val="tx1"/>
                </a:solidFill>
                <a:effectLst/>
                <a:latin typeface="DengXian" panose="02010600030101010101" pitchFamily="2" charset="-122"/>
                <a:ea typeface="DengXian" panose="02010600030101010101" pitchFamily="2" charset="-122"/>
                <a:cs typeface="+mj-cs"/>
              </a:rPr>
              <a:t>使用者</a:t>
            </a:r>
          </a:p>
        </p:txBody>
      </p:sp>
    </p:spTree>
    <p:extLst>
      <p:ext uri="{BB962C8B-B14F-4D97-AF65-F5344CB8AC3E}">
        <p14:creationId xmlns:p14="http://schemas.microsoft.com/office/powerpoint/2010/main" val="2966695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A1485-462B-F54B-8086-4C4B3DDFA1B7}"/>
              </a:ext>
            </a:extLst>
          </p:cNvPr>
          <p:cNvSpPr>
            <a:spLocks noGrp="1"/>
          </p:cNvSpPr>
          <p:nvPr>
            <p:ph type="title"/>
          </p:nvPr>
        </p:nvSpPr>
        <p:spPr/>
        <p:txBody>
          <a:bodyPr/>
          <a:lstStyle/>
          <a:p>
            <a:r>
              <a:rPr lang="zh-CN" altLang="en-US" dirty="0"/>
              <a:t>自然数的抽象数据类型定义</a:t>
            </a:r>
            <a:endParaRPr lang="en-US" dirty="0"/>
          </a:p>
        </p:txBody>
      </p:sp>
      <p:sp>
        <p:nvSpPr>
          <p:cNvPr id="3" name="Content Placeholder 2">
            <a:extLst>
              <a:ext uri="{FF2B5EF4-FFF2-40B4-BE49-F238E27FC236}">
                <a16:creationId xmlns:a16="http://schemas.microsoft.com/office/drawing/2014/main" id="{0541A76E-7639-B443-8FFC-F4FDF4C2B41E}"/>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ADT </a:t>
            </a:r>
            <a:r>
              <a:rPr lang="en-US" sz="1800" dirty="0" err="1">
                <a:latin typeface="Times New Roman" panose="02020603050405020304" pitchFamily="18" charset="0"/>
                <a:cs typeface="Times New Roman" panose="02020603050405020304" pitchFamily="18" charset="0"/>
              </a:rPr>
              <a:t>NaturalNumber</a:t>
            </a:r>
            <a:r>
              <a:rPr lang="en-US" sz="1800" dirty="0">
                <a:latin typeface="Times New Roman" panose="02020603050405020304" pitchFamily="18" charset="0"/>
                <a:cs typeface="Times New Roman" panose="02020603050405020304" pitchFamily="18" charset="0"/>
              </a:rPr>
              <a:t> is</a:t>
            </a:r>
          </a:p>
          <a:p>
            <a:pPr marL="0" indent="0">
              <a:buNone/>
            </a:pPr>
            <a:r>
              <a:rPr lang="en-US" sz="1800" dirty="0">
                <a:solidFill>
                  <a:srgbClr val="C00000"/>
                </a:solidFill>
                <a:latin typeface="Times New Roman" panose="02020603050405020304" pitchFamily="18" charset="0"/>
                <a:cs typeface="Times New Roman" panose="02020603050405020304" pitchFamily="18" charset="0"/>
              </a:rPr>
              <a:t>objects</a:t>
            </a:r>
            <a:r>
              <a:rPr lang="en-US" sz="1800" dirty="0"/>
              <a:t>: </a:t>
            </a:r>
            <a:r>
              <a:rPr lang="zh-CN" altLang="en-US" sz="1800" dirty="0"/>
              <a:t>整数的有序子集合，开始于</a:t>
            </a:r>
            <a:r>
              <a:rPr lang="en-US" altLang="zh-CN" sz="1800" dirty="0"/>
              <a:t>0</a:t>
            </a:r>
            <a:r>
              <a:rPr lang="zh-CN" altLang="en-US" sz="1800" dirty="0"/>
              <a:t>，结束于机器能表示的最大整数</a:t>
            </a:r>
            <a:r>
              <a:rPr lang="en-US" sz="1800" dirty="0" err="1">
                <a:latin typeface="Times New Roman" panose="02020603050405020304" pitchFamily="18" charset="0"/>
                <a:cs typeface="Times New Roman" panose="02020603050405020304" pitchFamily="18" charset="0"/>
              </a:rPr>
              <a:t>MaxInt</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C00000"/>
                </a:solidFill>
                <a:latin typeface="Times New Roman" panose="02020603050405020304" pitchFamily="18" charset="0"/>
                <a:cs typeface="Times New Roman" panose="02020603050405020304" pitchFamily="18" charset="0"/>
              </a:rPr>
              <a:t>functions</a:t>
            </a:r>
            <a:r>
              <a:rPr lang="en-US" sz="1800" dirty="0"/>
              <a:t>: </a:t>
            </a:r>
            <a:r>
              <a:rPr lang="zh-CN" altLang="en-US" sz="1800" dirty="0"/>
              <a:t>对于</a:t>
            </a:r>
            <a:r>
              <a:rPr lang="en-US" sz="1800" dirty="0">
                <a:latin typeface="Times New Roman" panose="02020603050405020304" pitchFamily="18" charset="0"/>
                <a:cs typeface="Times New Roman" panose="02020603050405020304" pitchFamily="18" charset="0"/>
              </a:rPr>
              <a:t>x, y </a:t>
            </a:r>
            <a:r>
              <a:rPr lang="en-US" altLang="zh-CN" sz="1800" b="1" dirty="0">
                <a:effectLst>
                  <a:outerShdw blurRad="38100" dist="38100" dir="2700000" algn="tl">
                    <a:srgbClr val="C0C0C0"/>
                  </a:outerShdw>
                </a:effectLst>
                <a:latin typeface="Times New Roman" panose="02020603050405020304" pitchFamily="18" charset="0"/>
                <a:ea typeface="仿宋_GB2312" pitchFamily="49" charset="-122"/>
                <a:cs typeface="Times New Roman" panose="02020603050405020304" pitchFamily="18" charset="0"/>
                <a:sym typeface="Symbol" pitchFamily="2" charset="2"/>
              </a:rPr>
              <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NaturalNumber</a:t>
            </a:r>
            <a:r>
              <a:rPr lang="zh-CN" altLang="en-US" sz="18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+、-、&lt;、==、=</a:t>
            </a:r>
            <a:r>
              <a:rPr lang="zh-CN" altLang="en-US" sz="1800" dirty="0"/>
              <a:t>等都是可用的服务</a:t>
            </a:r>
            <a:endParaRPr lang="en-US" altLang="zh-CN" sz="1800" dirty="0"/>
          </a:p>
          <a:p>
            <a:pPr marL="0" indent="0">
              <a:buNone/>
            </a:pPr>
            <a:r>
              <a:rPr lang="zh-CN" altLang="en-US" sz="1800" dirty="0"/>
              <a:t>   </a:t>
            </a:r>
            <a:r>
              <a:rPr lang="en-US" altLang="zh-CN" sz="1800" dirty="0">
                <a:latin typeface="Times New Roman" panose="02020603050405020304" pitchFamily="18" charset="0"/>
                <a:cs typeface="Times New Roman" panose="02020603050405020304" pitchFamily="18" charset="0"/>
              </a:rPr>
              <a:t>Zero(): </a:t>
            </a:r>
            <a:r>
              <a:rPr lang="en-US" altLang="zh-CN" sz="1800" dirty="0" err="1">
                <a:latin typeface="Times New Roman" panose="02020603050405020304" pitchFamily="18" charset="0"/>
                <a:cs typeface="Times New Roman" panose="02020603050405020304" pitchFamily="18" charset="0"/>
              </a:rPr>
              <a:t>NaturalNumber</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返回自然数</a:t>
            </a:r>
            <a:r>
              <a:rPr lang="en-US" altLang="zh-CN" sz="1800" dirty="0">
                <a:latin typeface="Times New Roman" panose="02020603050405020304" pitchFamily="18" charset="0"/>
                <a:cs typeface="Times New Roman" panose="02020603050405020304" pitchFamily="18" charset="0"/>
              </a:rPr>
              <a:t>0</a:t>
            </a:r>
          </a:p>
          <a:p>
            <a:pPr marL="0" indent="0">
              <a:buNone/>
            </a:pPr>
            <a:r>
              <a:rPr lang="zh-CN" altLang="en-US"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IsZero</a:t>
            </a:r>
            <a:r>
              <a:rPr lang="en-US" altLang="zh-CN" sz="1800" dirty="0">
                <a:latin typeface="Times New Roman" panose="02020603050405020304" pitchFamily="18" charset="0"/>
                <a:cs typeface="Times New Roman" panose="02020603050405020304" pitchFamily="18" charset="0"/>
              </a:rPr>
              <a:t>(x): Boolean               </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if (x</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0) </a:t>
            </a:r>
            <a:r>
              <a:rPr lang="zh-CN" altLang="en-US" sz="1800" dirty="0">
                <a:latin typeface="Times New Roman" panose="02020603050405020304" pitchFamily="18" charset="0"/>
                <a:cs typeface="Times New Roman" panose="02020603050405020304" pitchFamily="18" charset="0"/>
              </a:rPr>
              <a:t>返回</a:t>
            </a:r>
            <a:r>
              <a:rPr lang="en-US" altLang="zh-CN" sz="1800" dirty="0">
                <a:latin typeface="Times New Roman" panose="02020603050405020304" pitchFamily="18" charset="0"/>
                <a:cs typeface="Times New Roman" panose="02020603050405020304" pitchFamily="18" charset="0"/>
              </a:rPr>
              <a:t>True else </a:t>
            </a:r>
            <a:r>
              <a:rPr lang="zh-CN" altLang="en-US" sz="1800" dirty="0">
                <a:latin typeface="Times New Roman" panose="02020603050405020304" pitchFamily="18" charset="0"/>
                <a:cs typeface="Times New Roman" panose="02020603050405020304" pitchFamily="18" charset="0"/>
              </a:rPr>
              <a:t>返回</a:t>
            </a:r>
            <a:r>
              <a:rPr lang="en-US" altLang="zh-CN" sz="1800" dirty="0">
                <a:latin typeface="Times New Roman" panose="02020603050405020304" pitchFamily="18" charset="0"/>
                <a:cs typeface="Times New Roman" panose="02020603050405020304" pitchFamily="18" charset="0"/>
              </a:rPr>
              <a:t>False</a:t>
            </a:r>
          </a:p>
          <a:p>
            <a:pPr marL="0" indent="0">
              <a:buNone/>
            </a:pP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Add(x, y): </a:t>
            </a:r>
            <a:r>
              <a:rPr lang="en-US" altLang="zh-CN" sz="1800" dirty="0" err="1">
                <a:latin typeface="Times New Roman" panose="02020603050405020304" pitchFamily="18" charset="0"/>
                <a:cs typeface="Times New Roman" panose="02020603050405020304" pitchFamily="18" charset="0"/>
              </a:rPr>
              <a:t>NaturalNumber</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if (</a:t>
            </a:r>
            <a:r>
              <a:rPr lang="en-US" altLang="zh-CN" sz="1800" dirty="0" err="1">
                <a:latin typeface="Times New Roman" panose="02020603050405020304" pitchFamily="18" charset="0"/>
                <a:cs typeface="Times New Roman" panose="02020603050405020304" pitchFamily="18" charset="0"/>
              </a:rPr>
              <a:t>x+y</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&lt;=</a:t>
            </a:r>
            <a:r>
              <a:rPr lang="zh-CN" altLang="en-US"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MaxInt</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返回</a:t>
            </a:r>
            <a:r>
              <a:rPr lang="en-US" altLang="zh-CN" sz="1800" dirty="0" err="1">
                <a:latin typeface="Times New Roman" panose="02020603050405020304" pitchFamily="18" charset="0"/>
                <a:cs typeface="Times New Roman" panose="02020603050405020304" pitchFamily="18" charset="0"/>
              </a:rPr>
              <a:t>x+y</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else </a:t>
            </a:r>
            <a:r>
              <a:rPr lang="zh-CN" altLang="en-US" sz="1800" dirty="0">
                <a:latin typeface="Times New Roman" panose="02020603050405020304" pitchFamily="18" charset="0"/>
                <a:cs typeface="Times New Roman" panose="02020603050405020304" pitchFamily="18" charset="0"/>
              </a:rPr>
              <a:t>返回</a:t>
            </a:r>
            <a:r>
              <a:rPr lang="en-US" altLang="zh-CN" sz="1800" dirty="0" err="1">
                <a:latin typeface="Times New Roman" panose="02020603050405020304" pitchFamily="18" charset="0"/>
                <a:cs typeface="Times New Roman" panose="02020603050405020304" pitchFamily="18" charset="0"/>
              </a:rPr>
              <a:t>MaxInt</a:t>
            </a:r>
            <a:endParaRPr lang="en-US" altLang="zh-CN" sz="1800" dirty="0">
              <a:latin typeface="Times New Roman" panose="02020603050405020304" pitchFamily="18" charset="0"/>
              <a:cs typeface="Times New Roman" panose="02020603050405020304" pitchFamily="18" charset="0"/>
            </a:endParaRPr>
          </a:p>
          <a:p>
            <a:pPr marL="0" indent="0">
              <a:buNone/>
            </a:pP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Sub(x, y):</a:t>
            </a:r>
            <a:r>
              <a:rPr lang="zh-CN" altLang="en-US" sz="1800" dirty="0">
                <a:latin typeface="Times New Roman" panose="02020603050405020304" pitchFamily="18" charset="0"/>
                <a:cs typeface="Times New Roman" panose="02020603050405020304" pitchFamily="18" charset="0"/>
              </a:rPr>
              <a:t> </a:t>
            </a:r>
            <a:r>
              <a:rPr lang="en-US" altLang="zh-CN" sz="1800" dirty="0" err="1">
                <a:latin typeface="Times New Roman" panose="02020603050405020304" pitchFamily="18" charset="0"/>
                <a:cs typeface="Times New Roman" panose="02020603050405020304" pitchFamily="18" charset="0"/>
              </a:rPr>
              <a:t>NaturalNumber</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if (x</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&lt;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y)</a:t>
            </a:r>
            <a:r>
              <a:rPr lang="zh-CN" altLang="en-US" sz="1800" dirty="0">
                <a:latin typeface="Times New Roman" panose="02020603050405020304" pitchFamily="18" charset="0"/>
                <a:cs typeface="Times New Roman" panose="02020603050405020304" pitchFamily="18" charset="0"/>
              </a:rPr>
              <a:t> 返回</a:t>
            </a:r>
            <a:r>
              <a:rPr lang="en-US" altLang="zh-CN" sz="1800" dirty="0">
                <a:latin typeface="Times New Roman" panose="02020603050405020304" pitchFamily="18" charset="0"/>
                <a:cs typeface="Times New Roman" panose="02020603050405020304" pitchFamily="18" charset="0"/>
              </a:rPr>
              <a:t>0 else </a:t>
            </a:r>
            <a:r>
              <a:rPr lang="zh-CN" altLang="en-US" sz="1800" dirty="0">
                <a:latin typeface="Times New Roman" panose="02020603050405020304" pitchFamily="18" charset="0"/>
                <a:cs typeface="Times New Roman" panose="02020603050405020304" pitchFamily="18" charset="0"/>
              </a:rPr>
              <a:t>返回</a:t>
            </a:r>
            <a:r>
              <a:rPr lang="en-US" altLang="zh-CN" sz="1800" dirty="0">
                <a:latin typeface="Times New Roman" panose="02020603050405020304" pitchFamily="18" charset="0"/>
                <a:cs typeface="Times New Roman" panose="02020603050405020304" pitchFamily="18" charset="0"/>
              </a:rPr>
              <a:t>x</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y</a:t>
            </a:r>
          </a:p>
          <a:p>
            <a:pPr marL="0" indent="0">
              <a:buNone/>
            </a:pP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Equal(x, y): Boolean            </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if (x==y) </a:t>
            </a:r>
            <a:r>
              <a:rPr lang="zh-CN" altLang="en-US" sz="1800" dirty="0">
                <a:latin typeface="Times New Roman" panose="02020603050405020304" pitchFamily="18" charset="0"/>
                <a:cs typeface="Times New Roman" panose="02020603050405020304" pitchFamily="18" charset="0"/>
              </a:rPr>
              <a:t>返回</a:t>
            </a:r>
            <a:r>
              <a:rPr lang="en-US" altLang="zh-CN" sz="1800" dirty="0">
                <a:latin typeface="Times New Roman" panose="02020603050405020304" pitchFamily="18" charset="0"/>
                <a:cs typeface="Times New Roman" panose="02020603050405020304" pitchFamily="18" charset="0"/>
              </a:rPr>
              <a:t>True</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else </a:t>
            </a:r>
            <a:r>
              <a:rPr lang="zh-CN" altLang="en-US" sz="1800" dirty="0">
                <a:latin typeface="Times New Roman" panose="02020603050405020304" pitchFamily="18" charset="0"/>
                <a:cs typeface="Times New Roman" panose="02020603050405020304" pitchFamily="18" charset="0"/>
              </a:rPr>
              <a:t>返回</a:t>
            </a:r>
            <a:r>
              <a:rPr lang="en-US" altLang="zh-CN" sz="1800" dirty="0">
                <a:latin typeface="Times New Roman" panose="02020603050405020304" pitchFamily="18" charset="0"/>
                <a:cs typeface="Times New Roman" panose="02020603050405020304" pitchFamily="18" charset="0"/>
              </a:rPr>
              <a:t>False</a:t>
            </a:r>
          </a:p>
          <a:p>
            <a:pPr marL="0" indent="0">
              <a:buNone/>
            </a:pP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Successor(x): </a:t>
            </a:r>
            <a:r>
              <a:rPr lang="en-US" altLang="zh-CN" sz="1800" dirty="0" err="1">
                <a:latin typeface="Times New Roman" panose="02020603050405020304" pitchFamily="18" charset="0"/>
                <a:cs typeface="Times New Roman" panose="02020603050405020304" pitchFamily="18" charset="0"/>
              </a:rPr>
              <a:t>NaturalNumber</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if (x==</a:t>
            </a:r>
            <a:r>
              <a:rPr lang="en-US" altLang="zh-CN" sz="1800" dirty="0" err="1">
                <a:latin typeface="Times New Roman" panose="02020603050405020304" pitchFamily="18" charset="0"/>
                <a:cs typeface="Times New Roman" panose="02020603050405020304" pitchFamily="18" charset="0"/>
              </a:rPr>
              <a:t>MaxInt</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cs typeface="Times New Roman" panose="02020603050405020304" pitchFamily="18" charset="0"/>
              </a:rPr>
              <a:t>返回</a:t>
            </a:r>
            <a:r>
              <a:rPr lang="en-US" altLang="zh-CN" sz="1800" dirty="0">
                <a:latin typeface="Times New Roman" panose="02020603050405020304" pitchFamily="18" charset="0"/>
                <a:cs typeface="Times New Roman" panose="02020603050405020304" pitchFamily="18" charset="0"/>
              </a:rPr>
              <a:t>x</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else </a:t>
            </a:r>
            <a:r>
              <a:rPr lang="zh-CN" altLang="en-US" sz="1800" dirty="0">
                <a:latin typeface="Times New Roman" panose="02020603050405020304" pitchFamily="18" charset="0"/>
                <a:cs typeface="Times New Roman" panose="02020603050405020304" pitchFamily="18" charset="0"/>
              </a:rPr>
              <a:t>返回</a:t>
            </a:r>
            <a:r>
              <a:rPr lang="en-US" altLang="zh-CN" sz="1800" dirty="0">
                <a:latin typeface="Times New Roman" panose="02020603050405020304" pitchFamily="18" charset="0"/>
                <a:cs typeface="Times New Roman" panose="02020603050405020304" pitchFamily="18" charset="0"/>
              </a:rPr>
              <a:t>x</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33538403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 数据结构基础</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lstStyle/>
          <a:p>
            <a:r>
              <a:rPr lang="zh-CN" altLang="en-US" dirty="0">
                <a:solidFill>
                  <a:schemeClr val="bg1">
                    <a:lumMod val="65000"/>
                  </a:schemeClr>
                </a:solidFill>
              </a:rPr>
              <a:t>数据结构概念</a:t>
            </a:r>
            <a:endParaRPr lang="en-US" altLang="zh-CN" dirty="0">
              <a:solidFill>
                <a:schemeClr val="bg1">
                  <a:lumMod val="65000"/>
                </a:schemeClr>
              </a:solidFill>
            </a:endParaRPr>
          </a:p>
          <a:p>
            <a:endParaRPr lang="en-US" altLang="zh-CN" dirty="0">
              <a:solidFill>
                <a:schemeClr val="bg1">
                  <a:lumMod val="65000"/>
                </a:schemeClr>
              </a:solidFill>
            </a:endParaRPr>
          </a:p>
          <a:p>
            <a:r>
              <a:rPr lang="zh-CN" altLang="en-US" dirty="0">
                <a:solidFill>
                  <a:schemeClr val="bg1">
                    <a:lumMod val="65000"/>
                  </a:schemeClr>
                </a:solidFill>
              </a:rPr>
              <a:t>抽象数据类型</a:t>
            </a:r>
            <a:endParaRPr lang="en-US" altLang="zh-CN" dirty="0">
              <a:solidFill>
                <a:schemeClr val="bg1">
                  <a:lumMod val="65000"/>
                </a:schemeClr>
              </a:solidFill>
            </a:endParaRPr>
          </a:p>
          <a:p>
            <a:endParaRPr lang="en-US" altLang="zh-CN" dirty="0"/>
          </a:p>
          <a:p>
            <a:r>
              <a:rPr lang="zh-CN" altLang="en-US" dirty="0"/>
              <a:t>算法性能分析</a:t>
            </a:r>
            <a:endParaRPr lang="en-US" altLang="zh-CN" dirty="0"/>
          </a:p>
          <a:p>
            <a:endParaRPr lang="en-US" dirty="0"/>
          </a:p>
        </p:txBody>
      </p:sp>
    </p:spTree>
    <p:extLst>
      <p:ext uri="{BB962C8B-B14F-4D97-AF65-F5344CB8AC3E}">
        <p14:creationId xmlns:p14="http://schemas.microsoft.com/office/powerpoint/2010/main" val="28222521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73993-06E5-4345-8EFB-3749665FB4BF}"/>
              </a:ext>
            </a:extLst>
          </p:cNvPr>
          <p:cNvSpPr>
            <a:spLocks noGrp="1"/>
          </p:cNvSpPr>
          <p:nvPr>
            <p:ph type="title"/>
          </p:nvPr>
        </p:nvSpPr>
        <p:spPr/>
        <p:txBody>
          <a:bodyPr/>
          <a:lstStyle/>
          <a:p>
            <a:r>
              <a:rPr lang="zh-CN" altLang="en-US" dirty="0"/>
              <a:t>算法性能分析</a:t>
            </a:r>
            <a:endParaRPr lang="en-US" dirty="0"/>
          </a:p>
        </p:txBody>
      </p:sp>
      <p:sp>
        <p:nvSpPr>
          <p:cNvPr id="3" name="Content Placeholder 2">
            <a:extLst>
              <a:ext uri="{FF2B5EF4-FFF2-40B4-BE49-F238E27FC236}">
                <a16:creationId xmlns:a16="http://schemas.microsoft.com/office/drawing/2014/main" id="{66959C85-5444-5C45-B463-53D319BA1584}"/>
              </a:ext>
            </a:extLst>
          </p:cNvPr>
          <p:cNvSpPr>
            <a:spLocks noGrp="1"/>
          </p:cNvSpPr>
          <p:nvPr>
            <p:ph idx="1"/>
          </p:nvPr>
        </p:nvSpPr>
        <p:spPr/>
        <p:txBody>
          <a:bodyPr/>
          <a:lstStyle/>
          <a:p>
            <a:r>
              <a:rPr lang="zh-CN" altLang="en-US" dirty="0"/>
              <a:t>算法的性能标准</a:t>
            </a:r>
            <a:endParaRPr lang="en-US" altLang="zh-CN" dirty="0"/>
          </a:p>
          <a:p>
            <a:endParaRPr lang="en-US" dirty="0"/>
          </a:p>
          <a:p>
            <a:r>
              <a:rPr lang="zh-CN" altLang="en-US" dirty="0"/>
              <a:t>算法的后期测试</a:t>
            </a:r>
            <a:endParaRPr lang="en-US" altLang="zh-CN" dirty="0"/>
          </a:p>
          <a:p>
            <a:endParaRPr lang="en-US" dirty="0"/>
          </a:p>
          <a:p>
            <a:r>
              <a:rPr lang="zh-CN" altLang="en-US" dirty="0"/>
              <a:t>算法的事前估计</a:t>
            </a:r>
            <a:endParaRPr lang="en-US" altLang="zh-CN" dirty="0"/>
          </a:p>
          <a:p>
            <a:endParaRPr lang="en-US" dirty="0"/>
          </a:p>
          <a:p>
            <a:r>
              <a:rPr lang="zh-CN" altLang="en-US" dirty="0"/>
              <a:t>算法的渐进分析</a:t>
            </a:r>
            <a:endParaRPr lang="en-US" dirty="0"/>
          </a:p>
        </p:txBody>
      </p:sp>
    </p:spTree>
    <p:extLst>
      <p:ext uri="{BB962C8B-B14F-4D97-AF65-F5344CB8AC3E}">
        <p14:creationId xmlns:p14="http://schemas.microsoft.com/office/powerpoint/2010/main" val="30887360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D185B-207D-C048-8765-5B1D15D4DA9E}"/>
              </a:ext>
            </a:extLst>
          </p:cNvPr>
          <p:cNvSpPr>
            <a:spLocks noGrp="1"/>
          </p:cNvSpPr>
          <p:nvPr>
            <p:ph type="title"/>
          </p:nvPr>
        </p:nvSpPr>
        <p:spPr/>
        <p:txBody>
          <a:bodyPr/>
          <a:lstStyle/>
          <a:p>
            <a:r>
              <a:rPr lang="zh-CN" altLang="en-US" dirty="0"/>
              <a:t>算法的性能标准</a:t>
            </a:r>
            <a:endParaRPr lang="en-US" dirty="0"/>
          </a:p>
        </p:txBody>
      </p:sp>
      <p:sp>
        <p:nvSpPr>
          <p:cNvPr id="3" name="Content Placeholder 2">
            <a:extLst>
              <a:ext uri="{FF2B5EF4-FFF2-40B4-BE49-F238E27FC236}">
                <a16:creationId xmlns:a16="http://schemas.microsoft.com/office/drawing/2014/main" id="{5A6D88CB-1182-0A4B-ACFB-1BE178A7BCD8}"/>
              </a:ext>
            </a:extLst>
          </p:cNvPr>
          <p:cNvSpPr>
            <a:spLocks noGrp="1"/>
          </p:cNvSpPr>
          <p:nvPr>
            <p:ph idx="1"/>
          </p:nvPr>
        </p:nvSpPr>
        <p:spPr>
          <a:xfrm>
            <a:off x="628650" y="1825624"/>
            <a:ext cx="7886700" cy="4667249"/>
          </a:xfrm>
        </p:spPr>
        <p:txBody>
          <a:bodyPr>
            <a:normAutofit fontScale="92500" lnSpcReduction="20000"/>
          </a:bodyPr>
          <a:lstStyle/>
          <a:p>
            <a:r>
              <a:rPr lang="zh-CN" altLang="en-US" dirty="0"/>
              <a:t>正确性</a:t>
            </a:r>
            <a:endParaRPr lang="en-US" altLang="zh-CN" dirty="0"/>
          </a:p>
          <a:p>
            <a:pPr lvl="1"/>
            <a:endParaRPr lang="en-US" dirty="0"/>
          </a:p>
          <a:p>
            <a:r>
              <a:rPr lang="zh-CN" altLang="en-US" dirty="0"/>
              <a:t>可使用性</a:t>
            </a:r>
            <a:r>
              <a:rPr lang="en-US" altLang="zh-CN" dirty="0"/>
              <a:t>(</a:t>
            </a:r>
            <a:r>
              <a:rPr lang="zh-CN" altLang="en-US" dirty="0"/>
              <a:t>用户友好性</a:t>
            </a:r>
            <a:r>
              <a:rPr lang="en-US" altLang="zh-CN" dirty="0"/>
              <a:t>)</a:t>
            </a:r>
          </a:p>
          <a:p>
            <a:pPr lvl="1"/>
            <a:r>
              <a:rPr lang="zh-CN" altLang="en-US" dirty="0"/>
              <a:t>良好的界面、完备的用户文档</a:t>
            </a:r>
            <a:endParaRPr lang="en-US" altLang="zh-CN" dirty="0"/>
          </a:p>
          <a:p>
            <a:pPr lvl="1"/>
            <a:endParaRPr lang="en-US" dirty="0"/>
          </a:p>
          <a:p>
            <a:r>
              <a:rPr lang="zh-CN" altLang="en-US" dirty="0"/>
              <a:t>可读性</a:t>
            </a:r>
            <a:endParaRPr lang="en-US" altLang="zh-CN" dirty="0"/>
          </a:p>
          <a:p>
            <a:pPr lvl="1"/>
            <a:r>
              <a:rPr lang="zh-CN" altLang="en-US" dirty="0"/>
              <a:t>理解、测试、修改算法的基础</a:t>
            </a:r>
            <a:endParaRPr lang="en-US" altLang="zh-CN" dirty="0"/>
          </a:p>
          <a:p>
            <a:pPr lvl="1"/>
            <a:r>
              <a:rPr lang="zh-CN" altLang="en-US" dirty="0">
                <a:solidFill>
                  <a:srgbClr val="C00000"/>
                </a:solidFill>
              </a:rPr>
              <a:t>代码风格</a:t>
            </a:r>
            <a:r>
              <a:rPr lang="en-US" altLang="zh-CN" dirty="0"/>
              <a:t>(</a:t>
            </a:r>
            <a:r>
              <a:rPr lang="zh-CN" altLang="en-US" dirty="0"/>
              <a:t>例如，命名和注释</a:t>
            </a:r>
            <a:r>
              <a:rPr lang="en-US" altLang="zh-CN" dirty="0"/>
              <a:t>)</a:t>
            </a:r>
          </a:p>
          <a:p>
            <a:pPr lvl="1"/>
            <a:endParaRPr lang="en-US" dirty="0"/>
          </a:p>
          <a:p>
            <a:r>
              <a:rPr lang="zh-CN" altLang="en-US" dirty="0">
                <a:solidFill>
                  <a:srgbClr val="C00000"/>
                </a:solidFill>
              </a:rPr>
              <a:t>效率</a:t>
            </a:r>
            <a:endParaRPr lang="en-US" altLang="zh-CN" dirty="0">
              <a:solidFill>
                <a:srgbClr val="C00000"/>
              </a:solidFill>
            </a:endParaRPr>
          </a:p>
          <a:p>
            <a:pPr lvl="1"/>
            <a:r>
              <a:rPr lang="zh-CN" altLang="en-US" dirty="0">
                <a:solidFill>
                  <a:srgbClr val="C00000"/>
                </a:solidFill>
              </a:rPr>
              <a:t>计算资源</a:t>
            </a:r>
            <a:r>
              <a:rPr lang="en-US" altLang="zh-CN" dirty="0">
                <a:solidFill>
                  <a:srgbClr val="C00000"/>
                </a:solidFill>
              </a:rPr>
              <a:t>(</a:t>
            </a:r>
            <a:r>
              <a:rPr lang="zh-CN" altLang="en-US" dirty="0">
                <a:solidFill>
                  <a:srgbClr val="C00000"/>
                </a:solidFill>
              </a:rPr>
              <a:t>例如，时间和空间</a:t>
            </a:r>
            <a:r>
              <a:rPr lang="en-US" altLang="zh-CN" dirty="0">
                <a:solidFill>
                  <a:srgbClr val="C00000"/>
                </a:solidFill>
              </a:rPr>
              <a:t>)</a:t>
            </a:r>
            <a:r>
              <a:rPr lang="zh-CN" altLang="en-US" dirty="0">
                <a:solidFill>
                  <a:srgbClr val="C00000"/>
                </a:solidFill>
              </a:rPr>
              <a:t>的消耗</a:t>
            </a:r>
            <a:endParaRPr lang="en-US" altLang="zh-CN" dirty="0">
              <a:solidFill>
                <a:srgbClr val="C00000"/>
              </a:solidFill>
            </a:endParaRPr>
          </a:p>
          <a:p>
            <a:pPr lvl="1"/>
            <a:endParaRPr lang="en-US" dirty="0"/>
          </a:p>
          <a:p>
            <a:r>
              <a:rPr lang="zh-CN" altLang="en-US" dirty="0"/>
              <a:t>健壮性</a:t>
            </a:r>
            <a:r>
              <a:rPr lang="en-US" altLang="zh-CN" dirty="0"/>
              <a:t>(</a:t>
            </a:r>
            <a:r>
              <a:rPr lang="zh-CN" altLang="en-US" dirty="0"/>
              <a:t>容错性</a:t>
            </a:r>
            <a:r>
              <a:rPr lang="en-US" altLang="zh-CN" dirty="0"/>
              <a:t>)</a:t>
            </a:r>
          </a:p>
          <a:p>
            <a:endParaRPr lang="en-US" dirty="0"/>
          </a:p>
          <a:p>
            <a:r>
              <a:rPr lang="en-US" dirty="0"/>
              <a:t>…</a:t>
            </a:r>
          </a:p>
        </p:txBody>
      </p:sp>
    </p:spTree>
    <p:extLst>
      <p:ext uri="{BB962C8B-B14F-4D97-AF65-F5344CB8AC3E}">
        <p14:creationId xmlns:p14="http://schemas.microsoft.com/office/powerpoint/2010/main" val="378394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90D5C-7BD4-0945-8F8B-4315851CEE52}"/>
              </a:ext>
            </a:extLst>
          </p:cNvPr>
          <p:cNvSpPr>
            <a:spLocks noGrp="1"/>
          </p:cNvSpPr>
          <p:nvPr>
            <p:ph type="title"/>
          </p:nvPr>
        </p:nvSpPr>
        <p:spPr/>
        <p:txBody>
          <a:bodyPr/>
          <a:lstStyle/>
          <a:p>
            <a:r>
              <a:rPr lang="zh-CN" altLang="en-US" dirty="0"/>
              <a:t>算法的后期测试</a:t>
            </a:r>
            <a:endParaRPr lang="en-US" dirty="0"/>
          </a:p>
        </p:txBody>
      </p:sp>
      <p:sp>
        <p:nvSpPr>
          <p:cNvPr id="3" name="Content Placeholder 2">
            <a:extLst>
              <a:ext uri="{FF2B5EF4-FFF2-40B4-BE49-F238E27FC236}">
                <a16:creationId xmlns:a16="http://schemas.microsoft.com/office/drawing/2014/main" id="{6DAD5AC6-C1C5-A540-86CF-5B36ACF7BC8F}"/>
              </a:ext>
            </a:extLst>
          </p:cNvPr>
          <p:cNvSpPr>
            <a:spLocks noGrp="1"/>
          </p:cNvSpPr>
          <p:nvPr>
            <p:ph idx="1"/>
          </p:nvPr>
        </p:nvSpPr>
        <p:spPr/>
        <p:txBody>
          <a:bodyPr>
            <a:normAutofit/>
          </a:bodyPr>
          <a:lstStyle/>
          <a:p>
            <a:r>
              <a:rPr lang="zh-CN" altLang="en-US" dirty="0"/>
              <a:t>在算法中的某些部位插装时间函数</a:t>
            </a:r>
            <a:r>
              <a:rPr lang="en-US" dirty="0">
                <a:solidFill>
                  <a:srgbClr val="C00000"/>
                </a:solidFill>
                <a:latin typeface="Times New Roman" panose="02020603050405020304" pitchFamily="18" charset="0"/>
                <a:cs typeface="Times New Roman" panose="02020603050405020304" pitchFamily="18" charset="0"/>
              </a:rPr>
              <a:t>time()</a:t>
            </a:r>
            <a:r>
              <a:rPr lang="en-US" dirty="0" err="1">
                <a:latin typeface="Times New Roman" panose="02020603050405020304" pitchFamily="18" charset="0"/>
                <a:cs typeface="Times New Roman" panose="02020603050405020304" pitchFamily="18" charset="0"/>
              </a:rPr>
              <a:t>来</a:t>
            </a:r>
            <a:r>
              <a:rPr lang="zh-CN" altLang="en-US" dirty="0"/>
              <a:t>测量算法完成某一功能所花费的时间</a:t>
            </a:r>
            <a:endParaRPr lang="en-US" altLang="zh-CN" dirty="0"/>
          </a:p>
          <a:p>
            <a:pPr lvl="1"/>
            <a:r>
              <a:rPr lang="zh-CN" altLang="en-US" dirty="0"/>
              <a:t>测量顺序搜索</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Sequential Search</a:t>
            </a:r>
            <a:r>
              <a:rPr lang="en-US" altLang="zh-CN" dirty="0">
                <a:latin typeface="Times New Roman" panose="02020603050405020304" pitchFamily="18" charset="0"/>
                <a:cs typeface="Times New Roman" panose="02020603050405020304" pitchFamily="18" charset="0"/>
              </a:rPr>
              <a:t>)</a:t>
            </a:r>
            <a:r>
              <a:rPr lang="zh-CN" altLang="en-US" dirty="0"/>
              <a:t>的执行时间</a:t>
            </a:r>
            <a:endParaRPr lang="en-US" dirty="0"/>
          </a:p>
          <a:p>
            <a:pPr lvl="1"/>
            <a:endParaRPr lang="en-US" dirty="0"/>
          </a:p>
          <a:p>
            <a:pPr lvl="1"/>
            <a:endParaRPr lang="en-US" dirty="0"/>
          </a:p>
          <a:p>
            <a:pPr lvl="1"/>
            <a:endParaRPr lang="en-US" dirty="0"/>
          </a:p>
          <a:p>
            <a:pPr lvl="1"/>
            <a:endParaRPr lang="en-US" dirty="0"/>
          </a:p>
          <a:p>
            <a:pPr lvl="1"/>
            <a:endParaRPr lang="en-US" dirty="0"/>
          </a:p>
          <a:p>
            <a:pPr marL="342900" lvl="1" indent="0">
              <a:buNone/>
            </a:pPr>
            <a:endParaRPr lang="en-US" dirty="0"/>
          </a:p>
          <a:p>
            <a:pPr marL="342900" lvl="1" indent="0">
              <a:buNone/>
            </a:pPr>
            <a:endParaRPr lang="en-US" dirty="0"/>
          </a:p>
          <a:p>
            <a:pPr lvl="1"/>
            <a:r>
              <a:rPr lang="en-US" dirty="0">
                <a:latin typeface="Times New Roman" panose="02020603050405020304" pitchFamily="18" charset="0"/>
                <a:cs typeface="Times New Roman" panose="02020603050405020304" pitchFamily="18" charset="0"/>
              </a:rPr>
              <a:t>time()</a:t>
            </a:r>
            <a:r>
              <a:rPr lang="zh-CN" altLang="en-US" dirty="0"/>
              <a:t>是毫秒级，对少于毫秒的数量级，计时不准，可把被测部分放在循环中多次运行，除以运行次数得到每次运行的平均时间</a:t>
            </a:r>
          </a:p>
        </p:txBody>
      </p:sp>
      <p:sp>
        <p:nvSpPr>
          <p:cNvPr id="7" name="Text Box 2">
            <a:extLst>
              <a:ext uri="{FF2B5EF4-FFF2-40B4-BE49-F238E27FC236}">
                <a16:creationId xmlns:a16="http://schemas.microsoft.com/office/drawing/2014/main" id="{1093DB4E-6095-8F4E-88BF-180901C11480}"/>
              </a:ext>
            </a:extLst>
          </p:cNvPr>
          <p:cNvSpPr txBox="1">
            <a:spLocks noChangeArrowheads="1"/>
          </p:cNvSpPr>
          <p:nvPr/>
        </p:nvSpPr>
        <p:spPr bwMode="auto">
          <a:xfrm>
            <a:off x="5380722" y="2992823"/>
            <a:ext cx="3655774" cy="2016942"/>
          </a:xfrm>
          <a:prstGeom prst="rect">
            <a:avLst/>
          </a:prstGeom>
          <a:noFill/>
          <a:ln w="9525">
            <a:noFill/>
            <a:miter lim="800000"/>
            <a:headEnd/>
            <a:tailEnd/>
          </a:ln>
          <a:effectLst/>
        </p:spPr>
        <p:txBody>
          <a:bodyPr wrap="square" lIns="112947" tIns="56473" rIns="112947" bIns="56473">
            <a:spAutoFit/>
          </a:bodyPr>
          <a:lstStyle/>
          <a:p>
            <a:pPr defTabSz="1128713">
              <a:spcBef>
                <a:spcPct val="50000"/>
              </a:spcBef>
              <a:buClrTx/>
              <a:buSzTx/>
              <a:buFontTx/>
              <a:buNone/>
            </a:pPr>
            <a:r>
              <a:rPr kumimoji="1" lang="en-US" altLang="zh-CN" sz="2000" u="none" dirty="0">
                <a:solidFill>
                  <a:srgbClr val="CC0000"/>
                </a:solidFill>
                <a:effectLst/>
                <a:latin typeface="Times New Roman" pitchFamily="18" charset="0"/>
                <a:ea typeface="宋体" pitchFamily="2" charset="-122"/>
                <a:cs typeface="Times New Roman" pitchFamily="18" charset="0"/>
              </a:rPr>
              <a:t>double</a:t>
            </a:r>
            <a:r>
              <a:rPr kumimoji="1" lang="en-US" altLang="zh-CN" sz="2000" b="0" u="none" dirty="0">
                <a:solidFill>
                  <a:srgbClr val="CC0000"/>
                </a:solidFill>
                <a:effectLst/>
                <a:latin typeface="Times New Roman" pitchFamily="18" charset="0"/>
                <a:ea typeface="宋体" pitchFamily="2" charset="-122"/>
                <a:cs typeface="Times New Roman" pitchFamily="18" charset="0"/>
              </a:rPr>
              <a:t> start</a:t>
            </a:r>
            <a:r>
              <a:rPr kumimoji="1" lang="en-US" altLang="zh-CN" sz="2000" u="none" dirty="0">
                <a:solidFill>
                  <a:srgbClr val="CC0000"/>
                </a:solidFill>
                <a:effectLst/>
                <a:latin typeface="Times New Roman" pitchFamily="18" charset="0"/>
                <a:ea typeface="宋体" pitchFamily="2" charset="-122"/>
                <a:cs typeface="Times New Roman" pitchFamily="18" charset="0"/>
              </a:rPr>
              <a:t>,</a:t>
            </a:r>
            <a:r>
              <a:rPr kumimoji="1" lang="en-US" altLang="zh-CN" sz="2000" b="0" u="none" dirty="0">
                <a:solidFill>
                  <a:srgbClr val="CC0000"/>
                </a:solidFill>
                <a:effectLst/>
                <a:latin typeface="Times New Roman" pitchFamily="18" charset="0"/>
                <a:ea typeface="宋体" pitchFamily="2" charset="-122"/>
                <a:cs typeface="Times New Roman" pitchFamily="18" charset="0"/>
              </a:rPr>
              <a:t> stop</a:t>
            </a:r>
            <a:r>
              <a:rPr kumimoji="1" lang="en-US" altLang="zh-CN" sz="2000" u="none" dirty="0">
                <a:solidFill>
                  <a:srgbClr val="CC0000"/>
                </a:solidFill>
                <a:effectLst/>
                <a:latin typeface="Times New Roman" pitchFamily="18" charset="0"/>
                <a:ea typeface="宋体" pitchFamily="2" charset="-122"/>
                <a:cs typeface="Times New Roman" pitchFamily="18" charset="0"/>
              </a:rPr>
              <a:t>;</a:t>
            </a:r>
          </a:p>
          <a:p>
            <a:pPr defTabSz="1128713">
              <a:lnSpc>
                <a:spcPct val="105000"/>
              </a:lnSpc>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time</a:t>
            </a:r>
            <a:r>
              <a:rPr kumimoji="1" lang="en-US" altLang="zh-CN" sz="2000" u="none" dirty="0">
                <a:solidFill>
                  <a:schemeClr val="tx1"/>
                </a:solidFill>
                <a:effectLst/>
                <a:latin typeface="Times New Roman" pitchFamily="18" charset="0"/>
                <a:ea typeface="宋体" pitchFamily="2" charset="-122"/>
                <a:cs typeface="Times New Roman" pitchFamily="18" charset="0"/>
              </a:rPr>
              <a:t>(&amp;</a:t>
            </a:r>
            <a:r>
              <a:rPr kumimoji="1" lang="en-US" altLang="zh-CN" sz="2000" b="0" u="none" dirty="0">
                <a:solidFill>
                  <a:schemeClr val="tx1"/>
                </a:solidFill>
                <a:effectLst/>
                <a:latin typeface="Times New Roman" pitchFamily="18" charset="0"/>
                <a:ea typeface="宋体" pitchFamily="2" charset="-122"/>
                <a:cs typeface="Times New Roman" pitchFamily="18" charset="0"/>
              </a:rPr>
              <a:t>start</a:t>
            </a:r>
            <a:r>
              <a:rPr kumimoji="1" lang="en-US" altLang="zh-CN" sz="2000" u="none" dirty="0">
                <a:solidFill>
                  <a:schemeClr val="tx1"/>
                </a:solidFill>
                <a:effectLst/>
                <a:latin typeface="Times New Roman" pitchFamily="18" charset="0"/>
                <a:ea typeface="宋体" pitchFamily="2" charset="-122"/>
                <a:cs typeface="Times New Roman" pitchFamily="18" charset="0"/>
              </a:rPr>
              <a:t>);</a:t>
            </a:r>
          </a:p>
          <a:p>
            <a:pPr defTabSz="1128713">
              <a:lnSpc>
                <a:spcPct val="105000"/>
              </a:lnSpc>
              <a:spcBef>
                <a:spcPct val="0"/>
              </a:spcBef>
              <a:buClrTx/>
              <a:buSzTx/>
              <a:buFontTx/>
              <a:buNone/>
            </a:pPr>
            <a:r>
              <a:rPr kumimoji="1" lang="en-US" altLang="zh-CN" sz="2000" u="none" dirty="0" err="1">
                <a:solidFill>
                  <a:srgbClr val="CC0000"/>
                </a:solidFill>
                <a:effectLst/>
                <a:latin typeface="Times New Roman" pitchFamily="18" charset="0"/>
                <a:ea typeface="宋体" pitchFamily="2" charset="-122"/>
                <a:cs typeface="Times New Roman" pitchFamily="18" charset="0"/>
              </a:rPr>
              <a:t>int</a:t>
            </a:r>
            <a:r>
              <a:rPr kumimoji="1" lang="en-US" altLang="zh-CN" sz="2000" b="0" u="none" dirty="0">
                <a:solidFill>
                  <a:srgbClr val="CC0000"/>
                </a:solidFill>
                <a:effectLst/>
                <a:latin typeface="Times New Roman" pitchFamily="18" charset="0"/>
                <a:ea typeface="宋体" pitchFamily="2" charset="-122"/>
                <a:cs typeface="Times New Roman" pitchFamily="18" charset="0"/>
              </a:rPr>
              <a:t> k</a:t>
            </a:r>
            <a:r>
              <a:rPr kumimoji="1" lang="zh-CN" altLang="en-US" sz="2000" b="0" u="none" dirty="0">
                <a:solidFill>
                  <a:srgbClr val="CC0000"/>
                </a:solidFill>
                <a:effectLst/>
                <a:latin typeface="Times New Roman" pitchFamily="18" charset="0"/>
                <a:ea typeface="宋体" pitchFamily="2" charset="-122"/>
                <a:cs typeface="Times New Roman" pitchFamily="18" charset="0"/>
              </a:rPr>
              <a:t> </a:t>
            </a:r>
            <a:r>
              <a:rPr kumimoji="1" lang="en-US" altLang="zh-CN" sz="2000" u="none" dirty="0">
                <a:solidFill>
                  <a:srgbClr val="CC0000"/>
                </a:solidFill>
                <a:effectLst/>
                <a:latin typeface="Times New Roman" pitchFamily="18" charset="0"/>
                <a:ea typeface="宋体" pitchFamily="2" charset="-122"/>
                <a:cs typeface="Times New Roman" pitchFamily="18" charset="0"/>
              </a:rPr>
              <a:t>=</a:t>
            </a:r>
            <a:r>
              <a:rPr kumimoji="1" lang="zh-CN" altLang="en-US" sz="2000" u="none" dirty="0">
                <a:solidFill>
                  <a:srgbClr val="CC0000"/>
                </a:solidFill>
                <a:effectLst/>
                <a:latin typeface="Times New Roman" pitchFamily="18" charset="0"/>
                <a:ea typeface="宋体" pitchFamily="2" charset="-122"/>
                <a:cs typeface="Times New Roman" pitchFamily="18" charset="0"/>
              </a:rPr>
              <a:t> </a:t>
            </a:r>
            <a:r>
              <a:rPr kumimoji="1" lang="en-US" altLang="zh-CN" sz="2000" b="0" u="none" dirty="0" err="1">
                <a:solidFill>
                  <a:srgbClr val="CC0000"/>
                </a:solidFill>
                <a:effectLst/>
                <a:latin typeface="Times New Roman" pitchFamily="18" charset="0"/>
                <a:ea typeface="宋体" pitchFamily="2" charset="-122"/>
                <a:cs typeface="Times New Roman" pitchFamily="18" charset="0"/>
              </a:rPr>
              <a:t>seqSearch</a:t>
            </a:r>
            <a:r>
              <a:rPr kumimoji="1" lang="en-US" altLang="zh-CN" sz="2000" u="none" dirty="0">
                <a:solidFill>
                  <a:srgbClr val="CC0000"/>
                </a:solidFill>
                <a:effectLst/>
                <a:latin typeface="Times New Roman" pitchFamily="18" charset="0"/>
                <a:ea typeface="宋体" pitchFamily="2" charset="-122"/>
                <a:cs typeface="Times New Roman" pitchFamily="18" charset="0"/>
              </a:rPr>
              <a:t>(</a:t>
            </a:r>
            <a:r>
              <a:rPr kumimoji="1" lang="en-US" altLang="zh-CN" sz="2000" b="0" u="none" dirty="0">
                <a:solidFill>
                  <a:srgbClr val="CC0000"/>
                </a:solidFill>
                <a:effectLst/>
                <a:latin typeface="Times New Roman" pitchFamily="18" charset="0"/>
                <a:ea typeface="宋体" pitchFamily="2" charset="-122"/>
                <a:cs typeface="Times New Roman" pitchFamily="18" charset="0"/>
              </a:rPr>
              <a:t>a</a:t>
            </a:r>
            <a:r>
              <a:rPr kumimoji="1" lang="en-US" altLang="zh-CN" sz="2000" u="none" dirty="0">
                <a:solidFill>
                  <a:srgbClr val="CC0000"/>
                </a:solidFill>
                <a:effectLst/>
                <a:latin typeface="Times New Roman" pitchFamily="18" charset="0"/>
                <a:ea typeface="宋体" pitchFamily="2" charset="-122"/>
                <a:cs typeface="Times New Roman" pitchFamily="18" charset="0"/>
              </a:rPr>
              <a:t>,</a:t>
            </a:r>
            <a:r>
              <a:rPr kumimoji="1" lang="en-US" altLang="zh-CN" sz="2000" b="0" u="none" dirty="0">
                <a:solidFill>
                  <a:srgbClr val="CC0000"/>
                </a:solidFill>
                <a:effectLst/>
                <a:latin typeface="Times New Roman" pitchFamily="18" charset="0"/>
                <a:ea typeface="宋体" pitchFamily="2" charset="-122"/>
                <a:cs typeface="Times New Roman" pitchFamily="18" charset="0"/>
              </a:rPr>
              <a:t> n</a:t>
            </a:r>
            <a:r>
              <a:rPr kumimoji="1" lang="en-US" altLang="zh-CN" sz="2000" u="none" dirty="0">
                <a:solidFill>
                  <a:srgbClr val="CC0000"/>
                </a:solidFill>
                <a:effectLst/>
                <a:latin typeface="Times New Roman" pitchFamily="18" charset="0"/>
                <a:ea typeface="宋体" pitchFamily="2" charset="-122"/>
                <a:cs typeface="Times New Roman" pitchFamily="18" charset="0"/>
              </a:rPr>
              <a:t>,</a:t>
            </a:r>
            <a:r>
              <a:rPr kumimoji="1" lang="en-US" altLang="zh-CN" sz="2000" b="0" u="none" dirty="0">
                <a:solidFill>
                  <a:srgbClr val="CC0000"/>
                </a:solidFill>
                <a:effectLst/>
                <a:latin typeface="Times New Roman" pitchFamily="18" charset="0"/>
                <a:ea typeface="宋体" pitchFamily="2" charset="-122"/>
                <a:cs typeface="Times New Roman" pitchFamily="18" charset="0"/>
              </a:rPr>
              <a:t> x</a:t>
            </a:r>
            <a:r>
              <a:rPr kumimoji="1" lang="en-US" altLang="zh-CN" sz="2000" u="none" dirty="0">
                <a:solidFill>
                  <a:srgbClr val="CC0000"/>
                </a:solidFill>
                <a:effectLst/>
                <a:latin typeface="Times New Roman" pitchFamily="18" charset="0"/>
                <a:ea typeface="宋体" pitchFamily="2" charset="-122"/>
                <a:cs typeface="Times New Roman" pitchFamily="18" charset="0"/>
              </a:rPr>
              <a:t>);</a:t>
            </a:r>
          </a:p>
          <a:p>
            <a:pPr defTabSz="1128713">
              <a:lnSpc>
                <a:spcPct val="105000"/>
              </a:lnSpc>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time</a:t>
            </a:r>
            <a:r>
              <a:rPr kumimoji="1" lang="en-US" altLang="zh-CN" sz="2000" u="none" dirty="0">
                <a:solidFill>
                  <a:schemeClr val="tx1"/>
                </a:solidFill>
                <a:effectLst/>
                <a:latin typeface="Times New Roman" pitchFamily="18" charset="0"/>
                <a:ea typeface="宋体" pitchFamily="2" charset="-122"/>
                <a:cs typeface="Times New Roman" pitchFamily="18" charset="0"/>
              </a:rPr>
              <a:t>(&amp;</a:t>
            </a:r>
            <a:r>
              <a:rPr kumimoji="1" lang="en-US" altLang="zh-CN" sz="2000" b="0" u="none" dirty="0">
                <a:solidFill>
                  <a:schemeClr val="tx1"/>
                </a:solidFill>
                <a:effectLst/>
                <a:latin typeface="Times New Roman" pitchFamily="18" charset="0"/>
                <a:ea typeface="宋体" pitchFamily="2" charset="-122"/>
                <a:cs typeface="Times New Roman" pitchFamily="18" charset="0"/>
              </a:rPr>
              <a:t>stop</a:t>
            </a: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u="none" dirty="0">
              <a:solidFill>
                <a:srgbClr val="CC0000"/>
              </a:solidFill>
              <a:effectLst/>
              <a:latin typeface="Times New Roman" pitchFamily="18" charset="0"/>
              <a:ea typeface="宋体" pitchFamily="2" charset="-122"/>
              <a:cs typeface="Times New Roman" pitchFamily="18" charset="0"/>
            </a:endParaRPr>
          </a:p>
          <a:p>
            <a:pPr defTabSz="1128713">
              <a:lnSpc>
                <a:spcPct val="105000"/>
              </a:lnSpc>
              <a:spcBef>
                <a:spcPct val="0"/>
              </a:spcBef>
              <a:buClrTx/>
              <a:buSzTx/>
              <a:buFontTx/>
              <a:buNone/>
            </a:pPr>
            <a:r>
              <a:rPr kumimoji="1" lang="en-US" altLang="zh-CN" sz="2000" u="none" dirty="0">
                <a:solidFill>
                  <a:schemeClr val="tx1"/>
                </a:solidFill>
                <a:effectLst/>
                <a:latin typeface="Times New Roman" pitchFamily="18" charset="0"/>
                <a:ea typeface="宋体" pitchFamily="2" charset="-122"/>
                <a:cs typeface="Times New Roman" pitchFamily="18" charset="0"/>
              </a:rPr>
              <a:t>double </a:t>
            </a:r>
            <a:r>
              <a:rPr kumimoji="1" lang="en-US" altLang="zh-CN" sz="2000" b="0" u="none" dirty="0" err="1">
                <a:solidFill>
                  <a:schemeClr val="tx1"/>
                </a:solidFill>
                <a:effectLst/>
                <a:latin typeface="Times New Roman" pitchFamily="18" charset="0"/>
                <a:ea typeface="宋体" pitchFamily="2" charset="-122"/>
                <a:cs typeface="Times New Roman" pitchFamily="18" charset="0"/>
              </a:rPr>
              <a:t>runTime</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stop</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楷体_GB2312" pitchFamily="49" charset="-122"/>
                <a:cs typeface="Times New Roman" pitchFamily="18" charset="0"/>
              </a:rPr>
              <a:t>-</a:t>
            </a:r>
            <a:r>
              <a:rPr kumimoji="1" lang="zh-CN" altLang="en-US" sz="2000" b="0" u="none" dirty="0">
                <a:solidFill>
                  <a:schemeClr val="tx1"/>
                </a:solidFill>
                <a:effectLst/>
                <a:latin typeface="Times New Roman" pitchFamily="18" charset="0"/>
                <a:ea typeface="楷体_GB2312" pitchFamily="49"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start</a:t>
            </a:r>
            <a:r>
              <a:rPr kumimoji="1" lang="en-US" altLang="zh-CN" sz="2000" u="none" dirty="0">
                <a:solidFill>
                  <a:schemeClr val="tx1"/>
                </a:solidFill>
                <a:effectLst/>
                <a:latin typeface="Times New Roman" pitchFamily="18" charset="0"/>
                <a:ea typeface="宋体" pitchFamily="2" charset="-122"/>
                <a:cs typeface="Times New Roman" pitchFamily="18" charset="0"/>
              </a:rPr>
              <a:t>;</a:t>
            </a:r>
          </a:p>
          <a:p>
            <a:pPr defTabSz="1128713">
              <a:lnSpc>
                <a:spcPct val="105000"/>
              </a:lnSpc>
              <a:spcBef>
                <a:spcPct val="0"/>
              </a:spcBef>
              <a:spcAft>
                <a:spcPct val="50000"/>
              </a:spcAft>
              <a:buClrTx/>
              <a:buSzTx/>
              <a:buFontTx/>
              <a:buNone/>
            </a:pPr>
            <a:r>
              <a:rPr kumimoji="1" lang="en-US" altLang="zh-CN" sz="2000" u="none" dirty="0" err="1">
                <a:solidFill>
                  <a:srgbClr val="CC0000"/>
                </a:solidFill>
                <a:effectLst/>
                <a:latin typeface="Times New Roman" pitchFamily="18" charset="0"/>
                <a:ea typeface="宋体" pitchFamily="2" charset="-122"/>
                <a:cs typeface="Times New Roman" pitchFamily="18" charset="0"/>
              </a:rPr>
              <a:t>cout</a:t>
            </a:r>
            <a:r>
              <a:rPr kumimoji="1" lang="en-US" altLang="zh-CN" sz="2000" u="none" dirty="0">
                <a:solidFill>
                  <a:srgbClr val="CC0000"/>
                </a:solidFill>
                <a:effectLst/>
                <a:latin typeface="Times New Roman" pitchFamily="18" charset="0"/>
                <a:ea typeface="宋体" pitchFamily="2" charset="-122"/>
                <a:cs typeface="Times New Roman" pitchFamily="18" charset="0"/>
              </a:rPr>
              <a:t>&lt;&lt;</a:t>
            </a:r>
            <a:r>
              <a:rPr kumimoji="1" lang="en-US" altLang="zh-CN" sz="2000" b="0" u="none" dirty="0">
                <a:solidFill>
                  <a:srgbClr val="CC0000"/>
                </a:solidFill>
                <a:effectLst/>
                <a:latin typeface="Times New Roman" pitchFamily="18" charset="0"/>
                <a:ea typeface="宋体" pitchFamily="2" charset="-122"/>
                <a:cs typeface="Times New Roman" pitchFamily="18" charset="0"/>
              </a:rPr>
              <a:t>n</a:t>
            </a:r>
            <a:r>
              <a:rPr kumimoji="1" lang="en-US" altLang="zh-CN" sz="2000" u="none" dirty="0">
                <a:solidFill>
                  <a:srgbClr val="CC0000"/>
                </a:solidFill>
                <a:effectLst/>
                <a:latin typeface="Times New Roman" pitchFamily="18" charset="0"/>
                <a:ea typeface="宋体" pitchFamily="2" charset="-122"/>
                <a:cs typeface="Times New Roman" pitchFamily="18" charset="0"/>
              </a:rPr>
              <a:t>&lt;&lt;“ ”&lt;&lt;</a:t>
            </a:r>
            <a:r>
              <a:rPr kumimoji="1" lang="en-US" altLang="zh-CN" sz="2000" b="0" u="none" dirty="0" err="1">
                <a:solidFill>
                  <a:srgbClr val="CC0000"/>
                </a:solidFill>
                <a:effectLst/>
                <a:latin typeface="Times New Roman" pitchFamily="18" charset="0"/>
                <a:ea typeface="宋体" pitchFamily="2" charset="-122"/>
                <a:cs typeface="Times New Roman" pitchFamily="18" charset="0"/>
              </a:rPr>
              <a:t>runTime</a:t>
            </a:r>
            <a:r>
              <a:rPr kumimoji="1" lang="en-US" altLang="zh-CN" sz="2000" u="none" dirty="0">
                <a:solidFill>
                  <a:srgbClr val="CC0000"/>
                </a:solidFill>
                <a:effectLst/>
                <a:latin typeface="Times New Roman" pitchFamily="18" charset="0"/>
                <a:ea typeface="宋体" pitchFamily="2" charset="-122"/>
                <a:cs typeface="Times New Roman" pitchFamily="18" charset="0"/>
              </a:rPr>
              <a:t>&lt;&lt;</a:t>
            </a:r>
            <a:r>
              <a:rPr kumimoji="1" lang="en-US" altLang="zh-CN" sz="2000" u="none" dirty="0" err="1">
                <a:solidFill>
                  <a:srgbClr val="CC0000"/>
                </a:solidFill>
                <a:effectLst/>
                <a:latin typeface="Times New Roman" pitchFamily="18" charset="0"/>
                <a:ea typeface="宋体" pitchFamily="2" charset="-122"/>
                <a:cs typeface="Times New Roman" pitchFamily="18" charset="0"/>
              </a:rPr>
              <a:t>endl</a:t>
            </a:r>
            <a:r>
              <a:rPr kumimoji="1" lang="en-US" altLang="zh-CN" sz="2000" u="none" dirty="0">
                <a:solidFill>
                  <a:srgbClr val="CC0000"/>
                </a:solidFill>
                <a:effectLst/>
                <a:latin typeface="Times New Roman" pitchFamily="18" charset="0"/>
                <a:ea typeface="宋体" pitchFamily="2" charset="-122"/>
                <a:cs typeface="Times New Roman" pitchFamily="18" charset="0"/>
              </a:rPr>
              <a:t>;</a:t>
            </a:r>
          </a:p>
        </p:txBody>
      </p:sp>
      <p:sp>
        <p:nvSpPr>
          <p:cNvPr id="5" name="Text Box 2">
            <a:extLst>
              <a:ext uri="{FF2B5EF4-FFF2-40B4-BE49-F238E27FC236}">
                <a16:creationId xmlns:a16="http://schemas.microsoft.com/office/drawing/2014/main" id="{00E06B04-9E2D-F44A-9734-8D15DD1A6DB7}"/>
              </a:ext>
            </a:extLst>
          </p:cNvPr>
          <p:cNvSpPr txBox="1">
            <a:spLocks noChangeArrowheads="1"/>
          </p:cNvSpPr>
          <p:nvPr/>
        </p:nvSpPr>
        <p:spPr bwMode="auto">
          <a:xfrm>
            <a:off x="18863" y="3020940"/>
            <a:ext cx="5273217" cy="1960708"/>
          </a:xfrm>
          <a:prstGeom prst="rect">
            <a:avLst/>
          </a:prstGeom>
          <a:noFill/>
          <a:ln w="9525">
            <a:noFill/>
            <a:miter lim="800000"/>
            <a:headEnd/>
            <a:tailEnd/>
          </a:ln>
          <a:effectLst/>
        </p:spPr>
        <p:txBody>
          <a:bodyPr wrap="square" lIns="112947" tIns="56473" rIns="112947" bIns="56473" anchor="ctr">
            <a:spAutoFit/>
          </a:bodyPr>
          <a:lstStyle/>
          <a:p>
            <a:pPr defTabSz="1128713">
              <a:spcBef>
                <a:spcPct val="50000"/>
              </a:spcBef>
              <a:buClrTx/>
              <a:buSzTx/>
              <a:buFontTx/>
              <a:buNone/>
            </a:pP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err="1">
                <a:solidFill>
                  <a:srgbClr val="C00000"/>
                </a:solidFill>
                <a:effectLst/>
                <a:latin typeface="Times New Roman" pitchFamily="18" charset="0"/>
                <a:ea typeface="宋体" pitchFamily="2" charset="-122"/>
                <a:cs typeface="Times New Roman" pitchFamily="18" charset="0"/>
              </a:rPr>
              <a:t>seqSearch</a:t>
            </a:r>
            <a:r>
              <a:rPr kumimoji="1" lang="zh-CN" altLang="en-US" sz="2000" b="0" u="none" dirty="0">
                <a:solidFill>
                  <a:srgbClr val="C00000"/>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a</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const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n</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const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x</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p>
          <a:p>
            <a:pPr defTabSz="1128713">
              <a:spcBef>
                <a:spcPts val="0"/>
              </a:spcBef>
              <a:buClrTx/>
              <a:buSzTx/>
              <a:buFontTx/>
              <a:buNone/>
            </a:pP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err="1">
                <a:solidFill>
                  <a:schemeClr val="tx1"/>
                </a:solidFill>
                <a:effectLst/>
                <a:latin typeface="Times New Roman" pitchFamily="18" charset="0"/>
                <a:ea typeface="宋体" pitchFamily="2" charset="-122"/>
                <a:cs typeface="Times New Roman" pitchFamily="18" charset="0"/>
              </a:rPr>
              <a:t>i</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0</a:t>
            </a: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宋体" pitchFamily="2" charset="-122"/>
              <a:cs typeface="Times New Roman" pitchFamily="18" charset="0"/>
            </a:endParaRP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while</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&lt;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n </a:t>
            </a:r>
            <a:r>
              <a:rPr kumimoji="1" lang="en-US" altLang="zh-CN" sz="2000" u="none" dirty="0">
                <a:solidFill>
                  <a:schemeClr val="tx1"/>
                </a:solidFill>
                <a:effectLst/>
                <a:latin typeface="Times New Roman" pitchFamily="18" charset="0"/>
                <a:ea typeface="宋体" pitchFamily="2" charset="-122"/>
                <a:cs typeface="Times New Roman" pitchFamily="18" charset="0"/>
              </a:rPr>
              <a:t>&amp;&amp;</a:t>
            </a:r>
            <a:r>
              <a:rPr kumimoji="1" lang="en-US" altLang="zh-CN" sz="2000" b="0" u="none" dirty="0">
                <a:solidFill>
                  <a:schemeClr val="tx1"/>
                </a:solidFill>
                <a:effectLst/>
                <a:latin typeface="Times New Roman" pitchFamily="18" charset="0"/>
                <a:ea typeface="宋体" pitchFamily="2" charset="-122"/>
                <a:cs typeface="Times New Roman" pitchFamily="18" charset="0"/>
              </a:rPr>
              <a:t> a</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x</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宋体" pitchFamily="2" charset="-122"/>
              <a:cs typeface="Times New Roman" pitchFamily="18" charset="0"/>
            </a:endParaRP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if</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n</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return</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1</a:t>
            </a: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宋体" pitchFamily="2" charset="-122"/>
              <a:cs typeface="Times New Roman" pitchFamily="18" charset="0"/>
            </a:endParaRP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return</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126353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A7191-DE1C-FF40-B374-BCC9BD2EFA43}"/>
              </a:ext>
            </a:extLst>
          </p:cNvPr>
          <p:cNvSpPr>
            <a:spLocks noGrp="1"/>
          </p:cNvSpPr>
          <p:nvPr>
            <p:ph type="title"/>
          </p:nvPr>
        </p:nvSpPr>
        <p:spPr/>
        <p:txBody>
          <a:bodyPr/>
          <a:lstStyle/>
          <a:p>
            <a:r>
              <a:rPr lang="zh-CN" altLang="en-US" dirty="0"/>
              <a:t>算法的后期测试的缺点</a:t>
            </a:r>
            <a:endParaRPr lang="en-US" dirty="0"/>
          </a:p>
        </p:txBody>
      </p:sp>
      <p:sp>
        <p:nvSpPr>
          <p:cNvPr id="3" name="Content Placeholder 2">
            <a:extLst>
              <a:ext uri="{FF2B5EF4-FFF2-40B4-BE49-F238E27FC236}">
                <a16:creationId xmlns:a16="http://schemas.microsoft.com/office/drawing/2014/main" id="{F0435C29-DF60-1447-AACE-DCC5A0585FC7}"/>
              </a:ext>
            </a:extLst>
          </p:cNvPr>
          <p:cNvSpPr>
            <a:spLocks noGrp="1"/>
          </p:cNvSpPr>
          <p:nvPr>
            <p:ph idx="1"/>
          </p:nvPr>
        </p:nvSpPr>
        <p:spPr/>
        <p:txBody>
          <a:bodyPr>
            <a:normAutofit/>
          </a:bodyPr>
          <a:lstStyle/>
          <a:p>
            <a:r>
              <a:rPr lang="zh-CN" altLang="en-US" dirty="0"/>
              <a:t>算法的运行时间依赖于具体环境配置</a:t>
            </a:r>
          </a:p>
          <a:p>
            <a:pPr lvl="1"/>
            <a:r>
              <a:rPr lang="zh-CN" altLang="en-US" dirty="0"/>
              <a:t>在速度不同的计算机上，算法执行速度相差非常大</a:t>
            </a:r>
          </a:p>
          <a:p>
            <a:pPr lvl="1"/>
            <a:r>
              <a:rPr lang="zh-CN" altLang="en-US" dirty="0"/>
              <a:t>可用存储空间不够，算法需要的运行时间很多</a:t>
            </a:r>
            <a:endParaRPr lang="en-US" altLang="zh-CN" dirty="0"/>
          </a:p>
          <a:p>
            <a:pPr lvl="1"/>
            <a:r>
              <a:rPr lang="zh-CN" altLang="en-US" dirty="0"/>
              <a:t>不同的编译器编译出的目标代码不一样长，所需执行时间不同</a:t>
            </a:r>
          </a:p>
          <a:p>
            <a:endParaRPr lang="zh-CN" altLang="en-US" dirty="0"/>
          </a:p>
          <a:p>
            <a:r>
              <a:rPr lang="zh-CN" altLang="en-US" dirty="0"/>
              <a:t>算法的后期测试主要用于评估算法的正确性和可用性，并不能判断算法的效率优劣</a:t>
            </a:r>
          </a:p>
          <a:p>
            <a:pPr lvl="1"/>
            <a:r>
              <a:rPr lang="zh-CN" altLang="en-US" dirty="0"/>
              <a:t>通过比较</a:t>
            </a:r>
            <a:r>
              <a:rPr lang="zh-CN" altLang="en-US" dirty="0">
                <a:solidFill>
                  <a:srgbClr val="C00000"/>
                </a:solidFill>
              </a:rPr>
              <a:t>算法的复杂性</a:t>
            </a:r>
            <a:r>
              <a:rPr lang="zh-CN" altLang="en-US" dirty="0"/>
              <a:t>来评价</a:t>
            </a:r>
          </a:p>
          <a:p>
            <a:pPr lvl="1"/>
            <a:r>
              <a:rPr lang="zh-CN" altLang="en-US" dirty="0"/>
              <a:t>算法复杂性与具体运行环境配置无关</a:t>
            </a:r>
          </a:p>
        </p:txBody>
      </p:sp>
    </p:spTree>
    <p:extLst>
      <p:ext uri="{BB962C8B-B14F-4D97-AF65-F5344CB8AC3E}">
        <p14:creationId xmlns:p14="http://schemas.microsoft.com/office/powerpoint/2010/main" val="111012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B90F-C4DD-CC40-8DCB-890677185288}"/>
              </a:ext>
            </a:extLst>
          </p:cNvPr>
          <p:cNvSpPr>
            <a:spLocks noGrp="1"/>
          </p:cNvSpPr>
          <p:nvPr>
            <p:ph type="title"/>
          </p:nvPr>
        </p:nvSpPr>
        <p:spPr/>
        <p:txBody>
          <a:bodyPr/>
          <a:lstStyle/>
          <a:p>
            <a:pPr algn="ctr"/>
            <a:r>
              <a:rPr lang="zh-CN" altLang="en-US" b="1" dirty="0"/>
              <a:t>教材与参考资料</a:t>
            </a:r>
            <a:endParaRPr lang="en-US" b="1" dirty="0"/>
          </a:p>
        </p:txBody>
      </p:sp>
      <p:sp>
        <p:nvSpPr>
          <p:cNvPr id="3" name="Content Placeholder 2">
            <a:extLst>
              <a:ext uri="{FF2B5EF4-FFF2-40B4-BE49-F238E27FC236}">
                <a16:creationId xmlns:a16="http://schemas.microsoft.com/office/drawing/2014/main" id="{EC12CCB5-CEEE-994E-8766-880B3E8C9AFF}"/>
              </a:ext>
            </a:extLst>
          </p:cNvPr>
          <p:cNvSpPr>
            <a:spLocks noGrp="1"/>
          </p:cNvSpPr>
          <p:nvPr>
            <p:ph idx="1"/>
          </p:nvPr>
        </p:nvSpPr>
        <p:spPr/>
        <p:txBody>
          <a:bodyPr/>
          <a:lstStyle/>
          <a:p>
            <a:r>
              <a:rPr lang="zh-CN" altLang="en-US" sz="2400" b="1" dirty="0">
                <a:solidFill>
                  <a:srgbClr val="C00000"/>
                </a:solidFill>
                <a:latin typeface="DengXian" panose="02010600030101010101" pitchFamily="2" charset="-122"/>
                <a:ea typeface="DengXian" panose="02010600030101010101" pitchFamily="2" charset="-122"/>
              </a:rPr>
              <a:t>数据结构</a:t>
            </a:r>
            <a:r>
              <a:rPr lang="en-US" altLang="zh-CN" sz="2400" b="1" dirty="0">
                <a:solidFill>
                  <a:srgbClr val="C00000"/>
                </a:solidFill>
                <a:latin typeface="DengXian" panose="02010600030101010101" pitchFamily="2" charset="-122"/>
                <a:ea typeface="DengXian" panose="02010600030101010101" pitchFamily="2" charset="-122"/>
              </a:rPr>
              <a:t>(</a:t>
            </a:r>
            <a:r>
              <a:rPr lang="zh-CN" altLang="en-US" sz="2400" b="1" dirty="0">
                <a:solidFill>
                  <a:srgbClr val="C00000"/>
                </a:solidFill>
                <a:latin typeface="DengXian" panose="02010600030101010101" pitchFamily="2" charset="-122"/>
                <a:ea typeface="DengXian" panose="02010600030101010101" pitchFamily="2" charset="-122"/>
              </a:rPr>
              <a:t>用面向对象方法与</a:t>
            </a:r>
            <a:r>
              <a:rPr lang="en-US" sz="2400" b="1"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rPr>
              <a:t>C++</a:t>
            </a:r>
            <a:r>
              <a:rPr lang="zh-CN" altLang="en-US" sz="2400" b="1" dirty="0">
                <a:solidFill>
                  <a:srgbClr val="C00000"/>
                </a:solidFill>
                <a:latin typeface="DengXian" panose="02010600030101010101" pitchFamily="2" charset="-122"/>
                <a:ea typeface="DengXian" panose="02010600030101010101" pitchFamily="2" charset="-122"/>
              </a:rPr>
              <a:t>语言描述</a:t>
            </a:r>
            <a:r>
              <a:rPr lang="en-US" altLang="zh-CN" sz="2400" b="1" dirty="0">
                <a:solidFill>
                  <a:srgbClr val="C00000"/>
                </a:solidFill>
                <a:latin typeface="DengXian" panose="02010600030101010101" pitchFamily="2" charset="-122"/>
                <a:ea typeface="DengXian" panose="02010600030101010101" pitchFamily="2" charset="-122"/>
              </a:rPr>
              <a:t>)</a:t>
            </a:r>
            <a:r>
              <a:rPr lang="zh-CN" altLang="en-US" sz="2400" b="1" dirty="0">
                <a:solidFill>
                  <a:srgbClr val="C00000"/>
                </a:solidFill>
                <a:latin typeface="DengXian" panose="02010600030101010101" pitchFamily="2" charset="-122"/>
                <a:ea typeface="DengXian" panose="02010600030101010101" pitchFamily="2" charset="-122"/>
              </a:rPr>
              <a:t> </a:t>
            </a:r>
            <a:r>
              <a:rPr lang="en-US" altLang="zh-CN" sz="2400" b="1" dirty="0">
                <a:solidFill>
                  <a:srgbClr val="C00000"/>
                </a:solidFill>
                <a:latin typeface="DengXian" panose="02010600030101010101" pitchFamily="2" charset="-122"/>
                <a:ea typeface="DengXian" panose="02010600030101010101" pitchFamily="2" charset="-122"/>
              </a:rPr>
              <a:t>-</a:t>
            </a:r>
            <a:r>
              <a:rPr lang="zh-CN" altLang="en-US" sz="2400" b="1" dirty="0">
                <a:solidFill>
                  <a:srgbClr val="C00000"/>
                </a:solidFill>
                <a:latin typeface="DengXian" panose="02010600030101010101" pitchFamily="2" charset="-122"/>
                <a:ea typeface="DengXian" panose="02010600030101010101" pitchFamily="2" charset="-122"/>
              </a:rPr>
              <a:t> 第三版</a:t>
            </a:r>
            <a:endParaRPr lang="en-US" altLang="zh-CN" sz="2400" b="1" dirty="0">
              <a:solidFill>
                <a:srgbClr val="C00000"/>
              </a:solidFill>
              <a:latin typeface="DengXian" panose="02010600030101010101" pitchFamily="2" charset="-122"/>
              <a:ea typeface="DengXian" panose="02010600030101010101" pitchFamily="2" charset="-122"/>
            </a:endParaRPr>
          </a:p>
          <a:p>
            <a:pPr lvl="1"/>
            <a:r>
              <a:rPr lang="zh-CN" altLang="en-US" sz="2000" b="1" dirty="0">
                <a:solidFill>
                  <a:srgbClr val="C00000"/>
                </a:solidFill>
                <a:latin typeface="DengXian" panose="02010600030101010101" pitchFamily="2" charset="-122"/>
                <a:ea typeface="DengXian" panose="02010600030101010101" pitchFamily="2" charset="-122"/>
              </a:rPr>
              <a:t>殷人昆</a:t>
            </a:r>
            <a:endParaRPr lang="en-US" altLang="zh-CN" sz="2000" b="1" dirty="0">
              <a:solidFill>
                <a:srgbClr val="C00000"/>
              </a:solidFill>
              <a:latin typeface="DengXian" panose="02010600030101010101" pitchFamily="2" charset="-122"/>
              <a:ea typeface="DengXian" panose="02010600030101010101" pitchFamily="2" charset="-122"/>
            </a:endParaRPr>
          </a:p>
          <a:p>
            <a:pPr lvl="1"/>
            <a:endParaRPr lang="zh-CN" altLang="en-US" sz="2000" b="1" dirty="0">
              <a:latin typeface="DengXian" panose="02010600030101010101" pitchFamily="2" charset="-122"/>
              <a:ea typeface="DengXian" panose="02010600030101010101" pitchFamily="2" charset="-122"/>
            </a:endParaRPr>
          </a:p>
          <a:p>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Data Structures &amp; Algorithms Analysis in Java</a:t>
            </a:r>
          </a:p>
          <a:p>
            <a:pPr lvl="1"/>
            <a:r>
              <a:rPr lang="en-US" altLang="zh-CN" sz="2000" b="1" dirty="0">
                <a:latin typeface="Times New Roman" panose="02020603050405020304" pitchFamily="18" charset="0"/>
                <a:ea typeface="DengXian" panose="02010600030101010101" pitchFamily="2" charset="-122"/>
                <a:cs typeface="Times New Roman" panose="02020603050405020304" pitchFamily="18" charset="0"/>
              </a:rPr>
              <a:t>Mark Allen Weiss</a:t>
            </a:r>
          </a:p>
          <a:p>
            <a:r>
              <a:rPr lang="en-US" altLang="zh-CN" sz="2400" b="1" dirty="0">
                <a:latin typeface="Times New Roman" panose="02020603050405020304" pitchFamily="18" charset="0"/>
                <a:ea typeface="DengXian" panose="02010600030101010101" pitchFamily="2" charset="-122"/>
                <a:cs typeface="Times New Roman" panose="02020603050405020304" pitchFamily="18" charset="0"/>
              </a:rPr>
              <a:t>Introduction to Algorithms</a:t>
            </a:r>
          </a:p>
          <a:p>
            <a:pPr lvl="1"/>
            <a:r>
              <a:rPr lang="en-US" altLang="zh-CN" sz="2000" b="1" dirty="0">
                <a:latin typeface="Times New Roman" panose="02020603050405020304" pitchFamily="18" charset="0"/>
                <a:ea typeface="DengXian" panose="02010600030101010101" pitchFamily="2" charset="-122"/>
                <a:cs typeface="Times New Roman" panose="02020603050405020304" pitchFamily="18" charset="0"/>
              </a:rPr>
              <a:t>Thomas </a:t>
            </a:r>
            <a:r>
              <a:rPr lang="en-US" altLang="zh-CN" sz="2000" b="1" dirty="0" err="1">
                <a:latin typeface="Times New Roman" panose="02020603050405020304" pitchFamily="18" charset="0"/>
                <a:ea typeface="DengXian" panose="02010600030101010101" pitchFamily="2" charset="-122"/>
                <a:cs typeface="Times New Roman" panose="02020603050405020304" pitchFamily="18" charset="0"/>
              </a:rPr>
              <a:t>Cormen</a:t>
            </a:r>
            <a:r>
              <a:rPr lang="en-US" altLang="zh-CN" sz="2000" b="1" dirty="0">
                <a:latin typeface="Times New Roman" panose="02020603050405020304" pitchFamily="18" charset="0"/>
                <a:ea typeface="DengXian" panose="02010600030101010101" pitchFamily="2" charset="-122"/>
                <a:cs typeface="Times New Roman" panose="02020603050405020304" pitchFamily="18" charset="0"/>
              </a:rPr>
              <a:t>, Charles </a:t>
            </a:r>
            <a:r>
              <a:rPr lang="en-US" altLang="zh-CN" sz="2000" b="1" dirty="0" err="1">
                <a:latin typeface="Times New Roman" panose="02020603050405020304" pitchFamily="18" charset="0"/>
                <a:ea typeface="DengXian" panose="02010600030101010101" pitchFamily="2" charset="-122"/>
                <a:cs typeface="Times New Roman" panose="02020603050405020304" pitchFamily="18" charset="0"/>
              </a:rPr>
              <a:t>Leiserson</a:t>
            </a:r>
            <a:r>
              <a:rPr lang="en-US" altLang="zh-CN" sz="2000" b="1" dirty="0">
                <a:latin typeface="Times New Roman" panose="02020603050405020304" pitchFamily="18" charset="0"/>
                <a:ea typeface="DengXian" panose="02010600030101010101" pitchFamily="2" charset="-122"/>
                <a:cs typeface="Times New Roman" panose="02020603050405020304" pitchFamily="18" charset="0"/>
              </a:rPr>
              <a:t>, Ronald </a:t>
            </a:r>
            <a:r>
              <a:rPr lang="en-US" altLang="zh-CN" sz="2000" b="1" dirty="0" err="1">
                <a:latin typeface="Times New Roman" panose="02020603050405020304" pitchFamily="18" charset="0"/>
                <a:ea typeface="DengXian" panose="02010600030101010101" pitchFamily="2" charset="-122"/>
                <a:cs typeface="Times New Roman" panose="02020603050405020304" pitchFamily="18" charset="0"/>
              </a:rPr>
              <a:t>Rivest</a:t>
            </a:r>
            <a:r>
              <a:rPr lang="en-US" altLang="zh-CN" sz="2000" b="1" dirty="0">
                <a:latin typeface="Times New Roman" panose="02020603050405020304" pitchFamily="18" charset="0"/>
                <a:ea typeface="DengXian" panose="02010600030101010101" pitchFamily="2" charset="-122"/>
                <a:cs typeface="Times New Roman" panose="02020603050405020304" pitchFamily="18" charset="0"/>
              </a:rPr>
              <a:t>, Clifford Stein</a:t>
            </a:r>
            <a:endParaRPr lang="zh-CN" altLang="en-US" sz="2000" b="1" dirty="0">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38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48380-2F93-2F4D-9F9C-9FA98A5E0617}"/>
              </a:ext>
            </a:extLst>
          </p:cNvPr>
          <p:cNvSpPr>
            <a:spLocks noGrp="1"/>
          </p:cNvSpPr>
          <p:nvPr>
            <p:ph type="title"/>
          </p:nvPr>
        </p:nvSpPr>
        <p:spPr/>
        <p:txBody>
          <a:bodyPr/>
          <a:lstStyle/>
          <a:p>
            <a:r>
              <a:rPr lang="zh-CN" altLang="en-US" dirty="0"/>
              <a:t>算法的事前估计</a:t>
            </a:r>
            <a:endParaRPr lang="en-US" dirty="0"/>
          </a:p>
        </p:txBody>
      </p:sp>
      <p:sp>
        <p:nvSpPr>
          <p:cNvPr id="3" name="Content Placeholder 2">
            <a:extLst>
              <a:ext uri="{FF2B5EF4-FFF2-40B4-BE49-F238E27FC236}">
                <a16:creationId xmlns:a16="http://schemas.microsoft.com/office/drawing/2014/main" id="{7242952B-3EF6-4A4B-914D-AFC1BAC5BF35}"/>
              </a:ext>
            </a:extLst>
          </p:cNvPr>
          <p:cNvSpPr>
            <a:spLocks noGrp="1"/>
          </p:cNvSpPr>
          <p:nvPr>
            <p:ph idx="1"/>
          </p:nvPr>
        </p:nvSpPr>
        <p:spPr/>
        <p:txBody>
          <a:bodyPr/>
          <a:lstStyle/>
          <a:p>
            <a:r>
              <a:rPr lang="zh-CN" altLang="en-US" dirty="0"/>
              <a:t>用来确定</a:t>
            </a:r>
            <a:r>
              <a:rPr lang="zh-CN" altLang="en-US" dirty="0">
                <a:solidFill>
                  <a:srgbClr val="C00000"/>
                </a:solidFill>
              </a:rPr>
              <a:t>问题规模</a:t>
            </a:r>
            <a:r>
              <a:rPr lang="en-US" dirty="0">
                <a:solidFill>
                  <a:srgbClr val="C00000"/>
                </a:solidFill>
                <a:latin typeface="Times New Roman" panose="02020603050405020304" pitchFamily="18" charset="0"/>
                <a:cs typeface="Times New Roman" panose="02020603050405020304" pitchFamily="18" charset="0"/>
              </a:rPr>
              <a:t>n</a:t>
            </a:r>
            <a:r>
              <a:rPr lang="zh-CN" altLang="en-US" dirty="0"/>
              <a:t>与算法实现所需要的</a:t>
            </a:r>
            <a:r>
              <a:rPr lang="zh-CN" altLang="en-US" dirty="0">
                <a:solidFill>
                  <a:srgbClr val="C00000"/>
                </a:solidFill>
              </a:rPr>
              <a:t>时间开销</a:t>
            </a:r>
            <a:r>
              <a:rPr lang="en-US" dirty="0">
                <a:solidFill>
                  <a:srgbClr val="C00000"/>
                </a:solidFill>
                <a:latin typeface="Times New Roman" panose="02020603050405020304" pitchFamily="18" charset="0"/>
                <a:cs typeface="Times New Roman" panose="02020603050405020304" pitchFamily="18" charset="0"/>
              </a:rPr>
              <a:t>T(n)</a:t>
            </a:r>
            <a:r>
              <a:rPr lang="zh-CN" altLang="en-US" dirty="0"/>
              <a:t>、以及</a:t>
            </a:r>
            <a:r>
              <a:rPr lang="zh-CN" altLang="en-US" dirty="0">
                <a:solidFill>
                  <a:srgbClr val="C00000"/>
                </a:solidFill>
              </a:rPr>
              <a:t>空间开销</a:t>
            </a:r>
            <a:r>
              <a:rPr lang="en-US" dirty="0">
                <a:solidFill>
                  <a:srgbClr val="C00000"/>
                </a:solidFill>
                <a:latin typeface="Times New Roman" panose="02020603050405020304" pitchFamily="18" charset="0"/>
                <a:cs typeface="Times New Roman" panose="02020603050405020304" pitchFamily="18" charset="0"/>
              </a:rPr>
              <a:t>S(n)</a:t>
            </a:r>
            <a:r>
              <a:rPr lang="zh-CN" altLang="en-US" dirty="0"/>
              <a:t>的关系</a:t>
            </a:r>
          </a:p>
          <a:p>
            <a:pPr lvl="1"/>
            <a:r>
              <a:rPr lang="zh-CN" altLang="en-US" dirty="0"/>
              <a:t>时间复杂度</a:t>
            </a:r>
            <a:r>
              <a:rPr lang="en-US" altLang="zh-CN" dirty="0">
                <a:latin typeface="Times New Roman" panose="02020603050405020304" pitchFamily="18" charset="0"/>
                <a:cs typeface="Times New Roman" panose="02020603050405020304" pitchFamily="18" charset="0"/>
              </a:rPr>
              <a:t>T(n)</a:t>
            </a:r>
          </a:p>
          <a:p>
            <a:pPr lvl="1"/>
            <a:r>
              <a:rPr lang="zh-CN" altLang="en-US" dirty="0"/>
              <a:t>空间复杂度</a:t>
            </a:r>
            <a:r>
              <a:rPr lang="en-US" altLang="zh-CN" dirty="0">
                <a:latin typeface="Times New Roman" panose="02020603050405020304" pitchFamily="18" charset="0"/>
                <a:cs typeface="Times New Roman" panose="02020603050405020304" pitchFamily="18" charset="0"/>
              </a:rPr>
              <a:t>S(n)</a:t>
            </a:r>
          </a:p>
          <a:p>
            <a:endParaRPr lang="en-US" altLang="zh-CN" dirty="0"/>
          </a:p>
          <a:p>
            <a:r>
              <a:rPr lang="zh-CN" altLang="en-US" dirty="0"/>
              <a:t>对算法进行分析时，时空复杂性是最重要的基本功，是最理想的算法效率评价标准</a:t>
            </a:r>
          </a:p>
        </p:txBody>
      </p:sp>
    </p:spTree>
    <p:extLst>
      <p:ext uri="{BB962C8B-B14F-4D97-AF65-F5344CB8AC3E}">
        <p14:creationId xmlns:p14="http://schemas.microsoft.com/office/powerpoint/2010/main" val="240384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FD32E-0735-2A4D-9D07-6DB5B695126E}"/>
              </a:ext>
            </a:extLst>
          </p:cNvPr>
          <p:cNvSpPr>
            <a:spLocks noGrp="1"/>
          </p:cNvSpPr>
          <p:nvPr>
            <p:ph type="title"/>
          </p:nvPr>
        </p:nvSpPr>
        <p:spPr/>
        <p:txBody>
          <a:bodyPr/>
          <a:lstStyle/>
          <a:p>
            <a:r>
              <a:rPr lang="zh-CN" altLang="en-US" dirty="0"/>
              <a:t>空间复杂度度量</a:t>
            </a:r>
            <a:endParaRPr lang="en-US" dirty="0"/>
          </a:p>
        </p:txBody>
      </p:sp>
      <p:sp>
        <p:nvSpPr>
          <p:cNvPr id="3" name="Content Placeholder 2">
            <a:extLst>
              <a:ext uri="{FF2B5EF4-FFF2-40B4-BE49-F238E27FC236}">
                <a16:creationId xmlns:a16="http://schemas.microsoft.com/office/drawing/2014/main" id="{884E169E-9517-A948-8EBD-A2B130CEDDE2}"/>
              </a:ext>
            </a:extLst>
          </p:cNvPr>
          <p:cNvSpPr>
            <a:spLocks noGrp="1"/>
          </p:cNvSpPr>
          <p:nvPr>
            <p:ph idx="1"/>
          </p:nvPr>
        </p:nvSpPr>
        <p:spPr/>
        <p:txBody>
          <a:bodyPr/>
          <a:lstStyle/>
          <a:p>
            <a:r>
              <a:rPr lang="zh-CN" altLang="en-US" dirty="0"/>
              <a:t>存储空间固定部分</a:t>
            </a:r>
            <a:r>
              <a:rPr lang="en-US" altLang="zh-CN" dirty="0"/>
              <a:t>(</a:t>
            </a:r>
            <a:r>
              <a:rPr lang="zh-CN" altLang="en-US" dirty="0"/>
              <a:t>静态空间</a:t>
            </a:r>
            <a:r>
              <a:rPr lang="en-US" altLang="zh-CN" dirty="0"/>
              <a:t>)</a:t>
            </a:r>
          </a:p>
          <a:p>
            <a:pPr lvl="1"/>
            <a:r>
              <a:rPr lang="zh-CN" altLang="en-US" dirty="0"/>
              <a:t>存放程序指令代码的空间，常数、简单变量、定长成分（如数组元素、结构成分、对象的数据成员等）变量所占空间</a:t>
            </a:r>
          </a:p>
          <a:p>
            <a:endParaRPr lang="zh-CN" altLang="en-US" dirty="0"/>
          </a:p>
          <a:p>
            <a:r>
              <a:rPr lang="zh-CN" altLang="en-US" dirty="0"/>
              <a:t>存储空间</a:t>
            </a:r>
            <a:r>
              <a:rPr lang="zh-CN" altLang="en-US" dirty="0">
                <a:solidFill>
                  <a:srgbClr val="C00000"/>
                </a:solidFill>
              </a:rPr>
              <a:t>可变部分</a:t>
            </a:r>
            <a:r>
              <a:rPr lang="en-US" altLang="zh-CN" dirty="0"/>
              <a:t>(</a:t>
            </a:r>
            <a:r>
              <a:rPr lang="zh-CN" altLang="en-US" dirty="0"/>
              <a:t>动态空间</a:t>
            </a:r>
            <a:r>
              <a:rPr lang="en-US" altLang="zh-CN" dirty="0"/>
              <a:t>)</a:t>
            </a:r>
          </a:p>
          <a:p>
            <a:pPr lvl="1"/>
            <a:r>
              <a:rPr lang="zh-CN" altLang="en-US" dirty="0"/>
              <a:t>与实例特性有关的变量所占空间、递归工作栈所用空间、以及通过</a:t>
            </a:r>
            <a:r>
              <a:rPr lang="en-US" dirty="0">
                <a:latin typeface="Times New Roman" panose="02020603050405020304" pitchFamily="18" charset="0"/>
                <a:cs typeface="Times New Roman" panose="02020603050405020304" pitchFamily="18" charset="0"/>
              </a:rPr>
              <a:t>new</a:t>
            </a:r>
            <a:r>
              <a:rPr lang="zh-CN" altLang="en-US" dirty="0"/>
              <a:t>和</a:t>
            </a:r>
            <a:r>
              <a:rPr lang="en-US" dirty="0">
                <a:latin typeface="Times New Roman" panose="02020603050405020304" pitchFamily="18" charset="0"/>
                <a:cs typeface="Times New Roman" panose="02020603050405020304" pitchFamily="18" charset="0"/>
              </a:rPr>
              <a:t>delete</a:t>
            </a:r>
            <a:r>
              <a:rPr lang="zh-CN" altLang="en-US" dirty="0"/>
              <a:t>命令动态使用的空间</a:t>
            </a:r>
          </a:p>
        </p:txBody>
      </p:sp>
    </p:spTree>
    <p:extLst>
      <p:ext uri="{BB962C8B-B14F-4D97-AF65-F5344CB8AC3E}">
        <p14:creationId xmlns:p14="http://schemas.microsoft.com/office/powerpoint/2010/main" val="26833762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9AA06-E2CD-CD41-B833-9E61F1618A94}"/>
              </a:ext>
            </a:extLst>
          </p:cNvPr>
          <p:cNvSpPr>
            <a:spLocks noGrp="1"/>
          </p:cNvSpPr>
          <p:nvPr>
            <p:ph type="title"/>
          </p:nvPr>
        </p:nvSpPr>
        <p:spPr/>
        <p:txBody>
          <a:bodyPr/>
          <a:lstStyle/>
          <a:p>
            <a:r>
              <a:rPr lang="zh-CN" altLang="en-US" dirty="0"/>
              <a:t>时间复杂度度量</a:t>
            </a:r>
            <a:endParaRPr lang="en-US" dirty="0"/>
          </a:p>
        </p:txBody>
      </p:sp>
      <p:sp>
        <p:nvSpPr>
          <p:cNvPr id="3" name="Content Placeholder 2">
            <a:extLst>
              <a:ext uri="{FF2B5EF4-FFF2-40B4-BE49-F238E27FC236}">
                <a16:creationId xmlns:a16="http://schemas.microsoft.com/office/drawing/2014/main" id="{885EEAB5-D12E-0145-A483-EE026FAE8A98}"/>
              </a:ext>
            </a:extLst>
          </p:cNvPr>
          <p:cNvSpPr>
            <a:spLocks noGrp="1"/>
          </p:cNvSpPr>
          <p:nvPr>
            <p:ph idx="1"/>
          </p:nvPr>
        </p:nvSpPr>
        <p:spPr/>
        <p:txBody>
          <a:bodyPr>
            <a:normAutofit/>
          </a:bodyPr>
          <a:lstStyle/>
          <a:p>
            <a:r>
              <a:rPr lang="zh-CN" altLang="en-US" dirty="0"/>
              <a:t>编译时间：与编译程序有关，与实例性质无关</a:t>
            </a:r>
            <a:endParaRPr lang="en-US" altLang="zh-CN" dirty="0"/>
          </a:p>
          <a:p>
            <a:endParaRPr lang="zh-CN" altLang="en-US" dirty="0"/>
          </a:p>
          <a:p>
            <a:r>
              <a:rPr lang="zh-CN" altLang="en-US" dirty="0"/>
              <a:t>运行时间：可以用</a:t>
            </a:r>
            <a:r>
              <a:rPr lang="zh-CN" altLang="en-US" dirty="0">
                <a:solidFill>
                  <a:srgbClr val="C00000"/>
                </a:solidFill>
              </a:rPr>
              <a:t>程序步</a:t>
            </a:r>
            <a:r>
              <a:rPr lang="zh-CN" altLang="en-US" dirty="0"/>
              <a:t>度量</a:t>
            </a:r>
            <a:endParaRPr lang="en-US" altLang="zh-CN" dirty="0"/>
          </a:p>
          <a:p>
            <a:pPr lvl="1"/>
            <a:r>
              <a:rPr lang="zh-CN" altLang="en-US" sz="2100" dirty="0"/>
              <a:t>语法或语义上有意义的指令序列，执行时间与实例特性无关</a:t>
            </a:r>
          </a:p>
          <a:p>
            <a:pPr lvl="1"/>
            <a:r>
              <a:rPr lang="zh-CN" altLang="en-US" dirty="0"/>
              <a:t>例如，</a:t>
            </a:r>
            <a:r>
              <a:rPr lang="zh-CN" altLang="en-US" dirty="0">
                <a:solidFill>
                  <a:srgbClr val="C00000"/>
                </a:solidFill>
              </a:rPr>
              <a:t>声明语句</a:t>
            </a:r>
            <a:r>
              <a:rPr lang="zh-CN" altLang="en-US" dirty="0"/>
              <a:t>的程序步数为</a:t>
            </a:r>
            <a:r>
              <a:rPr lang="en-US" altLang="zh-CN" dirty="0">
                <a:solidFill>
                  <a:srgbClr val="C00000"/>
                </a:solidFill>
                <a:latin typeface="Times New Roman" panose="02020603050405020304" pitchFamily="18" charset="0"/>
                <a:cs typeface="Times New Roman" panose="02020603050405020304" pitchFamily="18" charset="0"/>
              </a:rPr>
              <a:t>0</a:t>
            </a:r>
            <a:r>
              <a:rPr lang="zh-CN" altLang="en-US" dirty="0"/>
              <a:t>，</a:t>
            </a:r>
            <a:r>
              <a:rPr lang="zh-CN" altLang="en-US" dirty="0">
                <a:solidFill>
                  <a:srgbClr val="C00000"/>
                </a:solidFill>
              </a:rPr>
              <a:t>表达式</a:t>
            </a:r>
            <a:r>
              <a:rPr lang="zh-CN" altLang="en-US" dirty="0"/>
              <a:t>的程序步数为</a:t>
            </a:r>
            <a:r>
              <a:rPr lang="en-US" altLang="zh-CN" dirty="0">
                <a:solidFill>
                  <a:srgbClr val="C00000"/>
                </a:solidFill>
                <a:latin typeface="Times New Roman" panose="02020603050405020304" pitchFamily="18" charset="0"/>
                <a:cs typeface="Times New Roman" panose="02020603050405020304" pitchFamily="18" charset="0"/>
              </a:rPr>
              <a:t>1</a:t>
            </a:r>
            <a:endParaRPr lang="zh-CN" alt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317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E752-8580-B841-B594-3A8DDBC9FBDA}"/>
              </a:ext>
            </a:extLst>
          </p:cNvPr>
          <p:cNvSpPr>
            <a:spLocks noGrp="1"/>
          </p:cNvSpPr>
          <p:nvPr>
            <p:ph type="title"/>
          </p:nvPr>
        </p:nvSpPr>
        <p:spPr/>
        <p:txBody>
          <a:bodyPr/>
          <a:lstStyle/>
          <a:p>
            <a:r>
              <a:rPr lang="zh-CN" altLang="en-US" dirty="0"/>
              <a:t>程序步确定方法</a:t>
            </a:r>
            <a:endParaRPr lang="en-US" dirty="0"/>
          </a:p>
        </p:txBody>
      </p:sp>
      <p:sp>
        <p:nvSpPr>
          <p:cNvPr id="3" name="Content Placeholder 2">
            <a:extLst>
              <a:ext uri="{FF2B5EF4-FFF2-40B4-BE49-F238E27FC236}">
                <a16:creationId xmlns:a16="http://schemas.microsoft.com/office/drawing/2014/main" id="{22E81EC8-C4E4-E24D-9A12-F27BBBC9999C}"/>
              </a:ext>
            </a:extLst>
          </p:cNvPr>
          <p:cNvSpPr>
            <a:spLocks noGrp="1"/>
          </p:cNvSpPr>
          <p:nvPr>
            <p:ph idx="1"/>
          </p:nvPr>
        </p:nvSpPr>
        <p:spPr/>
        <p:txBody>
          <a:bodyPr/>
          <a:lstStyle/>
          <a:p>
            <a:r>
              <a:rPr lang="zh-CN" altLang="en-US" dirty="0"/>
              <a:t>方法</a:t>
            </a:r>
            <a:r>
              <a:rPr lang="en-US" altLang="zh-CN" dirty="0">
                <a:latin typeface="Times New Roman" panose="02020603050405020304" pitchFamily="18" charset="0"/>
                <a:cs typeface="Times New Roman" panose="02020603050405020304" pitchFamily="18" charset="0"/>
              </a:rPr>
              <a:t>1</a:t>
            </a:r>
            <a:r>
              <a:rPr lang="zh-CN" altLang="en-US" dirty="0"/>
              <a:t>：插入计数全局变量</a:t>
            </a:r>
            <a:r>
              <a:rPr lang="en-US" dirty="0">
                <a:latin typeface="Times New Roman" panose="02020603050405020304" pitchFamily="18" charset="0"/>
                <a:cs typeface="Times New Roman" panose="02020603050405020304" pitchFamily="18" charset="0"/>
              </a:rPr>
              <a:t>count</a:t>
            </a: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方法</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：建表，列出各语句的程序步</a:t>
            </a:r>
          </a:p>
        </p:txBody>
      </p:sp>
    </p:spTree>
    <p:extLst>
      <p:ext uri="{BB962C8B-B14F-4D97-AF65-F5344CB8AC3E}">
        <p14:creationId xmlns:p14="http://schemas.microsoft.com/office/powerpoint/2010/main" val="1387462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E669-3B19-5848-AAE9-5058F32F8480}"/>
              </a:ext>
            </a:extLst>
          </p:cNvPr>
          <p:cNvSpPr>
            <a:spLocks noGrp="1"/>
          </p:cNvSpPr>
          <p:nvPr>
            <p:ph type="title"/>
          </p:nvPr>
        </p:nvSpPr>
        <p:spPr/>
        <p:txBody>
          <a:bodyPr>
            <a:normAutofit/>
          </a:bodyPr>
          <a:lstStyle/>
          <a:p>
            <a:r>
              <a:rPr lang="zh-CN" altLang="en-US" dirty="0"/>
              <a:t>例</a:t>
            </a:r>
            <a:r>
              <a:rPr lang="en-US" altLang="zh-CN" dirty="0">
                <a:latin typeface="Times New Roman" panose="02020603050405020304" pitchFamily="18" charset="0"/>
                <a:cs typeface="Times New Roman" panose="02020603050405020304" pitchFamily="18" charset="0"/>
              </a:rPr>
              <a:t>1</a:t>
            </a:r>
            <a:r>
              <a:rPr lang="zh-CN" altLang="en-US" dirty="0"/>
              <a:t>：以迭代方式求累加和</a:t>
            </a:r>
            <a:endParaRPr lang="en-US" dirty="0"/>
          </a:p>
        </p:txBody>
      </p:sp>
      <p:sp>
        <p:nvSpPr>
          <p:cNvPr id="4" name="Text Box 4">
            <a:extLst>
              <a:ext uri="{FF2B5EF4-FFF2-40B4-BE49-F238E27FC236}">
                <a16:creationId xmlns:a16="http://schemas.microsoft.com/office/drawing/2014/main" id="{17C5F580-3906-BF45-AD3F-D9CB6EF64D15}"/>
              </a:ext>
            </a:extLst>
          </p:cNvPr>
          <p:cNvSpPr txBox="1">
            <a:spLocks noChangeArrowheads="1"/>
          </p:cNvSpPr>
          <p:nvPr/>
        </p:nvSpPr>
        <p:spPr bwMode="auto">
          <a:xfrm>
            <a:off x="2672333" y="2204864"/>
            <a:ext cx="3799334" cy="2330040"/>
          </a:xfrm>
          <a:prstGeom prst="rect">
            <a:avLst/>
          </a:prstGeom>
          <a:noFill/>
          <a:ln w="9525">
            <a:noFill/>
            <a:miter lim="800000"/>
            <a:headEnd/>
            <a:tailEnd/>
          </a:ln>
          <a:effectLst/>
        </p:spPr>
        <p:txBody>
          <a:bodyPr wrap="square" lIns="112947" tIns="56473" rIns="112947" bIns="56473">
            <a:spAutoFit/>
          </a:bodyPr>
          <a:lstStyle/>
          <a:p>
            <a:pP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float</a:t>
            </a:r>
            <a:r>
              <a:rPr kumimoji="1" lang="en-US" altLang="zh-CN" sz="2400" b="0" u="none" dirty="0">
                <a:solidFill>
                  <a:schemeClr val="tx1"/>
                </a:solidFill>
                <a:effectLst/>
                <a:latin typeface="Times New Roman" pitchFamily="18" charset="0"/>
                <a:ea typeface="宋体" pitchFamily="2" charset="-122"/>
              </a:rPr>
              <a:t> sum</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(float</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 ],</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float</a:t>
            </a:r>
            <a:r>
              <a:rPr kumimoji="1" lang="en-US" altLang="zh-CN" sz="2400" b="0" u="none" dirty="0">
                <a:solidFill>
                  <a:schemeClr val="tx1"/>
                </a:solidFill>
                <a:effectLst/>
                <a:latin typeface="Times New Roman" pitchFamily="18" charset="0"/>
                <a:ea typeface="宋体" pitchFamily="2" charset="-122"/>
              </a:rPr>
              <a:t> s</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for</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&lt;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s</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return</a:t>
            </a:r>
            <a:r>
              <a:rPr kumimoji="1" lang="en-US" altLang="zh-CN" sz="2400" b="0" u="none" dirty="0">
                <a:solidFill>
                  <a:schemeClr val="tx1"/>
                </a:solidFill>
                <a:effectLst/>
                <a:latin typeface="Times New Roman" pitchFamily="18" charset="0"/>
                <a:ea typeface="宋体" pitchFamily="2" charset="-122"/>
              </a:rPr>
              <a:t> s</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a:t>
            </a:r>
          </a:p>
        </p:txBody>
      </p:sp>
    </p:spTree>
    <p:extLst>
      <p:ext uri="{BB962C8B-B14F-4D97-AF65-F5344CB8AC3E}">
        <p14:creationId xmlns:p14="http://schemas.microsoft.com/office/powerpoint/2010/main" val="31848813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85E49-CDD3-4544-B189-03C00F8C6A05}"/>
              </a:ext>
            </a:extLst>
          </p:cNvPr>
          <p:cNvSpPr>
            <a:spLocks noGrp="1"/>
          </p:cNvSpPr>
          <p:nvPr>
            <p:ph type="title"/>
          </p:nvPr>
        </p:nvSpPr>
        <p:spPr/>
        <p:txBody>
          <a:bodyPr>
            <a:normAutofit/>
          </a:bodyPr>
          <a:lstStyle/>
          <a:p>
            <a:r>
              <a:rPr lang="zh-CN" altLang="en-US" dirty="0"/>
              <a:t>在求累加和程序中加入</a:t>
            </a:r>
            <a:r>
              <a:rPr lang="en-US" dirty="0">
                <a:latin typeface="Times New Roman" panose="02020603050405020304" pitchFamily="18" charset="0"/>
                <a:cs typeface="Times New Roman" panose="02020603050405020304" pitchFamily="18" charset="0"/>
              </a:rPr>
              <a:t>count</a:t>
            </a:r>
            <a:r>
              <a:rPr lang="zh-CN" altLang="en-US" dirty="0"/>
              <a:t>语句</a:t>
            </a:r>
            <a:endParaRPr lang="en-US" dirty="0"/>
          </a:p>
        </p:txBody>
      </p:sp>
      <p:sp>
        <p:nvSpPr>
          <p:cNvPr id="4" name="Text Box 2">
            <a:extLst>
              <a:ext uri="{FF2B5EF4-FFF2-40B4-BE49-F238E27FC236}">
                <a16:creationId xmlns:a16="http://schemas.microsoft.com/office/drawing/2014/main" id="{B2C8E4DB-FF97-F544-8D41-62C72FFAB2C2}"/>
              </a:ext>
            </a:extLst>
          </p:cNvPr>
          <p:cNvSpPr txBox="1">
            <a:spLocks noChangeArrowheads="1"/>
          </p:cNvSpPr>
          <p:nvPr/>
        </p:nvSpPr>
        <p:spPr bwMode="auto">
          <a:xfrm>
            <a:off x="1691680" y="1556792"/>
            <a:ext cx="5760640" cy="4546031"/>
          </a:xfrm>
          <a:prstGeom prst="rect">
            <a:avLst/>
          </a:prstGeom>
          <a:noFill/>
          <a:ln w="9525">
            <a:noFill/>
            <a:miter lim="800000"/>
            <a:headEnd/>
            <a:tailEnd/>
          </a:ln>
          <a:effectLst/>
        </p:spPr>
        <p:txBody>
          <a:bodyPr wrap="square" lIns="112947" tIns="56473" rIns="112947" bIns="56473">
            <a:spAutoFit/>
          </a:bodyPr>
          <a:lstStyle/>
          <a:p>
            <a:pPr defTabSz="1128713">
              <a:spcBef>
                <a:spcPct val="0"/>
              </a:spcBef>
              <a:buClr>
                <a:schemeClr val="tx2"/>
              </a:buClr>
              <a:buSzPct val="55000"/>
            </a:pPr>
            <a:r>
              <a:rPr kumimoji="1" lang="en-US" altLang="zh-CN" sz="2400" u="none" dirty="0">
                <a:solidFill>
                  <a:schemeClr val="tx1"/>
                </a:solidFill>
                <a:effectLst/>
                <a:latin typeface="Times New Roman" pitchFamily="18" charset="0"/>
                <a:ea typeface="仿宋_GB2312" pitchFamily="49" charset="-122"/>
              </a:rPr>
              <a:t>float</a:t>
            </a:r>
            <a:r>
              <a:rPr kumimoji="1" lang="en-US" altLang="zh-CN" sz="2400" b="0" u="none" dirty="0">
                <a:solidFill>
                  <a:schemeClr val="tx1"/>
                </a:solidFill>
                <a:effectLst/>
                <a:latin typeface="Times New Roman" pitchFamily="18" charset="0"/>
                <a:ea typeface="仿宋_GB2312" pitchFamily="49" charset="-122"/>
              </a:rPr>
              <a:t> sum</a:t>
            </a:r>
            <a:r>
              <a:rPr kumimoji="1" lang="zh-CN" altLang="en-US" sz="2400" b="0" u="none" dirty="0">
                <a:solidFill>
                  <a:schemeClr val="tx1"/>
                </a:solidFill>
                <a:effectLst/>
                <a:latin typeface="Times New Roman" pitchFamily="18" charset="0"/>
                <a:ea typeface="仿宋_GB2312" pitchFamily="49" charset="-122"/>
              </a:rPr>
              <a:t> </a:t>
            </a:r>
            <a:r>
              <a:rPr kumimoji="1" lang="en-US" altLang="zh-CN" sz="2400" u="none" dirty="0">
                <a:solidFill>
                  <a:schemeClr val="tx1"/>
                </a:solidFill>
                <a:effectLst/>
                <a:latin typeface="Times New Roman" pitchFamily="18" charset="0"/>
                <a:ea typeface="仿宋_GB2312" pitchFamily="49" charset="-122"/>
              </a:rPr>
              <a:t>(float </a:t>
            </a:r>
            <a:r>
              <a:rPr kumimoji="1" lang="en-US" altLang="zh-CN" sz="2400" b="0" u="none" dirty="0">
                <a:solidFill>
                  <a:schemeClr val="tx1"/>
                </a:solidFill>
                <a:effectLst/>
                <a:latin typeface="Times New Roman" pitchFamily="18" charset="0"/>
                <a:ea typeface="仿宋_GB2312" pitchFamily="49" charset="-122"/>
              </a:rPr>
              <a:t>a</a:t>
            </a:r>
            <a:r>
              <a:rPr kumimoji="1" lang="en-US" altLang="zh-CN" sz="2400" u="none" dirty="0">
                <a:solidFill>
                  <a:schemeClr val="tx1"/>
                </a:solidFill>
                <a:effectLst/>
                <a:latin typeface="Times New Roman" pitchFamily="18" charset="0"/>
                <a:ea typeface="仿宋_GB2312" pitchFamily="49" charset="-122"/>
              </a:rPr>
              <a:t>[ ],</a:t>
            </a:r>
            <a:r>
              <a:rPr kumimoji="1" lang="en-US" altLang="zh-CN" sz="2400" b="0" u="none" dirty="0">
                <a:solidFill>
                  <a:schemeClr val="tx1"/>
                </a:solidFill>
                <a:effectLst/>
                <a:latin typeface="Times New Roman" pitchFamily="18" charset="0"/>
                <a:ea typeface="仿宋_GB2312" pitchFamily="49" charset="-122"/>
              </a:rPr>
              <a:t> </a:t>
            </a:r>
            <a:r>
              <a:rPr kumimoji="1" lang="en-US" altLang="zh-CN" sz="2400" u="none" dirty="0" err="1">
                <a:solidFill>
                  <a:schemeClr val="tx1"/>
                </a:solidFill>
                <a:effectLst/>
                <a:latin typeface="Times New Roman" pitchFamily="18" charset="0"/>
                <a:ea typeface="仿宋_GB2312" pitchFamily="49" charset="-122"/>
              </a:rPr>
              <a:t>int</a:t>
            </a:r>
            <a:r>
              <a:rPr kumimoji="1" lang="en-US" altLang="zh-CN" sz="2400" b="0" u="none" dirty="0">
                <a:solidFill>
                  <a:schemeClr val="tx1"/>
                </a:solidFill>
                <a:effectLst/>
                <a:latin typeface="Times New Roman" pitchFamily="18" charset="0"/>
                <a:ea typeface="仿宋_GB2312" pitchFamily="49" charset="-122"/>
              </a:rPr>
              <a:t> n</a:t>
            </a:r>
            <a:r>
              <a:rPr kumimoji="1" lang="en-US" altLang="zh-CN" sz="2400" u="none" dirty="0">
                <a:solidFill>
                  <a:schemeClr val="tx1"/>
                </a:solidFill>
                <a:effectLst/>
                <a:latin typeface="Times New Roman" pitchFamily="18" charset="0"/>
                <a:ea typeface="仿宋_GB2312" pitchFamily="49" charset="-122"/>
              </a:rPr>
              <a:t>)</a:t>
            </a:r>
            <a:r>
              <a:rPr kumimoji="1" lang="zh-CN" altLang="en-US" sz="2400" u="none" dirty="0">
                <a:solidFill>
                  <a:schemeClr val="tx1"/>
                </a:solidFill>
                <a:effectLst/>
                <a:latin typeface="Times New Roman" pitchFamily="18" charset="0"/>
                <a:ea typeface="仿宋_GB2312" pitchFamily="49" charset="-122"/>
              </a:rPr>
              <a:t> </a:t>
            </a:r>
            <a:r>
              <a:rPr kumimoji="1" lang="en-US" altLang="zh-CN" sz="2400" u="none" dirty="0">
                <a:solidFill>
                  <a:schemeClr val="tx1"/>
                </a:solidFill>
                <a:effectLst/>
                <a:latin typeface="Times New Roman" pitchFamily="18" charset="0"/>
                <a:ea typeface="仿宋_GB2312" pitchFamily="49" charset="-122"/>
              </a:rPr>
              <a:t>{</a:t>
            </a:r>
            <a:endParaRPr kumimoji="1" lang="en-US" altLang="zh-CN" sz="240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float</a:t>
            </a:r>
            <a:r>
              <a:rPr kumimoji="1" lang="en-US" altLang="zh-CN" sz="2400" b="0" i="1"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s</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zh-CN" altLang="en-US" sz="240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ea typeface="宋体" pitchFamily="2" charset="-122"/>
              </a:rPr>
              <a:t>count</a:t>
            </a:r>
            <a:r>
              <a:rPr kumimoji="1" lang="en-US" altLang="zh-CN" sz="240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ea typeface="宋体" pitchFamily="2" charset="-122"/>
              </a:rPr>
              <a:t>//</a:t>
            </a:r>
            <a:r>
              <a:rPr kumimoji="1" lang="zh-CN" altLang="en-US" sz="2400" b="0" u="none" dirty="0">
                <a:solidFill>
                  <a:srgbClr val="C00000"/>
                </a:solidFill>
                <a:effectLst/>
                <a:latin typeface="Times New Roman" pitchFamily="18" charset="0"/>
                <a:ea typeface="宋体" pitchFamily="2" charset="-122"/>
              </a:rPr>
              <a:t> </a:t>
            </a:r>
            <a:r>
              <a:rPr kumimoji="1" lang="zh-CN" altLang="en-US" sz="2400" u="none" dirty="0">
                <a:solidFill>
                  <a:srgbClr val="C00000"/>
                </a:solidFill>
                <a:effectLst/>
                <a:latin typeface="DengXian" panose="02010600030101010101" pitchFamily="2" charset="-122"/>
                <a:ea typeface="DengXian" panose="02010600030101010101" pitchFamily="2" charset="-122"/>
              </a:rPr>
              <a:t>针对赋值语句</a:t>
            </a:r>
            <a:endParaRPr kumimoji="1" lang="en-US" altLang="zh-CN" sz="2400" u="none" dirty="0">
              <a:solidFill>
                <a:srgbClr val="C00000"/>
              </a:solidFill>
              <a:effectLst/>
              <a:latin typeface="DengXian" panose="02010600030101010101" pitchFamily="2" charset="-122"/>
              <a:ea typeface="DengXian" panose="02010600030101010101" pitchFamily="2" charset="-122"/>
            </a:endParaRPr>
          </a:p>
          <a:p>
            <a:pPr defTabSz="1128713">
              <a:spcBef>
                <a:spcPct val="0"/>
              </a:spcBef>
              <a:buClrTx/>
              <a:buSzTx/>
              <a:buFontTx/>
              <a:buNone/>
            </a:pP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for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&lt;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en-US" altLang="zh-CN" sz="2400" b="0" u="none" dirty="0">
                <a:solidFill>
                  <a:srgbClr val="C00000"/>
                </a:solidFill>
                <a:effectLst/>
                <a:latin typeface="Times New Roman" pitchFamily="18" charset="0"/>
                <a:ea typeface="宋体" pitchFamily="2" charset="-122"/>
              </a:rPr>
              <a:t>          count</a:t>
            </a:r>
            <a:r>
              <a:rPr kumimoji="1" lang="en-US" altLang="zh-CN" sz="2400" u="none" dirty="0">
                <a:solidFill>
                  <a:srgbClr val="C00000"/>
                </a:solidFill>
                <a:effectLst/>
                <a:latin typeface="Times New Roman" pitchFamily="18" charset="0"/>
                <a:ea typeface="宋体" pitchFamily="2" charset="-122"/>
              </a:rPr>
              <a:t>+=2;  </a:t>
            </a:r>
            <a:r>
              <a:rPr kumimoji="1" lang="en-US" altLang="zh-CN" sz="2400" b="0" u="none" dirty="0">
                <a:solidFill>
                  <a:srgbClr val="C00000"/>
                </a:solidFill>
                <a:effectLst/>
                <a:latin typeface="Times New Roman" pitchFamily="18" charset="0"/>
              </a:rPr>
              <a:t>//</a:t>
            </a:r>
            <a:r>
              <a:rPr kumimoji="1" lang="zh-CN" altLang="en-US" sz="2400" b="0" u="none" dirty="0">
                <a:solidFill>
                  <a:srgbClr val="C00000"/>
                </a:solidFill>
                <a:effectLst/>
                <a:latin typeface="Times New Roman" pitchFamily="18" charset="0"/>
              </a:rPr>
              <a:t> </a:t>
            </a:r>
            <a:r>
              <a:rPr kumimoji="1" lang="zh-CN" altLang="en-US" sz="2400" u="none" dirty="0">
                <a:solidFill>
                  <a:srgbClr val="C00000"/>
                </a:solidFill>
                <a:effectLst/>
                <a:latin typeface="DengXian" panose="02010600030101010101" pitchFamily="2" charset="-122"/>
                <a:ea typeface="DengXian" panose="02010600030101010101" pitchFamily="2" charset="-122"/>
              </a:rPr>
              <a:t>针对</a:t>
            </a:r>
            <a:r>
              <a:rPr kumimoji="1"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for</a:t>
            </a:r>
            <a:r>
              <a:rPr kumimoji="1" lang="zh-CN" altLang="en-US" sz="2400" u="none" dirty="0">
                <a:solidFill>
                  <a:srgbClr val="C00000"/>
                </a:solidFill>
                <a:effectLst/>
                <a:latin typeface="DengXian" panose="02010600030101010101" pitchFamily="2" charset="-122"/>
                <a:ea typeface="DengXian" panose="02010600030101010101" pitchFamily="2" charset="-122"/>
              </a:rPr>
              <a:t>语句</a:t>
            </a:r>
          </a:p>
          <a:p>
            <a:pPr defTabSz="1128713">
              <a:spcBef>
                <a:spcPct val="0"/>
              </a:spcBef>
              <a:buClrTx/>
              <a:buSzTx/>
              <a:buFontTx/>
              <a:buNone/>
            </a:pPr>
            <a:r>
              <a:rPr kumimoji="1" lang="zh-CN" altLang="en-US" sz="2400" b="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s</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zh-CN" altLang="en-US" sz="2400" b="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ea typeface="宋体" pitchFamily="2" charset="-122"/>
              </a:rPr>
              <a:t>count</a:t>
            </a:r>
            <a:r>
              <a:rPr kumimoji="1" lang="en-US" altLang="zh-CN" sz="240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rPr>
              <a:t>//</a:t>
            </a:r>
            <a:r>
              <a:rPr kumimoji="1" lang="zh-CN" altLang="en-US" sz="2400" b="0" u="none" dirty="0">
                <a:solidFill>
                  <a:srgbClr val="C00000"/>
                </a:solidFill>
                <a:effectLst/>
                <a:latin typeface="Times New Roman" pitchFamily="18" charset="0"/>
              </a:rPr>
              <a:t> </a:t>
            </a:r>
            <a:r>
              <a:rPr kumimoji="1" lang="zh-CN" altLang="en-US" sz="2400" u="none" dirty="0">
                <a:solidFill>
                  <a:srgbClr val="C00000"/>
                </a:solidFill>
                <a:effectLst/>
                <a:latin typeface="DengXian" panose="02010600030101010101" pitchFamily="2" charset="-122"/>
                <a:ea typeface="DengXian" panose="02010600030101010101" pitchFamily="2" charset="-122"/>
              </a:rPr>
              <a:t>针对赋值语句</a:t>
            </a:r>
            <a:r>
              <a:rPr kumimoji="1" lang="zh-CN" altLang="en-US" sz="2400" b="0" u="none" dirty="0">
                <a:solidFill>
                  <a:srgbClr val="C00000"/>
                </a:solidFill>
                <a:effectLst/>
                <a:latin typeface="Times New Roman" pitchFamily="18" charset="0"/>
              </a:rPr>
              <a:t> </a:t>
            </a:r>
            <a:endParaRPr kumimoji="1" lang="en-US" altLang="zh-CN" sz="2400" b="0" u="none" dirty="0">
              <a:solidFill>
                <a:srgbClr val="C00000"/>
              </a:solidFill>
              <a:effectLst/>
              <a:latin typeface="Times New Roman" pitchFamily="18" charset="0"/>
            </a:endParaRPr>
          </a:p>
          <a:p>
            <a:pPr defTabSz="1128713">
              <a:spcBef>
                <a:spcPct val="0"/>
              </a:spcBef>
              <a:buClrTx/>
              <a:buSzTx/>
              <a:buFontTx/>
              <a:buNone/>
            </a:pPr>
            <a:r>
              <a:rPr kumimoji="1" lang="en-US" altLang="zh-CN" sz="2400" b="0" u="none" dirty="0">
                <a:solidFill>
                  <a:schemeClr val="tx1"/>
                </a:solidFill>
                <a:effectLst/>
                <a:latin typeface="Times New Roman" pitchFamily="18" charset="0"/>
              </a:rPr>
              <a:t>     </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en-US" altLang="zh-CN" sz="2400" b="0" u="none" dirty="0">
                <a:solidFill>
                  <a:srgbClr val="C00000"/>
                </a:solidFill>
                <a:effectLst/>
                <a:latin typeface="Times New Roman" pitchFamily="18" charset="0"/>
                <a:ea typeface="宋体" pitchFamily="2" charset="-122"/>
              </a:rPr>
              <a:t>       count</a:t>
            </a:r>
            <a:r>
              <a:rPr kumimoji="1" lang="en-US" altLang="zh-CN" sz="2400" u="none" dirty="0">
                <a:solidFill>
                  <a:srgbClr val="C00000"/>
                </a:solidFill>
                <a:effectLst/>
                <a:latin typeface="Times New Roman" pitchFamily="18" charset="0"/>
                <a:ea typeface="宋体" pitchFamily="2" charset="-122"/>
              </a:rPr>
              <a:t>+=2;  </a:t>
            </a:r>
            <a:r>
              <a:rPr kumimoji="1" lang="en-US" altLang="zh-CN" sz="2400" b="0" u="none" dirty="0">
                <a:solidFill>
                  <a:srgbClr val="C00000"/>
                </a:solidFill>
                <a:effectLst/>
                <a:latin typeface="Times New Roman" pitchFamily="18" charset="0"/>
              </a:rPr>
              <a:t>//</a:t>
            </a:r>
            <a:r>
              <a:rPr kumimoji="1" lang="zh-CN" altLang="en-US" sz="2400" b="0" u="none" dirty="0">
                <a:solidFill>
                  <a:srgbClr val="C00000"/>
                </a:solidFill>
                <a:effectLst/>
                <a:latin typeface="Times New Roman" pitchFamily="18" charset="0"/>
              </a:rPr>
              <a:t> </a:t>
            </a:r>
            <a:r>
              <a:rPr kumimoji="1" lang="zh-CN" altLang="en-US" sz="2400" u="none" dirty="0">
                <a:solidFill>
                  <a:srgbClr val="C00000"/>
                </a:solidFill>
                <a:effectLst/>
                <a:latin typeface="DengXian" panose="02010600030101010101" pitchFamily="2" charset="-122"/>
                <a:ea typeface="DengXian" panose="02010600030101010101" pitchFamily="2" charset="-122"/>
              </a:rPr>
              <a:t>针对</a:t>
            </a:r>
            <a:r>
              <a:rPr kumimoji="1"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for</a:t>
            </a:r>
            <a:r>
              <a:rPr kumimoji="1" lang="zh-CN" altLang="en-US" sz="2400" u="none" dirty="0">
                <a:solidFill>
                  <a:srgbClr val="C00000"/>
                </a:solidFill>
                <a:effectLst/>
                <a:latin typeface="DengXian" panose="02010600030101010101" pitchFamily="2" charset="-122"/>
                <a:ea typeface="DengXian" panose="02010600030101010101" pitchFamily="2" charset="-122"/>
              </a:rPr>
              <a:t>的最后一次迭代</a:t>
            </a:r>
          </a:p>
          <a:p>
            <a:pPr defTabSz="1128713">
              <a:spcBef>
                <a:spcPct val="0"/>
              </a:spcBef>
              <a:buClrTx/>
              <a:buSzTx/>
              <a:buFontTx/>
              <a:buNone/>
            </a:pPr>
            <a:r>
              <a:rPr kumimoji="1" lang="zh-CN" altLang="en-US" sz="2400" b="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ea typeface="宋体" pitchFamily="2" charset="-122"/>
              </a:rPr>
              <a:t>count</a:t>
            </a:r>
            <a:r>
              <a:rPr kumimoji="1" lang="en-US" altLang="zh-CN" sz="240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rPr>
              <a:t>//</a:t>
            </a:r>
            <a:r>
              <a:rPr kumimoji="1" lang="zh-CN" altLang="en-US" sz="2400" b="0" u="none" dirty="0">
                <a:solidFill>
                  <a:srgbClr val="C00000"/>
                </a:solidFill>
                <a:effectLst/>
                <a:latin typeface="Times New Roman" pitchFamily="18" charset="0"/>
              </a:rPr>
              <a:t> </a:t>
            </a:r>
            <a:r>
              <a:rPr kumimoji="1" lang="zh-CN" altLang="en-US" sz="2400" u="none" dirty="0">
                <a:solidFill>
                  <a:srgbClr val="C00000"/>
                </a:solidFill>
                <a:effectLst/>
                <a:latin typeface="DengXian" panose="02010600030101010101" pitchFamily="2" charset="-122"/>
                <a:ea typeface="DengXian" panose="02010600030101010101" pitchFamily="2" charset="-122"/>
              </a:rPr>
              <a:t>针对</a:t>
            </a:r>
            <a:r>
              <a:rPr kumimoji="1"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return</a:t>
            </a:r>
            <a:r>
              <a:rPr kumimoji="1" lang="zh-CN" altLang="en-US" sz="2400" u="none" dirty="0">
                <a:solidFill>
                  <a:srgbClr val="C00000"/>
                </a:solidFill>
                <a:effectLst/>
                <a:latin typeface="DengXian" panose="02010600030101010101" pitchFamily="2" charset="-122"/>
                <a:ea typeface="DengXian" panose="02010600030101010101" pitchFamily="2" charset="-122"/>
              </a:rPr>
              <a:t>语句</a:t>
            </a:r>
          </a:p>
          <a:p>
            <a:pPr defTabSz="1128713">
              <a:spcBef>
                <a:spcPct val="0"/>
              </a:spcBef>
              <a:buClrTx/>
              <a:buSzTx/>
              <a:buFontTx/>
              <a:buNone/>
            </a:pP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return</a:t>
            </a:r>
            <a:r>
              <a:rPr kumimoji="1" lang="en-US" altLang="zh-CN" sz="2400" b="0" u="none" dirty="0">
                <a:solidFill>
                  <a:schemeClr val="tx1"/>
                </a:solidFill>
                <a:effectLst/>
                <a:latin typeface="Times New Roman" pitchFamily="18" charset="0"/>
                <a:ea typeface="宋体" pitchFamily="2" charset="-122"/>
              </a:rPr>
              <a:t> s</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a:t>
            </a:r>
          </a:p>
        </p:txBody>
      </p:sp>
      <p:sp>
        <p:nvSpPr>
          <p:cNvPr id="5" name="Rectangle 4">
            <a:extLst>
              <a:ext uri="{FF2B5EF4-FFF2-40B4-BE49-F238E27FC236}">
                <a16:creationId xmlns:a16="http://schemas.microsoft.com/office/drawing/2014/main" id="{E19D0FAF-5D4F-C341-BF56-B949E4739902}"/>
              </a:ext>
            </a:extLst>
          </p:cNvPr>
          <p:cNvSpPr/>
          <p:nvPr/>
        </p:nvSpPr>
        <p:spPr>
          <a:xfrm>
            <a:off x="1007604" y="6102823"/>
            <a:ext cx="7128792" cy="461665"/>
          </a:xfrm>
          <a:prstGeom prst="rect">
            <a:avLst/>
          </a:prstGeom>
        </p:spPr>
        <p:txBody>
          <a:bodyPr wrap="square">
            <a:spAutoFit/>
          </a:bodyPr>
          <a:lstStyle/>
          <a:p>
            <a:pPr algn="ctr"/>
            <a:r>
              <a:rPr kumimoji="1" lang="zh-CN" altLang="en-US" sz="2400" u="none" dirty="0">
                <a:solidFill>
                  <a:schemeClr val="tx1"/>
                </a:solidFill>
                <a:effectLst/>
                <a:latin typeface="Times" pitchFamily="2" charset="0"/>
                <a:ea typeface="仿宋_GB2312" pitchFamily="49" charset="-122"/>
              </a:rPr>
              <a:t>执行结束得到程序步数：</a:t>
            </a:r>
            <a:r>
              <a:rPr kumimoji="1" lang="en-US" altLang="zh-CN" sz="2400" u="none" dirty="0">
                <a:solidFill>
                  <a:srgbClr val="C00000"/>
                </a:solidFill>
                <a:effectLst/>
                <a:latin typeface="Times New Roman" panose="02020603050405020304" pitchFamily="18" charset="0"/>
                <a:ea typeface="宋体" pitchFamily="2" charset="-122"/>
                <a:cs typeface="Times New Roman" panose="02020603050405020304" pitchFamily="18" charset="0"/>
              </a:rPr>
              <a:t>count=3n+4</a:t>
            </a:r>
            <a:endParaRPr lang="en-US" sz="2400" u="none"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5645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8275B-BB30-844B-A84C-9F3977CDD4CE}"/>
              </a:ext>
            </a:extLst>
          </p:cNvPr>
          <p:cNvSpPr>
            <a:spLocks noGrp="1"/>
          </p:cNvSpPr>
          <p:nvPr>
            <p:ph type="title"/>
          </p:nvPr>
        </p:nvSpPr>
        <p:spPr/>
        <p:txBody>
          <a:bodyPr/>
          <a:lstStyle/>
          <a:p>
            <a:r>
              <a:rPr lang="zh-CN" altLang="en-US" dirty="0"/>
              <a:t>注意</a:t>
            </a:r>
            <a:endParaRPr lang="en-US" dirty="0"/>
          </a:p>
        </p:txBody>
      </p:sp>
      <p:sp>
        <p:nvSpPr>
          <p:cNvPr id="3" name="Content Placeholder 2">
            <a:extLst>
              <a:ext uri="{FF2B5EF4-FFF2-40B4-BE49-F238E27FC236}">
                <a16:creationId xmlns:a16="http://schemas.microsoft.com/office/drawing/2014/main" id="{A5175FAC-7510-9A48-9DA7-FBB6F38A7D86}"/>
              </a:ext>
            </a:extLst>
          </p:cNvPr>
          <p:cNvSpPr>
            <a:spLocks noGrp="1"/>
          </p:cNvSpPr>
          <p:nvPr>
            <p:ph idx="1"/>
          </p:nvPr>
        </p:nvSpPr>
        <p:spPr/>
        <p:txBody>
          <a:bodyPr/>
          <a:lstStyle/>
          <a:p>
            <a:r>
              <a:rPr lang="zh-CN" altLang="en-US" dirty="0"/>
              <a:t>一个语句本身的程序步数，可能不等于该语句一次执行所具有的程序步数</a:t>
            </a:r>
            <a:endParaRPr lang="en-US" altLang="zh-CN" dirty="0"/>
          </a:p>
          <a:p>
            <a:endParaRPr lang="en-US" dirty="0"/>
          </a:p>
          <a:p>
            <a:r>
              <a:rPr lang="zh-CN" altLang="en-US" dirty="0"/>
              <a:t>例如：赋值语句</a:t>
            </a:r>
            <a:r>
              <a:rPr lang="en-US"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sum(R, n)</a:t>
            </a:r>
          </a:p>
          <a:p>
            <a:pPr lvl="1"/>
            <a:r>
              <a:rPr lang="zh-CN" altLang="en-US" dirty="0"/>
              <a:t>本身的程序步数为</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pPr lvl="1"/>
            <a:r>
              <a:rPr lang="zh-CN" altLang="en-US" dirty="0"/>
              <a:t>一次执行对函数</a:t>
            </a:r>
            <a:r>
              <a:rPr lang="en-US" dirty="0">
                <a:latin typeface="Times New Roman" panose="02020603050405020304" pitchFamily="18" charset="0"/>
                <a:cs typeface="Times New Roman" panose="02020603050405020304" pitchFamily="18" charset="0"/>
              </a:rPr>
              <a:t>sum(R, n)</a:t>
            </a:r>
            <a:r>
              <a:rPr lang="zh-CN" altLang="en-US" dirty="0"/>
              <a:t>的调用需要的程序步数为</a:t>
            </a:r>
            <a:r>
              <a:rPr lang="en-US" altLang="zh-CN"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4</a:t>
            </a:r>
            <a:endParaRPr lang="en-US" dirty="0">
              <a:latin typeface="Times New Roman" panose="02020603050405020304" pitchFamily="18" charset="0"/>
              <a:cs typeface="Times New Roman" panose="02020603050405020304" pitchFamily="18" charset="0"/>
            </a:endParaRPr>
          </a:p>
          <a:p>
            <a:pPr lvl="1"/>
            <a:r>
              <a:rPr lang="zh-CN" altLang="en-US" dirty="0"/>
              <a:t> 一次执行该赋值语句的程序步数为</a:t>
            </a:r>
            <a:r>
              <a:rPr lang="en-US" altLang="zh-CN" dirty="0">
                <a:latin typeface="Times New Roman" panose="02020603050405020304" pitchFamily="18" charset="0"/>
                <a:cs typeface="Times New Roman" panose="02020603050405020304" pitchFamily="18" charset="0"/>
              </a:rPr>
              <a:t>1+3</a:t>
            </a:r>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050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BE9ED-6932-7440-BE2C-AB65F98B61C2}"/>
              </a:ext>
            </a:extLst>
          </p:cNvPr>
          <p:cNvSpPr>
            <a:spLocks noGrp="1"/>
          </p:cNvSpPr>
          <p:nvPr>
            <p:ph type="title"/>
          </p:nvPr>
        </p:nvSpPr>
        <p:spPr/>
        <p:txBody>
          <a:bodyPr/>
          <a:lstStyle/>
          <a:p>
            <a:r>
              <a:rPr lang="zh-CN" altLang="en-US" dirty="0"/>
              <a:t>为求累加和程序建立程序步计算表格</a:t>
            </a:r>
            <a:endParaRPr lang="en-US" dirty="0"/>
          </a:p>
        </p:txBody>
      </p:sp>
      <p:graphicFrame>
        <p:nvGraphicFramePr>
          <p:cNvPr id="4" name="Content Placeholder 3">
            <a:extLst>
              <a:ext uri="{FF2B5EF4-FFF2-40B4-BE49-F238E27FC236}">
                <a16:creationId xmlns:a16="http://schemas.microsoft.com/office/drawing/2014/main" id="{37796805-2969-9A41-9338-8DA5D0ECF568}"/>
              </a:ext>
            </a:extLst>
          </p:cNvPr>
          <p:cNvGraphicFramePr>
            <a:graphicFrameLocks noGrp="1"/>
          </p:cNvGraphicFramePr>
          <p:nvPr>
            <p:ph idx="1"/>
            <p:extLst>
              <p:ext uri="{D42A27DB-BD31-4B8C-83A1-F6EECF244321}">
                <p14:modId xmlns:p14="http://schemas.microsoft.com/office/powerpoint/2010/main" val="1775843368"/>
              </p:ext>
            </p:extLst>
          </p:nvPr>
        </p:nvGraphicFramePr>
        <p:xfrm>
          <a:off x="628650" y="1825625"/>
          <a:ext cx="7471743" cy="3108960"/>
        </p:xfrm>
        <a:graphic>
          <a:graphicData uri="http://schemas.openxmlformats.org/drawingml/2006/table">
            <a:tbl>
              <a:tblPr firstRow="1" bandRow="1">
                <a:tableStyleId>{073A0DAA-6AF3-43AB-8588-CEC1D06C72B9}</a:tableStyleId>
              </a:tblPr>
              <a:tblGrid>
                <a:gridCol w="3367286">
                  <a:extLst>
                    <a:ext uri="{9D8B030D-6E8A-4147-A177-3AD203B41FA5}">
                      <a16:colId xmlns:a16="http://schemas.microsoft.com/office/drawing/2014/main" val="2209328387"/>
                    </a:ext>
                  </a:extLst>
                </a:gridCol>
                <a:gridCol w="1944216">
                  <a:extLst>
                    <a:ext uri="{9D8B030D-6E8A-4147-A177-3AD203B41FA5}">
                      <a16:colId xmlns:a16="http://schemas.microsoft.com/office/drawing/2014/main" val="4191163"/>
                    </a:ext>
                  </a:extLst>
                </a:gridCol>
                <a:gridCol w="1080120">
                  <a:extLst>
                    <a:ext uri="{9D8B030D-6E8A-4147-A177-3AD203B41FA5}">
                      <a16:colId xmlns:a16="http://schemas.microsoft.com/office/drawing/2014/main" val="2413190290"/>
                    </a:ext>
                  </a:extLst>
                </a:gridCol>
                <a:gridCol w="1080121">
                  <a:extLst>
                    <a:ext uri="{9D8B030D-6E8A-4147-A177-3AD203B41FA5}">
                      <a16:colId xmlns:a16="http://schemas.microsoft.com/office/drawing/2014/main" val="3817210031"/>
                    </a:ext>
                  </a:extLst>
                </a:gridCol>
              </a:tblGrid>
              <a:tr h="370840">
                <a:tc>
                  <a:txBody>
                    <a:bodyPr/>
                    <a:lstStyle/>
                    <a:p>
                      <a:pPr algn="ctr"/>
                      <a:r>
                        <a:rPr lang="zh-CN" altLang="en-US" sz="2400" dirty="0"/>
                        <a:t>程序语句</a:t>
                      </a:r>
                      <a:endParaRPr lang="en-US" sz="2400" dirty="0"/>
                    </a:p>
                  </a:txBody>
                  <a:tcPr anchor="ctr"/>
                </a:tc>
                <a:tc>
                  <a:txBody>
                    <a:bodyPr/>
                    <a:lstStyle/>
                    <a:p>
                      <a:pPr algn="ctr"/>
                      <a:r>
                        <a:rPr lang="zh-CN" altLang="en-US" sz="2400" dirty="0"/>
                        <a:t>一次执行所需程序步数</a:t>
                      </a:r>
                      <a:endParaRPr lang="en-US" sz="2400" dirty="0"/>
                    </a:p>
                  </a:txBody>
                  <a:tcPr anchor="ctr"/>
                </a:tc>
                <a:tc>
                  <a:txBody>
                    <a:bodyPr/>
                    <a:lstStyle/>
                    <a:p>
                      <a:pPr algn="ctr"/>
                      <a:r>
                        <a:rPr lang="zh-CN" altLang="en-US" sz="2400" dirty="0"/>
                        <a:t>执行频度</a:t>
                      </a:r>
                      <a:endParaRPr lang="en-US" sz="2400" dirty="0"/>
                    </a:p>
                  </a:txBody>
                  <a:tcPr anchor="ctr"/>
                </a:tc>
                <a:tc>
                  <a:txBody>
                    <a:bodyPr/>
                    <a:lstStyle/>
                    <a:p>
                      <a:pPr algn="ctr"/>
                      <a:r>
                        <a:rPr lang="zh-CN" altLang="en-US" sz="2400" dirty="0"/>
                        <a:t>执行步数</a:t>
                      </a:r>
                      <a:endParaRPr lang="en-US" sz="2400" dirty="0"/>
                    </a:p>
                  </a:txBody>
                  <a:tcPr anchor="ctr"/>
                </a:tc>
                <a:extLst>
                  <a:ext uri="{0D108BD9-81ED-4DB2-BD59-A6C34878D82A}">
                    <a16:rowId xmlns:a16="http://schemas.microsoft.com/office/drawing/2014/main" val="857690633"/>
                  </a:ext>
                </a:extLst>
              </a:tr>
              <a:tr h="37084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float</a:t>
                      </a:r>
                      <a:r>
                        <a:rPr kumimoji="1" lang="en-US" altLang="zh-CN" sz="2400" b="0" i="1"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s</a:t>
                      </a:r>
                      <a:r>
                        <a:rPr kumimoji="1" lang="zh-CN" altLang="en-US"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1" lang="zh-CN" altLang="en-US"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0</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0</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endPar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81938365"/>
                  </a:ext>
                </a:extLst>
              </a:tr>
              <a:tr h="370840">
                <a:tc>
                  <a:txBody>
                    <a:bodyPr/>
                    <a:lstStyle/>
                    <a:p>
                      <a:pPr algn="ctr"/>
                      <a:r>
                        <a:rPr kumimoji="1" lang="zh-CN" altLang="en-US"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for (</a:t>
                      </a:r>
                      <a:r>
                        <a:rPr kumimoji="1" lang="en-US" altLang="zh-CN" sz="2400" u="none" dirty="0" err="1">
                          <a:solidFill>
                            <a:schemeClr val="tx1"/>
                          </a:solidFill>
                          <a:effectLst/>
                          <a:latin typeface="Times New Roman" panose="02020603050405020304" pitchFamily="18" charset="0"/>
                          <a:ea typeface="宋体" pitchFamily="2" charset="-122"/>
                          <a:cs typeface="Times New Roman" panose="02020603050405020304" pitchFamily="18" charset="0"/>
                        </a:rPr>
                        <a:t>int</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b="0" u="none" dirty="0" err="1">
                          <a:solidFill>
                            <a:schemeClr val="tx1"/>
                          </a:solidFill>
                          <a:effectLst/>
                          <a:latin typeface="Times New Roman" panose="02020603050405020304" pitchFamily="18" charset="0"/>
                          <a:ea typeface="宋体" pitchFamily="2" charset="-122"/>
                          <a:cs typeface="Times New Roman" panose="02020603050405020304" pitchFamily="18" charset="0"/>
                        </a:rPr>
                        <a:t>i</a:t>
                      </a:r>
                      <a:r>
                        <a:rPr kumimoji="1" lang="zh-CN" altLang="en-US"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1" lang="zh-CN" altLang="en-US"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0</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b="0" u="none" dirty="0" err="1">
                          <a:solidFill>
                            <a:schemeClr val="tx1"/>
                          </a:solidFill>
                          <a:effectLst/>
                          <a:latin typeface="Times New Roman" panose="02020603050405020304" pitchFamily="18" charset="0"/>
                          <a:ea typeface="宋体" pitchFamily="2" charset="-122"/>
                          <a:cs typeface="Times New Roman" panose="02020603050405020304" pitchFamily="18" charset="0"/>
                        </a:rPr>
                        <a:t>i</a:t>
                      </a:r>
                      <a:r>
                        <a:rPr kumimoji="1" lang="zh-CN" altLang="en-US"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&lt;</a:t>
                      </a:r>
                      <a:r>
                        <a:rPr kumimoji="1" lang="zh-CN" altLang="en-US"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b="0" u="none" dirty="0" err="1">
                          <a:solidFill>
                            <a:schemeClr val="tx1"/>
                          </a:solidFill>
                          <a:effectLst/>
                          <a:latin typeface="Times New Roman" panose="02020603050405020304" pitchFamily="18" charset="0"/>
                          <a:ea typeface="宋体" pitchFamily="2" charset="-122"/>
                          <a:cs typeface="Times New Roman" panose="02020603050405020304" pitchFamily="18" charset="0"/>
                        </a:rPr>
                        <a:t>i</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n+1</a:t>
                      </a: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n+</a:t>
                      </a:r>
                      <a:r>
                        <a:rPr lang="en-US" altLang="zh-CN" sz="24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526544185"/>
                  </a:ext>
                </a:extLst>
              </a:tr>
              <a:tr h="370840">
                <a:tc>
                  <a:txBody>
                    <a:bodyPr/>
                    <a:lstStyle/>
                    <a:p>
                      <a:pPr algn="ct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s</a:t>
                      </a:r>
                      <a:r>
                        <a:rPr kumimoji="1" lang="zh-CN" altLang="en-US"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1" lang="zh-CN" altLang="en-US"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 </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a</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r>
                        <a:rPr kumimoji="1" lang="en-US" altLang="zh-CN" sz="2400" b="0" u="none" dirty="0" err="1">
                          <a:solidFill>
                            <a:schemeClr val="tx1"/>
                          </a:solidFill>
                          <a:effectLst/>
                          <a:latin typeface="Times New Roman" panose="02020603050405020304" pitchFamily="18" charset="0"/>
                          <a:ea typeface="宋体" pitchFamily="2" charset="-122"/>
                          <a:cs typeface="Times New Roman" panose="02020603050405020304" pitchFamily="18" charset="0"/>
                        </a:rPr>
                        <a:t>i</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sz="2400" dirty="0">
                          <a:latin typeface="Times New Roman" panose="02020603050405020304" pitchFamily="18" charset="0"/>
                          <a:cs typeface="Times New Roman" panose="02020603050405020304" pitchFamily="18" charset="0"/>
                        </a:rPr>
                        <a:t>n</a:t>
                      </a:r>
                    </a:p>
                  </a:txBody>
                  <a:tcPr anchor="ctr"/>
                </a:tc>
                <a:tc>
                  <a:txBody>
                    <a:bodyPr/>
                    <a:lstStyle/>
                    <a:p>
                      <a:pPr algn="ctr"/>
                      <a:r>
                        <a:rPr lang="en-US" sz="2400" dirty="0">
                          <a:latin typeface="Times New Roman" panose="02020603050405020304" pitchFamily="18" charset="0"/>
                          <a:cs typeface="Times New Roman" panose="02020603050405020304" pitchFamily="18" charset="0"/>
                        </a:rPr>
                        <a:t>n</a:t>
                      </a:r>
                    </a:p>
                  </a:txBody>
                  <a:tcPr anchor="ctr"/>
                </a:tc>
                <a:extLst>
                  <a:ext uri="{0D108BD9-81ED-4DB2-BD59-A6C34878D82A}">
                    <a16:rowId xmlns:a16="http://schemas.microsoft.com/office/drawing/2014/main" val="1038554737"/>
                  </a:ext>
                </a:extLst>
              </a:tr>
              <a:tr h="370840">
                <a:tc>
                  <a:txBody>
                    <a:bodyPr/>
                    <a:lstStyle/>
                    <a:p>
                      <a:pPr algn="ct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return</a:t>
                      </a:r>
                      <a:r>
                        <a:rPr kumimoji="1" lang="en-US" altLang="zh-CN" sz="2400" b="0" u="none" dirty="0">
                          <a:solidFill>
                            <a:schemeClr val="tx1"/>
                          </a:solidFill>
                          <a:effectLst/>
                          <a:latin typeface="Times New Roman" panose="02020603050405020304" pitchFamily="18" charset="0"/>
                          <a:ea typeface="宋体" pitchFamily="2" charset="-122"/>
                          <a:cs typeface="Times New Roman" panose="02020603050405020304" pitchFamily="18" charset="0"/>
                        </a:rPr>
                        <a:t> s</a:t>
                      </a:r>
                      <a:r>
                        <a:rPr kumimoji="1" lang="en-US" altLang="zh-CN" sz="2400" u="none" dirty="0">
                          <a:solidFill>
                            <a:schemeClr val="tx1"/>
                          </a:solidFill>
                          <a:effectLst/>
                          <a:latin typeface="Times New Roman" panose="02020603050405020304" pitchFamily="18" charset="0"/>
                          <a:ea typeface="宋体" pitchFamily="2" charset="-122"/>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08309013"/>
                  </a:ext>
                </a:extLst>
              </a:tr>
              <a:tr h="370840">
                <a:tc>
                  <a:txBody>
                    <a:bodyPr/>
                    <a:lstStyle/>
                    <a:p>
                      <a:pPr algn="ctr"/>
                      <a:endParaRPr lang="en-US" sz="2400"/>
                    </a:p>
                  </a:txBody>
                  <a:tcPr anchor="ctr"/>
                </a:tc>
                <a:tc gridSpan="2">
                  <a:txBody>
                    <a:bodyPr/>
                    <a:lstStyle/>
                    <a:p>
                      <a:pPr algn="ctr"/>
                      <a:r>
                        <a:rPr lang="zh-CN" altLang="en-US" sz="2400" b="1" i="0" dirty="0">
                          <a:latin typeface="DengXian" panose="02010600030101010101" pitchFamily="2" charset="-122"/>
                          <a:ea typeface="DengXian" panose="02010600030101010101" pitchFamily="2" charset="-122"/>
                        </a:rPr>
                        <a:t>总程序步数</a:t>
                      </a:r>
                      <a:endParaRPr lang="en-US" sz="2400" b="1" i="0" dirty="0">
                        <a:latin typeface="DengXian" panose="02010600030101010101" pitchFamily="2" charset="-122"/>
                        <a:ea typeface="DengXian" panose="02010600030101010101" pitchFamily="2" charset="-122"/>
                      </a:endParaRPr>
                    </a:p>
                  </a:txBody>
                  <a:tcPr anchor="ctr"/>
                </a:tc>
                <a:tc hMerge="1">
                  <a:txBody>
                    <a:bodyPr/>
                    <a:lstStyle/>
                    <a:p>
                      <a:pPr algn="ctr"/>
                      <a:endParaRPr lang="en-US" sz="2400" dirty="0"/>
                    </a:p>
                  </a:txBody>
                  <a:tcPr anchor="ctr"/>
                </a:tc>
                <a:tc>
                  <a:txBody>
                    <a:bodyPr/>
                    <a:lstStyle/>
                    <a:p>
                      <a:pPr algn="ctr"/>
                      <a:r>
                        <a:rPr lang="en-US" altLang="zh-CN" sz="2400" b="1" dirty="0">
                          <a:solidFill>
                            <a:srgbClr val="C00000"/>
                          </a:solidFill>
                          <a:latin typeface="Times New Roman" panose="02020603050405020304" pitchFamily="18" charset="0"/>
                          <a:cs typeface="Times New Roman" panose="02020603050405020304" pitchFamily="18" charset="0"/>
                        </a:rPr>
                        <a:t>3n+4</a:t>
                      </a:r>
                      <a:endParaRPr lang="en-US" sz="2400" b="1" dirty="0">
                        <a:solidFill>
                          <a:srgbClr val="C0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94378619"/>
                  </a:ext>
                </a:extLst>
              </a:tr>
            </a:tbl>
          </a:graphicData>
        </a:graphic>
      </p:graphicFrame>
    </p:spTree>
    <p:extLst>
      <p:ext uri="{BB962C8B-B14F-4D97-AF65-F5344CB8AC3E}">
        <p14:creationId xmlns:p14="http://schemas.microsoft.com/office/powerpoint/2010/main" val="1501719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5844-1CB0-8B49-AD65-3B5D34C4E7A3}"/>
              </a:ext>
            </a:extLst>
          </p:cNvPr>
          <p:cNvSpPr>
            <a:spLocks noGrp="1"/>
          </p:cNvSpPr>
          <p:nvPr>
            <p:ph type="title"/>
          </p:nvPr>
        </p:nvSpPr>
        <p:spPr/>
        <p:txBody>
          <a:bodyPr>
            <a:normAutofit/>
          </a:bodyPr>
          <a:lstStyle/>
          <a:p>
            <a:r>
              <a:rPr lang="zh-CN" altLang="en-US" dirty="0"/>
              <a:t>例</a:t>
            </a:r>
            <a:r>
              <a:rPr lang="en-US" altLang="zh-CN" dirty="0">
                <a:latin typeface="Times New Roman" panose="02020603050405020304" pitchFamily="18" charset="0"/>
                <a:cs typeface="Times New Roman" panose="02020603050405020304" pitchFamily="18" charset="0"/>
              </a:rPr>
              <a:t>2</a:t>
            </a:r>
            <a:r>
              <a:rPr lang="zh-CN" altLang="en-US" dirty="0"/>
              <a:t>：以递归方式求累加和</a:t>
            </a:r>
            <a:endParaRPr lang="en-US" dirty="0"/>
          </a:p>
        </p:txBody>
      </p:sp>
      <p:sp>
        <p:nvSpPr>
          <p:cNvPr id="4" name="Text Box 4">
            <a:extLst>
              <a:ext uri="{FF2B5EF4-FFF2-40B4-BE49-F238E27FC236}">
                <a16:creationId xmlns:a16="http://schemas.microsoft.com/office/drawing/2014/main" id="{DDCDBD9A-B467-EC40-AD9A-AB4A2541CC95}"/>
              </a:ext>
            </a:extLst>
          </p:cNvPr>
          <p:cNvSpPr txBox="1">
            <a:spLocks noChangeArrowheads="1"/>
          </p:cNvSpPr>
          <p:nvPr/>
        </p:nvSpPr>
        <p:spPr bwMode="auto">
          <a:xfrm>
            <a:off x="2087724" y="2251088"/>
            <a:ext cx="4968551" cy="2330040"/>
          </a:xfrm>
          <a:prstGeom prst="rect">
            <a:avLst/>
          </a:prstGeom>
          <a:noFill/>
          <a:ln w="9525">
            <a:noFill/>
            <a:miter lim="800000"/>
            <a:headEnd/>
            <a:tailEnd/>
          </a:ln>
          <a:effectLst/>
        </p:spPr>
        <p:txBody>
          <a:bodyPr wrap="square" lIns="112947" tIns="56473" rIns="112947" bIns="56473">
            <a:spAutoFit/>
          </a:bodyPr>
          <a:lstStyle/>
          <a:p>
            <a:pP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float</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rsum</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(float</a:t>
            </a:r>
            <a:r>
              <a:rPr kumimoji="1" lang="en-US" altLang="zh-CN" sz="2400" b="0" u="none" dirty="0">
                <a:solidFill>
                  <a:schemeClr val="tx1"/>
                </a:solidFill>
                <a:effectLst/>
                <a:latin typeface="Times New Roman" pitchFamily="18" charset="0"/>
                <a:ea typeface="宋体" pitchFamily="2" charset="-122"/>
              </a:rPr>
              <a:t> a</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n</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if</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&lt;=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return</a:t>
            </a:r>
            <a:r>
              <a:rPr kumimoji="1" lang="en-US" altLang="zh-CN" sz="2400" b="0" u="none" dirty="0">
                <a:solidFill>
                  <a:schemeClr val="tx1"/>
                </a:solidFill>
                <a:effectLst/>
                <a:latin typeface="Times New Roman" pitchFamily="18" charset="0"/>
                <a:ea typeface="宋体" pitchFamily="2" charset="-122"/>
              </a:rPr>
              <a:t> 0</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else </a:t>
            </a:r>
          </a:p>
          <a:p>
            <a:pPr defTabSz="1128713">
              <a:spcBef>
                <a:spcPct val="0"/>
              </a:spcBef>
              <a:buClrTx/>
              <a:buSzTx/>
              <a:buFontTx/>
              <a:buNone/>
            </a:pP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return</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rsum</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1</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1</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030692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C4D23-EEA4-404A-92DC-653480B56A35}"/>
              </a:ext>
            </a:extLst>
          </p:cNvPr>
          <p:cNvSpPr>
            <a:spLocks noGrp="1"/>
          </p:cNvSpPr>
          <p:nvPr>
            <p:ph type="title"/>
          </p:nvPr>
        </p:nvSpPr>
        <p:spPr/>
        <p:txBody>
          <a:bodyPr>
            <a:normAutofit/>
          </a:bodyPr>
          <a:lstStyle/>
          <a:p>
            <a:r>
              <a:rPr lang="zh-CN" altLang="en-US" dirty="0"/>
              <a:t>在递归求累加和程序中加入</a:t>
            </a:r>
            <a:r>
              <a:rPr lang="en-US" dirty="0">
                <a:latin typeface="Times New Roman" panose="02020603050405020304" pitchFamily="18" charset="0"/>
                <a:cs typeface="Times New Roman" panose="02020603050405020304" pitchFamily="18" charset="0"/>
              </a:rPr>
              <a:t>count</a:t>
            </a:r>
            <a:r>
              <a:rPr lang="zh-CN" altLang="en-US" dirty="0"/>
              <a:t>语句</a:t>
            </a:r>
            <a:endParaRPr lang="en-US" dirty="0"/>
          </a:p>
        </p:txBody>
      </p:sp>
      <p:sp>
        <p:nvSpPr>
          <p:cNvPr id="4" name="Text Box 4">
            <a:extLst>
              <a:ext uri="{FF2B5EF4-FFF2-40B4-BE49-F238E27FC236}">
                <a16:creationId xmlns:a16="http://schemas.microsoft.com/office/drawing/2014/main" id="{A9EDDF11-3903-8E43-96EA-746CB962ECB8}"/>
              </a:ext>
            </a:extLst>
          </p:cNvPr>
          <p:cNvSpPr txBox="1">
            <a:spLocks noChangeArrowheads="1"/>
          </p:cNvSpPr>
          <p:nvPr/>
        </p:nvSpPr>
        <p:spPr bwMode="auto">
          <a:xfrm>
            <a:off x="1611077" y="1709332"/>
            <a:ext cx="5921846" cy="3807368"/>
          </a:xfrm>
          <a:prstGeom prst="rect">
            <a:avLst/>
          </a:prstGeom>
          <a:noFill/>
          <a:ln w="9525">
            <a:noFill/>
            <a:miter lim="800000"/>
            <a:headEnd/>
            <a:tailEnd/>
          </a:ln>
          <a:effectLst/>
        </p:spPr>
        <p:txBody>
          <a:bodyPr wrap="square" lIns="112947" tIns="56473" rIns="112947" bIns="56473">
            <a:spAutoFit/>
          </a:bodyPr>
          <a:lstStyle/>
          <a:p>
            <a:pPr defTabSz="1128713">
              <a:spcBef>
                <a:spcPct val="0"/>
              </a:spcBef>
              <a:buClr>
                <a:schemeClr val="tx2"/>
              </a:buClr>
              <a:buSzPct val="55000"/>
            </a:pPr>
            <a:r>
              <a:rPr kumimoji="1" lang="en-US" altLang="zh-CN" sz="2400" u="none" dirty="0">
                <a:solidFill>
                  <a:schemeClr val="tx1"/>
                </a:solidFill>
                <a:effectLst/>
                <a:latin typeface="Times New Roman" pitchFamily="18" charset="0"/>
                <a:ea typeface="仿宋_GB2312" pitchFamily="49" charset="-122"/>
              </a:rPr>
              <a:t>float</a:t>
            </a:r>
            <a:r>
              <a:rPr kumimoji="1" lang="en-US" altLang="zh-CN" sz="2400" b="0" u="none" dirty="0">
                <a:solidFill>
                  <a:schemeClr val="tx1"/>
                </a:solidFill>
                <a:effectLst/>
                <a:latin typeface="Times New Roman" pitchFamily="18" charset="0"/>
                <a:ea typeface="仿宋_GB2312" pitchFamily="49" charset="-122"/>
              </a:rPr>
              <a:t> </a:t>
            </a:r>
            <a:r>
              <a:rPr kumimoji="1" lang="en-US" altLang="zh-CN" sz="2400" b="0" u="none" dirty="0" err="1">
                <a:solidFill>
                  <a:schemeClr val="tx1"/>
                </a:solidFill>
                <a:effectLst/>
                <a:latin typeface="Times New Roman" pitchFamily="18" charset="0"/>
                <a:ea typeface="仿宋_GB2312" pitchFamily="49" charset="-122"/>
              </a:rPr>
              <a:t>rsum</a:t>
            </a:r>
            <a:r>
              <a:rPr kumimoji="1" lang="en-US" altLang="zh-CN" sz="2400" u="none" dirty="0">
                <a:solidFill>
                  <a:schemeClr val="tx1"/>
                </a:solidFill>
                <a:effectLst/>
                <a:latin typeface="Times New Roman" pitchFamily="18" charset="0"/>
                <a:ea typeface="仿宋_GB2312" pitchFamily="49" charset="-122"/>
              </a:rPr>
              <a:t>(float </a:t>
            </a:r>
            <a:r>
              <a:rPr kumimoji="1" lang="en-US" altLang="zh-CN" sz="2400" b="0" u="none" dirty="0">
                <a:solidFill>
                  <a:schemeClr val="tx1"/>
                </a:solidFill>
                <a:effectLst/>
                <a:latin typeface="Times New Roman" pitchFamily="18" charset="0"/>
                <a:ea typeface="仿宋_GB2312" pitchFamily="49" charset="-122"/>
              </a:rPr>
              <a:t>a</a:t>
            </a:r>
            <a:r>
              <a:rPr kumimoji="1" lang="en-US" altLang="zh-CN" sz="2400" u="none" dirty="0">
                <a:solidFill>
                  <a:schemeClr val="tx1"/>
                </a:solidFill>
                <a:effectLst/>
                <a:latin typeface="Times New Roman" pitchFamily="18" charset="0"/>
                <a:ea typeface="仿宋_GB2312" pitchFamily="49" charset="-122"/>
              </a:rPr>
              <a:t>[ ],</a:t>
            </a:r>
            <a:r>
              <a:rPr kumimoji="1" lang="en-US" altLang="zh-CN" sz="2400" b="0" u="none" dirty="0">
                <a:solidFill>
                  <a:schemeClr val="tx1"/>
                </a:solidFill>
                <a:effectLst/>
                <a:latin typeface="Times New Roman" pitchFamily="18" charset="0"/>
                <a:ea typeface="仿宋_GB2312" pitchFamily="49" charset="-122"/>
              </a:rPr>
              <a:t> </a:t>
            </a:r>
            <a:r>
              <a:rPr kumimoji="1" lang="en-US" altLang="zh-CN" sz="2400" u="none" dirty="0" err="1">
                <a:solidFill>
                  <a:schemeClr val="tx1"/>
                </a:solidFill>
                <a:effectLst/>
                <a:latin typeface="Times New Roman" pitchFamily="18" charset="0"/>
                <a:ea typeface="仿宋_GB2312" pitchFamily="49" charset="-122"/>
              </a:rPr>
              <a:t>int</a:t>
            </a:r>
            <a:r>
              <a:rPr kumimoji="1" lang="en-US" altLang="zh-CN" sz="2400" b="0" u="none" dirty="0">
                <a:solidFill>
                  <a:schemeClr val="tx1"/>
                </a:solidFill>
                <a:effectLst/>
                <a:latin typeface="Times New Roman" pitchFamily="18" charset="0"/>
                <a:ea typeface="仿宋_GB2312" pitchFamily="49" charset="-122"/>
              </a:rPr>
              <a:t> n</a:t>
            </a:r>
            <a:r>
              <a:rPr kumimoji="1" lang="en-US" altLang="zh-CN" sz="2400" u="none" dirty="0">
                <a:solidFill>
                  <a:schemeClr val="tx1"/>
                </a:solidFill>
                <a:effectLst/>
                <a:latin typeface="Times New Roman" pitchFamily="18" charset="0"/>
                <a:ea typeface="仿宋_GB2312" pitchFamily="49" charset="-122"/>
              </a:rPr>
              <a:t>)</a:t>
            </a:r>
            <a:r>
              <a:rPr kumimoji="1" lang="zh-CN" altLang="en-US" sz="2400" u="none" dirty="0">
                <a:solidFill>
                  <a:schemeClr val="tx1"/>
                </a:solidFill>
                <a:effectLst/>
                <a:latin typeface="Times New Roman" pitchFamily="18" charset="0"/>
                <a:ea typeface="仿宋_GB2312" pitchFamily="49" charset="-122"/>
              </a:rPr>
              <a:t> </a:t>
            </a:r>
            <a:r>
              <a:rPr kumimoji="1" lang="en-US" altLang="zh-CN" sz="2400" u="none" dirty="0">
                <a:solidFill>
                  <a:schemeClr val="tx1"/>
                </a:solidFill>
                <a:effectLst/>
                <a:latin typeface="Times New Roman" pitchFamily="18" charset="0"/>
                <a:ea typeface="仿宋_GB2312" pitchFamily="49" charset="-122"/>
              </a:rPr>
              <a:t>{</a:t>
            </a:r>
            <a:r>
              <a:rPr kumimoji="1" lang="en-US" altLang="zh-CN" sz="2400" b="0" u="none" dirty="0">
                <a:solidFill>
                  <a:schemeClr val="tx1"/>
                </a:solidFill>
                <a:effectLst/>
                <a:latin typeface="Times New Roman" pitchFamily="18" charset="0"/>
                <a:ea typeface="仿宋_GB2312" pitchFamily="49" charset="-122"/>
              </a:rPr>
              <a:t>		</a:t>
            </a:r>
            <a:r>
              <a:rPr kumimoji="1" lang="en-US" altLang="zh-CN" sz="2400" b="0" u="none" dirty="0">
                <a:solidFill>
                  <a:schemeClr val="tx1"/>
                </a:solidFill>
                <a:effectLst/>
                <a:latin typeface="Times New Roman" pitchFamily="18" charset="0"/>
                <a:ea typeface="黑体" pitchFamily="2" charset="-122"/>
              </a:rPr>
              <a:t>  </a:t>
            </a:r>
            <a:r>
              <a:rPr kumimoji="1" lang="en-US" altLang="zh-CN" sz="240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en-US" altLang="zh-CN" sz="2400" b="0" u="none" dirty="0">
                <a:solidFill>
                  <a:srgbClr val="C00000"/>
                </a:solidFill>
                <a:effectLst/>
                <a:latin typeface="Times New Roman" pitchFamily="18" charset="0"/>
                <a:ea typeface="宋体" pitchFamily="2" charset="-122"/>
              </a:rPr>
              <a:t>     count</a:t>
            </a:r>
            <a:r>
              <a:rPr kumimoji="1" lang="en-US" altLang="zh-CN" sz="2400" u="none" dirty="0">
                <a:solidFill>
                  <a:srgbClr val="C00000"/>
                </a:solidFill>
                <a:effectLst/>
                <a:latin typeface="Times New Roman" pitchFamily="18" charset="0"/>
                <a:ea typeface="宋体" pitchFamily="2" charset="-122"/>
              </a:rPr>
              <a:t>++;  </a:t>
            </a:r>
            <a:r>
              <a:rPr kumimoji="1" lang="en-US" altLang="zh-CN" sz="2400" u="none" dirty="0">
                <a:solidFill>
                  <a:srgbClr val="C00000"/>
                </a:solidFill>
                <a:effectLst/>
                <a:latin typeface="DengXian" panose="02010600030101010101" pitchFamily="2" charset="-122"/>
                <a:ea typeface="DengXian" panose="02010600030101010101" pitchFamily="2" charset="-122"/>
              </a:rPr>
              <a:t>//</a:t>
            </a:r>
            <a:r>
              <a:rPr kumimoji="1" lang="zh-CN" altLang="en-US" sz="2400" u="none" dirty="0">
                <a:solidFill>
                  <a:srgbClr val="C00000"/>
                </a:solidFill>
                <a:effectLst/>
                <a:latin typeface="DengXian" panose="02010600030101010101" pitchFamily="2" charset="-122"/>
                <a:ea typeface="DengXian" panose="02010600030101010101" pitchFamily="2" charset="-122"/>
              </a:rPr>
              <a:t> 针对</a:t>
            </a:r>
            <a:r>
              <a:rPr kumimoji="1"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if</a:t>
            </a:r>
            <a:r>
              <a:rPr kumimoji="1" lang="zh-CN" altLang="en-US" sz="2400" u="none" dirty="0">
                <a:solidFill>
                  <a:srgbClr val="C00000"/>
                </a:solidFill>
                <a:effectLst/>
                <a:latin typeface="DengXian" panose="02010600030101010101" pitchFamily="2" charset="-122"/>
                <a:ea typeface="DengXian" panose="02010600030101010101" pitchFamily="2" charset="-122"/>
              </a:rPr>
              <a:t>语句</a:t>
            </a:r>
          </a:p>
          <a:p>
            <a:pPr defTabSz="1128713">
              <a:spcBef>
                <a:spcPct val="0"/>
              </a:spcBef>
              <a:buClrTx/>
              <a:buSzTx/>
              <a:buFontTx/>
              <a:buNone/>
            </a:pP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if</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&lt;=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zh-CN" altLang="en-US" sz="2400" b="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ea typeface="宋体" pitchFamily="2" charset="-122"/>
              </a:rPr>
              <a:t>count</a:t>
            </a:r>
            <a:r>
              <a:rPr kumimoji="1" lang="en-US" altLang="zh-CN" sz="240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rPr>
              <a:t>//</a:t>
            </a:r>
            <a:r>
              <a:rPr kumimoji="1" lang="zh-CN" altLang="en-US" sz="2400" b="0" u="none" dirty="0">
                <a:solidFill>
                  <a:srgbClr val="C00000"/>
                </a:solidFill>
                <a:effectLst/>
                <a:latin typeface="Times New Roman" pitchFamily="18" charset="0"/>
              </a:rPr>
              <a:t> </a:t>
            </a:r>
            <a:r>
              <a:rPr kumimoji="1" lang="zh-CN" altLang="en-US" sz="2400" u="none" dirty="0">
                <a:solidFill>
                  <a:srgbClr val="C00000"/>
                </a:solidFill>
                <a:effectLst/>
                <a:latin typeface="DengXian" panose="02010600030101010101" pitchFamily="2" charset="-122"/>
                <a:ea typeface="DengXian" panose="02010600030101010101" pitchFamily="2" charset="-122"/>
              </a:rPr>
              <a:t>针对</a:t>
            </a:r>
            <a:r>
              <a:rPr kumimoji="1"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return</a:t>
            </a:r>
            <a:r>
              <a:rPr kumimoji="1" lang="zh-CN" altLang="en-US" sz="2400" u="none" dirty="0">
                <a:solidFill>
                  <a:srgbClr val="C00000"/>
                </a:solidFill>
                <a:effectLst/>
                <a:latin typeface="DengXian" panose="02010600030101010101" pitchFamily="2" charset="-122"/>
                <a:ea typeface="DengXian" panose="02010600030101010101" pitchFamily="2" charset="-122"/>
              </a:rPr>
              <a:t>语句</a:t>
            </a:r>
          </a:p>
          <a:p>
            <a:pPr defTabSz="1128713">
              <a:spcBef>
                <a:spcPct val="0"/>
              </a:spcBef>
              <a:buClrTx/>
              <a:buSzTx/>
              <a:buFontTx/>
              <a:buNone/>
            </a:pP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return</a:t>
            </a:r>
            <a:r>
              <a:rPr kumimoji="1" lang="en-US" altLang="zh-CN" sz="2400" b="0" u="none" dirty="0">
                <a:solidFill>
                  <a:schemeClr val="tx1"/>
                </a:solidFill>
                <a:effectLst/>
                <a:latin typeface="Times New Roman" pitchFamily="18" charset="0"/>
                <a:ea typeface="宋体" pitchFamily="2" charset="-122"/>
              </a:rPr>
              <a:t> 0</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 else</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zh-CN" altLang="en-US" sz="2400" b="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ea typeface="宋体" pitchFamily="2" charset="-122"/>
              </a:rPr>
              <a:t>count</a:t>
            </a:r>
            <a:r>
              <a:rPr kumimoji="1" lang="zh-CN" altLang="en-US" sz="2400" b="0" u="none" dirty="0">
                <a:solidFill>
                  <a:srgbClr val="C00000"/>
                </a:solidFill>
                <a:effectLst/>
                <a:latin typeface="Times New Roman" pitchFamily="18" charset="0"/>
                <a:ea typeface="宋体" pitchFamily="2" charset="-122"/>
              </a:rPr>
              <a:t> </a:t>
            </a:r>
            <a:r>
              <a:rPr kumimoji="1" lang="en-US" altLang="zh-CN" sz="2400" u="none" dirty="0">
                <a:solidFill>
                  <a:srgbClr val="C00000"/>
                </a:solidFill>
                <a:effectLst/>
                <a:latin typeface="Times New Roman" pitchFamily="18" charset="0"/>
                <a:ea typeface="宋体" pitchFamily="2" charset="-122"/>
              </a:rPr>
              <a:t>+=</a:t>
            </a:r>
            <a:r>
              <a:rPr kumimoji="1" lang="zh-CN" altLang="en-US" sz="240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ea typeface="宋体" pitchFamily="2" charset="-122"/>
              </a:rPr>
              <a:t>2</a:t>
            </a:r>
            <a:r>
              <a:rPr kumimoji="1" lang="en-US" altLang="zh-CN" sz="240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rPr>
              <a:t>//</a:t>
            </a:r>
            <a:r>
              <a:rPr kumimoji="1" lang="zh-CN" altLang="en-US" sz="2400" b="0" u="none" dirty="0">
                <a:solidFill>
                  <a:srgbClr val="C00000"/>
                </a:solidFill>
                <a:effectLst/>
                <a:latin typeface="Times New Roman" pitchFamily="18" charset="0"/>
              </a:rPr>
              <a:t> </a:t>
            </a:r>
            <a:r>
              <a:rPr kumimoji="1" lang="zh-CN" altLang="en-US" sz="2400" u="none" dirty="0">
                <a:solidFill>
                  <a:srgbClr val="C00000"/>
                </a:solidFill>
                <a:effectLst/>
                <a:latin typeface="DengXian" panose="02010600030101010101" pitchFamily="2" charset="-122"/>
                <a:ea typeface="DengXian" panose="02010600030101010101" pitchFamily="2" charset="-122"/>
                <a:cs typeface="Times New Roman" panose="02020603050405020304" pitchFamily="18" charset="0"/>
              </a:rPr>
              <a:t>针对</a:t>
            </a:r>
            <a:r>
              <a:rPr kumimoji="1"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return</a:t>
            </a:r>
            <a:r>
              <a:rPr kumimoji="1" lang="zh-CN" altLang="en-US" sz="2400" u="none" dirty="0">
                <a:solidFill>
                  <a:srgbClr val="C00000"/>
                </a:solidFill>
                <a:effectLst/>
                <a:latin typeface="DengXian" panose="02010600030101010101" pitchFamily="2" charset="-122"/>
                <a:ea typeface="DengXian" panose="02010600030101010101" pitchFamily="2" charset="-122"/>
                <a:cs typeface="Times New Roman" panose="02020603050405020304" pitchFamily="18" charset="0"/>
              </a:rPr>
              <a:t>语句</a:t>
            </a:r>
          </a:p>
          <a:p>
            <a:pPr defTabSz="1128713">
              <a:spcBef>
                <a:spcPct val="0"/>
              </a:spcBef>
              <a:buClrTx/>
              <a:buSzTx/>
              <a:buFontTx/>
              <a:buNone/>
            </a:pP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return</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rsum</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1</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n-1</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a:t>
            </a:r>
            <a:endParaRPr kumimoji="1" lang="en-US" altLang="zh-CN" sz="2400" dirty="0">
              <a:solidFill>
                <a:schemeClr val="tx1"/>
              </a:solidFill>
              <a:effectLst>
                <a:outerShdw blurRad="38100" dist="38100" dir="2700000" algn="tl">
                  <a:srgbClr val="C0C0C0"/>
                </a:outerShdw>
              </a:effectLst>
              <a:latin typeface="Times New Roman" pitchFamily="18" charset="0"/>
              <a:ea typeface="宋体" pitchFamily="2" charset="-122"/>
            </a:endParaRPr>
          </a:p>
        </p:txBody>
      </p:sp>
    </p:spTree>
    <p:extLst>
      <p:ext uri="{BB962C8B-B14F-4D97-AF65-F5344CB8AC3E}">
        <p14:creationId xmlns:p14="http://schemas.microsoft.com/office/powerpoint/2010/main" val="303598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E2C66-9EF3-AB40-A57E-B138BB0706D3}"/>
              </a:ext>
            </a:extLst>
          </p:cNvPr>
          <p:cNvSpPr>
            <a:spLocks noGrp="1"/>
          </p:cNvSpPr>
          <p:nvPr>
            <p:ph type="title"/>
          </p:nvPr>
        </p:nvSpPr>
        <p:spPr/>
        <p:txBody>
          <a:bodyPr/>
          <a:lstStyle/>
          <a:p>
            <a:pPr algn="ctr"/>
            <a:r>
              <a:rPr lang="zh-CN" altLang="en-US" b="1" dirty="0"/>
              <a:t>成绩评定</a:t>
            </a:r>
            <a:endParaRPr lang="en-US" b="1" dirty="0"/>
          </a:p>
        </p:txBody>
      </p:sp>
      <p:sp>
        <p:nvSpPr>
          <p:cNvPr id="3" name="Content Placeholder 2">
            <a:extLst>
              <a:ext uri="{FF2B5EF4-FFF2-40B4-BE49-F238E27FC236}">
                <a16:creationId xmlns:a16="http://schemas.microsoft.com/office/drawing/2014/main" id="{BB33A069-B8B1-4148-A8D8-5D239D3E22AB}"/>
              </a:ext>
            </a:extLst>
          </p:cNvPr>
          <p:cNvSpPr>
            <a:spLocks noGrp="1"/>
          </p:cNvSpPr>
          <p:nvPr>
            <p:ph idx="1"/>
          </p:nvPr>
        </p:nvSpPr>
        <p:spPr/>
        <p:txBody>
          <a:bodyPr>
            <a:normAutofit/>
          </a:bodyPr>
          <a:lstStyle/>
          <a:p>
            <a:r>
              <a:rPr lang="zh-CN" altLang="en-US" sz="2400" b="1" dirty="0">
                <a:latin typeface="DengXian" panose="02010600030101010101" pitchFamily="2" charset="-122"/>
                <a:ea typeface="DengXian" panose="02010600030101010101" pitchFamily="2" charset="-122"/>
              </a:rPr>
              <a:t>期末闭卷笔试</a:t>
            </a:r>
            <a:r>
              <a:rPr lang="en-US" altLang="zh-CN" sz="2400" b="1" dirty="0">
                <a:latin typeface="DengXian" panose="02010600030101010101" pitchFamily="2" charset="-122"/>
                <a:ea typeface="DengXian" panose="02010600030101010101" pitchFamily="2" charset="-122"/>
              </a:rPr>
              <a:t>(</a:t>
            </a:r>
            <a:r>
              <a:rPr lang="zh-CN" altLang="en-US" sz="2400" b="1" dirty="0">
                <a:latin typeface="DengXian" panose="02010600030101010101" pitchFamily="2" charset="-122"/>
                <a:ea typeface="DengXian" panose="02010600030101010101" pitchFamily="2" charset="-122"/>
              </a:rPr>
              <a:t>约</a:t>
            </a:r>
            <a:r>
              <a:rPr lang="en-US" altLang="zh-CN" sz="2400" b="1" dirty="0">
                <a:solidFill>
                  <a:srgbClr val="C00000"/>
                </a:solidFill>
                <a:latin typeface="Times" pitchFamily="2" charset="0"/>
              </a:rPr>
              <a:t>50%</a:t>
            </a:r>
            <a:r>
              <a:rPr lang="zh-CN" altLang="en-US" sz="2400" b="1" dirty="0">
                <a:latin typeface="DengXian" panose="02010600030101010101" pitchFamily="2" charset="-122"/>
                <a:ea typeface="DengXian" panose="02010600030101010101" pitchFamily="2" charset="-122"/>
              </a:rPr>
              <a:t>左右</a:t>
            </a:r>
            <a:r>
              <a:rPr lang="en-US" altLang="zh-CN" sz="2400" b="1" dirty="0">
                <a:latin typeface="DengXian" panose="02010600030101010101" pitchFamily="2" charset="-122"/>
                <a:ea typeface="DengXian" panose="02010600030101010101" pitchFamily="2" charset="-122"/>
              </a:rPr>
              <a:t>)</a:t>
            </a:r>
            <a:endParaRPr lang="zh-CN" altLang="en-US" sz="2400" b="1" dirty="0">
              <a:latin typeface="DengXian" panose="02010600030101010101" pitchFamily="2" charset="-122"/>
              <a:ea typeface="DengXian" panose="02010600030101010101" pitchFamily="2" charset="-122"/>
            </a:endParaRPr>
          </a:p>
          <a:p>
            <a:r>
              <a:rPr lang="zh-CN" altLang="en-US" sz="2400" b="1" dirty="0">
                <a:latin typeface="DengXian" panose="02010600030101010101" pitchFamily="2" charset="-122"/>
                <a:ea typeface="DengXian" panose="02010600030101010101" pitchFamily="2" charset="-122"/>
              </a:rPr>
              <a:t>期中闭卷笔试</a:t>
            </a:r>
            <a:r>
              <a:rPr lang="en-US" altLang="zh-CN" sz="2400" b="1" dirty="0">
                <a:latin typeface="DengXian" panose="02010600030101010101" pitchFamily="2" charset="-122"/>
                <a:ea typeface="DengXian" panose="02010600030101010101" pitchFamily="2" charset="-122"/>
              </a:rPr>
              <a:t>(</a:t>
            </a:r>
            <a:r>
              <a:rPr lang="zh-CN" altLang="en-US" sz="2400" b="1" dirty="0">
                <a:latin typeface="DengXian" panose="02010600030101010101" pitchFamily="2" charset="-122"/>
                <a:ea typeface="DengXian" panose="02010600030101010101" pitchFamily="2" charset="-122"/>
              </a:rPr>
              <a:t>约</a:t>
            </a:r>
            <a:r>
              <a:rPr lang="en-US" altLang="zh-CN" sz="2400" b="1" dirty="0">
                <a:solidFill>
                  <a:srgbClr val="C00000"/>
                </a:solidFill>
                <a:latin typeface="Times New Roman" panose="02020603050405020304" pitchFamily="18" charset="0"/>
                <a:cs typeface="Times New Roman" panose="02020603050405020304" pitchFamily="18" charset="0"/>
              </a:rPr>
              <a:t>15%</a:t>
            </a:r>
            <a:r>
              <a:rPr lang="zh-CN" altLang="en-US" sz="2400" b="1" dirty="0">
                <a:latin typeface="DengXian" panose="02010600030101010101" pitchFamily="2" charset="-122"/>
                <a:ea typeface="DengXian" panose="02010600030101010101" pitchFamily="2" charset="-122"/>
              </a:rPr>
              <a:t>左右</a:t>
            </a:r>
            <a:r>
              <a:rPr lang="en-US" altLang="zh-CN" sz="2400" b="1" dirty="0">
                <a:latin typeface="DengXian" panose="02010600030101010101" pitchFamily="2" charset="-122"/>
                <a:ea typeface="DengXian" panose="02010600030101010101" pitchFamily="2" charset="-122"/>
              </a:rPr>
              <a:t>)</a:t>
            </a:r>
            <a:endParaRPr lang="zh-CN" altLang="en-US" sz="2400" b="1" dirty="0">
              <a:latin typeface="DengXian" panose="02010600030101010101" pitchFamily="2" charset="-122"/>
              <a:ea typeface="DengXian" panose="02010600030101010101" pitchFamily="2" charset="-122"/>
            </a:endParaRPr>
          </a:p>
          <a:p>
            <a:r>
              <a:rPr lang="zh-CN" altLang="en-US" sz="2400" b="1" dirty="0">
                <a:latin typeface="DengXian" panose="02010600030101010101" pitchFamily="2" charset="-122"/>
                <a:ea typeface="DengXian" panose="02010600030101010101" pitchFamily="2" charset="-122"/>
              </a:rPr>
              <a:t>上机实验</a:t>
            </a:r>
            <a:r>
              <a:rPr lang="en-US" altLang="zh-CN" sz="2400" b="1" dirty="0">
                <a:latin typeface="DengXian" panose="02010600030101010101" pitchFamily="2" charset="-122"/>
                <a:ea typeface="DengXian" panose="02010600030101010101" pitchFamily="2" charset="-122"/>
              </a:rPr>
              <a:t>(lab)</a:t>
            </a:r>
            <a:r>
              <a:rPr lang="zh-CN" altLang="en-US" sz="2400" b="1" dirty="0">
                <a:latin typeface="DengXian" panose="02010600030101010101" pitchFamily="2" charset="-122"/>
                <a:ea typeface="DengXian" panose="02010600030101010101" pitchFamily="2" charset="-122"/>
              </a:rPr>
              <a:t>与项目实践</a:t>
            </a:r>
            <a:r>
              <a:rPr lang="en-US" altLang="zh-CN" sz="2400" b="1" dirty="0">
                <a:latin typeface="DengXian" panose="02010600030101010101" pitchFamily="2" charset="-122"/>
                <a:ea typeface="DengXian" panose="02010600030101010101" pitchFamily="2" charset="-122"/>
              </a:rPr>
              <a:t>(project)(</a:t>
            </a:r>
            <a:r>
              <a:rPr lang="zh-CN" altLang="en-US" sz="2400" b="1" dirty="0">
                <a:latin typeface="DengXian" panose="02010600030101010101" pitchFamily="2" charset="-122"/>
                <a:ea typeface="DengXian" panose="02010600030101010101" pitchFamily="2" charset="-122"/>
              </a:rPr>
              <a:t>约</a:t>
            </a:r>
            <a:r>
              <a:rPr lang="en-US" altLang="zh-CN" sz="2400" b="1" dirty="0">
                <a:solidFill>
                  <a:srgbClr val="C00000"/>
                </a:solidFill>
                <a:latin typeface="Times New Roman" panose="02020603050405020304" pitchFamily="18" charset="0"/>
                <a:cs typeface="Times New Roman" panose="02020603050405020304" pitchFamily="18" charset="0"/>
              </a:rPr>
              <a:t>35%</a:t>
            </a:r>
            <a:r>
              <a:rPr lang="zh-CN" altLang="en-US" sz="2400" b="1" dirty="0">
                <a:latin typeface="DengXian" panose="02010600030101010101" pitchFamily="2" charset="-122"/>
                <a:ea typeface="DengXian" panose="02010600030101010101" pitchFamily="2" charset="-122"/>
              </a:rPr>
              <a:t>左右</a:t>
            </a:r>
            <a:r>
              <a:rPr lang="en-US" altLang="zh-CN" sz="2400" b="1" dirty="0">
                <a:latin typeface="DengXian" panose="02010600030101010101" pitchFamily="2" charset="-122"/>
                <a:ea typeface="DengXian" panose="02010600030101010101" pitchFamily="2" charset="-122"/>
              </a:rPr>
              <a:t>)</a:t>
            </a:r>
            <a:endParaRPr lang="zh-CN" altLang="en-US" sz="2400" b="1" dirty="0">
              <a:latin typeface="DengXian" panose="02010600030101010101" pitchFamily="2" charset="-122"/>
              <a:ea typeface="DengXian" panose="02010600030101010101" pitchFamily="2" charset="-122"/>
            </a:endParaRPr>
          </a:p>
          <a:p>
            <a:endParaRPr lang="zh-CN" altLang="en-US" sz="2400" b="1" dirty="0">
              <a:latin typeface="DengXian" panose="02010600030101010101" pitchFamily="2" charset="-122"/>
              <a:ea typeface="DengXian" panose="02010600030101010101" pitchFamily="2" charset="-122"/>
            </a:endParaRPr>
          </a:p>
          <a:p>
            <a:r>
              <a:rPr lang="zh-CN" altLang="en-US" sz="2400" b="1" dirty="0">
                <a:latin typeface="DengXian" panose="02010600030101010101" pitchFamily="2" charset="-122"/>
                <a:ea typeface="DengXian" panose="02010600030101010101" pitchFamily="2" charset="-122"/>
              </a:rPr>
              <a:t>成绩为优者不超过</a:t>
            </a:r>
            <a:r>
              <a:rPr lang="en-US" altLang="zh-CN" sz="2400" b="1" dirty="0">
                <a:solidFill>
                  <a:srgbClr val="C00000"/>
                </a:solidFill>
                <a:latin typeface="Times New Roman" panose="02020603050405020304" pitchFamily="18" charset="0"/>
                <a:cs typeface="Times New Roman" panose="02020603050405020304" pitchFamily="18" charset="0"/>
              </a:rPr>
              <a:t>30%</a:t>
            </a:r>
          </a:p>
          <a:p>
            <a:r>
              <a:rPr lang="zh-CN" altLang="en-US" sz="2400" b="1" dirty="0">
                <a:latin typeface="DengXian" panose="02010600030101010101" pitchFamily="2" charset="-122"/>
                <a:ea typeface="DengXian" panose="02010600030101010101" pitchFamily="2" charset="-122"/>
              </a:rPr>
              <a:t>重修同学也要参加期中期末考试、交作业、上机</a:t>
            </a:r>
          </a:p>
        </p:txBody>
      </p:sp>
    </p:spTree>
    <p:extLst>
      <p:ext uri="{BB962C8B-B14F-4D97-AF65-F5344CB8AC3E}">
        <p14:creationId xmlns:p14="http://schemas.microsoft.com/office/powerpoint/2010/main" val="3855506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9670-C358-B74A-8DC2-8C3E6D66905C}"/>
              </a:ext>
            </a:extLst>
          </p:cNvPr>
          <p:cNvSpPr>
            <a:spLocks noGrp="1"/>
          </p:cNvSpPr>
          <p:nvPr>
            <p:ph type="title"/>
          </p:nvPr>
        </p:nvSpPr>
        <p:spPr/>
        <p:txBody>
          <a:bodyPr/>
          <a:lstStyle/>
          <a:p>
            <a:r>
              <a:rPr lang="zh-CN" altLang="en-US" dirty="0"/>
              <a:t>在递归求累加和程序中加入</a:t>
            </a:r>
            <a:r>
              <a:rPr lang="en-US" dirty="0">
                <a:latin typeface="Times New Roman" panose="02020603050405020304" pitchFamily="18" charset="0"/>
                <a:cs typeface="Times New Roman" panose="02020603050405020304" pitchFamily="18" charset="0"/>
              </a:rPr>
              <a:t>count</a:t>
            </a:r>
            <a:r>
              <a:rPr lang="zh-CN" altLang="en-US" dirty="0"/>
              <a:t>语句</a:t>
            </a:r>
            <a:endParaRPr lang="en-US" dirty="0"/>
          </a:p>
        </p:txBody>
      </p:sp>
      <p:sp>
        <p:nvSpPr>
          <p:cNvPr id="3" name="Content Placeholder 2">
            <a:extLst>
              <a:ext uri="{FF2B5EF4-FFF2-40B4-BE49-F238E27FC236}">
                <a16:creationId xmlns:a16="http://schemas.microsoft.com/office/drawing/2014/main" id="{DEB8323D-1BE5-B14B-86AC-C3B863B0A937}"/>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设</a:t>
            </a:r>
            <a:r>
              <a:rPr lang="en-US" dirty="0">
                <a:latin typeface="Times New Roman" panose="02020603050405020304" pitchFamily="18" charset="0"/>
                <a:cs typeface="Times New Roman" panose="02020603050405020304" pitchFamily="18" charset="0"/>
              </a:rPr>
              <a:t>count</a:t>
            </a:r>
            <a:r>
              <a:rPr lang="zh-CN" altLang="en-US" dirty="0">
                <a:latin typeface="Times New Roman" panose="02020603050405020304" pitchFamily="18" charset="0"/>
                <a:cs typeface="Times New Roman" panose="02020603050405020304" pitchFamily="18" charset="0"/>
              </a:rPr>
              <a:t>初始值为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a:t>
            </a:r>
            <a:r>
              <a:rPr lang="en-US" baseline="-25000" dirty="0" err="1">
                <a:latin typeface="Times New Roman" panose="02020603050405020304" pitchFamily="18" charset="0"/>
                <a:cs typeface="Times New Roman" panose="02020603050405020304" pitchFamily="18" charset="0"/>
              </a:rPr>
              <a:t>rsum</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是程序执行后的</a:t>
            </a:r>
            <a:r>
              <a:rPr lang="en-US" dirty="0">
                <a:latin typeface="Times New Roman" panose="02020603050405020304" pitchFamily="18" charset="0"/>
                <a:cs typeface="Times New Roman" panose="02020603050405020304" pitchFamily="18" charset="0"/>
              </a:rPr>
              <a:t>count</a:t>
            </a:r>
            <a:r>
              <a:rPr lang="zh-CN" altLang="en-US" dirty="0">
                <a:latin typeface="Times New Roman" panose="02020603050405020304" pitchFamily="18" charset="0"/>
                <a:cs typeface="Times New Roman" panose="02020603050405020304" pitchFamily="18" charset="0"/>
              </a:rPr>
              <a:t>值</a:t>
            </a: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n = 0,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(0) = 2</a:t>
            </a:r>
          </a:p>
          <a:p>
            <a:pPr marL="0" indent="0">
              <a:buNone/>
            </a:pPr>
            <a:r>
              <a:rPr lang="en-US" altLang="zh-CN" dirty="0">
                <a:latin typeface="Times New Roman" panose="02020603050405020304" pitchFamily="18" charset="0"/>
                <a:cs typeface="Times New Roman" panose="02020603050405020304" pitchFamily="18" charset="0"/>
              </a:rPr>
              <a:t>	n &gt; 0,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(n) = 3 +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(n-1)</a:t>
            </a: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(n) = 3 +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(n-1)</a:t>
            </a:r>
          </a:p>
          <a:p>
            <a:pPr marL="0" indent="0">
              <a:buNone/>
            </a:pPr>
            <a:r>
              <a:rPr lang="en-US" altLang="zh-CN" dirty="0">
                <a:latin typeface="Times New Roman" panose="02020603050405020304" pitchFamily="18" charset="0"/>
                <a:cs typeface="Times New Roman" panose="02020603050405020304" pitchFamily="18" charset="0"/>
              </a:rPr>
              <a:t>                       = 3 + 3 +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(n-2) = 3*2 +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(n-2)</a:t>
            </a:r>
          </a:p>
          <a:p>
            <a:pPr marL="0" indent="0">
              <a:buNone/>
            </a:pPr>
            <a:r>
              <a:rPr lang="en-US" altLang="zh-CN" dirty="0">
                <a:latin typeface="Times New Roman" panose="02020603050405020304" pitchFamily="18" charset="0"/>
                <a:cs typeface="Times New Roman" panose="02020603050405020304" pitchFamily="18" charset="0"/>
              </a:rPr>
              <a:t>                       = 3 + 3 + 3 +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(n-3) = 3*3 +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(n-3)</a:t>
            </a:r>
          </a:p>
          <a:p>
            <a:pPr marL="0" indent="0">
              <a:buNone/>
            </a:pPr>
            <a:r>
              <a:rPr lang="en-US" altLang="zh-CN" dirty="0">
                <a:latin typeface="Times New Roman" panose="02020603050405020304" pitchFamily="18" charset="0"/>
                <a:cs typeface="Times New Roman" panose="02020603050405020304" pitchFamily="18" charset="0"/>
              </a:rPr>
              <a:t>                       = ……</a:t>
            </a:r>
          </a:p>
          <a:p>
            <a:pPr marL="0" indent="0">
              <a:buNone/>
            </a:pPr>
            <a:r>
              <a:rPr lang="en-US" altLang="zh-CN" dirty="0">
                <a:latin typeface="Times New Roman" panose="02020603050405020304" pitchFamily="18" charset="0"/>
                <a:cs typeface="Times New Roman" panose="02020603050405020304" pitchFamily="18" charset="0"/>
              </a:rPr>
              <a:t>                       = 3n + </a:t>
            </a:r>
            <a:r>
              <a:rPr lang="en-US" altLang="zh-CN"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rsum</a:t>
            </a:r>
            <a:r>
              <a:rPr lang="en-US" altLang="zh-CN" dirty="0">
                <a:latin typeface="Times New Roman" panose="02020603050405020304" pitchFamily="18" charset="0"/>
                <a:cs typeface="Times New Roman" panose="02020603050405020304" pitchFamily="18" charset="0"/>
              </a:rPr>
              <a:t>(0)</a:t>
            </a:r>
          </a:p>
          <a:p>
            <a:pPr marL="0" indent="0">
              <a:buNone/>
            </a:pPr>
            <a:r>
              <a:rPr lang="en-US" altLang="zh-CN" dirty="0">
                <a:latin typeface="Times New Roman" panose="02020603050405020304" pitchFamily="18" charset="0"/>
                <a:cs typeface="Times New Roman" panose="02020603050405020304" pitchFamily="18" charset="0"/>
              </a:rPr>
              <a:t>                       = 3n + 2</a:t>
            </a:r>
          </a:p>
        </p:txBody>
      </p:sp>
    </p:spTree>
    <p:extLst>
      <p:ext uri="{BB962C8B-B14F-4D97-AF65-F5344CB8AC3E}">
        <p14:creationId xmlns:p14="http://schemas.microsoft.com/office/powerpoint/2010/main" val="1873181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B5F5-465A-CD43-90B1-B0AE93D91B01}"/>
              </a:ext>
            </a:extLst>
          </p:cNvPr>
          <p:cNvSpPr>
            <a:spLocks noGrp="1"/>
          </p:cNvSpPr>
          <p:nvPr>
            <p:ph type="title"/>
          </p:nvPr>
        </p:nvSpPr>
        <p:spPr/>
        <p:txBody>
          <a:bodyPr/>
          <a:lstStyle/>
          <a:p>
            <a:r>
              <a:rPr lang="zh-CN" altLang="en-US" dirty="0"/>
              <a:t>为递归求累加和程序建立程序步计算表格</a:t>
            </a:r>
            <a:endParaRPr lang="en-US" dirty="0"/>
          </a:p>
        </p:txBody>
      </p:sp>
      <p:graphicFrame>
        <p:nvGraphicFramePr>
          <p:cNvPr id="4" name="Content Placeholder 3">
            <a:extLst>
              <a:ext uri="{FF2B5EF4-FFF2-40B4-BE49-F238E27FC236}">
                <a16:creationId xmlns:a16="http://schemas.microsoft.com/office/drawing/2014/main" id="{1ED1B39F-C55D-0647-A66A-BB99CD26F0E2}"/>
              </a:ext>
            </a:extLst>
          </p:cNvPr>
          <p:cNvGraphicFramePr>
            <a:graphicFrameLocks noGrp="1"/>
          </p:cNvGraphicFramePr>
          <p:nvPr>
            <p:ph idx="1"/>
            <p:extLst>
              <p:ext uri="{D42A27DB-BD31-4B8C-83A1-F6EECF244321}">
                <p14:modId xmlns:p14="http://schemas.microsoft.com/office/powerpoint/2010/main" val="3489711328"/>
              </p:ext>
            </p:extLst>
          </p:nvPr>
        </p:nvGraphicFramePr>
        <p:xfrm>
          <a:off x="449542" y="2060848"/>
          <a:ext cx="8244916" cy="3230880"/>
        </p:xfrm>
        <a:graphic>
          <a:graphicData uri="http://schemas.openxmlformats.org/drawingml/2006/table">
            <a:tbl>
              <a:tblPr firstRow="1" bandRow="1">
                <a:tableStyleId>{073A0DAA-6AF3-43AB-8588-CEC1D06C72B9}</a:tableStyleId>
              </a:tblPr>
              <a:tblGrid>
                <a:gridCol w="2407807">
                  <a:extLst>
                    <a:ext uri="{9D8B030D-6E8A-4147-A177-3AD203B41FA5}">
                      <a16:colId xmlns:a16="http://schemas.microsoft.com/office/drawing/2014/main" val="3842062110"/>
                    </a:ext>
                  </a:extLst>
                </a:gridCol>
                <a:gridCol w="1751133">
                  <a:extLst>
                    <a:ext uri="{9D8B030D-6E8A-4147-A177-3AD203B41FA5}">
                      <a16:colId xmlns:a16="http://schemas.microsoft.com/office/drawing/2014/main" val="1459395721"/>
                    </a:ext>
                  </a:extLst>
                </a:gridCol>
                <a:gridCol w="1094458">
                  <a:extLst>
                    <a:ext uri="{9D8B030D-6E8A-4147-A177-3AD203B41FA5}">
                      <a16:colId xmlns:a16="http://schemas.microsoft.com/office/drawing/2014/main" val="1304916972"/>
                    </a:ext>
                  </a:extLst>
                </a:gridCol>
                <a:gridCol w="948530">
                  <a:extLst>
                    <a:ext uri="{9D8B030D-6E8A-4147-A177-3AD203B41FA5}">
                      <a16:colId xmlns:a16="http://schemas.microsoft.com/office/drawing/2014/main" val="180553764"/>
                    </a:ext>
                  </a:extLst>
                </a:gridCol>
                <a:gridCol w="1021494">
                  <a:extLst>
                    <a:ext uri="{9D8B030D-6E8A-4147-A177-3AD203B41FA5}">
                      <a16:colId xmlns:a16="http://schemas.microsoft.com/office/drawing/2014/main" val="3094283727"/>
                    </a:ext>
                  </a:extLst>
                </a:gridCol>
                <a:gridCol w="1021494">
                  <a:extLst>
                    <a:ext uri="{9D8B030D-6E8A-4147-A177-3AD203B41FA5}">
                      <a16:colId xmlns:a16="http://schemas.microsoft.com/office/drawing/2014/main" val="4025003926"/>
                    </a:ext>
                  </a:extLst>
                </a:gridCol>
              </a:tblGrid>
              <a:tr h="370840">
                <a:tc rowSpan="2">
                  <a:txBody>
                    <a:bodyPr/>
                    <a:lstStyle/>
                    <a:p>
                      <a:pPr algn="ctr"/>
                      <a:r>
                        <a:rPr lang="zh-CN" altLang="en-US" sz="2400" b="1" i="0" dirty="0">
                          <a:latin typeface="DengXian" panose="02010600030101010101" pitchFamily="2" charset="-122"/>
                          <a:ea typeface="DengXian" panose="02010600030101010101" pitchFamily="2" charset="-122"/>
                        </a:rPr>
                        <a:t>程序语句</a:t>
                      </a:r>
                      <a:endParaRPr lang="en-US" sz="2400" b="1" i="0" dirty="0">
                        <a:latin typeface="DengXian" panose="02010600030101010101" pitchFamily="2" charset="-122"/>
                        <a:ea typeface="DengXian" panose="02010600030101010101" pitchFamily="2" charset="-122"/>
                      </a:endParaRPr>
                    </a:p>
                  </a:txBody>
                  <a:tcPr anchor="ctr"/>
                </a:tc>
                <a:tc rowSpan="2">
                  <a:txBody>
                    <a:bodyPr/>
                    <a:lstStyle/>
                    <a:p>
                      <a:pPr algn="ctr"/>
                      <a:r>
                        <a:rPr lang="zh-CN" altLang="en-US" sz="2400" b="1" i="0" dirty="0">
                          <a:latin typeface="DengXian" panose="02010600030101010101" pitchFamily="2" charset="-122"/>
                          <a:ea typeface="DengXian" panose="02010600030101010101" pitchFamily="2" charset="-122"/>
                        </a:rPr>
                        <a:t>一次执行所需执行步数</a:t>
                      </a:r>
                      <a:endParaRPr lang="en-US" sz="2400" b="1" i="0" dirty="0">
                        <a:latin typeface="DengXian" panose="02010600030101010101" pitchFamily="2" charset="-122"/>
                        <a:ea typeface="DengXian" panose="02010600030101010101" pitchFamily="2" charset="-122"/>
                      </a:endParaRPr>
                    </a:p>
                  </a:txBody>
                  <a:tcPr anchor="ctr"/>
                </a:tc>
                <a:tc gridSpan="2">
                  <a:txBody>
                    <a:bodyPr/>
                    <a:lstStyle/>
                    <a:p>
                      <a:pPr algn="ctr"/>
                      <a:r>
                        <a:rPr lang="zh-CN" altLang="en-US" sz="2400" b="1" i="0" dirty="0">
                          <a:latin typeface="DengXian" panose="02010600030101010101" pitchFamily="2" charset="-122"/>
                          <a:ea typeface="DengXian" panose="02010600030101010101" pitchFamily="2" charset="-122"/>
                        </a:rPr>
                        <a:t>执行频度</a:t>
                      </a:r>
                      <a:endParaRPr lang="en-US" sz="2400" b="1" i="0" dirty="0">
                        <a:latin typeface="DengXian" panose="02010600030101010101" pitchFamily="2" charset="-122"/>
                        <a:ea typeface="DengXian" panose="02010600030101010101" pitchFamily="2" charset="-122"/>
                      </a:endParaRPr>
                    </a:p>
                  </a:txBody>
                  <a:tcPr anchor="ctr"/>
                </a:tc>
                <a:tc hMerge="1">
                  <a:txBody>
                    <a:bodyPr/>
                    <a:lstStyle/>
                    <a:p>
                      <a:endParaRPr lang="en-US" dirty="0"/>
                    </a:p>
                  </a:txBody>
                  <a:tcPr/>
                </a:tc>
                <a:tc gridSpan="2">
                  <a:txBody>
                    <a:bodyPr/>
                    <a:lstStyle/>
                    <a:p>
                      <a:pPr algn="ctr"/>
                      <a:r>
                        <a:rPr lang="zh-CN" altLang="en-US" sz="2400" b="1" i="0" dirty="0">
                          <a:latin typeface="DengXian" panose="02010600030101010101" pitchFamily="2" charset="-122"/>
                          <a:ea typeface="DengXian" panose="02010600030101010101" pitchFamily="2" charset="-122"/>
                        </a:rPr>
                        <a:t>执行步数</a:t>
                      </a:r>
                      <a:endParaRPr lang="en-US" sz="2400" b="1" i="0" dirty="0">
                        <a:latin typeface="DengXian" panose="02010600030101010101" pitchFamily="2" charset="-122"/>
                        <a:ea typeface="DengXian" panose="02010600030101010101" pitchFamily="2" charset="-122"/>
                      </a:endParaRPr>
                    </a:p>
                  </a:txBody>
                  <a:tcPr anchor="ctr"/>
                </a:tc>
                <a:tc hMerge="1">
                  <a:txBody>
                    <a:bodyPr/>
                    <a:lstStyle/>
                    <a:p>
                      <a:endParaRPr lang="en-US" dirty="0"/>
                    </a:p>
                  </a:txBody>
                  <a:tcPr/>
                </a:tc>
                <a:extLst>
                  <a:ext uri="{0D108BD9-81ED-4DB2-BD59-A6C34878D82A}">
                    <a16:rowId xmlns:a16="http://schemas.microsoft.com/office/drawing/2014/main" val="3922917058"/>
                  </a:ext>
                </a:extLst>
              </a:tr>
              <a:tr h="370840">
                <a:tc vMerge="1">
                  <a:txBody>
                    <a:bodyPr/>
                    <a:lstStyle/>
                    <a:p>
                      <a:endParaRPr lang="en-US" dirty="0"/>
                    </a:p>
                  </a:txBody>
                  <a:tcPr/>
                </a:tc>
                <a:tc vMerge="1">
                  <a:txBody>
                    <a:bodyPr/>
                    <a:lstStyle/>
                    <a:p>
                      <a:endParaRPr lang="en-US" dirty="0"/>
                    </a:p>
                  </a:txBody>
                  <a:tcPr/>
                </a:tc>
                <a:tc>
                  <a:txBody>
                    <a:bodyPr/>
                    <a:lstStyle/>
                    <a:p>
                      <a:pPr marL="0" algn="ctr" defTabSz="685800" rtl="0" eaLnBrk="1" latinLnBrk="0" hangingPunct="1"/>
                      <a:r>
                        <a:rPr lang="en-US" sz="2400" b="1" i="0" kern="1200" dirty="0">
                          <a:solidFill>
                            <a:schemeClr val="lt1"/>
                          </a:solidFill>
                          <a:latin typeface="Times New Roman" panose="02020603050405020304" pitchFamily="18" charset="0"/>
                          <a:ea typeface="DengXian" panose="02010600030101010101" pitchFamily="2" charset="-122"/>
                          <a:cs typeface="Times New Roman" panose="02020603050405020304" pitchFamily="18" charset="0"/>
                        </a:rPr>
                        <a:t>n=0</a:t>
                      </a:r>
                    </a:p>
                  </a:txBody>
                  <a:tcPr anchor="ctr">
                    <a:solidFill>
                      <a:schemeClr val="tx1"/>
                    </a:solidFill>
                  </a:tcPr>
                </a:tc>
                <a:tc>
                  <a:txBody>
                    <a:bodyPr/>
                    <a:lstStyle/>
                    <a:p>
                      <a:pPr marL="0" algn="ctr" defTabSz="685800" rtl="0" eaLnBrk="1" latinLnBrk="0" hangingPunct="1"/>
                      <a:r>
                        <a:rPr lang="en-US" sz="2400" b="1" i="0" kern="1200" dirty="0">
                          <a:solidFill>
                            <a:schemeClr val="lt1"/>
                          </a:solidFill>
                          <a:latin typeface="Times New Roman" panose="02020603050405020304" pitchFamily="18" charset="0"/>
                          <a:ea typeface="DengXian" panose="02010600030101010101" pitchFamily="2" charset="-122"/>
                          <a:cs typeface="Times New Roman" panose="02020603050405020304" pitchFamily="18" charset="0"/>
                        </a:rPr>
                        <a:t>n&gt;0</a:t>
                      </a:r>
                    </a:p>
                  </a:txBody>
                  <a:tcPr anchor="ctr">
                    <a:solidFill>
                      <a:schemeClr val="tx1"/>
                    </a:solidFill>
                  </a:tcPr>
                </a:tc>
                <a:tc>
                  <a:txBody>
                    <a:bodyPr/>
                    <a:lstStyle/>
                    <a:p>
                      <a:pPr marL="0" algn="ctr" defTabSz="685800" rtl="0" eaLnBrk="1" latinLnBrk="0" hangingPunct="1"/>
                      <a:r>
                        <a:rPr lang="en-US" sz="2400" b="1" i="0" kern="1200" dirty="0">
                          <a:solidFill>
                            <a:schemeClr val="lt1"/>
                          </a:solidFill>
                          <a:latin typeface="Times New Roman" panose="02020603050405020304" pitchFamily="18" charset="0"/>
                          <a:ea typeface="DengXian" panose="02010600030101010101" pitchFamily="2" charset="-122"/>
                          <a:cs typeface="Times New Roman" panose="02020603050405020304" pitchFamily="18" charset="0"/>
                        </a:rPr>
                        <a:t>n=0</a:t>
                      </a:r>
                    </a:p>
                  </a:txBody>
                  <a:tcPr anchor="ctr">
                    <a:solidFill>
                      <a:schemeClr val="tx1"/>
                    </a:solidFill>
                  </a:tcPr>
                </a:tc>
                <a:tc>
                  <a:txBody>
                    <a:bodyPr/>
                    <a:lstStyle/>
                    <a:p>
                      <a:pPr marL="0" algn="ctr" defTabSz="685800" rtl="0" eaLnBrk="1" latinLnBrk="0" hangingPunct="1"/>
                      <a:r>
                        <a:rPr lang="en-US" sz="2400" b="1" i="0" kern="1200" dirty="0">
                          <a:solidFill>
                            <a:schemeClr val="lt1"/>
                          </a:solidFill>
                          <a:latin typeface="Times New Roman" panose="02020603050405020304" pitchFamily="18" charset="0"/>
                          <a:ea typeface="DengXian" panose="02010600030101010101" pitchFamily="2" charset="-122"/>
                          <a:cs typeface="Times New Roman" panose="02020603050405020304" pitchFamily="18" charset="0"/>
                        </a:rPr>
                        <a:t>n&gt;0</a:t>
                      </a:r>
                    </a:p>
                  </a:txBody>
                  <a:tcPr anchor="ctr">
                    <a:solidFill>
                      <a:schemeClr val="tx1"/>
                    </a:solidFill>
                  </a:tcPr>
                </a:tc>
                <a:extLst>
                  <a:ext uri="{0D108BD9-81ED-4DB2-BD59-A6C34878D82A}">
                    <a16:rowId xmlns:a16="http://schemas.microsoft.com/office/drawing/2014/main" val="3670731543"/>
                  </a:ext>
                </a:extLst>
              </a:tr>
              <a:tr h="370840">
                <a:tc>
                  <a:txBody>
                    <a:bodyPr/>
                    <a:lstStyle/>
                    <a:p>
                      <a:pPr algn="ctr"/>
                      <a:r>
                        <a:rPr kumimoji="1" lang="en-US" altLang="zh-CN" sz="2400" u="none" dirty="0">
                          <a:solidFill>
                            <a:schemeClr val="tx1"/>
                          </a:solidFill>
                          <a:effectLst/>
                          <a:latin typeface="Times New Roman" pitchFamily="18" charset="0"/>
                          <a:ea typeface="宋体" pitchFamily="2" charset="-122"/>
                        </a:rPr>
                        <a:t>if</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&lt;=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endParaRPr lang="en-US" sz="2400" b="1" i="0" dirty="0">
                        <a:latin typeface="DengXian" panose="02010600030101010101" pitchFamily="2" charset="-122"/>
                        <a:ea typeface="DengXian" panose="02010600030101010101" pitchFamily="2" charset="-122"/>
                      </a:endParaRP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1</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1</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1</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1</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1</a:t>
                      </a:r>
                    </a:p>
                  </a:txBody>
                  <a:tcPr anchor="ctr"/>
                </a:tc>
                <a:extLst>
                  <a:ext uri="{0D108BD9-81ED-4DB2-BD59-A6C34878D82A}">
                    <a16:rowId xmlns:a16="http://schemas.microsoft.com/office/drawing/2014/main" val="3909445389"/>
                  </a:ext>
                </a:extLst>
              </a:tr>
              <a:tr h="370840">
                <a:tc>
                  <a:txBody>
                    <a:bodyPr/>
                    <a:lstStyle/>
                    <a:p>
                      <a:pPr algn="ctr"/>
                      <a:r>
                        <a:rPr kumimoji="1" lang="en-US" altLang="zh-CN" sz="2400" u="none" dirty="0">
                          <a:solidFill>
                            <a:schemeClr val="tx1"/>
                          </a:solidFill>
                          <a:effectLst/>
                          <a:latin typeface="Times New Roman" pitchFamily="18" charset="0"/>
                          <a:ea typeface="宋体" pitchFamily="2" charset="-122"/>
                        </a:rPr>
                        <a:t>return</a:t>
                      </a:r>
                      <a:r>
                        <a:rPr kumimoji="1" lang="en-US" altLang="zh-CN" sz="2400" b="0" u="none" dirty="0">
                          <a:solidFill>
                            <a:schemeClr val="tx1"/>
                          </a:solidFill>
                          <a:effectLst/>
                          <a:latin typeface="Times New Roman" pitchFamily="18" charset="0"/>
                          <a:ea typeface="宋体" pitchFamily="2" charset="-122"/>
                        </a:rPr>
                        <a:t> 0</a:t>
                      </a:r>
                      <a:r>
                        <a:rPr kumimoji="1" lang="en-US" altLang="zh-CN" sz="2400" u="none" dirty="0">
                          <a:solidFill>
                            <a:schemeClr val="tx1"/>
                          </a:solidFill>
                          <a:effectLst/>
                          <a:latin typeface="Times New Roman" pitchFamily="18" charset="0"/>
                          <a:ea typeface="宋体" pitchFamily="2" charset="-122"/>
                        </a:rPr>
                        <a:t>;</a:t>
                      </a:r>
                      <a:endParaRPr lang="en-US" sz="2400" b="1" i="0" dirty="0">
                        <a:latin typeface="DengXian" panose="02010600030101010101" pitchFamily="2" charset="-122"/>
                        <a:ea typeface="DengXian" panose="02010600030101010101" pitchFamily="2" charset="-122"/>
                      </a:endParaRP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1</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1</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0</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1</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0</a:t>
                      </a:r>
                    </a:p>
                  </a:txBody>
                  <a:tcPr anchor="ctr"/>
                </a:tc>
                <a:extLst>
                  <a:ext uri="{0D108BD9-81ED-4DB2-BD59-A6C34878D82A}">
                    <a16:rowId xmlns:a16="http://schemas.microsoft.com/office/drawing/2014/main" val="784876620"/>
                  </a:ext>
                </a:extLst>
              </a:tr>
              <a:tr h="370840">
                <a:tc>
                  <a:txBody>
                    <a:bodyPr/>
                    <a:lstStyle/>
                    <a:p>
                      <a:pPr algn="ct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else</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return</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rsum</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1</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1</a:t>
                      </a:r>
                      <a:r>
                        <a:rPr kumimoji="1" lang="en-US" altLang="zh-CN" sz="2400" u="none" dirty="0">
                          <a:solidFill>
                            <a:schemeClr val="tx1"/>
                          </a:solidFill>
                          <a:effectLst/>
                          <a:latin typeface="Times New Roman" pitchFamily="18" charset="0"/>
                          <a:ea typeface="宋体" pitchFamily="2" charset="-122"/>
                        </a:rPr>
                        <a:t>];</a:t>
                      </a:r>
                    </a:p>
                  </a:txBody>
                  <a:tcPr anchor="ctr"/>
                </a:tc>
                <a:tc>
                  <a:txBody>
                    <a:bodyPr/>
                    <a:lstStyle/>
                    <a:p>
                      <a:pPr algn="ctr"/>
                      <a:r>
                        <a:rPr lang="en-US" altLang="zh-CN" sz="1600" b="1" dirty="0">
                          <a:latin typeface="Times New Roman" panose="02020603050405020304" pitchFamily="18" charset="0"/>
                          <a:cs typeface="Times New Roman" panose="02020603050405020304" pitchFamily="18" charset="0"/>
                        </a:rPr>
                        <a:t>2 + </a:t>
                      </a:r>
                      <a:r>
                        <a:rPr lang="en-US" altLang="zh-CN" sz="1600" b="1" dirty="0" err="1">
                          <a:latin typeface="Times New Roman" panose="02020603050405020304" pitchFamily="18" charset="0"/>
                          <a:cs typeface="Times New Roman" panose="02020603050405020304" pitchFamily="18" charset="0"/>
                        </a:rPr>
                        <a:t>T</a:t>
                      </a:r>
                      <a:r>
                        <a:rPr lang="en-US" altLang="zh-CN" sz="1600" b="1" baseline="-25000" dirty="0" err="1">
                          <a:latin typeface="Times New Roman" panose="02020603050405020304" pitchFamily="18" charset="0"/>
                          <a:cs typeface="Times New Roman" panose="02020603050405020304" pitchFamily="18" charset="0"/>
                        </a:rPr>
                        <a:t>rsum</a:t>
                      </a:r>
                      <a:r>
                        <a:rPr lang="en-US" altLang="zh-CN" sz="1600" b="1" dirty="0">
                          <a:latin typeface="Times New Roman" panose="02020603050405020304" pitchFamily="18" charset="0"/>
                          <a:cs typeface="Times New Roman" panose="02020603050405020304" pitchFamily="18" charset="0"/>
                        </a:rPr>
                        <a:t>(n-1)</a:t>
                      </a:r>
                      <a:endParaRPr lang="en-US" sz="1600" b="1" i="0" dirty="0">
                        <a:latin typeface="DengXian" panose="02010600030101010101" pitchFamily="2" charset="-122"/>
                        <a:ea typeface="DengXian" panose="02010600030101010101" pitchFamily="2" charset="-122"/>
                      </a:endParaRP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0</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1</a:t>
                      </a:r>
                    </a:p>
                  </a:txBody>
                  <a:tcPr anchor="ct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0</a:t>
                      </a:r>
                    </a:p>
                  </a:txBody>
                  <a:tcPr anchor="ctr"/>
                </a:tc>
                <a:tc>
                  <a:txBody>
                    <a:bodyPr/>
                    <a:lstStyle/>
                    <a:p>
                      <a:pPr algn="ctr"/>
                      <a:r>
                        <a:rPr lang="en-US" altLang="zh-CN" sz="1600" b="1" dirty="0">
                          <a:latin typeface="Times New Roman" panose="02020603050405020304" pitchFamily="18" charset="0"/>
                          <a:cs typeface="Times New Roman" panose="02020603050405020304" pitchFamily="18" charset="0"/>
                        </a:rPr>
                        <a:t>2 + </a:t>
                      </a:r>
                      <a:r>
                        <a:rPr lang="en-US" altLang="zh-CN" sz="1600" b="1" dirty="0" err="1">
                          <a:latin typeface="Times New Roman" panose="02020603050405020304" pitchFamily="18" charset="0"/>
                          <a:cs typeface="Times New Roman" panose="02020603050405020304" pitchFamily="18" charset="0"/>
                        </a:rPr>
                        <a:t>T</a:t>
                      </a:r>
                      <a:r>
                        <a:rPr lang="en-US" altLang="zh-CN" sz="1600" b="1" baseline="-25000" dirty="0" err="1">
                          <a:latin typeface="Times New Roman" panose="02020603050405020304" pitchFamily="18" charset="0"/>
                          <a:cs typeface="Times New Roman" panose="02020603050405020304" pitchFamily="18" charset="0"/>
                        </a:rPr>
                        <a:t>rsum</a:t>
                      </a:r>
                      <a:r>
                        <a:rPr lang="en-US" altLang="zh-CN" sz="1600" b="1" dirty="0">
                          <a:latin typeface="Times New Roman" panose="02020603050405020304" pitchFamily="18" charset="0"/>
                          <a:cs typeface="Times New Roman" panose="02020603050405020304" pitchFamily="18" charset="0"/>
                        </a:rPr>
                        <a:t>(n-1)</a:t>
                      </a:r>
                      <a:endParaRPr lang="en-US" sz="1600" b="1" i="0" dirty="0">
                        <a:latin typeface="Times New Roman" panose="02020603050405020304" pitchFamily="18" charset="0"/>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1064825344"/>
                  </a:ext>
                </a:extLst>
              </a:tr>
              <a:tr h="370840">
                <a:tc>
                  <a:txBody>
                    <a:bodyPr/>
                    <a:lstStyle/>
                    <a:p>
                      <a:pPr algn="ctr"/>
                      <a:endParaRPr lang="en-US" sz="2400" b="1" i="0" dirty="0">
                        <a:latin typeface="DengXian" panose="02010600030101010101" pitchFamily="2" charset="-122"/>
                        <a:ea typeface="DengXian" panose="02010600030101010101" pitchFamily="2" charset="-122"/>
                      </a:endParaRPr>
                    </a:p>
                  </a:txBody>
                  <a:tcPr anchor="ctr"/>
                </a:tc>
                <a:tc gridSpan="3">
                  <a:txBody>
                    <a:bodyPr/>
                    <a:lstStyle/>
                    <a:p>
                      <a:pPr algn="ctr"/>
                      <a:r>
                        <a:rPr lang="zh-CN" altLang="en-US" sz="2400" b="1" i="0" dirty="0">
                          <a:latin typeface="Times New Roman" panose="02020603050405020304" pitchFamily="18" charset="0"/>
                          <a:ea typeface="DengXian" panose="02010600030101010101" pitchFamily="2" charset="-122"/>
                          <a:cs typeface="Times New Roman" panose="02020603050405020304" pitchFamily="18" charset="0"/>
                        </a:rPr>
                        <a:t>总程序步数</a:t>
                      </a:r>
                      <a:endParaRPr lang="en-US" sz="2400" b="1" i="0" dirty="0">
                        <a:latin typeface="Times New Roman" panose="02020603050405020304" pitchFamily="18" charset="0"/>
                        <a:ea typeface="DengXian" panose="02010600030101010101" pitchFamily="2" charset="-122"/>
                        <a:cs typeface="Times New Roman" panose="02020603050405020304" pitchFamily="18" charset="0"/>
                      </a:endParaRPr>
                    </a:p>
                  </a:txBody>
                  <a:tcPr anchor="ctr"/>
                </a:tc>
                <a:tc hMerge="1">
                  <a:txBody>
                    <a:bodyPr/>
                    <a:lstStyle/>
                    <a:p>
                      <a:pPr algn="ctr"/>
                      <a:endParaRPr lang="en-US" sz="2400" b="1" i="0" dirty="0">
                        <a:latin typeface="DengXian" panose="02010600030101010101" pitchFamily="2" charset="-122"/>
                        <a:ea typeface="DengXian" panose="02010600030101010101" pitchFamily="2" charset="-122"/>
                      </a:endParaRPr>
                    </a:p>
                  </a:txBody>
                  <a:tcPr/>
                </a:tc>
                <a:tc hMerge="1">
                  <a:txBody>
                    <a:bodyPr/>
                    <a:lstStyle/>
                    <a:p>
                      <a:pPr algn="ctr"/>
                      <a:endParaRPr lang="en-US" sz="2400" b="1" i="0" dirty="0">
                        <a:latin typeface="DengXian" panose="02010600030101010101" pitchFamily="2" charset="-122"/>
                        <a:ea typeface="DengXian" panose="02010600030101010101" pitchFamily="2" charset="-122"/>
                      </a:endParaRPr>
                    </a:p>
                  </a:txBody>
                  <a:tcPr/>
                </a:tc>
                <a:tc>
                  <a:txBody>
                    <a:bodyPr/>
                    <a:lstStyle/>
                    <a:p>
                      <a:pPr algn="ctr"/>
                      <a:r>
                        <a:rPr lang="en-US" sz="2400" b="1" i="0" dirty="0">
                          <a:latin typeface="Times New Roman" panose="02020603050405020304" pitchFamily="18" charset="0"/>
                          <a:ea typeface="DengXian" panose="02010600030101010101" pitchFamily="2" charset="-122"/>
                          <a:cs typeface="Times New Roman" panose="02020603050405020304" pitchFamily="18" charset="0"/>
                        </a:rPr>
                        <a:t>2</a:t>
                      </a:r>
                    </a:p>
                  </a:txBody>
                  <a:tcPr anchor="ctr"/>
                </a:tc>
                <a:tc>
                  <a:txBody>
                    <a:bodyPr/>
                    <a:lstStyle/>
                    <a:p>
                      <a:pPr algn="ctr"/>
                      <a:r>
                        <a:rPr lang="en-US" altLang="zh-CN" sz="1600" b="1" dirty="0">
                          <a:latin typeface="Times New Roman" panose="02020603050405020304" pitchFamily="18" charset="0"/>
                          <a:cs typeface="Times New Roman" panose="02020603050405020304" pitchFamily="18" charset="0"/>
                        </a:rPr>
                        <a:t>3 + </a:t>
                      </a:r>
                      <a:r>
                        <a:rPr lang="en-US" altLang="zh-CN" sz="1600" b="1" dirty="0" err="1">
                          <a:latin typeface="Times New Roman" panose="02020603050405020304" pitchFamily="18" charset="0"/>
                          <a:cs typeface="Times New Roman" panose="02020603050405020304" pitchFamily="18" charset="0"/>
                        </a:rPr>
                        <a:t>T</a:t>
                      </a:r>
                      <a:r>
                        <a:rPr lang="en-US" altLang="zh-CN" sz="1600" b="1" baseline="-25000" dirty="0" err="1">
                          <a:latin typeface="Times New Roman" panose="02020603050405020304" pitchFamily="18" charset="0"/>
                          <a:cs typeface="Times New Roman" panose="02020603050405020304" pitchFamily="18" charset="0"/>
                        </a:rPr>
                        <a:t>rsum</a:t>
                      </a:r>
                      <a:r>
                        <a:rPr lang="en-US" altLang="zh-CN" sz="1600" b="1" dirty="0">
                          <a:latin typeface="Times New Roman" panose="02020603050405020304" pitchFamily="18" charset="0"/>
                          <a:cs typeface="Times New Roman" panose="02020603050405020304" pitchFamily="18" charset="0"/>
                        </a:rPr>
                        <a:t>(n-1)</a:t>
                      </a:r>
                      <a:endParaRPr lang="en-US" sz="1600" b="1" i="0" dirty="0">
                        <a:latin typeface="Times New Roman" panose="02020603050405020304" pitchFamily="18" charset="0"/>
                        <a:ea typeface="DengXian" panose="02010600030101010101" pitchFamily="2" charset="-122"/>
                        <a:cs typeface="Times New Roman" panose="02020603050405020304" pitchFamily="18" charset="0"/>
                      </a:endParaRPr>
                    </a:p>
                  </a:txBody>
                  <a:tcPr anchor="ctr"/>
                </a:tc>
                <a:extLst>
                  <a:ext uri="{0D108BD9-81ED-4DB2-BD59-A6C34878D82A}">
                    <a16:rowId xmlns:a16="http://schemas.microsoft.com/office/drawing/2014/main" val="2922275834"/>
                  </a:ext>
                </a:extLst>
              </a:tr>
            </a:tbl>
          </a:graphicData>
        </a:graphic>
      </p:graphicFrame>
    </p:spTree>
    <p:extLst>
      <p:ext uri="{BB962C8B-B14F-4D97-AF65-F5344CB8AC3E}">
        <p14:creationId xmlns:p14="http://schemas.microsoft.com/office/powerpoint/2010/main" val="15002616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E9CD-283E-1646-B703-CADDAEC77041}"/>
              </a:ext>
            </a:extLst>
          </p:cNvPr>
          <p:cNvSpPr>
            <a:spLocks noGrp="1"/>
          </p:cNvSpPr>
          <p:nvPr>
            <p:ph type="title"/>
          </p:nvPr>
        </p:nvSpPr>
        <p:spPr/>
        <p:txBody>
          <a:bodyPr/>
          <a:lstStyle/>
          <a:p>
            <a:r>
              <a:rPr lang="zh-CN" altLang="en-US"/>
              <a:t>程序步</a:t>
            </a:r>
            <a:endParaRPr lang="en-US" dirty="0"/>
          </a:p>
        </p:txBody>
      </p:sp>
      <p:sp>
        <p:nvSpPr>
          <p:cNvPr id="3" name="Content Placeholder 2">
            <a:extLst>
              <a:ext uri="{FF2B5EF4-FFF2-40B4-BE49-F238E27FC236}">
                <a16:creationId xmlns:a16="http://schemas.microsoft.com/office/drawing/2014/main" id="{2E0A7274-94F7-724B-9A61-94E936D2AE7A}"/>
              </a:ext>
            </a:extLst>
          </p:cNvPr>
          <p:cNvSpPr>
            <a:spLocks noGrp="1"/>
          </p:cNvSpPr>
          <p:nvPr>
            <p:ph idx="1"/>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sum</a:t>
            </a:r>
            <a:r>
              <a:rPr lang="zh-CN" altLang="en-US" dirty="0">
                <a:solidFill>
                  <a:srgbClr val="C00000"/>
                </a:solidFill>
                <a:latin typeface="Times New Roman" panose="02020603050405020304" pitchFamily="18" charset="0"/>
                <a:cs typeface="Times New Roman" panose="02020603050405020304" pitchFamily="18" charset="0"/>
              </a:rPr>
              <a:t>比</a:t>
            </a:r>
            <a:r>
              <a:rPr lang="en-US" altLang="zh-CN" dirty="0" err="1">
                <a:solidFill>
                  <a:srgbClr val="C00000"/>
                </a:solidFill>
                <a:latin typeface="Times New Roman" panose="02020603050405020304" pitchFamily="18" charset="0"/>
                <a:cs typeface="Times New Roman" panose="02020603050405020304" pitchFamily="18" charset="0"/>
              </a:rPr>
              <a:t>rsum</a:t>
            </a:r>
            <a:r>
              <a:rPr lang="zh-CN" altLang="en-US" dirty="0">
                <a:solidFill>
                  <a:srgbClr val="C00000"/>
                </a:solidFill>
                <a:latin typeface="Times New Roman" panose="02020603050405020304" pitchFamily="18" charset="0"/>
                <a:cs typeface="Times New Roman" panose="02020603050405020304" pitchFamily="18" charset="0"/>
              </a:rPr>
              <a:t>慢吗？</a:t>
            </a:r>
            <a:endParaRPr kumimoji="1" lang="en-US" altLang="zh-CN" dirty="0">
              <a:latin typeface="Times New Roman" pitchFamily="18" charset="0"/>
            </a:endParaRPr>
          </a:p>
          <a:p>
            <a:endParaRPr kumimoji="1" lang="en-US" altLang="zh-CN" dirty="0">
              <a:latin typeface="Times New Roman" pitchFamily="18" charset="0"/>
            </a:endParaRPr>
          </a:p>
          <a:p>
            <a:r>
              <a:rPr kumimoji="1" lang="zh-CN" altLang="en-US" dirty="0">
                <a:latin typeface="Times New Roman" pitchFamily="18" charset="0"/>
              </a:rPr>
              <a:t>程序步不是一个准确的概念，而是一个对每条语句运行时间的</a:t>
            </a:r>
            <a:r>
              <a:rPr kumimoji="1" lang="zh-CN" altLang="en-US" dirty="0">
                <a:solidFill>
                  <a:srgbClr val="C00000"/>
                </a:solidFill>
                <a:latin typeface="Times New Roman" pitchFamily="18" charset="0"/>
              </a:rPr>
              <a:t>抽象概念</a:t>
            </a:r>
            <a:endParaRPr kumimoji="1" lang="en-US" altLang="zh-CN" dirty="0">
              <a:solidFill>
                <a:srgbClr val="C00000"/>
              </a:solidFill>
              <a:latin typeface="Times New Roman" pitchFamily="18" charset="0"/>
            </a:endParaRPr>
          </a:p>
          <a:p>
            <a:endParaRPr kumimoji="1" lang="en-US" altLang="zh-CN" dirty="0">
              <a:latin typeface="Times New Roman" pitchFamily="18" charset="0"/>
            </a:endParaRPr>
          </a:p>
          <a:p>
            <a:r>
              <a:rPr kumimoji="1" lang="zh-CN" altLang="en-US" dirty="0">
                <a:solidFill>
                  <a:srgbClr val="C00000"/>
                </a:solidFill>
                <a:latin typeface="Times New Roman" pitchFamily="18" charset="0"/>
              </a:rPr>
              <a:t>再作一次抽象</a:t>
            </a:r>
            <a:r>
              <a:rPr kumimoji="1" lang="zh-CN" altLang="en-US" dirty="0">
                <a:latin typeface="Times New Roman" pitchFamily="18" charset="0"/>
              </a:rPr>
              <a:t>，从由多种因素构成的时间复杂性中抽取出主要因素，将常数抽象为</a:t>
            </a:r>
            <a:r>
              <a:rPr kumimoji="1" lang="en-US" altLang="zh-CN" dirty="0">
                <a:latin typeface="Times New Roman" pitchFamily="18" charset="0"/>
              </a:rPr>
              <a:t>1</a:t>
            </a:r>
          </a:p>
          <a:p>
            <a:pPr lvl="1"/>
            <a:r>
              <a:rPr kumimoji="1" lang="zh-CN" altLang="en-US" dirty="0">
                <a:latin typeface="Times New Roman" pitchFamily="18" charset="0"/>
              </a:rPr>
              <a:t>有利于抓住主要矛盾，简化复杂性分析</a:t>
            </a:r>
            <a:endParaRPr kumimoji="1" lang="en-US" altLang="zh-CN" dirty="0">
              <a:latin typeface="Times New Roman" pitchFamily="18" charset="0"/>
            </a:endParaRPr>
          </a:p>
        </p:txBody>
      </p:sp>
    </p:spTree>
    <p:extLst>
      <p:ext uri="{BB962C8B-B14F-4D97-AF65-F5344CB8AC3E}">
        <p14:creationId xmlns:p14="http://schemas.microsoft.com/office/powerpoint/2010/main" val="155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1704-36E0-5B4E-B386-A3E0B3619B30}"/>
              </a:ext>
            </a:extLst>
          </p:cNvPr>
          <p:cNvSpPr>
            <a:spLocks noGrp="1"/>
          </p:cNvSpPr>
          <p:nvPr>
            <p:ph type="title"/>
          </p:nvPr>
        </p:nvSpPr>
        <p:spPr/>
        <p:txBody>
          <a:bodyPr/>
          <a:lstStyle/>
          <a:p>
            <a:r>
              <a:rPr lang="zh-CN" altLang="en-US" dirty="0"/>
              <a:t>算法的渐进分析</a:t>
            </a:r>
            <a:endParaRPr lang="en-US" dirty="0"/>
          </a:p>
        </p:txBody>
      </p:sp>
      <p:sp>
        <p:nvSpPr>
          <p:cNvPr id="3" name="Content Placeholder 2">
            <a:extLst>
              <a:ext uri="{FF2B5EF4-FFF2-40B4-BE49-F238E27FC236}">
                <a16:creationId xmlns:a16="http://schemas.microsoft.com/office/drawing/2014/main" id="{918633AD-F87F-4A43-B6D7-153F3BB51719}"/>
              </a:ext>
            </a:extLst>
          </p:cNvPr>
          <p:cNvSpPr>
            <a:spLocks noGrp="1"/>
          </p:cNvSpPr>
          <p:nvPr>
            <p:ph idx="1"/>
          </p:nvPr>
        </p:nvSpPr>
        <p:spPr/>
        <p:txBody>
          <a:bodyPr/>
          <a:lstStyle/>
          <a:p>
            <a:r>
              <a:rPr lang="zh-CN" altLang="en-US" dirty="0">
                <a:latin typeface="Times" pitchFamily="2" charset="0"/>
              </a:rPr>
              <a:t>若</a:t>
            </a:r>
            <a:r>
              <a:rPr lang="en-US" dirty="0">
                <a:latin typeface="Times" pitchFamily="2" charset="0"/>
              </a:rPr>
              <a:t>n</a:t>
            </a:r>
            <a:r>
              <a:rPr lang="zh-CN" altLang="en-US" dirty="0">
                <a:latin typeface="Times" pitchFamily="2" charset="0"/>
              </a:rPr>
              <a:t>是问题规模，则时间复杂度</a:t>
            </a:r>
            <a:r>
              <a:rPr lang="en-US" dirty="0">
                <a:latin typeface="Times" pitchFamily="2" charset="0"/>
              </a:rPr>
              <a:t>T(n)</a:t>
            </a:r>
            <a:r>
              <a:rPr lang="zh-CN" altLang="en-US" dirty="0">
                <a:latin typeface="Times" pitchFamily="2" charset="0"/>
              </a:rPr>
              <a:t>是问题规模</a:t>
            </a:r>
            <a:r>
              <a:rPr lang="en-US" dirty="0">
                <a:latin typeface="Times" pitchFamily="2" charset="0"/>
              </a:rPr>
              <a:t>n</a:t>
            </a:r>
            <a:r>
              <a:rPr lang="zh-CN" altLang="en-US" dirty="0">
                <a:latin typeface="Times" pitchFamily="2" charset="0"/>
              </a:rPr>
              <a:t>的函数</a:t>
            </a:r>
            <a:endParaRPr lang="en-US" altLang="zh-CN" dirty="0">
              <a:latin typeface="Times" pitchFamily="2" charset="0"/>
            </a:endParaRPr>
          </a:p>
          <a:p>
            <a:endParaRPr lang="zh-CN" altLang="en-US" dirty="0">
              <a:latin typeface="Times" pitchFamily="2" charset="0"/>
            </a:endParaRPr>
          </a:p>
          <a:p>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p1</a:t>
            </a:r>
            <a:r>
              <a:rPr lang="en-US" altLang="zh-CN" dirty="0">
                <a:latin typeface="Times New Roman" panose="02020603050405020304" pitchFamily="18" charset="0"/>
                <a:cs typeface="Times New Roman" panose="02020603050405020304" pitchFamily="18" charset="0"/>
              </a:rPr>
              <a:t>(n)=c</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+c</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和</a:t>
            </a:r>
            <a:r>
              <a:rPr kumimoji="1" lang="en-US" altLang="zh-CN" dirty="0">
                <a:latin typeface="Times New Roman" panose="02020603050405020304" pitchFamily="18" charset="0"/>
                <a:cs typeface="Times New Roman" panose="02020603050405020304" pitchFamily="18" charset="0"/>
              </a:rPr>
              <a:t>T</a:t>
            </a:r>
            <a:r>
              <a:rPr kumimoji="1" lang="en-US" altLang="zh-CN" baseline="-25000" dirty="0">
                <a:latin typeface="Times New Roman" panose="02020603050405020304" pitchFamily="18" charset="0"/>
                <a:cs typeface="Times New Roman" panose="02020603050405020304" pitchFamily="18" charset="0"/>
              </a:rPr>
              <a:t>p2</a:t>
            </a:r>
            <a:r>
              <a:rPr kumimoji="1" lang="en-US" altLang="zh-CN" dirty="0">
                <a:latin typeface="Times New Roman" panose="02020603050405020304" pitchFamily="18" charset="0"/>
                <a:cs typeface="Times New Roman" panose="02020603050405020304" pitchFamily="18" charset="0"/>
              </a:rPr>
              <a:t>(n)=c</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n</a:t>
            </a:r>
            <a:r>
              <a:rPr kumimoji="1" lang="zh-CN" altLang="en-US" dirty="0">
                <a:latin typeface="Times New Roman" panose="02020603050405020304" pitchFamily="18" charset="0"/>
                <a:cs typeface="Times New Roman" panose="02020603050405020304" pitchFamily="18" charset="0"/>
              </a:rPr>
              <a:t>，哪个快（</a:t>
            </a:r>
            <a:r>
              <a:rPr kumimoji="1" lang="en-US" altLang="zh-CN" dirty="0">
                <a:latin typeface="Times New Roman" panose="02020603050405020304" pitchFamily="18" charset="0"/>
                <a:cs typeface="Times New Roman" panose="02020603050405020304" pitchFamily="18" charset="0"/>
              </a:rPr>
              <a:t>c</a:t>
            </a:r>
            <a:r>
              <a:rPr kumimoji="1" lang="en-US" altLang="zh-CN" baseline="-25000" dirty="0">
                <a:latin typeface="Times New Roman" panose="02020603050405020304" pitchFamily="18" charset="0"/>
                <a:cs typeface="Times New Roman" panose="02020603050405020304" pitchFamily="18" charset="0"/>
              </a:rPr>
              <a:t>1</a:t>
            </a:r>
            <a:r>
              <a:rPr kumimoji="1" lang="en-US" altLang="zh-CN" dirty="0">
                <a:latin typeface="Times New Roman" panose="02020603050405020304" pitchFamily="18" charset="0"/>
                <a:cs typeface="Times New Roman" panose="02020603050405020304" pitchFamily="18" charset="0"/>
              </a:rPr>
              <a:t>, c</a:t>
            </a:r>
            <a:r>
              <a:rPr kumimoji="1" lang="en-US" altLang="zh-CN" baseline="-25000" dirty="0">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 c</a:t>
            </a:r>
            <a:r>
              <a:rPr kumimoji="1" lang="en-US" altLang="zh-CN" baseline="-25000" dirty="0">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 &gt; 0</a:t>
            </a:r>
            <a:r>
              <a:rPr kumimoji="1"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p1</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n</a:t>
            </a:r>
            <a:r>
              <a:rPr lang="en-US" altLang="zh-CN"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数量级，而</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p2</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数量级</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存在</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，使得</a:t>
            </a:r>
            <a:r>
              <a:rPr lang="en-US" altLang="zh-CN"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p1</a:t>
            </a:r>
            <a:r>
              <a:rPr lang="en-US" altLang="zh-CN" dirty="0">
                <a:latin typeface="Times New Roman" panose="02020603050405020304" pitchFamily="18" charset="0"/>
                <a:cs typeface="Times New Roman" panose="02020603050405020304" pitchFamily="18" charset="0"/>
              </a:rPr>
              <a:t>(n) &gt; T</a:t>
            </a:r>
            <a:r>
              <a:rPr lang="en-US" altLang="zh-CN" baseline="-25000" dirty="0">
                <a:latin typeface="Times New Roman" panose="02020603050405020304" pitchFamily="18" charset="0"/>
                <a:cs typeface="Times New Roman" panose="02020603050405020304" pitchFamily="18" charset="0"/>
              </a:rPr>
              <a:t>p2</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对所有的</a:t>
            </a:r>
            <a:r>
              <a:rPr lang="en-US" altLang="zh-CN" dirty="0">
                <a:latin typeface="Times New Roman" panose="02020603050405020304" pitchFamily="18" charset="0"/>
                <a:cs typeface="Times New Roman" panose="02020603050405020304" pitchFamily="18" charset="0"/>
              </a:rPr>
              <a:t>n&gt;n</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成立</a:t>
            </a:r>
            <a:endParaRPr lang="en-US" altLang="zh-CN" dirty="0">
              <a:latin typeface="Times New Roman" panose="02020603050405020304" pitchFamily="18" charset="0"/>
              <a:cs typeface="Times New Roman" panose="02020603050405020304" pitchFamily="18" charset="0"/>
            </a:endParaRPr>
          </a:p>
          <a:p>
            <a:pPr lvl="1"/>
            <a:endParaRPr lang="zh-CN" altLang="en-US" dirty="0"/>
          </a:p>
          <a:p>
            <a:r>
              <a:rPr lang="zh-CN" altLang="en-US" dirty="0">
                <a:latin typeface="Times New Roman" panose="02020603050405020304" pitchFamily="18" charset="0"/>
                <a:cs typeface="Times New Roman" panose="02020603050405020304" pitchFamily="18" charset="0"/>
              </a:rPr>
              <a:t>当</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趋于无穷大时，把时间复杂度的</a:t>
            </a:r>
            <a:r>
              <a:rPr lang="zh-CN" altLang="en-US" dirty="0">
                <a:solidFill>
                  <a:srgbClr val="C00000"/>
                </a:solidFill>
                <a:latin typeface="Times New Roman" panose="02020603050405020304" pitchFamily="18" charset="0"/>
                <a:cs typeface="Times New Roman" panose="02020603050405020304" pitchFamily="18" charset="0"/>
              </a:rPr>
              <a:t>数量级</a:t>
            </a:r>
            <a:r>
              <a:rPr lang="zh-CN" altLang="en-US" dirty="0">
                <a:latin typeface="Times New Roman" panose="02020603050405020304" pitchFamily="18" charset="0"/>
                <a:cs typeface="Times New Roman" panose="02020603050405020304" pitchFamily="18" charset="0"/>
              </a:rPr>
              <a:t>称为算法的渐进时间复杂度</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表示法：表示算法时间复杂度的上限</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sym typeface="Symbol" pitchFamily="2" charset="2"/>
              </a:rPr>
              <a:t></a:t>
            </a:r>
            <a:r>
              <a:rPr lang="zh-CN" altLang="en-US" dirty="0">
                <a:latin typeface="Times New Roman" panose="02020603050405020304" pitchFamily="18" charset="0"/>
                <a:sym typeface="Symbol" pitchFamily="2" charset="2"/>
              </a:rPr>
              <a:t>表示法：</a:t>
            </a:r>
            <a:r>
              <a:rPr lang="zh-CN" altLang="en-US" dirty="0">
                <a:latin typeface="Times New Roman" panose="02020603050405020304" pitchFamily="18" charset="0"/>
                <a:cs typeface="Times New Roman" panose="02020603050405020304" pitchFamily="18" charset="0"/>
              </a:rPr>
              <a:t>表示算法时间复杂度的下限</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sym typeface="Symbol" pitchFamily="2" charset="2"/>
              </a:rPr>
              <a:t></a:t>
            </a:r>
            <a:r>
              <a:rPr lang="zh-CN" altLang="en-US" dirty="0">
                <a:latin typeface="Times New Roman" panose="02020603050405020304" pitchFamily="18" charset="0"/>
                <a:cs typeface="Times New Roman" panose="02020603050405020304" pitchFamily="18" charset="0"/>
              </a:rPr>
              <a:t>表示法：表示算法时间复杂度的上下限相等</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06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1588-6AE4-934D-9A15-A2B08BBB71BF}"/>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a:t>
            </a:r>
            <a:endParaRPr lang="en-US" dirty="0"/>
          </a:p>
        </p:txBody>
      </p:sp>
      <p:sp>
        <p:nvSpPr>
          <p:cNvPr id="3" name="Content Placeholder 2">
            <a:extLst>
              <a:ext uri="{FF2B5EF4-FFF2-40B4-BE49-F238E27FC236}">
                <a16:creationId xmlns:a16="http://schemas.microsoft.com/office/drawing/2014/main" id="{5BF9BA63-0BBA-004F-97D7-4F8145CAF09A}"/>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若存在正整数</a:t>
            </a:r>
            <a:r>
              <a:rPr lang="en-US"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和</a:t>
            </a:r>
            <a:r>
              <a:rPr lang="en-US" dirty="0">
                <a:latin typeface="Times New Roman" panose="02020603050405020304" pitchFamily="18" charset="0"/>
                <a:cs typeface="Times New Roman" panose="02020603050405020304" pitchFamily="18" charset="0"/>
              </a:rPr>
              <a:t>n</a:t>
            </a:r>
            <a:r>
              <a:rPr lang="en-US"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使得</a:t>
            </a:r>
            <a:r>
              <a:rPr lang="en-US" dirty="0">
                <a:latin typeface="Times New Roman" panose="02020603050405020304" pitchFamily="18" charset="0"/>
                <a:cs typeface="Times New Roman" panose="02020603050405020304" pitchFamily="18" charset="0"/>
              </a:rPr>
              <a:t>T(n) ≤ c</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f(n)</a:t>
            </a:r>
            <a:r>
              <a:rPr lang="zh-CN" altLang="en-US" dirty="0">
                <a:latin typeface="Times New Roman" panose="02020603050405020304" pitchFamily="18" charset="0"/>
                <a:cs typeface="Times New Roman" panose="02020603050405020304" pitchFamily="18" charset="0"/>
              </a:rPr>
              <a:t>对所有的</a:t>
            </a:r>
            <a:r>
              <a:rPr lang="en-US" dirty="0">
                <a:latin typeface="Times New Roman" panose="02020603050405020304" pitchFamily="18" charset="0"/>
                <a:cs typeface="Times New Roman" panose="02020603050405020304" pitchFamily="18" charset="0"/>
              </a:rPr>
              <a:t>n ≥ n</a:t>
            </a:r>
            <a:r>
              <a:rPr lang="en-US"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成立，则称该算法的渐进时间复杂度在</a:t>
            </a:r>
            <a:r>
              <a:rPr lang="en-US" dirty="0">
                <a:latin typeface="Times New Roman" panose="02020603050405020304" pitchFamily="18" charset="0"/>
                <a:cs typeface="Times New Roman" panose="02020603050405020304" pitchFamily="18" charset="0"/>
              </a:rPr>
              <a:t>O(f(n))</a:t>
            </a:r>
            <a:r>
              <a:rPr lang="zh-CN" altLang="en-US" dirty="0">
                <a:latin typeface="Times New Roman" panose="02020603050405020304" pitchFamily="18" charset="0"/>
                <a:cs typeface="Times New Roman" panose="02020603050405020304" pitchFamily="18" charset="0"/>
              </a:rPr>
              <a:t>中，记为</a:t>
            </a:r>
            <a:r>
              <a:rPr lang="en-US" dirty="0">
                <a:solidFill>
                  <a:srgbClr val="C00000"/>
                </a:solidFill>
                <a:latin typeface="Times New Roman" panose="02020603050405020304" pitchFamily="18" charset="0"/>
                <a:cs typeface="Times New Roman" panose="02020603050405020304" pitchFamily="18" charset="0"/>
              </a:rPr>
              <a:t>T(n)</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O(f(n))</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3n + 2</a:t>
            </a:r>
          </a:p>
          <a:p>
            <a:pPr lvl="1"/>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3n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3n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4n</a:t>
            </a:r>
            <a:r>
              <a:rPr lang="zh-CN" altLang="en-US" dirty="0">
                <a:latin typeface="Times New Roman" panose="02020603050405020304" pitchFamily="18" charset="0"/>
                <a:cs typeface="Times New Roman" panose="02020603050405020304" pitchFamily="18" charset="0"/>
              </a:rPr>
              <a:t>，所以</a:t>
            </a:r>
            <a:r>
              <a:rPr lang="en-US" altLang="zh-CN" dirty="0">
                <a:latin typeface="Times New Roman" panose="02020603050405020304" pitchFamily="18" charset="0"/>
                <a:cs typeface="Times New Roman" panose="02020603050405020304" pitchFamily="18" charset="0"/>
              </a:rPr>
              <a:t>T(n) = 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10n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+ 4n + 2</a:t>
            </a:r>
          </a:p>
          <a:p>
            <a:pPr lvl="1"/>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n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10n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+ 4n + 2 </a:t>
            </a:r>
            <a:r>
              <a:rPr lang="en-US" dirty="0">
                <a:latin typeface="Times New Roman" panose="02020603050405020304" pitchFamily="18" charset="0"/>
                <a:cs typeface="Times New Roman" panose="02020603050405020304" pitchFamily="18" charset="0"/>
              </a:rPr>
              <a:t>≤ 10n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+ 4n + n = 10n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+ 5n</a:t>
            </a:r>
          </a:p>
          <a:p>
            <a:pPr lvl="1"/>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时，</a:t>
            </a:r>
            <a:r>
              <a:rPr lang="en-US" dirty="0">
                <a:latin typeface="Times New Roman" panose="02020603050405020304" pitchFamily="18" charset="0"/>
                <a:cs typeface="Times New Roman" panose="02020603050405020304" pitchFamily="18" charset="0"/>
              </a:rPr>
              <a:t>10n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+ 5n ≤ 10n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n</a:t>
            </a:r>
            <a:r>
              <a:rPr lang="en-US" baseline="30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11n</a:t>
            </a:r>
            <a:r>
              <a:rPr lang="en-US" baseline="30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，所以</a:t>
            </a:r>
            <a:r>
              <a:rPr lang="en-US" altLang="zh-CN" dirty="0">
                <a:latin typeface="Times New Roman" panose="02020603050405020304" pitchFamily="18" charset="0"/>
                <a:cs typeface="Times New Roman" panose="02020603050405020304" pitchFamily="18" charset="0"/>
              </a:rPr>
              <a:t>T(n) = O(n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T(n) = 9</a:t>
            </a:r>
          </a:p>
          <a:p>
            <a:pPr lvl="1"/>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9</a:t>
            </a:r>
            <a:r>
              <a:rPr lang="zh-CN" altLang="en-US" dirty="0">
                <a:latin typeface="Times New Roman" panose="02020603050405020304" pitchFamily="18" charset="0"/>
                <a:cs typeface="Times New Roman" panose="02020603050405020304" pitchFamily="18" charset="0"/>
              </a:rPr>
              <a:t>时，</a:t>
            </a:r>
            <a:r>
              <a:rPr lang="en-US" altLang="zh-CN" dirty="0">
                <a:latin typeface="Times New Roman" panose="02020603050405020304" pitchFamily="18" charset="0"/>
                <a:cs typeface="Times New Roman" panose="02020603050405020304" pitchFamily="18" charset="0"/>
              </a:rPr>
              <a:t>T(n) = O(1)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62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A8DEB-7600-7D46-B4FB-FEB9DB0E8F94}"/>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表示法的加法规则</a:t>
            </a:r>
            <a:endParaRPr lang="en-US" dirty="0"/>
          </a:p>
        </p:txBody>
      </p:sp>
      <p:sp>
        <p:nvSpPr>
          <p:cNvPr id="3" name="Content Placeholder 2">
            <a:extLst>
              <a:ext uri="{FF2B5EF4-FFF2-40B4-BE49-F238E27FC236}">
                <a16:creationId xmlns:a16="http://schemas.microsoft.com/office/drawing/2014/main" id="{E281C08A-E9A2-1B46-8BF9-B0B3C92B803D}"/>
              </a:ext>
            </a:extLst>
          </p:cNvPr>
          <p:cNvSpPr>
            <a:spLocks noGrp="1"/>
          </p:cNvSpPr>
          <p:nvPr>
            <p:ph idx="1"/>
          </p:nvPr>
        </p:nvSpPr>
        <p:spPr/>
        <p:txBody>
          <a:bodyPr>
            <a:normAutofit/>
          </a:bodyPr>
          <a:lstStyle/>
          <a:p>
            <a:r>
              <a:rPr lang="zh-CN" altLang="en-US" dirty="0">
                <a:latin typeface="Times" pitchFamily="2" charset="0"/>
              </a:rPr>
              <a:t>若</a:t>
            </a:r>
            <a:r>
              <a:rPr lang="en-US" dirty="0">
                <a:latin typeface="Times" pitchFamily="2" charset="0"/>
              </a:rPr>
              <a:t>T</a:t>
            </a:r>
            <a:r>
              <a:rPr lang="en-US" altLang="zh-CN" baseline="-25000" dirty="0">
                <a:latin typeface="Times" pitchFamily="2" charset="0"/>
              </a:rPr>
              <a:t>1</a:t>
            </a:r>
            <a:r>
              <a:rPr lang="en-US" altLang="zh-CN" dirty="0">
                <a:latin typeface="Times" pitchFamily="2" charset="0"/>
              </a:rPr>
              <a:t>(m) = O(f(m))</a:t>
            </a:r>
            <a:r>
              <a:rPr lang="zh-CN" altLang="en-US" dirty="0">
                <a:latin typeface="Times" pitchFamily="2" charset="0"/>
              </a:rPr>
              <a:t>，</a:t>
            </a:r>
            <a:r>
              <a:rPr lang="en-US" altLang="zh-CN" dirty="0">
                <a:latin typeface="Times" pitchFamily="2" charset="0"/>
              </a:rPr>
              <a:t>T</a:t>
            </a:r>
            <a:r>
              <a:rPr lang="en-US" altLang="zh-CN" baseline="-25000" dirty="0">
                <a:latin typeface="Times" pitchFamily="2" charset="0"/>
              </a:rPr>
              <a:t>2</a:t>
            </a:r>
            <a:r>
              <a:rPr lang="en-US" altLang="zh-CN" dirty="0">
                <a:latin typeface="Times" pitchFamily="2" charset="0"/>
              </a:rPr>
              <a:t>(n) = O(g(n))</a:t>
            </a:r>
          </a:p>
          <a:p>
            <a:pPr marL="0" indent="0">
              <a:buNone/>
            </a:pPr>
            <a:r>
              <a:rPr lang="en-US" altLang="zh-CN" dirty="0">
                <a:latin typeface="Times" pitchFamily="2" charset="0"/>
              </a:rPr>
              <a:t>  </a:t>
            </a:r>
            <a:r>
              <a:rPr lang="zh-CN" altLang="en-US" dirty="0">
                <a:latin typeface="Times" pitchFamily="2" charset="0"/>
              </a:rPr>
              <a:t>则</a:t>
            </a:r>
            <a:r>
              <a:rPr lang="en-US" dirty="0">
                <a:latin typeface="Times" pitchFamily="2" charset="0"/>
              </a:rPr>
              <a:t>T</a:t>
            </a:r>
            <a:r>
              <a:rPr lang="en-US" altLang="zh-CN" baseline="-25000" dirty="0">
                <a:latin typeface="Times" pitchFamily="2" charset="0"/>
              </a:rPr>
              <a:t>1</a:t>
            </a:r>
            <a:r>
              <a:rPr lang="en-US" altLang="zh-CN" dirty="0">
                <a:latin typeface="Times" pitchFamily="2" charset="0"/>
              </a:rPr>
              <a:t>(m) +</a:t>
            </a:r>
            <a:r>
              <a:rPr lang="zh-CN" altLang="en-US" dirty="0">
                <a:latin typeface="Times" pitchFamily="2" charset="0"/>
              </a:rPr>
              <a:t> </a:t>
            </a:r>
            <a:r>
              <a:rPr lang="en-US" altLang="zh-CN" dirty="0">
                <a:latin typeface="Times" pitchFamily="2" charset="0"/>
              </a:rPr>
              <a:t>T</a:t>
            </a:r>
            <a:r>
              <a:rPr lang="en-US" altLang="zh-CN" baseline="-25000" dirty="0">
                <a:latin typeface="Times" pitchFamily="2" charset="0"/>
              </a:rPr>
              <a:t>2</a:t>
            </a:r>
            <a:r>
              <a:rPr lang="en-US" altLang="zh-CN" dirty="0">
                <a:latin typeface="Times" pitchFamily="2" charset="0"/>
              </a:rPr>
              <a:t>(n) =</a:t>
            </a:r>
            <a:r>
              <a:rPr lang="zh-CN" altLang="en-US" dirty="0">
                <a:latin typeface="Times" pitchFamily="2" charset="0"/>
              </a:rPr>
              <a:t> </a:t>
            </a:r>
            <a:r>
              <a:rPr lang="en-US" altLang="zh-CN" dirty="0">
                <a:latin typeface="Times" pitchFamily="2" charset="0"/>
              </a:rPr>
              <a:t>O(max(f(m), g(n)))</a:t>
            </a:r>
          </a:p>
          <a:p>
            <a:endParaRPr lang="en-US" dirty="0">
              <a:latin typeface="Times" pitchFamily="2" charset="0"/>
            </a:endParaRPr>
          </a:p>
          <a:p>
            <a:r>
              <a:rPr lang="en-US" dirty="0">
                <a:latin typeface="Times" pitchFamily="2" charset="0"/>
              </a:rPr>
              <a:t>c &lt; log</a:t>
            </a:r>
            <a:r>
              <a:rPr lang="en-US" baseline="-25000" dirty="0">
                <a:latin typeface="Times" pitchFamily="2" charset="0"/>
              </a:rPr>
              <a:t>2</a:t>
            </a:r>
            <a:r>
              <a:rPr lang="en-US" dirty="0">
                <a:latin typeface="Times" pitchFamily="2" charset="0"/>
              </a:rPr>
              <a:t>n &lt; n &lt; nlog</a:t>
            </a:r>
            <a:r>
              <a:rPr lang="en-US" baseline="-25000" dirty="0">
                <a:latin typeface="Times" pitchFamily="2" charset="0"/>
              </a:rPr>
              <a:t>2</a:t>
            </a:r>
            <a:r>
              <a:rPr lang="en-US" dirty="0">
                <a:latin typeface="Times" pitchFamily="2" charset="0"/>
              </a:rPr>
              <a:t>n &lt; n</a:t>
            </a:r>
            <a:r>
              <a:rPr lang="en-US" baseline="30000" dirty="0">
                <a:latin typeface="Times" pitchFamily="2" charset="0"/>
              </a:rPr>
              <a:t>2</a:t>
            </a:r>
            <a:r>
              <a:rPr lang="en-US" dirty="0">
                <a:latin typeface="Times" pitchFamily="2" charset="0"/>
              </a:rPr>
              <a:t> &lt; n</a:t>
            </a:r>
            <a:r>
              <a:rPr lang="en-US" baseline="30000" dirty="0">
                <a:latin typeface="Times" pitchFamily="2" charset="0"/>
              </a:rPr>
              <a:t>3</a:t>
            </a:r>
            <a:r>
              <a:rPr lang="en-US" dirty="0">
                <a:latin typeface="Times" pitchFamily="2" charset="0"/>
              </a:rPr>
              <a:t> &lt; 2</a:t>
            </a:r>
            <a:r>
              <a:rPr lang="en-US" baseline="30000" dirty="0">
                <a:latin typeface="Times" pitchFamily="2" charset="0"/>
              </a:rPr>
              <a:t>n</a:t>
            </a:r>
            <a:r>
              <a:rPr lang="en-US" dirty="0">
                <a:latin typeface="Times" pitchFamily="2" charset="0"/>
              </a:rPr>
              <a:t> &lt; 3</a:t>
            </a:r>
            <a:r>
              <a:rPr lang="en-US" baseline="30000" dirty="0">
                <a:latin typeface="Times" pitchFamily="2" charset="0"/>
              </a:rPr>
              <a:t>n</a:t>
            </a:r>
            <a:r>
              <a:rPr lang="en-US" dirty="0">
                <a:latin typeface="Times" pitchFamily="2" charset="0"/>
              </a:rPr>
              <a:t> &lt; n!</a:t>
            </a:r>
          </a:p>
          <a:p>
            <a:pPr lvl="1"/>
            <a:r>
              <a:rPr lang="zh-CN" altLang="en-US" dirty="0">
                <a:latin typeface="Times" pitchFamily="2" charset="0"/>
              </a:rPr>
              <a:t>取</a:t>
            </a:r>
            <a:r>
              <a:rPr lang="en-US" dirty="0">
                <a:latin typeface="Times" pitchFamily="2" charset="0"/>
              </a:rPr>
              <a:t>c、log</a:t>
            </a:r>
            <a:r>
              <a:rPr lang="en-US" baseline="30000" dirty="0">
                <a:latin typeface="Times" pitchFamily="2" charset="0"/>
              </a:rPr>
              <a:t>2</a:t>
            </a:r>
            <a:r>
              <a:rPr lang="en-US" dirty="0">
                <a:latin typeface="Times" pitchFamily="2" charset="0"/>
              </a:rPr>
              <a:t>n、n、nlog</a:t>
            </a:r>
            <a:r>
              <a:rPr lang="en-US" baseline="30000" dirty="0">
                <a:latin typeface="Times" pitchFamily="2" charset="0"/>
              </a:rPr>
              <a:t>2</a:t>
            </a:r>
            <a:r>
              <a:rPr lang="en-US" dirty="0">
                <a:latin typeface="Times" pitchFamily="2" charset="0"/>
              </a:rPr>
              <a:t>n</a:t>
            </a:r>
            <a:r>
              <a:rPr lang="zh-CN" altLang="en-US" dirty="0">
                <a:latin typeface="Times" pitchFamily="2" charset="0"/>
              </a:rPr>
              <a:t>，时间效率比较高</a:t>
            </a:r>
          </a:p>
          <a:p>
            <a:pPr lvl="1"/>
            <a:r>
              <a:rPr lang="zh-CN" altLang="en-US" dirty="0">
                <a:latin typeface="Times" pitchFamily="2" charset="0"/>
              </a:rPr>
              <a:t>取</a:t>
            </a:r>
            <a:r>
              <a:rPr lang="en-US" dirty="0">
                <a:latin typeface="Times" pitchFamily="2" charset="0"/>
              </a:rPr>
              <a:t>n</a:t>
            </a:r>
            <a:r>
              <a:rPr lang="en-US" baseline="30000" dirty="0">
                <a:latin typeface="Times" pitchFamily="2" charset="0"/>
              </a:rPr>
              <a:t>2</a:t>
            </a:r>
            <a:r>
              <a:rPr lang="en-US" dirty="0">
                <a:latin typeface="Times" pitchFamily="2" charset="0"/>
              </a:rPr>
              <a:t>、n</a:t>
            </a:r>
            <a:r>
              <a:rPr lang="en-US" baseline="30000" dirty="0">
                <a:latin typeface="Times" pitchFamily="2" charset="0"/>
              </a:rPr>
              <a:t>3</a:t>
            </a:r>
            <a:r>
              <a:rPr lang="zh-CN" altLang="en-US" dirty="0">
                <a:latin typeface="Times" pitchFamily="2" charset="0"/>
              </a:rPr>
              <a:t>，时间效率差强人意</a:t>
            </a:r>
          </a:p>
          <a:p>
            <a:pPr lvl="1"/>
            <a:r>
              <a:rPr lang="zh-CN" altLang="en-US" dirty="0">
                <a:latin typeface="Times" pitchFamily="2" charset="0"/>
              </a:rPr>
              <a:t>取</a:t>
            </a:r>
            <a:r>
              <a:rPr lang="en-US" altLang="zh-CN" dirty="0">
                <a:latin typeface="Times" pitchFamily="2" charset="0"/>
              </a:rPr>
              <a:t>2</a:t>
            </a:r>
            <a:r>
              <a:rPr lang="en-US" baseline="30000" dirty="0">
                <a:latin typeface="Times" pitchFamily="2" charset="0"/>
              </a:rPr>
              <a:t>n</a:t>
            </a:r>
            <a:r>
              <a:rPr lang="en-US" dirty="0">
                <a:latin typeface="Times" pitchFamily="2" charset="0"/>
              </a:rPr>
              <a:t>、3</a:t>
            </a:r>
            <a:r>
              <a:rPr lang="en-US" baseline="30000" dirty="0">
                <a:latin typeface="Times" pitchFamily="2" charset="0"/>
              </a:rPr>
              <a:t>n</a:t>
            </a:r>
            <a:r>
              <a:rPr lang="en-US" dirty="0">
                <a:latin typeface="Times" pitchFamily="2" charset="0"/>
              </a:rPr>
              <a:t>、n!，</a:t>
            </a:r>
            <a:r>
              <a:rPr lang="zh-CN" altLang="en-US" dirty="0">
                <a:latin typeface="Times" pitchFamily="2" charset="0"/>
              </a:rPr>
              <a:t>当</a:t>
            </a:r>
            <a:r>
              <a:rPr lang="en-US" dirty="0">
                <a:latin typeface="Times" pitchFamily="2" charset="0"/>
              </a:rPr>
              <a:t>n</a:t>
            </a:r>
            <a:r>
              <a:rPr lang="zh-CN" altLang="en-US" dirty="0">
                <a:latin typeface="Times" pitchFamily="2" charset="0"/>
              </a:rPr>
              <a:t>稍微大一点，算法的时间代价变为很大，以至于不能计算</a:t>
            </a:r>
            <a:endParaRPr lang="en-US" altLang="zh-CN" dirty="0">
              <a:latin typeface="Times" pitchFamily="2" charset="0"/>
            </a:endParaRPr>
          </a:p>
          <a:p>
            <a:pPr lvl="1"/>
            <a:endParaRPr lang="en-US" altLang="zh-CN" dirty="0">
              <a:latin typeface="Times" pitchFamily="2" charset="0"/>
            </a:endParaRPr>
          </a:p>
          <a:p>
            <a:r>
              <a:rPr lang="en-US"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(n) =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(n) = </a:t>
            </a:r>
            <a:r>
              <a:rPr lang="en-US" altLang="zh-CN" dirty="0">
                <a:latin typeface="Times New Roman" panose="02020603050405020304" pitchFamily="18" charset="0"/>
                <a:cs typeface="Times New Roman" panose="02020603050405020304" pitchFamily="18" charset="0"/>
              </a:rPr>
              <a:t>O(n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a:t>
            </a:r>
            <a:r>
              <a:rPr lang="en-US" altLang="zh-CN" dirty="0">
                <a:latin typeface="Times" pitchFamily="2" charset="0"/>
              </a:rPr>
              <a:t>T</a:t>
            </a:r>
            <a:r>
              <a:rPr lang="en-US" altLang="zh-CN" baseline="-25000" dirty="0">
                <a:latin typeface="Times" pitchFamily="2" charset="0"/>
              </a:rPr>
              <a:t>1</a:t>
            </a:r>
            <a:r>
              <a:rPr lang="en-US" altLang="zh-CN" dirty="0">
                <a:latin typeface="Times" pitchFamily="2" charset="0"/>
              </a:rPr>
              <a:t>(n) + T</a:t>
            </a:r>
            <a:r>
              <a:rPr lang="en-US" altLang="zh-CN" baseline="-25000" dirty="0">
                <a:latin typeface="Times" pitchFamily="2" charset="0"/>
              </a:rPr>
              <a:t>2</a:t>
            </a:r>
            <a:r>
              <a:rPr lang="en-US" altLang="zh-CN" dirty="0">
                <a:latin typeface="Times" pitchFamily="2" charset="0"/>
              </a:rPr>
              <a:t>(n) = O(n</a:t>
            </a:r>
            <a:r>
              <a:rPr lang="en-US" altLang="zh-CN" baseline="30000" dirty="0">
                <a:latin typeface="Times" pitchFamily="2" charset="0"/>
              </a:rPr>
              <a:t>2</a:t>
            </a:r>
            <a:r>
              <a:rPr lang="en-US" altLang="zh-CN" dirty="0">
                <a:latin typeface="Times" pitchFamily="2" charset="0"/>
              </a:rPr>
              <a:t>)</a:t>
            </a:r>
            <a:endParaRPr lang="zh-CN" altLang="en-US" dirty="0">
              <a:latin typeface="Times" pitchFamily="2" charset="0"/>
            </a:endParaRPr>
          </a:p>
        </p:txBody>
      </p:sp>
    </p:spTree>
    <p:extLst>
      <p:ext uri="{BB962C8B-B14F-4D97-AF65-F5344CB8AC3E}">
        <p14:creationId xmlns:p14="http://schemas.microsoft.com/office/powerpoint/2010/main" val="169388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6BFF4-E50C-BC4B-9EE6-31F267C8D4F0}"/>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表示法的乘法规则</a:t>
            </a:r>
            <a:endParaRPr lang="en-US" dirty="0"/>
          </a:p>
        </p:txBody>
      </p:sp>
      <p:sp>
        <p:nvSpPr>
          <p:cNvPr id="3" name="Content Placeholder 2">
            <a:extLst>
              <a:ext uri="{FF2B5EF4-FFF2-40B4-BE49-F238E27FC236}">
                <a16:creationId xmlns:a16="http://schemas.microsoft.com/office/drawing/2014/main" id="{2A043BA8-0215-2047-9C6C-0DD5EED3C680}"/>
              </a:ext>
            </a:extLst>
          </p:cNvPr>
          <p:cNvSpPr>
            <a:spLocks noGrp="1"/>
          </p:cNvSpPr>
          <p:nvPr>
            <p:ph idx="1"/>
          </p:nvPr>
        </p:nvSpPr>
        <p:spPr/>
        <p:txBody>
          <a:bodyPr/>
          <a:lstStyle/>
          <a:p>
            <a:r>
              <a:rPr lang="zh-CN" altLang="en-US" dirty="0">
                <a:latin typeface="Times" pitchFamily="2" charset="0"/>
              </a:rPr>
              <a:t>若</a:t>
            </a:r>
            <a:r>
              <a:rPr lang="en-US" dirty="0">
                <a:latin typeface="Times" pitchFamily="2" charset="0"/>
              </a:rPr>
              <a:t>T</a:t>
            </a:r>
            <a:r>
              <a:rPr lang="en-US" altLang="zh-CN" baseline="-25000" dirty="0">
                <a:latin typeface="Times" pitchFamily="2" charset="0"/>
              </a:rPr>
              <a:t>1</a:t>
            </a:r>
            <a:r>
              <a:rPr lang="en-US" altLang="zh-CN" dirty="0">
                <a:latin typeface="Times" pitchFamily="2" charset="0"/>
              </a:rPr>
              <a:t>(m) = O(f(m))</a:t>
            </a:r>
            <a:r>
              <a:rPr lang="zh-CN" altLang="en-US" dirty="0">
                <a:latin typeface="Times" pitchFamily="2" charset="0"/>
              </a:rPr>
              <a:t>，</a:t>
            </a:r>
            <a:r>
              <a:rPr lang="en-US" altLang="zh-CN" dirty="0">
                <a:latin typeface="Times" pitchFamily="2" charset="0"/>
              </a:rPr>
              <a:t>T</a:t>
            </a:r>
            <a:r>
              <a:rPr lang="en-US" altLang="zh-CN" baseline="-25000" dirty="0">
                <a:latin typeface="Times" pitchFamily="2" charset="0"/>
              </a:rPr>
              <a:t>2</a:t>
            </a:r>
            <a:r>
              <a:rPr lang="en-US" altLang="zh-CN" dirty="0">
                <a:latin typeface="Times" pitchFamily="2" charset="0"/>
              </a:rPr>
              <a:t>(n) = O(g(n))</a:t>
            </a:r>
          </a:p>
          <a:p>
            <a:pPr marL="0" indent="0">
              <a:buNone/>
            </a:pPr>
            <a:r>
              <a:rPr lang="en-US" altLang="zh-CN" dirty="0">
                <a:latin typeface="Times" pitchFamily="2" charset="0"/>
              </a:rPr>
              <a:t>  </a:t>
            </a:r>
            <a:r>
              <a:rPr lang="zh-CN" altLang="en-US" dirty="0">
                <a:latin typeface="Times" pitchFamily="2" charset="0"/>
              </a:rPr>
              <a:t>则</a:t>
            </a:r>
            <a:r>
              <a:rPr lang="en-US" dirty="0">
                <a:latin typeface="Times" pitchFamily="2" charset="0"/>
              </a:rPr>
              <a:t>T</a:t>
            </a:r>
            <a:r>
              <a:rPr lang="en-US" altLang="zh-CN" baseline="-25000" dirty="0">
                <a:latin typeface="Times" pitchFamily="2" charset="0"/>
              </a:rPr>
              <a:t>1</a:t>
            </a:r>
            <a:r>
              <a:rPr lang="en-US" altLang="zh-CN" dirty="0">
                <a:latin typeface="Times" pitchFamily="2" charset="0"/>
              </a:rPr>
              <a:t>(m) </a:t>
            </a:r>
            <a:r>
              <a:rPr lang="zh-CN" altLang="en-US" dirty="0">
                <a:latin typeface="Times" pitchFamily="2" charset="0"/>
              </a:rPr>
              <a:t>* </a:t>
            </a:r>
            <a:r>
              <a:rPr lang="en-US" altLang="zh-CN" dirty="0">
                <a:latin typeface="Times" pitchFamily="2" charset="0"/>
              </a:rPr>
              <a:t>T</a:t>
            </a:r>
            <a:r>
              <a:rPr lang="en-US" altLang="zh-CN" baseline="-25000" dirty="0">
                <a:latin typeface="Times" pitchFamily="2" charset="0"/>
              </a:rPr>
              <a:t>2</a:t>
            </a:r>
            <a:r>
              <a:rPr lang="en-US" altLang="zh-CN" dirty="0">
                <a:latin typeface="Times" pitchFamily="2" charset="0"/>
              </a:rPr>
              <a:t>(n) =</a:t>
            </a:r>
            <a:r>
              <a:rPr lang="zh-CN" altLang="en-US" dirty="0">
                <a:latin typeface="Times" pitchFamily="2" charset="0"/>
              </a:rPr>
              <a:t> </a:t>
            </a:r>
            <a:r>
              <a:rPr lang="en-US" altLang="zh-CN" dirty="0">
                <a:latin typeface="Times" pitchFamily="2" charset="0"/>
              </a:rPr>
              <a:t>O(f(m)</a:t>
            </a:r>
            <a:r>
              <a:rPr lang="zh-CN" altLang="en-US" dirty="0">
                <a:latin typeface="Times" pitchFamily="2" charset="0"/>
              </a:rPr>
              <a:t> *</a:t>
            </a:r>
            <a:r>
              <a:rPr lang="en-US" altLang="zh-CN" dirty="0">
                <a:latin typeface="Times" pitchFamily="2" charset="0"/>
              </a:rPr>
              <a:t> g(n))</a:t>
            </a:r>
          </a:p>
          <a:p>
            <a:endParaRPr lang="en-US" dirty="0"/>
          </a:p>
          <a:p>
            <a:r>
              <a:rPr lang="en-US"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(n) = </a:t>
            </a:r>
            <a:r>
              <a:rPr lang="en-US" altLang="zh-CN" dirty="0">
                <a:latin typeface="Times New Roman" panose="02020603050405020304" pitchFamily="18" charset="0"/>
                <a:cs typeface="Times New Roman" panose="02020603050405020304" pitchFamily="18" charset="0"/>
              </a:rPr>
              <a:t>O(n)</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(n) = </a:t>
            </a:r>
            <a:r>
              <a:rPr lang="en-US" altLang="zh-CN" dirty="0">
                <a:latin typeface="Times New Roman" panose="02020603050405020304" pitchFamily="18" charset="0"/>
                <a:cs typeface="Times New Roman" panose="02020603050405020304" pitchFamily="18" charset="0"/>
              </a:rPr>
              <a:t>O(n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a:t>
            </a:r>
            <a:r>
              <a:rPr lang="en-US" altLang="zh-CN" dirty="0">
                <a:latin typeface="Times" pitchFamily="2" charset="0"/>
              </a:rPr>
              <a:t>T</a:t>
            </a:r>
            <a:r>
              <a:rPr lang="en-US" altLang="zh-CN" baseline="-25000" dirty="0">
                <a:latin typeface="Times" pitchFamily="2" charset="0"/>
              </a:rPr>
              <a:t>1</a:t>
            </a:r>
            <a:r>
              <a:rPr lang="en-US" altLang="zh-CN" dirty="0">
                <a:latin typeface="Times" pitchFamily="2" charset="0"/>
              </a:rPr>
              <a:t>(n) </a:t>
            </a:r>
            <a:r>
              <a:rPr lang="zh-CN" altLang="en-US" dirty="0">
                <a:latin typeface="Times" pitchFamily="2" charset="0"/>
              </a:rPr>
              <a:t>*</a:t>
            </a:r>
            <a:r>
              <a:rPr lang="en-US" altLang="zh-CN" dirty="0">
                <a:latin typeface="Times" pitchFamily="2" charset="0"/>
              </a:rPr>
              <a:t> T</a:t>
            </a:r>
            <a:r>
              <a:rPr lang="en-US" altLang="zh-CN" baseline="-25000" dirty="0">
                <a:latin typeface="Times" pitchFamily="2" charset="0"/>
              </a:rPr>
              <a:t>2</a:t>
            </a:r>
            <a:r>
              <a:rPr lang="en-US" altLang="zh-CN" dirty="0">
                <a:latin typeface="Times" pitchFamily="2" charset="0"/>
              </a:rPr>
              <a:t>(n) = O(n</a:t>
            </a:r>
            <a:r>
              <a:rPr lang="en-US" altLang="zh-CN" baseline="30000" dirty="0">
                <a:latin typeface="Times" pitchFamily="2" charset="0"/>
              </a:rPr>
              <a:t>3</a:t>
            </a:r>
            <a:r>
              <a:rPr lang="en-US" altLang="zh-CN" dirty="0">
                <a:latin typeface="Times" pitchFamily="2" charset="0"/>
              </a:rPr>
              <a:t>)</a:t>
            </a:r>
            <a:endParaRPr lang="zh-CN" altLang="en-US" dirty="0">
              <a:latin typeface="Times" pitchFamily="2" charset="0"/>
            </a:endParaRPr>
          </a:p>
        </p:txBody>
      </p:sp>
    </p:spTree>
    <p:extLst>
      <p:ext uri="{BB962C8B-B14F-4D97-AF65-F5344CB8AC3E}">
        <p14:creationId xmlns:p14="http://schemas.microsoft.com/office/powerpoint/2010/main" val="365297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25C00-3525-0C4E-BA23-894FEEC032FA}"/>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表示法的简化规则</a:t>
            </a:r>
            <a:endParaRPr lang="en-US" dirty="0"/>
          </a:p>
        </p:txBody>
      </p:sp>
      <p:sp>
        <p:nvSpPr>
          <p:cNvPr id="3" name="Content Placeholder 2">
            <a:extLst>
              <a:ext uri="{FF2B5EF4-FFF2-40B4-BE49-F238E27FC236}">
                <a16:creationId xmlns:a16="http://schemas.microsoft.com/office/drawing/2014/main" id="{A5651DA6-6879-8441-95BE-95CC9DAA25BF}"/>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若</a:t>
            </a:r>
            <a:r>
              <a:rPr lang="en-US" dirty="0">
                <a:latin typeface="Times New Roman" panose="02020603050405020304" pitchFamily="18" charset="0"/>
                <a:cs typeface="Times New Roman" panose="02020603050405020304" pitchFamily="18" charset="0"/>
              </a:rPr>
              <a:t>T(n) = </a:t>
            </a:r>
            <a:r>
              <a:rPr lang="en-US" dirty="0" err="1">
                <a:latin typeface="Times New Roman" panose="02020603050405020304" pitchFamily="18" charset="0"/>
                <a:cs typeface="Times New Roman" panose="02020603050405020304" pitchFamily="18" charset="0"/>
              </a:rPr>
              <a:t>a</a:t>
            </a:r>
            <a:r>
              <a:rPr lang="en-US" baseline="-25000" dirty="0" err="1">
                <a:latin typeface="Times New Roman" panose="02020603050405020304" pitchFamily="18" charset="0"/>
                <a:cs typeface="Times New Roman" panose="02020603050405020304" pitchFamily="18" charset="0"/>
              </a:rPr>
              <a:t>m</a:t>
            </a:r>
            <a:r>
              <a:rPr lang="en-US" dirty="0" err="1">
                <a:latin typeface="Times New Roman" panose="02020603050405020304" pitchFamily="18" charset="0"/>
                <a:cs typeface="Times New Roman" panose="02020603050405020304" pitchFamily="18" charset="0"/>
              </a:rPr>
              <a:t>n</a:t>
            </a:r>
            <a:r>
              <a:rPr lang="en-US" baseline="30000" dirty="0" err="1">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 … + 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n + a</a:t>
            </a:r>
            <a:r>
              <a:rPr lang="en-US" baseline="-25000" dirty="0">
                <a:latin typeface="Times New Roman" panose="02020603050405020304" pitchFamily="18" charset="0"/>
                <a:cs typeface="Times New Roman" panose="02020603050405020304" pitchFamily="18" charset="0"/>
              </a:rPr>
              <a:t>0</a:t>
            </a:r>
            <a:r>
              <a:rPr lang="zh-CN" altLang="en-US" baseline="-25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&gt; 0</a:t>
            </a: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则</a:t>
            </a:r>
            <a:r>
              <a:rPr lang="en-US" dirty="0">
                <a:latin typeface="Times New Roman" panose="02020603050405020304" pitchFamily="18" charset="0"/>
                <a:cs typeface="Times New Roman" panose="02020603050405020304" pitchFamily="18" charset="0"/>
              </a:rPr>
              <a:t>T(n) </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O(n</a:t>
            </a:r>
            <a:r>
              <a:rPr lang="en-US" baseline="30000"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kumimoji="1" lang="en-US" altLang="zh-CN" dirty="0">
                <a:latin typeface="Times" pitchFamily="2" charset="0"/>
              </a:rPr>
              <a:t>T(n) = 2n</a:t>
            </a:r>
            <a:r>
              <a:rPr kumimoji="1" lang="en-US" altLang="zh-CN" baseline="30000" dirty="0">
                <a:latin typeface="Times" pitchFamily="2" charset="0"/>
              </a:rPr>
              <a:t>10</a:t>
            </a:r>
            <a:r>
              <a:rPr kumimoji="1" lang="en-US" altLang="zh-CN" dirty="0">
                <a:latin typeface="Times" pitchFamily="2" charset="0"/>
              </a:rPr>
              <a:t> + 10n</a:t>
            </a:r>
            <a:r>
              <a:rPr kumimoji="1" lang="en-US" altLang="zh-CN" baseline="30000" dirty="0">
                <a:latin typeface="Times" pitchFamily="2" charset="0"/>
              </a:rPr>
              <a:t>9</a:t>
            </a:r>
            <a:r>
              <a:rPr kumimoji="1" lang="zh-CN" altLang="en-US" dirty="0">
                <a:latin typeface="Times" pitchFamily="2" charset="0"/>
              </a:rPr>
              <a:t>，</a:t>
            </a:r>
            <a:r>
              <a:rPr kumimoji="1" lang="zh-CN" altLang="en-US" dirty="0">
                <a:latin typeface="Times New Roman" panose="02020603050405020304" pitchFamily="18" charset="0"/>
                <a:cs typeface="Times New Roman" panose="02020603050405020304" pitchFamily="18" charset="0"/>
              </a:rPr>
              <a:t>则</a:t>
            </a:r>
            <a:r>
              <a:rPr kumimoji="1" lang="en-US" altLang="zh-CN" dirty="0">
                <a:latin typeface="Times New Roman" panose="02020603050405020304" pitchFamily="18" charset="0"/>
                <a:cs typeface="Times New Roman" panose="02020603050405020304" pitchFamily="18" charset="0"/>
              </a:rPr>
              <a:t>T(n) = O(n</a:t>
            </a:r>
            <a:r>
              <a:rPr kumimoji="1" lang="en-US" altLang="zh-CN" baseline="30000" dirty="0">
                <a:latin typeface="Times New Roman" panose="02020603050405020304" pitchFamily="18" charset="0"/>
                <a:cs typeface="Times New Roman" panose="02020603050405020304" pitchFamily="18" charset="0"/>
              </a:rPr>
              <a:t>10</a:t>
            </a:r>
            <a:r>
              <a:rPr kumimoji="1" lang="en-US" altLang="zh-CN" dirty="0">
                <a:latin typeface="Times New Roman" panose="02020603050405020304" pitchFamily="18" charset="0"/>
                <a:cs typeface="Times New Roman" panose="02020603050405020304" pitchFamily="18" charset="0"/>
              </a:rPr>
              <a:t>)</a:t>
            </a:r>
            <a:endParaRPr kumimoji="1" lang="en-US" altLang="zh-CN" dirty="0">
              <a:latin typeface="Times" pitchFamily="2" charset="0"/>
            </a:endParaRPr>
          </a:p>
        </p:txBody>
      </p:sp>
    </p:spTree>
    <p:extLst>
      <p:ext uri="{BB962C8B-B14F-4D97-AF65-F5344CB8AC3E}">
        <p14:creationId xmlns:p14="http://schemas.microsoft.com/office/powerpoint/2010/main" val="345832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DEC40-B557-CC4E-A693-D7F028E2F1E8}"/>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求两个</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阶方阵的乘积</a:t>
            </a:r>
            <a:r>
              <a:rPr lang="en-US" dirty="0">
                <a:latin typeface="Times New Roman" panose="02020603050405020304" pitchFamily="18" charset="0"/>
                <a:cs typeface="Times New Roman" panose="02020603050405020304" pitchFamily="18" charset="0"/>
              </a:rPr>
              <a:t>C = A</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a:t>
            </a:r>
          </a:p>
        </p:txBody>
      </p:sp>
      <p:sp>
        <p:nvSpPr>
          <p:cNvPr id="3" name="Content Placeholder 2">
            <a:extLst>
              <a:ext uri="{FF2B5EF4-FFF2-40B4-BE49-F238E27FC236}">
                <a16:creationId xmlns:a16="http://schemas.microsoft.com/office/drawing/2014/main" id="{893E4836-056D-1141-9EBB-38A1C5F6E1A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zh-CN" altLang="en-US" dirty="0"/>
              <a:t>算法中所有语句的频度之和是矩阵阶数</a:t>
            </a:r>
            <a:r>
              <a:rPr lang="en-US" dirty="0">
                <a:latin typeface="Times" pitchFamily="2" charset="0"/>
              </a:rPr>
              <a:t>n</a:t>
            </a:r>
            <a:r>
              <a:rPr lang="zh-CN" altLang="en-US" dirty="0"/>
              <a:t>的函数</a:t>
            </a:r>
            <a:endParaRPr lang="en-US" altLang="zh-CN" dirty="0"/>
          </a:p>
          <a:p>
            <a:pPr lvl="1"/>
            <a:r>
              <a:rPr kumimoji="1" lang="en-US" altLang="zh-CN" dirty="0">
                <a:solidFill>
                  <a:srgbClr val="C00000"/>
                </a:solidFill>
                <a:latin typeface="Times New Roman" pitchFamily="18" charset="0"/>
                <a:ea typeface="宋体" pitchFamily="2" charset="-122"/>
              </a:rPr>
              <a:t>T(n) = 3n</a:t>
            </a:r>
            <a:r>
              <a:rPr kumimoji="1" lang="en-US" altLang="zh-CN" baseline="30000" dirty="0">
                <a:solidFill>
                  <a:srgbClr val="C00000"/>
                </a:solidFill>
                <a:latin typeface="Times New Roman" pitchFamily="18" charset="0"/>
                <a:ea typeface="宋体" pitchFamily="2" charset="-122"/>
              </a:rPr>
              <a:t>3</a:t>
            </a:r>
            <a:r>
              <a:rPr kumimoji="1" lang="en-US" altLang="zh-CN" dirty="0">
                <a:solidFill>
                  <a:srgbClr val="C00000"/>
                </a:solidFill>
                <a:latin typeface="Times New Roman" pitchFamily="18" charset="0"/>
                <a:ea typeface="宋体" pitchFamily="2" charset="-122"/>
              </a:rPr>
              <a:t>+5n</a:t>
            </a:r>
            <a:r>
              <a:rPr kumimoji="1" lang="en-US" altLang="zh-CN" baseline="30000" dirty="0">
                <a:solidFill>
                  <a:srgbClr val="C00000"/>
                </a:solidFill>
                <a:latin typeface="Times New Roman" pitchFamily="18" charset="0"/>
                <a:ea typeface="宋体" pitchFamily="2" charset="-122"/>
              </a:rPr>
              <a:t>2</a:t>
            </a:r>
            <a:r>
              <a:rPr kumimoji="1" lang="en-US" altLang="zh-CN" dirty="0">
                <a:solidFill>
                  <a:srgbClr val="C00000"/>
                </a:solidFill>
                <a:latin typeface="Times New Roman" pitchFamily="18" charset="0"/>
                <a:ea typeface="宋体" pitchFamily="2" charset="-122"/>
              </a:rPr>
              <a:t>+4n+2</a:t>
            </a:r>
            <a:r>
              <a:rPr kumimoji="1" lang="zh-CN" altLang="en-US" dirty="0">
                <a:solidFill>
                  <a:srgbClr val="C00000"/>
                </a:solidFill>
                <a:latin typeface="Times New Roman" pitchFamily="18" charset="0"/>
                <a:ea typeface="宋体" pitchFamily="2" charset="-122"/>
              </a:rPr>
              <a:t> </a:t>
            </a:r>
            <a:r>
              <a:rPr kumimoji="1" lang="en-US" altLang="zh-CN" dirty="0">
                <a:solidFill>
                  <a:srgbClr val="C00000"/>
                </a:solidFill>
                <a:latin typeface="Times New Roman" pitchFamily="18" charset="0"/>
                <a:ea typeface="宋体" pitchFamily="2" charset="-122"/>
              </a:rPr>
              <a:t>=</a:t>
            </a:r>
            <a:r>
              <a:rPr kumimoji="1" lang="zh-CN" altLang="en-US" dirty="0">
                <a:solidFill>
                  <a:srgbClr val="C00000"/>
                </a:solidFill>
                <a:latin typeface="Times New Roman" pitchFamily="18" charset="0"/>
                <a:ea typeface="宋体" pitchFamily="2" charset="-122"/>
              </a:rPr>
              <a:t> </a:t>
            </a:r>
            <a:r>
              <a:rPr kumimoji="1" lang="en-US" altLang="zh-CN" dirty="0">
                <a:solidFill>
                  <a:srgbClr val="C00000"/>
                </a:solidFill>
                <a:latin typeface="Times New Roman" pitchFamily="18" charset="0"/>
                <a:ea typeface="宋体" pitchFamily="2" charset="-122"/>
              </a:rPr>
              <a:t>O(n</a:t>
            </a:r>
            <a:r>
              <a:rPr kumimoji="1" lang="en-US" altLang="zh-CN" baseline="30000" dirty="0">
                <a:solidFill>
                  <a:srgbClr val="C00000"/>
                </a:solidFill>
                <a:latin typeface="Times New Roman" pitchFamily="18" charset="0"/>
                <a:ea typeface="宋体" pitchFamily="2" charset="-122"/>
              </a:rPr>
              <a:t>3</a:t>
            </a:r>
            <a:r>
              <a:rPr kumimoji="1" lang="en-US" altLang="zh-CN" dirty="0">
                <a:solidFill>
                  <a:srgbClr val="C00000"/>
                </a:solidFill>
                <a:latin typeface="Times New Roman" pitchFamily="18" charset="0"/>
                <a:ea typeface="宋体" pitchFamily="2" charset="-122"/>
              </a:rPr>
              <a:t>)</a:t>
            </a:r>
          </a:p>
          <a:p>
            <a:pPr lvl="1"/>
            <a:r>
              <a:rPr kumimoji="1" lang="zh-CN" altLang="en-US" dirty="0"/>
              <a:t>启发？</a:t>
            </a:r>
            <a:endParaRPr kumimoji="1" lang="en-US" altLang="zh-CN" dirty="0"/>
          </a:p>
        </p:txBody>
      </p:sp>
      <p:sp>
        <p:nvSpPr>
          <p:cNvPr id="5" name="Text Box 5">
            <a:extLst>
              <a:ext uri="{FF2B5EF4-FFF2-40B4-BE49-F238E27FC236}">
                <a16:creationId xmlns:a16="http://schemas.microsoft.com/office/drawing/2014/main" id="{910D78E1-73E6-6D4D-9E24-A087421E315C}"/>
              </a:ext>
            </a:extLst>
          </p:cNvPr>
          <p:cNvSpPr txBox="1">
            <a:spLocks noChangeArrowheads="1"/>
          </p:cNvSpPr>
          <p:nvPr/>
        </p:nvSpPr>
        <p:spPr bwMode="auto">
          <a:xfrm>
            <a:off x="755577" y="1678156"/>
            <a:ext cx="7759774" cy="3046988"/>
          </a:xfrm>
          <a:prstGeom prst="rect">
            <a:avLst/>
          </a:prstGeom>
          <a:noFill/>
          <a:ln w="9525">
            <a:noFill/>
            <a:miter lim="800000"/>
            <a:headEnd/>
            <a:tailEnd/>
          </a:ln>
          <a:effectLst/>
        </p:spPr>
        <p:txBody>
          <a:bodyPr wrap="square">
            <a:spAutoFit/>
          </a:bodyPr>
          <a:lstStyle/>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void</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MatrixMultiply</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B</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C</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p>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    </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for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&lt;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zh-CN" altLang="en-US" sz="2400" b="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rgbClr val="C00000"/>
                </a:solidFill>
                <a:effectLst/>
                <a:latin typeface="Times New Roman" pitchFamily="18" charset="0"/>
                <a:ea typeface="宋体" pitchFamily="2" charset="-122"/>
              </a:rPr>
              <a:t>…</a:t>
            </a:r>
            <a:r>
              <a:rPr kumimoji="1" lang="en-US" altLang="zh-CN" sz="2400" b="0" u="none" dirty="0">
                <a:solidFill>
                  <a:srgbClr val="C00000"/>
                </a:solidFill>
                <a:effectLst/>
                <a:latin typeface="Times New Roman" pitchFamily="18" charset="0"/>
                <a:ea typeface="宋体" pitchFamily="2" charset="-122"/>
              </a:rPr>
              <a:t> 2(n+1)</a:t>
            </a:r>
            <a:endParaRPr kumimoji="1" lang="en-US" altLang="zh-CN" sz="2400" u="none" dirty="0">
              <a:solidFill>
                <a:srgbClr val="C00000"/>
              </a:solidFill>
              <a:effectLst/>
              <a:latin typeface="Times New Roman" pitchFamily="18" charset="0"/>
              <a:ea typeface="宋体" pitchFamily="2" charset="-122"/>
            </a:endParaRPr>
          </a:p>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       </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for</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j</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j</a:t>
            </a:r>
            <a:r>
              <a:rPr kumimoji="1" lang="en-US" altLang="zh-CN" sz="2400" u="none" dirty="0">
                <a:solidFill>
                  <a:schemeClr val="tx1"/>
                </a:solidFill>
                <a:effectLst/>
                <a:latin typeface="Times New Roman" pitchFamily="18" charset="0"/>
                <a:ea typeface="宋体" pitchFamily="2" charset="-122"/>
              </a:rPr>
              <a:t>&lt;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j</a:t>
            </a:r>
            <a:r>
              <a:rPr kumimoji="1" lang="en-US" altLang="zh-CN" sz="2400" u="none" dirty="0">
                <a:solidFill>
                  <a:schemeClr val="tx1"/>
                </a:solidFill>
                <a:effectLst/>
                <a:latin typeface="Times New Roman" pitchFamily="18" charset="0"/>
                <a:ea typeface="宋体" pitchFamily="2" charset="-122"/>
              </a:rPr>
              <a:t>++) {       </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rgbClr val="C00000"/>
                </a:solidFill>
                <a:effectLst/>
                <a:latin typeface="Times New Roman" pitchFamily="18" charset="0"/>
                <a:ea typeface="宋体" pitchFamily="2" charset="-122"/>
              </a:rPr>
              <a:t>…</a:t>
            </a:r>
            <a:r>
              <a:rPr kumimoji="1" lang="en-US" altLang="zh-CN" sz="2400" b="0" u="none" dirty="0">
                <a:solidFill>
                  <a:srgbClr val="C00000"/>
                </a:solidFill>
                <a:effectLst/>
                <a:latin typeface="Times New Roman" pitchFamily="18" charset="0"/>
                <a:ea typeface="宋体" pitchFamily="2" charset="-122"/>
              </a:rPr>
              <a:t> 2n(n+1)</a:t>
            </a:r>
            <a:endParaRPr kumimoji="1" lang="en-US" altLang="zh-CN" sz="2400" u="none" dirty="0">
              <a:solidFill>
                <a:srgbClr val="C00000"/>
              </a:solidFill>
              <a:effectLst/>
              <a:latin typeface="Times New Roman" pitchFamily="18" charset="0"/>
              <a:ea typeface="宋体" pitchFamily="2" charset="-122"/>
            </a:endParaRPr>
          </a:p>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          </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C</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j</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                          </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rgbClr val="C00000"/>
                </a:solidFill>
                <a:effectLst/>
                <a:latin typeface="Times New Roman" pitchFamily="18" charset="0"/>
                <a:ea typeface="宋体" pitchFamily="2" charset="-122"/>
              </a:rPr>
              <a:t>…</a:t>
            </a:r>
            <a:r>
              <a:rPr kumimoji="1" lang="en-US" altLang="zh-CN" sz="2400" b="0" u="none" dirty="0">
                <a:solidFill>
                  <a:srgbClr val="C00000"/>
                </a:solidFill>
                <a:effectLst/>
                <a:latin typeface="Times New Roman" pitchFamily="18" charset="0"/>
                <a:ea typeface="宋体" pitchFamily="2" charset="-122"/>
              </a:rPr>
              <a:t> n</a:t>
            </a:r>
            <a:r>
              <a:rPr kumimoji="1" lang="en-US" altLang="zh-CN" sz="2400" b="0" u="none" baseline="30000" dirty="0">
                <a:solidFill>
                  <a:srgbClr val="C00000"/>
                </a:solidFill>
                <a:effectLst/>
                <a:latin typeface="Times New Roman" pitchFamily="18" charset="0"/>
                <a:ea typeface="宋体" pitchFamily="2" charset="-122"/>
              </a:rPr>
              <a:t>2</a:t>
            </a:r>
            <a:endParaRPr kumimoji="1" lang="en-US" altLang="zh-CN" sz="2400" u="none" dirty="0">
              <a:solidFill>
                <a:srgbClr val="C00000"/>
              </a:solidFill>
              <a:effectLst/>
              <a:latin typeface="Times New Roman" pitchFamily="18" charset="0"/>
              <a:ea typeface="宋体" pitchFamily="2" charset="-122"/>
            </a:endParaRPr>
          </a:p>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          </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for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k</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k</a:t>
            </a:r>
            <a:r>
              <a:rPr kumimoji="1" lang="en-US" altLang="zh-CN" sz="2400" u="none" dirty="0">
                <a:solidFill>
                  <a:schemeClr val="tx1"/>
                </a:solidFill>
                <a:effectLst/>
                <a:latin typeface="Times New Roman" pitchFamily="18" charset="0"/>
                <a:ea typeface="宋体" pitchFamily="2" charset="-122"/>
              </a:rPr>
              <a:t>&lt;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k</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rgbClr val="C00000"/>
                </a:solidFill>
                <a:effectLst/>
                <a:latin typeface="Times New Roman" pitchFamily="18" charset="0"/>
                <a:ea typeface="宋体" pitchFamily="2" charset="-122"/>
              </a:rPr>
              <a:t>…</a:t>
            </a:r>
            <a:r>
              <a:rPr kumimoji="1" lang="en-US" altLang="zh-CN" sz="2400" b="0" u="none" dirty="0">
                <a:solidFill>
                  <a:srgbClr val="C00000"/>
                </a:solidFill>
                <a:effectLst/>
                <a:latin typeface="Times New Roman" pitchFamily="18" charset="0"/>
                <a:ea typeface="宋体" pitchFamily="2" charset="-122"/>
              </a:rPr>
              <a:t> 2n</a:t>
            </a:r>
            <a:r>
              <a:rPr kumimoji="1" lang="en-US" altLang="zh-CN" sz="2400" b="0" u="none" baseline="30000" dirty="0">
                <a:solidFill>
                  <a:srgbClr val="C00000"/>
                </a:solidFill>
                <a:effectLst/>
                <a:latin typeface="Times New Roman" pitchFamily="18" charset="0"/>
                <a:ea typeface="宋体" pitchFamily="2" charset="-122"/>
              </a:rPr>
              <a:t>2</a:t>
            </a:r>
            <a:r>
              <a:rPr kumimoji="1" lang="en-US" altLang="zh-CN" sz="2400" b="0" u="none" dirty="0">
                <a:solidFill>
                  <a:srgbClr val="C00000"/>
                </a:solidFill>
                <a:effectLst/>
                <a:latin typeface="Times New Roman" pitchFamily="18" charset="0"/>
                <a:ea typeface="宋体" pitchFamily="2" charset="-122"/>
              </a:rPr>
              <a:t>(n+1)</a:t>
            </a:r>
            <a:endParaRPr kumimoji="1" lang="en-US" altLang="zh-CN" sz="2400" u="none" dirty="0">
              <a:solidFill>
                <a:srgbClr val="C00000"/>
              </a:solidFill>
              <a:effectLst/>
              <a:latin typeface="Times New Roman" pitchFamily="18" charset="0"/>
              <a:ea typeface="宋体" pitchFamily="2" charset="-122"/>
            </a:endParaRPr>
          </a:p>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             </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C</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j</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C</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j</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A</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k</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B</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k</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j</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rgbClr val="C00000"/>
                </a:solidFill>
                <a:effectLst/>
                <a:latin typeface="Times New Roman" pitchFamily="18" charset="0"/>
                <a:ea typeface="宋体" pitchFamily="2" charset="-122"/>
              </a:rPr>
              <a:t>… </a:t>
            </a:r>
            <a:r>
              <a:rPr kumimoji="1" lang="en-US" altLang="zh-CN" sz="2400" b="0" u="none" dirty="0">
                <a:solidFill>
                  <a:srgbClr val="C00000"/>
                </a:solidFill>
                <a:effectLst/>
                <a:latin typeface="Times New Roman" pitchFamily="18" charset="0"/>
                <a:ea typeface="宋体" pitchFamily="2" charset="-122"/>
              </a:rPr>
              <a:t>n</a:t>
            </a:r>
            <a:r>
              <a:rPr kumimoji="1" lang="en-US" altLang="zh-CN" sz="2400" b="0" u="none" baseline="30000" dirty="0">
                <a:solidFill>
                  <a:srgbClr val="C00000"/>
                </a:solidFill>
                <a:effectLst/>
                <a:latin typeface="Times New Roman" pitchFamily="18" charset="0"/>
                <a:ea typeface="宋体" pitchFamily="2" charset="-122"/>
              </a:rPr>
              <a:t>3 </a:t>
            </a:r>
            <a:endParaRPr kumimoji="1" lang="en-US" altLang="zh-CN" sz="2400" u="none" dirty="0">
              <a:solidFill>
                <a:srgbClr val="C00000"/>
              </a:solidFill>
              <a:effectLst/>
              <a:latin typeface="Times New Roman" pitchFamily="18" charset="0"/>
              <a:ea typeface="宋体" pitchFamily="2" charset="-122"/>
            </a:endParaRPr>
          </a:p>
          <a:p>
            <a:pPr>
              <a:spcBef>
                <a:spcPct val="0"/>
              </a:spcBef>
              <a:buClrTx/>
              <a:buSzTx/>
              <a:buFontTx/>
              <a:buNone/>
            </a:pP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p>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a:t>
            </a:r>
          </a:p>
        </p:txBody>
      </p:sp>
    </p:spTree>
    <p:extLst>
      <p:ext uri="{BB962C8B-B14F-4D97-AF65-F5344CB8AC3E}">
        <p14:creationId xmlns:p14="http://schemas.microsoft.com/office/powerpoint/2010/main" val="1002629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CC05-2BDA-7B46-9012-8829DFBEA96D}"/>
              </a:ext>
            </a:extLst>
          </p:cNvPr>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表示法的使用</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893B91-2D1C-DD4D-8FFE-5257745575C5}"/>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需要考虑</a:t>
            </a:r>
            <a:r>
              <a:rPr lang="zh-CN" altLang="en-US" dirty="0">
                <a:solidFill>
                  <a:srgbClr val="C00000"/>
                </a:solidFill>
                <a:latin typeface="Times New Roman" panose="02020603050405020304" pitchFamily="18" charset="0"/>
                <a:cs typeface="Times New Roman" panose="02020603050405020304" pitchFamily="18" charset="0"/>
              </a:rPr>
              <a:t>关键操作</a:t>
            </a:r>
            <a:r>
              <a:rPr lang="zh-CN" altLang="en-US" dirty="0">
                <a:latin typeface="Times New Roman" panose="02020603050405020304" pitchFamily="18" charset="0"/>
                <a:cs typeface="Times New Roman" panose="02020603050405020304" pitchFamily="18" charset="0"/>
              </a:rPr>
              <a:t>的程序步数</a:t>
            </a: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关键操作大多在</a:t>
            </a:r>
            <a:r>
              <a:rPr lang="zh-CN" altLang="en-US" dirty="0">
                <a:solidFill>
                  <a:srgbClr val="C00000"/>
                </a:solidFill>
                <a:latin typeface="Times New Roman" panose="02020603050405020304" pitchFamily="18" charset="0"/>
                <a:cs typeface="Times New Roman" panose="02020603050405020304" pitchFamily="18" charset="0"/>
              </a:rPr>
              <a:t>循环和递归</a:t>
            </a:r>
            <a:r>
              <a:rPr lang="zh-CN" altLang="en-US" dirty="0">
                <a:latin typeface="Times New Roman" panose="02020603050405020304" pitchFamily="18" charset="0"/>
                <a:cs typeface="Times New Roman" panose="02020603050405020304" pitchFamily="18" charset="0"/>
              </a:rPr>
              <a:t>中</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可直接考虑关键操作的执行频度，导出其与问题规模</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的函数关系</a:t>
            </a:r>
            <a:r>
              <a:rPr lang="en-US" dirty="0">
                <a:latin typeface="Times New Roman" panose="02020603050405020304" pitchFamily="18" charset="0"/>
                <a:cs typeface="Times New Roman" panose="02020603050405020304" pitchFamily="18" charset="0"/>
              </a:rPr>
              <a:t>f(n)</a:t>
            </a:r>
          </a:p>
        </p:txBody>
      </p:sp>
    </p:spTree>
    <p:extLst>
      <p:ext uri="{BB962C8B-B14F-4D97-AF65-F5344CB8AC3E}">
        <p14:creationId xmlns:p14="http://schemas.microsoft.com/office/powerpoint/2010/main" val="3971491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D43F-B65B-614A-ACD6-B266BD03E335}"/>
              </a:ext>
            </a:extLst>
          </p:cNvPr>
          <p:cNvSpPr>
            <a:spLocks noGrp="1"/>
          </p:cNvSpPr>
          <p:nvPr>
            <p:ph type="title"/>
          </p:nvPr>
        </p:nvSpPr>
        <p:spPr/>
        <p:txBody>
          <a:bodyPr/>
          <a:lstStyle/>
          <a:p>
            <a:pPr algn="ctr"/>
            <a:r>
              <a:rPr lang="zh-CN" altLang="en-US" b="1" dirty="0"/>
              <a:t>助教与微信群</a:t>
            </a:r>
            <a:endParaRPr lang="en-US" b="1" dirty="0"/>
          </a:p>
        </p:txBody>
      </p:sp>
      <p:sp>
        <p:nvSpPr>
          <p:cNvPr id="3" name="Content Placeholder 2">
            <a:extLst>
              <a:ext uri="{FF2B5EF4-FFF2-40B4-BE49-F238E27FC236}">
                <a16:creationId xmlns:a16="http://schemas.microsoft.com/office/drawing/2014/main" id="{61921B40-D17B-B34D-9762-BA6CD7A7A1A5}"/>
              </a:ext>
            </a:extLst>
          </p:cNvPr>
          <p:cNvSpPr>
            <a:spLocks noGrp="1"/>
          </p:cNvSpPr>
          <p:nvPr>
            <p:ph idx="1"/>
          </p:nvPr>
        </p:nvSpPr>
        <p:spPr/>
        <p:txBody>
          <a:bodyPr/>
          <a:lstStyle/>
          <a:p>
            <a:r>
              <a:rPr lang="zh-CN" altLang="en-US" sz="2400" b="1" dirty="0">
                <a:latin typeface="DengXian" panose="02010600030101010101" pitchFamily="2" charset="-122"/>
                <a:ea typeface="DengXian" panose="02010600030101010101" pitchFamily="2" charset="-122"/>
              </a:rPr>
              <a:t>助教</a:t>
            </a:r>
            <a:endParaRPr lang="en-US" altLang="zh-CN" sz="2400" b="1" dirty="0">
              <a:latin typeface="DengXian" panose="02010600030101010101" pitchFamily="2" charset="-122"/>
              <a:ea typeface="DengXian" panose="02010600030101010101" pitchFamily="2" charset="-122"/>
            </a:endParaRPr>
          </a:p>
          <a:p>
            <a:pPr lvl="1"/>
            <a:r>
              <a:rPr lang="zh-CN" altLang="en-US" dirty="0"/>
              <a:t>鲁游</a:t>
            </a:r>
            <a:r>
              <a:rPr lang="zh-CN" altLang="en-US" sz="2000" b="1" dirty="0">
                <a:latin typeface="DengXian" panose="02010600030101010101" pitchFamily="2" charset="-122"/>
                <a:ea typeface="DengXian" panose="02010600030101010101" pitchFamily="2" charset="-122"/>
              </a:rPr>
              <a:t>，</a:t>
            </a:r>
            <a:r>
              <a:rPr lang="en-US" altLang="zh-CN" sz="2000" b="1" dirty="0">
                <a:latin typeface="Times New Roman" panose="02020603050405020304" pitchFamily="18" charset="0"/>
                <a:ea typeface="DengXian" panose="02010600030101010101" pitchFamily="2" charset="-122"/>
                <a:cs typeface="Times New Roman" panose="02020603050405020304" pitchFamily="18" charset="0"/>
                <a:hlinkClick r:id="rId3"/>
              </a:rPr>
              <a:t>24110240059</a:t>
            </a:r>
            <a:r>
              <a:rPr lang="en-US" altLang="zh-CN" sz="2000" b="1" dirty="0">
                <a:latin typeface="Times New Roman" panose="02020603050405020304" pitchFamily="18" charset="0"/>
                <a:ea typeface="DengXian" panose="02010600030101010101" pitchFamily="2" charset="-122"/>
                <a:cs typeface="Times New Roman" panose="02020603050405020304" pitchFamily="18" charset="0"/>
                <a:hlinkClick r:id="rId4"/>
              </a:rPr>
              <a:t>@m.fudan.edu.cn</a:t>
            </a:r>
            <a:endParaRPr lang="en-US" altLang="zh-CN" sz="2000" b="1" dirty="0">
              <a:latin typeface="Times New Roman" panose="02020603050405020304" pitchFamily="18" charset="0"/>
              <a:ea typeface="DengXian" panose="02010600030101010101" pitchFamily="2" charset="-122"/>
              <a:cs typeface="Times New Roman" panose="02020603050405020304" pitchFamily="18" charset="0"/>
            </a:endParaRPr>
          </a:p>
          <a:p>
            <a:pPr lvl="1"/>
            <a:r>
              <a:rPr lang="zh-CN" altLang="en-CN" sz="2000" b="1" dirty="0">
                <a:latin typeface="DengXian" panose="02010600030101010101" pitchFamily="2" charset="-122"/>
                <a:ea typeface="DengXian" panose="02010600030101010101" pitchFamily="2" charset="-122"/>
              </a:rPr>
              <a:t>郝硕</a:t>
            </a:r>
            <a:r>
              <a:rPr lang="zh-CN" altLang="en-US" sz="2000" b="1" dirty="0">
                <a:latin typeface="DengXian" panose="02010600030101010101" pitchFamily="2" charset="-122"/>
                <a:ea typeface="DengXian" panose="02010600030101010101" pitchFamily="2" charset="-122"/>
              </a:rPr>
              <a:t>，</a:t>
            </a:r>
            <a:r>
              <a:rPr lang="en-US" altLang="zh-CN" sz="2000" b="1" dirty="0">
                <a:latin typeface="Times New Roman" panose="02020603050405020304" pitchFamily="18" charset="0"/>
                <a:ea typeface="DengXian" panose="02010600030101010101" pitchFamily="2" charset="-122"/>
                <a:cs typeface="Times New Roman" panose="02020603050405020304" pitchFamily="18" charset="0"/>
                <a:hlinkClick r:id="rId5"/>
              </a:rPr>
              <a:t>25213050015@m.fudan.edu.cn</a:t>
            </a:r>
            <a:endParaRPr lang="en-US" altLang="zh-CN" sz="2000" b="1" dirty="0">
              <a:latin typeface="Times New Roman" panose="02020603050405020304" pitchFamily="18" charset="0"/>
              <a:ea typeface="DengXian" panose="02010600030101010101" pitchFamily="2" charset="-122"/>
              <a:cs typeface="Times New Roman" panose="02020603050405020304" pitchFamily="18" charset="0"/>
            </a:endParaRPr>
          </a:p>
          <a:p>
            <a:pPr lvl="1"/>
            <a:endParaRPr lang="en-US" altLang="zh-CN" sz="2000" b="1" dirty="0">
              <a:latin typeface="Times New Roman" panose="02020603050405020304" pitchFamily="18" charset="0"/>
              <a:ea typeface="DengXian" panose="02010600030101010101" pitchFamily="2" charset="-122"/>
              <a:cs typeface="Times New Roman" panose="02020603050405020304" pitchFamily="18" charset="0"/>
            </a:endParaRPr>
          </a:p>
          <a:p>
            <a:pPr lvl="1"/>
            <a:endParaRPr lang="en-US" sz="2400" b="1" dirty="0">
              <a:latin typeface="DengXian" panose="02010600030101010101" pitchFamily="2" charset="-122"/>
              <a:ea typeface="DengXian" panose="02010600030101010101" pitchFamily="2" charset="-122"/>
            </a:endParaRPr>
          </a:p>
          <a:p>
            <a:r>
              <a:rPr lang="zh-CN" altLang="en-US" sz="2400" b="1" dirty="0">
                <a:latin typeface="DengXian" panose="02010600030101010101" pitchFamily="2" charset="-122"/>
                <a:ea typeface="DengXian" panose="02010600030101010101" pitchFamily="2" charset="-122"/>
              </a:rPr>
              <a:t>微信群（实名）</a:t>
            </a:r>
            <a:endParaRPr lang="en-US" sz="2400" b="1" dirty="0">
              <a:latin typeface="DengXian" panose="02010600030101010101" pitchFamily="2" charset="-122"/>
              <a:ea typeface="DengXian" panose="02010600030101010101" pitchFamily="2" charset="-122"/>
            </a:endParaRPr>
          </a:p>
        </p:txBody>
      </p:sp>
      <p:pic>
        <p:nvPicPr>
          <p:cNvPr id="5" name="Picture 4">
            <a:extLst>
              <a:ext uri="{FF2B5EF4-FFF2-40B4-BE49-F238E27FC236}">
                <a16:creationId xmlns:a16="http://schemas.microsoft.com/office/drawing/2014/main" id="{E80C88E9-76C2-57F5-4785-3B22384278FB}"/>
              </a:ext>
            </a:extLst>
          </p:cNvPr>
          <p:cNvPicPr>
            <a:picLocks noChangeAspect="1"/>
          </p:cNvPicPr>
          <p:nvPr/>
        </p:nvPicPr>
        <p:blipFill>
          <a:blip r:embed="rId6">
            <a:extLst>
              <a:ext uri="{28A0092B-C50C-407E-A947-70E740481C1C}">
                <a14:useLocalDpi xmlns:a14="http://schemas.microsoft.com/office/drawing/2010/main" val="0"/>
              </a:ext>
            </a:extLst>
          </a:blip>
          <a:srcRect l="15000" t="29000" r="15000" b="27950"/>
          <a:stretch>
            <a:fillRect/>
          </a:stretch>
        </p:blipFill>
        <p:spPr>
          <a:xfrm>
            <a:off x="2987824" y="2996952"/>
            <a:ext cx="2736304" cy="3739615"/>
          </a:xfrm>
          <a:prstGeom prst="rect">
            <a:avLst/>
          </a:prstGeom>
        </p:spPr>
      </p:pic>
    </p:spTree>
    <p:extLst>
      <p:ext uri="{BB962C8B-B14F-4D97-AF65-F5344CB8AC3E}">
        <p14:creationId xmlns:p14="http://schemas.microsoft.com/office/powerpoint/2010/main" val="14902598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E4149-8E8B-7B42-95C5-77FA1CD2C772}"/>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表示法的使用</a:t>
            </a:r>
            <a:endParaRPr lang="en-US" dirty="0"/>
          </a:p>
        </p:txBody>
      </p:sp>
      <p:sp>
        <p:nvSpPr>
          <p:cNvPr id="3" name="Content Placeholder 2">
            <a:extLst>
              <a:ext uri="{FF2B5EF4-FFF2-40B4-BE49-F238E27FC236}">
                <a16:creationId xmlns:a16="http://schemas.microsoft.com/office/drawing/2014/main" id="{DECC99B8-B917-C740-8CF6-7C0834DD6A1C}"/>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单个循环</a:t>
            </a:r>
          </a:p>
          <a:p>
            <a:pPr lvl="1"/>
            <a:r>
              <a:rPr lang="zh-CN" altLang="en-US" dirty="0">
                <a:latin typeface="Times New Roman" panose="02020603050405020304" pitchFamily="18" charset="0"/>
                <a:cs typeface="Times New Roman" panose="02020603050405020304" pitchFamily="18" charset="0"/>
              </a:rPr>
              <a:t>循环内的简单语句即为关键操作，该程序段的渐进时间复杂度应是此关键操作的执行频度的大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几个并列的循环</a:t>
            </a:r>
          </a:p>
          <a:p>
            <a:pPr lvl="1"/>
            <a:r>
              <a:rPr lang="zh-CN" altLang="en-US" dirty="0">
                <a:latin typeface="Times New Roman" panose="02020603050405020304" pitchFamily="18" charset="0"/>
                <a:cs typeface="Times New Roman" panose="02020603050405020304" pitchFamily="18" charset="0"/>
              </a:rPr>
              <a:t>分析每个循环的渐进时间复杂度，然后利用大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表示法的</a:t>
            </a:r>
            <a:r>
              <a:rPr lang="zh-CN" altLang="en-US" dirty="0">
                <a:solidFill>
                  <a:srgbClr val="C00000"/>
                </a:solidFill>
                <a:latin typeface="Times New Roman" panose="02020603050405020304" pitchFamily="18" charset="0"/>
                <a:cs typeface="Times New Roman" panose="02020603050405020304" pitchFamily="18" charset="0"/>
              </a:rPr>
              <a:t>加法规则</a:t>
            </a:r>
            <a:r>
              <a:rPr lang="zh-CN" altLang="en-US" dirty="0">
                <a:latin typeface="Times New Roman" panose="02020603050405020304" pitchFamily="18" charset="0"/>
                <a:cs typeface="Times New Roman" panose="02020603050405020304" pitchFamily="18" charset="0"/>
              </a:rPr>
              <a:t>来计算渐进时间复杂度</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多层的嵌套循环</a:t>
            </a:r>
          </a:p>
          <a:p>
            <a:pPr lvl="1"/>
            <a:r>
              <a:rPr lang="zh-CN" altLang="en-US" dirty="0">
                <a:latin typeface="Times New Roman" panose="02020603050405020304" pitchFamily="18" charset="0"/>
                <a:cs typeface="Times New Roman" panose="02020603050405020304" pitchFamily="18" charset="0"/>
              </a:rPr>
              <a:t>关键操作应该在最内层循环中，先自外向内层层分析每层循环的时间渐进复杂度，然后利用大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表示法的</a:t>
            </a:r>
            <a:r>
              <a:rPr lang="zh-CN" altLang="en-US" dirty="0">
                <a:solidFill>
                  <a:srgbClr val="C00000"/>
                </a:solidFill>
                <a:latin typeface="Times New Roman" panose="02020603050405020304" pitchFamily="18" charset="0"/>
                <a:cs typeface="Times New Roman" panose="02020603050405020304" pitchFamily="18" charset="0"/>
              </a:rPr>
              <a:t>乘法规则</a:t>
            </a:r>
            <a:r>
              <a:rPr lang="zh-CN" altLang="en-US" dirty="0">
                <a:latin typeface="Times New Roman" panose="02020603050405020304" pitchFamily="18" charset="0"/>
                <a:cs typeface="Times New Roman" panose="02020603050405020304" pitchFamily="18" charset="0"/>
              </a:rPr>
              <a:t>来计算渐进时间复杂度</a:t>
            </a:r>
          </a:p>
        </p:txBody>
      </p:sp>
    </p:spTree>
    <p:extLst>
      <p:ext uri="{BB962C8B-B14F-4D97-AF65-F5344CB8AC3E}">
        <p14:creationId xmlns:p14="http://schemas.microsoft.com/office/powerpoint/2010/main" val="11012538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8B090C2-73AD-B84F-A1CC-464E89447764}"/>
              </a:ext>
            </a:extLst>
          </p:cNvPr>
          <p:cNvSpPr>
            <a:spLocks noChangeArrowheads="1"/>
          </p:cNvSpPr>
          <p:nvPr/>
        </p:nvSpPr>
        <p:spPr bwMode="auto">
          <a:xfrm>
            <a:off x="1036711" y="3153977"/>
            <a:ext cx="4255369" cy="1385530"/>
          </a:xfrm>
          <a:prstGeom prst="rect">
            <a:avLst/>
          </a:prstGeom>
          <a:solidFill>
            <a:schemeClr val="bg1"/>
          </a:solidFill>
          <a:ln w="9525">
            <a:solidFill>
              <a:srgbClr val="C00000"/>
            </a:solidFill>
            <a:miter lim="800000"/>
            <a:headEnd/>
            <a:tailEnd/>
          </a:ln>
          <a:effectLst/>
        </p:spPr>
        <p:txBody>
          <a:bodyPr wrap="none" anchor="ctr"/>
          <a:lstStyle/>
          <a:p>
            <a:endParaRPr lang="zh-CN" altLang="en-US"/>
          </a:p>
        </p:txBody>
      </p:sp>
      <p:sp>
        <p:nvSpPr>
          <p:cNvPr id="7" name="Rectangle 4">
            <a:extLst>
              <a:ext uri="{FF2B5EF4-FFF2-40B4-BE49-F238E27FC236}">
                <a16:creationId xmlns:a16="http://schemas.microsoft.com/office/drawing/2014/main" id="{ABAA5A18-397B-0149-8DDC-DBDAB6809A58}"/>
              </a:ext>
            </a:extLst>
          </p:cNvPr>
          <p:cNvSpPr>
            <a:spLocks noChangeArrowheads="1"/>
          </p:cNvSpPr>
          <p:nvPr/>
        </p:nvSpPr>
        <p:spPr bwMode="auto">
          <a:xfrm>
            <a:off x="1036711" y="2265396"/>
            <a:ext cx="4255369" cy="810000"/>
          </a:xfrm>
          <a:prstGeom prst="rect">
            <a:avLst/>
          </a:prstGeom>
          <a:solidFill>
            <a:schemeClr val="bg1"/>
          </a:solidFill>
          <a:ln w="9525">
            <a:solidFill>
              <a:srgbClr val="C00000"/>
            </a:solidFill>
            <a:miter lim="800000"/>
            <a:headEnd/>
            <a:tailEnd/>
          </a:ln>
          <a:effectLst/>
        </p:spPr>
        <p:txBody>
          <a:bodyPr wrap="none" anchor="ctr"/>
          <a:lstStyle/>
          <a:p>
            <a:endParaRPr lang="zh-CN" altLang="en-US"/>
          </a:p>
        </p:txBody>
      </p:sp>
      <p:sp>
        <p:nvSpPr>
          <p:cNvPr id="8" name="Rectangle 5">
            <a:extLst>
              <a:ext uri="{FF2B5EF4-FFF2-40B4-BE49-F238E27FC236}">
                <a16:creationId xmlns:a16="http://schemas.microsoft.com/office/drawing/2014/main" id="{84ECA53C-4B36-844F-8A1D-79A3CB28DF82}"/>
              </a:ext>
            </a:extLst>
          </p:cNvPr>
          <p:cNvSpPr>
            <a:spLocks noChangeArrowheads="1"/>
          </p:cNvSpPr>
          <p:nvPr/>
        </p:nvSpPr>
        <p:spPr bwMode="auto">
          <a:xfrm>
            <a:off x="1036711" y="1772816"/>
            <a:ext cx="4255369" cy="413999"/>
          </a:xfrm>
          <a:prstGeom prst="rect">
            <a:avLst/>
          </a:prstGeom>
          <a:solidFill>
            <a:schemeClr val="bg1"/>
          </a:solidFill>
          <a:ln w="9525">
            <a:solidFill>
              <a:srgbClr val="C00000"/>
            </a:solidFill>
            <a:miter lim="800000"/>
            <a:headEnd/>
            <a:tailEnd/>
          </a:ln>
          <a:effectLst/>
        </p:spPr>
        <p:txBody>
          <a:bodyPr wrap="none" anchor="ctr"/>
          <a:lstStyle/>
          <a:p>
            <a:endParaRPr lang="zh-CN" altLang="en-US"/>
          </a:p>
        </p:txBody>
      </p:sp>
      <p:sp>
        <p:nvSpPr>
          <p:cNvPr id="2" name="Title 1">
            <a:extLst>
              <a:ext uri="{FF2B5EF4-FFF2-40B4-BE49-F238E27FC236}">
                <a16:creationId xmlns:a16="http://schemas.microsoft.com/office/drawing/2014/main" id="{140B60B1-FB31-F84C-905E-4796541AE8D9}"/>
              </a:ext>
            </a:extLst>
          </p:cNvPr>
          <p:cNvSpPr>
            <a:spLocks noGrp="1"/>
          </p:cNvSpPr>
          <p:nvPr>
            <p:ph type="title"/>
          </p:nvPr>
        </p:nvSpPr>
        <p:spPr/>
        <p:txBody>
          <a:bodyPr/>
          <a:lstStyle/>
          <a:p>
            <a:r>
              <a:rPr lang="zh-CN" altLang="en-US" dirty="0"/>
              <a:t>例子：变量计数</a:t>
            </a:r>
            <a:endParaRPr lang="en-US" dirty="0"/>
          </a:p>
        </p:txBody>
      </p:sp>
      <p:sp>
        <p:nvSpPr>
          <p:cNvPr id="3" name="Content Placeholder 2">
            <a:extLst>
              <a:ext uri="{FF2B5EF4-FFF2-40B4-BE49-F238E27FC236}">
                <a16:creationId xmlns:a16="http://schemas.microsoft.com/office/drawing/2014/main" id="{B925F6D1-40B2-3241-A04B-1E1704E158DF}"/>
              </a:ext>
            </a:extLst>
          </p:cNvPr>
          <p:cNvSpPr>
            <a:spLocks noGrp="1"/>
          </p:cNvSpPr>
          <p:nvPr>
            <p:ph idx="1"/>
          </p:nvPr>
        </p:nvSpPr>
        <p:spPr>
          <a:xfrm>
            <a:off x="628650" y="4869159"/>
            <a:ext cx="7886700" cy="1307803"/>
          </a:xfrm>
        </p:spPr>
        <p:txBody>
          <a:bodyPr/>
          <a:lstStyle/>
          <a:p>
            <a:pPr>
              <a:spcBef>
                <a:spcPct val="0"/>
              </a:spcBef>
              <a:buClrTx/>
              <a:buSzTx/>
              <a:buFontTx/>
              <a:buNone/>
            </a:pPr>
            <a:r>
              <a:rPr kumimoji="1" lang="en-US" altLang="zh-CN" dirty="0">
                <a:latin typeface="Times New Roman" pitchFamily="18" charset="0"/>
                <a:ea typeface="宋体" pitchFamily="2" charset="-122"/>
              </a:rPr>
              <a:t>T(n) = T</a:t>
            </a:r>
            <a:r>
              <a:rPr kumimoji="1" lang="en-US" altLang="zh-CN" baseline="-25000" dirty="0">
                <a:latin typeface="Times New Roman" pitchFamily="18" charset="0"/>
                <a:ea typeface="宋体" pitchFamily="2" charset="-122"/>
              </a:rPr>
              <a:t>1</a:t>
            </a:r>
            <a:r>
              <a:rPr kumimoji="1" lang="en-US" altLang="zh-CN" dirty="0">
                <a:latin typeface="Times New Roman" pitchFamily="18" charset="0"/>
                <a:ea typeface="宋体" pitchFamily="2" charset="-122"/>
              </a:rPr>
              <a:t>(n) + T</a:t>
            </a:r>
            <a:r>
              <a:rPr kumimoji="1" lang="en-US" altLang="zh-CN" baseline="-25000" dirty="0">
                <a:latin typeface="Times New Roman" pitchFamily="18" charset="0"/>
                <a:ea typeface="宋体" pitchFamily="2" charset="-122"/>
              </a:rPr>
              <a:t>2</a:t>
            </a:r>
            <a:r>
              <a:rPr kumimoji="1" lang="en-US" altLang="zh-CN" dirty="0">
                <a:latin typeface="Times New Roman" pitchFamily="18" charset="0"/>
                <a:ea typeface="宋体" pitchFamily="2" charset="-122"/>
              </a:rPr>
              <a:t>(n) + T</a:t>
            </a:r>
            <a:r>
              <a:rPr kumimoji="1" lang="en-US" altLang="zh-CN" baseline="-25000" dirty="0">
                <a:latin typeface="Times New Roman" pitchFamily="18" charset="0"/>
                <a:ea typeface="宋体" pitchFamily="2" charset="-122"/>
              </a:rPr>
              <a:t>3</a:t>
            </a:r>
            <a:r>
              <a:rPr kumimoji="1" lang="en-US" altLang="zh-CN" dirty="0">
                <a:latin typeface="Times New Roman" pitchFamily="18" charset="0"/>
                <a:ea typeface="宋体" pitchFamily="2" charset="-122"/>
              </a:rPr>
              <a:t>(n) = O(</a:t>
            </a:r>
            <a:r>
              <a:rPr kumimoji="1" lang="en-US" altLang="zh-CN" dirty="0">
                <a:solidFill>
                  <a:srgbClr val="C00000"/>
                </a:solidFill>
                <a:latin typeface="Times New Roman" pitchFamily="18" charset="0"/>
                <a:ea typeface="宋体" pitchFamily="2" charset="-122"/>
              </a:rPr>
              <a:t>max</a:t>
            </a:r>
            <a:r>
              <a:rPr kumimoji="1" lang="en-US" altLang="zh-CN" dirty="0">
                <a:latin typeface="Times New Roman" pitchFamily="18" charset="0"/>
                <a:ea typeface="宋体" pitchFamily="2" charset="-122"/>
              </a:rPr>
              <a:t>(1, n, n</a:t>
            </a:r>
            <a:r>
              <a:rPr kumimoji="1" lang="en-US" altLang="zh-CN" baseline="30000" dirty="0">
                <a:latin typeface="Times New Roman" pitchFamily="18" charset="0"/>
                <a:ea typeface="宋体" pitchFamily="2" charset="-122"/>
              </a:rPr>
              <a:t>2</a:t>
            </a:r>
            <a:r>
              <a:rPr kumimoji="1" lang="en-US" altLang="zh-CN" dirty="0">
                <a:latin typeface="Times New Roman" pitchFamily="18" charset="0"/>
                <a:ea typeface="宋体" pitchFamily="2" charset="-122"/>
              </a:rPr>
              <a:t>)) = O(n</a:t>
            </a:r>
            <a:r>
              <a:rPr kumimoji="1" lang="en-US" altLang="zh-CN" baseline="30000" dirty="0">
                <a:latin typeface="Times New Roman" pitchFamily="18" charset="0"/>
                <a:ea typeface="宋体" pitchFamily="2" charset="-122"/>
              </a:rPr>
              <a:t>2</a:t>
            </a:r>
            <a:r>
              <a:rPr kumimoji="1" lang="en-US" altLang="zh-CN" dirty="0">
                <a:latin typeface="Times New Roman" pitchFamily="18" charset="0"/>
                <a:ea typeface="宋体" pitchFamily="2" charset="-122"/>
              </a:rPr>
              <a:t>)</a:t>
            </a:r>
          </a:p>
          <a:p>
            <a:pPr marL="0" indent="0">
              <a:buNone/>
            </a:pPr>
            <a:endParaRPr lang="en-US" dirty="0"/>
          </a:p>
        </p:txBody>
      </p:sp>
      <p:sp>
        <p:nvSpPr>
          <p:cNvPr id="4" name="Text Box 7">
            <a:extLst>
              <a:ext uri="{FF2B5EF4-FFF2-40B4-BE49-F238E27FC236}">
                <a16:creationId xmlns:a16="http://schemas.microsoft.com/office/drawing/2014/main" id="{92BFB641-32F7-FC47-8737-47F592882B23}"/>
              </a:ext>
            </a:extLst>
          </p:cNvPr>
          <p:cNvSpPr txBox="1">
            <a:spLocks noChangeArrowheads="1"/>
          </p:cNvSpPr>
          <p:nvPr/>
        </p:nvSpPr>
        <p:spPr bwMode="auto">
          <a:xfrm>
            <a:off x="1115616" y="1690689"/>
            <a:ext cx="3223959" cy="2819041"/>
          </a:xfrm>
          <a:prstGeom prst="rect">
            <a:avLst/>
          </a:prstGeom>
          <a:noFill/>
          <a:ln w="9525">
            <a:noFill/>
            <a:miter lim="800000"/>
            <a:headEnd/>
            <a:tailEnd/>
          </a:ln>
          <a:effectLst/>
        </p:spPr>
        <p:txBody>
          <a:bodyPr wrap="none">
            <a:spAutoFit/>
          </a:bodyPr>
          <a:lstStyle/>
          <a:p>
            <a:pPr>
              <a:lnSpc>
                <a:spcPct val="125000"/>
              </a:lnSpc>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x</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y</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a:lnSpc>
                <a:spcPct val="125000"/>
              </a:lnSpc>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for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k</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k</a:t>
            </a:r>
            <a:r>
              <a:rPr kumimoji="1" lang="en-US" altLang="zh-CN" sz="2400" u="none" dirty="0">
                <a:solidFill>
                  <a:schemeClr val="tx1"/>
                </a:solidFill>
                <a:effectLst/>
                <a:latin typeface="Times New Roman" pitchFamily="18" charset="0"/>
                <a:ea typeface="宋体" pitchFamily="2" charset="-122"/>
              </a:rPr>
              <a:t>&lt;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k</a:t>
            </a:r>
            <a:r>
              <a:rPr kumimoji="1" lang="en-US" altLang="zh-CN" sz="2400" u="none" dirty="0">
                <a:solidFill>
                  <a:schemeClr val="tx1"/>
                </a:solidFill>
                <a:effectLst/>
                <a:latin typeface="Times New Roman" pitchFamily="18" charset="0"/>
                <a:ea typeface="宋体" pitchFamily="2" charset="-122"/>
              </a:rPr>
              <a:t>++)</a:t>
            </a:r>
          </a:p>
          <a:p>
            <a:pPr>
              <a:lnSpc>
                <a:spcPct val="125000"/>
              </a:lnSpc>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x</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a:p>
            <a:pPr>
              <a:lnSpc>
                <a:spcPct val="125000"/>
              </a:lnSpc>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for</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&lt;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p>
          <a:p>
            <a:pPr>
              <a:lnSpc>
                <a:spcPct val="125000"/>
              </a:lnSpc>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zh-CN" altLang="en-US"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for</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j</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j</a:t>
            </a:r>
            <a:r>
              <a:rPr kumimoji="1" lang="en-US" altLang="zh-CN" sz="2400" u="none" dirty="0">
                <a:solidFill>
                  <a:schemeClr val="tx1"/>
                </a:solidFill>
                <a:effectLst/>
                <a:latin typeface="Times New Roman" pitchFamily="18" charset="0"/>
                <a:ea typeface="宋体" pitchFamily="2" charset="-122"/>
              </a:rPr>
              <a:t>&lt;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j</a:t>
            </a:r>
            <a:r>
              <a:rPr kumimoji="1" lang="en-US" altLang="zh-CN" sz="2400" u="none" dirty="0">
                <a:solidFill>
                  <a:schemeClr val="tx1"/>
                </a:solidFill>
                <a:effectLst/>
                <a:latin typeface="Times New Roman" pitchFamily="18" charset="0"/>
                <a:ea typeface="宋体" pitchFamily="2" charset="-122"/>
              </a:rPr>
              <a:t>++)</a:t>
            </a:r>
          </a:p>
          <a:p>
            <a:pPr>
              <a:lnSpc>
                <a:spcPct val="125000"/>
              </a:lnSpc>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zh-CN" altLang="en-US" sz="2400" b="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y</a:t>
            </a:r>
            <a:r>
              <a:rPr kumimoji="1" lang="en-US" altLang="zh-CN" sz="2400" u="none" dirty="0">
                <a:solidFill>
                  <a:schemeClr val="tx1"/>
                </a:solidFill>
                <a:effectLst/>
                <a:latin typeface="Times New Roman" pitchFamily="18" charset="0"/>
                <a:ea typeface="宋体" pitchFamily="2" charset="-122"/>
              </a:rPr>
              <a:t>++;</a:t>
            </a:r>
            <a:endParaRPr kumimoji="1" lang="en-US" altLang="zh-CN" sz="2400" b="0" u="none" dirty="0">
              <a:solidFill>
                <a:schemeClr val="tx1"/>
              </a:solidFill>
              <a:effectLst/>
              <a:latin typeface="Times New Roman" pitchFamily="18" charset="0"/>
              <a:ea typeface="宋体" pitchFamily="2" charset="-122"/>
            </a:endParaRPr>
          </a:p>
        </p:txBody>
      </p:sp>
      <p:sp>
        <p:nvSpPr>
          <p:cNvPr id="9" name="Text Box 8">
            <a:extLst>
              <a:ext uri="{FF2B5EF4-FFF2-40B4-BE49-F238E27FC236}">
                <a16:creationId xmlns:a16="http://schemas.microsoft.com/office/drawing/2014/main" id="{9A7D8FF8-C3FC-104A-AC3F-20CFAADCE173}"/>
              </a:ext>
            </a:extLst>
          </p:cNvPr>
          <p:cNvSpPr txBox="1">
            <a:spLocks noChangeArrowheads="1"/>
          </p:cNvSpPr>
          <p:nvPr/>
        </p:nvSpPr>
        <p:spPr bwMode="auto">
          <a:xfrm>
            <a:off x="5440821" y="1747210"/>
            <a:ext cx="1641796"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T</a:t>
            </a:r>
            <a:r>
              <a:rPr kumimoji="1" lang="en-US" altLang="zh-CN" sz="2400" u="none" baseline="-25000" dirty="0">
                <a:solidFill>
                  <a:schemeClr val="tx1"/>
                </a:solidFill>
                <a:effectLst/>
                <a:latin typeface="Times New Roman" pitchFamily="18" charset="0"/>
                <a:ea typeface="宋体" pitchFamily="2" charset="-122"/>
              </a:rPr>
              <a:t>1</a:t>
            </a:r>
            <a:r>
              <a:rPr kumimoji="1" lang="en-US" altLang="zh-CN" sz="2400" u="none" dirty="0">
                <a:solidFill>
                  <a:schemeClr val="tx1"/>
                </a:solidFill>
                <a:effectLst/>
                <a:latin typeface="Times New Roman" pitchFamily="18" charset="0"/>
                <a:ea typeface="宋体" pitchFamily="2" charset="-122"/>
              </a:rPr>
              <a:t>(n)=O(1)</a:t>
            </a:r>
          </a:p>
        </p:txBody>
      </p:sp>
      <p:sp>
        <p:nvSpPr>
          <p:cNvPr id="10" name="Text Box 9">
            <a:extLst>
              <a:ext uri="{FF2B5EF4-FFF2-40B4-BE49-F238E27FC236}">
                <a16:creationId xmlns:a16="http://schemas.microsoft.com/office/drawing/2014/main" id="{CD15BDA8-B52C-334C-9E26-D11B878B4EC0}"/>
              </a:ext>
            </a:extLst>
          </p:cNvPr>
          <p:cNvSpPr txBox="1">
            <a:spLocks noChangeArrowheads="1"/>
          </p:cNvSpPr>
          <p:nvPr/>
        </p:nvSpPr>
        <p:spPr bwMode="auto">
          <a:xfrm>
            <a:off x="5472708" y="2404214"/>
            <a:ext cx="1659429"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T</a:t>
            </a:r>
            <a:r>
              <a:rPr kumimoji="1" lang="en-US" altLang="zh-CN" sz="2400" u="none" baseline="-25000" dirty="0">
                <a:solidFill>
                  <a:schemeClr val="tx1"/>
                </a:solidFill>
                <a:effectLst/>
                <a:latin typeface="Times New Roman" pitchFamily="18" charset="0"/>
                <a:ea typeface="宋体" pitchFamily="2" charset="-122"/>
              </a:rPr>
              <a:t>2</a:t>
            </a:r>
            <a:r>
              <a:rPr kumimoji="1" lang="en-US" altLang="zh-CN" sz="2400" u="none" dirty="0">
                <a:solidFill>
                  <a:schemeClr val="tx1"/>
                </a:solidFill>
                <a:effectLst/>
                <a:latin typeface="Times New Roman" pitchFamily="18" charset="0"/>
                <a:ea typeface="宋体" pitchFamily="2" charset="-122"/>
              </a:rPr>
              <a:t>(n)=O(n)</a:t>
            </a:r>
          </a:p>
        </p:txBody>
      </p:sp>
      <p:sp>
        <p:nvSpPr>
          <p:cNvPr id="11" name="Text Box 10">
            <a:extLst>
              <a:ext uri="{FF2B5EF4-FFF2-40B4-BE49-F238E27FC236}">
                <a16:creationId xmlns:a16="http://schemas.microsoft.com/office/drawing/2014/main" id="{80F377EE-E733-C247-9C1A-1EC9A90AA2C2}"/>
              </a:ext>
            </a:extLst>
          </p:cNvPr>
          <p:cNvSpPr txBox="1">
            <a:spLocks noChangeArrowheads="1"/>
          </p:cNvSpPr>
          <p:nvPr/>
        </p:nvSpPr>
        <p:spPr bwMode="auto">
          <a:xfrm>
            <a:off x="5472708" y="3579404"/>
            <a:ext cx="1813317" cy="461665"/>
          </a:xfrm>
          <a:prstGeom prst="rect">
            <a:avLst/>
          </a:prstGeom>
          <a:noFill/>
          <a:ln w="9525">
            <a:noFill/>
            <a:miter lim="800000"/>
            <a:headEnd/>
            <a:tailEnd/>
          </a:ln>
          <a:effectLst/>
        </p:spPr>
        <p:txBody>
          <a:bodyPr wrap="none">
            <a:spAutoFit/>
          </a:bodyPr>
          <a:lstStyle/>
          <a:p>
            <a:pPr>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T</a:t>
            </a:r>
            <a:r>
              <a:rPr kumimoji="1" lang="en-US" altLang="zh-CN" sz="2400" u="none" baseline="-25000" dirty="0">
                <a:solidFill>
                  <a:schemeClr val="tx1"/>
                </a:solidFill>
                <a:effectLst/>
                <a:latin typeface="Times New Roman" pitchFamily="18" charset="0"/>
                <a:ea typeface="宋体" pitchFamily="2" charset="-122"/>
              </a:rPr>
              <a:t>3</a:t>
            </a:r>
            <a:r>
              <a:rPr kumimoji="1" lang="en-US" altLang="zh-CN" sz="2400" u="none" dirty="0">
                <a:solidFill>
                  <a:schemeClr val="tx1"/>
                </a:solidFill>
                <a:effectLst/>
                <a:latin typeface="Times New Roman" pitchFamily="18" charset="0"/>
                <a:ea typeface="宋体" pitchFamily="2" charset="-122"/>
              </a:rPr>
              <a:t>(n)=O(n</a:t>
            </a:r>
            <a:r>
              <a:rPr kumimoji="1" lang="en-US" altLang="zh-CN" sz="2400" u="none" baseline="30000" dirty="0">
                <a:solidFill>
                  <a:schemeClr val="tx1"/>
                </a:solidFill>
                <a:effectLst/>
                <a:latin typeface="Times New Roman" pitchFamily="18" charset="0"/>
                <a:ea typeface="宋体" pitchFamily="2" charset="-122"/>
              </a:rPr>
              <a:t>2</a:t>
            </a:r>
            <a:r>
              <a:rPr kumimoji="1" lang="en-US" altLang="zh-CN" sz="2400" u="none" dirty="0">
                <a:solidFill>
                  <a:schemeClr val="tx1"/>
                </a:solidFill>
                <a:effectLst/>
                <a:latin typeface="Times New Roman" pitchFamily="18" charset="0"/>
                <a:ea typeface="宋体" pitchFamily="2" charset="-122"/>
              </a:rPr>
              <a:t>)</a:t>
            </a:r>
          </a:p>
        </p:txBody>
      </p:sp>
    </p:spTree>
    <p:extLst>
      <p:ext uri="{BB962C8B-B14F-4D97-AF65-F5344CB8AC3E}">
        <p14:creationId xmlns:p14="http://schemas.microsoft.com/office/powerpoint/2010/main" val="100701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 grpId="0" build="p"/>
      <p:bldP spid="9" grpId="0"/>
      <p:bldP spid="10"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6CBF-8381-D241-B36B-CAB1B4AB49E9}"/>
              </a:ext>
            </a:extLst>
          </p:cNvPr>
          <p:cNvSpPr>
            <a:spLocks noGrp="1"/>
          </p:cNvSpPr>
          <p:nvPr>
            <p:ph type="title"/>
          </p:nvPr>
        </p:nvSpPr>
        <p:spPr/>
        <p:txBody>
          <a:bodyPr>
            <a:normAutofit/>
          </a:bodyPr>
          <a:lstStyle/>
          <a:p>
            <a:r>
              <a:rPr lang="zh-CN" altLang="en-US" dirty="0"/>
              <a:t>例子：两个并列循环</a:t>
            </a:r>
            <a:endParaRPr lang="en-US" dirty="0"/>
          </a:p>
        </p:txBody>
      </p:sp>
      <p:sp>
        <p:nvSpPr>
          <p:cNvPr id="3" name="Content Placeholder 2">
            <a:extLst>
              <a:ext uri="{FF2B5EF4-FFF2-40B4-BE49-F238E27FC236}">
                <a16:creationId xmlns:a16="http://schemas.microsoft.com/office/drawing/2014/main" id="{C84D6E7C-3C05-EC4C-A7D0-C8ACDD892D15}"/>
              </a:ext>
            </a:extLst>
          </p:cNvPr>
          <p:cNvSpPr>
            <a:spLocks noGrp="1"/>
          </p:cNvSpPr>
          <p:nvPr>
            <p:ph idx="1"/>
          </p:nvPr>
        </p:nvSpPr>
        <p:spPr>
          <a:xfrm>
            <a:off x="628650" y="5498057"/>
            <a:ext cx="7886700" cy="678905"/>
          </a:xfrm>
        </p:spPr>
        <p:txBody>
          <a:bodyPr anchor="ctr"/>
          <a:lstStyle/>
          <a:p>
            <a:pPr marL="0" indent="0" algn="ctr">
              <a:buNone/>
            </a:pPr>
            <a:r>
              <a:rPr lang="en-US" dirty="0">
                <a:solidFill>
                  <a:srgbClr val="C00000"/>
                </a:solidFill>
                <a:latin typeface="Times New Roman" panose="02020603050405020304" pitchFamily="18" charset="0"/>
                <a:cs typeface="Times New Roman" panose="02020603050405020304" pitchFamily="18" charset="0"/>
              </a:rPr>
              <a:t>O(max(m*n, m)) = O(m*n)</a:t>
            </a:r>
          </a:p>
        </p:txBody>
      </p:sp>
      <p:sp>
        <p:nvSpPr>
          <p:cNvPr id="4" name="Text Box 4">
            <a:extLst>
              <a:ext uri="{FF2B5EF4-FFF2-40B4-BE49-F238E27FC236}">
                <a16:creationId xmlns:a16="http://schemas.microsoft.com/office/drawing/2014/main" id="{3144A343-C14A-C04F-ADE5-A51880255F81}"/>
              </a:ext>
            </a:extLst>
          </p:cNvPr>
          <p:cNvSpPr txBox="1">
            <a:spLocks noChangeArrowheads="1"/>
          </p:cNvSpPr>
          <p:nvPr/>
        </p:nvSpPr>
        <p:spPr bwMode="auto">
          <a:xfrm>
            <a:off x="1763688" y="1690689"/>
            <a:ext cx="5616624" cy="3807368"/>
          </a:xfrm>
          <a:prstGeom prst="rect">
            <a:avLst/>
          </a:prstGeom>
          <a:noFill/>
          <a:ln w="9525">
            <a:noFill/>
            <a:miter lim="800000"/>
            <a:headEnd/>
            <a:tailEnd/>
          </a:ln>
          <a:effectLst/>
        </p:spPr>
        <p:txBody>
          <a:bodyPr wrap="square" lIns="112947" tIns="56473" rIns="112947" bIns="56473" anchor="ctr">
            <a:spAutoFit/>
          </a:bodyPr>
          <a:lstStyle/>
          <a:p>
            <a:pPr defTabSz="1128713">
              <a:spcBef>
                <a:spcPct val="30000"/>
              </a:spcBef>
              <a:buClrTx/>
              <a:buSzTx/>
              <a:buFontTx/>
              <a:buNone/>
            </a:pPr>
            <a:r>
              <a:rPr kumimoji="1" lang="en-US" altLang="zh-CN" sz="2400" u="none" dirty="0">
                <a:solidFill>
                  <a:schemeClr val="tx1"/>
                </a:solidFill>
                <a:effectLst/>
                <a:latin typeface="Times New Roman" pitchFamily="18" charset="0"/>
                <a:ea typeface="宋体" pitchFamily="2" charset="-122"/>
              </a:rPr>
              <a:t>void</a:t>
            </a:r>
            <a:r>
              <a:rPr kumimoji="1" lang="en-US" altLang="zh-CN" sz="2400" b="0" u="none" dirty="0">
                <a:solidFill>
                  <a:schemeClr val="tx1"/>
                </a:solidFill>
                <a:effectLst/>
                <a:latin typeface="Times New Roman" pitchFamily="18" charset="0"/>
                <a:ea typeface="宋体" pitchFamily="2" charset="-122"/>
              </a:rPr>
              <a:t> exam</a:t>
            </a:r>
            <a:r>
              <a:rPr kumimoji="1" lang="en-US" altLang="zh-CN" sz="2400" u="none" dirty="0">
                <a:solidFill>
                  <a:schemeClr val="tx1"/>
                </a:solidFill>
                <a:effectLst/>
                <a:latin typeface="Times New Roman" pitchFamily="18" charset="0"/>
                <a:ea typeface="宋体" pitchFamily="2" charset="-122"/>
              </a:rPr>
              <a:t>(float</a:t>
            </a:r>
            <a:r>
              <a:rPr kumimoji="1" lang="en-US" altLang="zh-CN" sz="2400" b="0" u="none" dirty="0">
                <a:solidFill>
                  <a:schemeClr val="tx1"/>
                </a:solidFill>
                <a:effectLst/>
                <a:latin typeface="Times New Roman" pitchFamily="18" charset="0"/>
                <a:ea typeface="宋体" pitchFamily="2" charset="-122"/>
              </a:rPr>
              <a:t> x</a:t>
            </a:r>
            <a:r>
              <a:rPr kumimoji="1" lang="en-US" altLang="zh-CN" sz="2400" u="none" dirty="0">
                <a:solidFill>
                  <a:schemeClr val="tx1"/>
                </a:solidFill>
                <a:effectLst/>
                <a:latin typeface="Times New Roman" pitchFamily="18" charset="0"/>
                <a:ea typeface="宋体" pitchFamily="2" charset="-122"/>
              </a:rPr>
              <a:t>[ ][ ],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m</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n</a:t>
            </a:r>
            <a:r>
              <a:rPr kumimoji="1" lang="en-US" altLang="zh-CN" sz="2400" u="none" dirty="0">
                <a:solidFill>
                  <a:schemeClr val="tx1"/>
                </a:solidFill>
                <a:effectLst/>
                <a:latin typeface="Times New Roman" pitchFamily="18" charset="0"/>
                <a:ea typeface="宋体" pitchFamily="2" charset="-122"/>
              </a:rPr>
              <a:t>)</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     float</a:t>
            </a:r>
            <a:r>
              <a:rPr kumimoji="1" lang="en-US" altLang="zh-CN" sz="2400" b="0" u="none" dirty="0">
                <a:solidFill>
                  <a:schemeClr val="tx1"/>
                </a:solidFill>
                <a:effectLst/>
                <a:latin typeface="Times New Roman" pitchFamily="18" charset="0"/>
                <a:ea typeface="宋体" pitchFamily="2" charset="-122"/>
              </a:rPr>
              <a:t> sum</a:t>
            </a:r>
            <a:r>
              <a:rPr kumimoji="1" lang="en-US" altLang="zh-CN" sz="240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     for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&lt;</a:t>
            </a:r>
            <a:r>
              <a:rPr kumimoji="1" lang="en-US" altLang="zh-CN" sz="2400" b="0" u="none" dirty="0">
                <a:solidFill>
                  <a:schemeClr val="tx1"/>
                </a:solidFill>
                <a:effectLst/>
                <a:latin typeface="Times New Roman" pitchFamily="18" charset="0"/>
                <a:ea typeface="宋体" pitchFamily="2" charset="-122"/>
              </a:rPr>
              <a:t>m</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  </a:t>
            </a:r>
            <a:r>
              <a:rPr kumimoji="1"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kumimoji="1"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1"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x</a:t>
            </a:r>
            <a:r>
              <a:rPr kumimoji="1"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中各行</a:t>
            </a:r>
            <a:endParaRPr kumimoji="1"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defTabSz="1128713">
              <a:spcBef>
                <a:spcPct val="0"/>
              </a:spcBef>
              <a:buClrTx/>
              <a:buSzTx/>
              <a:buFontTx/>
              <a:buNone/>
            </a:pPr>
            <a:r>
              <a:rPr kumimoji="1" lang="zh-CN" altLang="zh-CN" sz="2400" b="0" u="none" dirty="0">
                <a:solidFill>
                  <a:schemeClr val="tx1"/>
                </a:solidFill>
                <a:effectLst/>
                <a:latin typeface="Times New Roman" pitchFamily="18" charset="0"/>
                <a:ea typeface="宋体" pitchFamily="2" charset="-122"/>
              </a:rPr>
              <a:t>        </a:t>
            </a:r>
            <a:r>
              <a:rPr kumimoji="1" lang="zh-CN" altLang="zh-CN" sz="2400" u="none" dirty="0">
                <a:solidFill>
                  <a:schemeClr val="tx1"/>
                </a:solidFill>
                <a:effectLst/>
                <a:latin typeface="Times New Roman" pitchFamily="18" charset="0"/>
                <a:ea typeface="宋体" pitchFamily="2" charset="-122"/>
              </a:rPr>
              <a:t> </a:t>
            </a:r>
            <a:r>
              <a:rPr kumimoji="1" lang="zh-CN" altLang="en-US"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sum</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0.0</a:t>
            </a:r>
            <a:r>
              <a:rPr kumimoji="1" lang="en-US" altLang="zh-CN" sz="2400" u="none" dirty="0">
                <a:solidFill>
                  <a:schemeClr val="tx1"/>
                </a:solidFill>
                <a:effectLst/>
                <a:latin typeface="Times New Roman" pitchFamily="18" charset="0"/>
                <a:ea typeface="宋体" pitchFamily="2" charset="-122"/>
              </a:rPr>
              <a:t>;  </a:t>
            </a:r>
            <a:r>
              <a:rPr kumimoji="1" lang="en-US" altLang="zh-CN" sz="2400" u="none" dirty="0">
                <a:solidFill>
                  <a:srgbClr val="C00000"/>
                </a:solidFill>
                <a:effectLst/>
                <a:latin typeface="Times New Roman" pitchFamily="18" charset="0"/>
              </a:rPr>
              <a:t>//</a:t>
            </a:r>
            <a:r>
              <a:rPr kumimoji="1" lang="zh-CN" altLang="en-US" sz="2400" u="none" dirty="0">
                <a:solidFill>
                  <a:srgbClr val="C00000"/>
                </a:solidFill>
                <a:effectLst/>
                <a:latin typeface="Times New Roman" pitchFamily="18" charset="0"/>
              </a:rPr>
              <a:t> </a:t>
            </a:r>
            <a:r>
              <a:rPr kumimoji="1" lang="zh-CN" altLang="zh-CN" sz="2400" u="none" dirty="0">
                <a:solidFill>
                  <a:srgbClr val="C00000"/>
                </a:solidFill>
                <a:effectLst/>
                <a:latin typeface="DengXian" panose="02010600030101010101" pitchFamily="2" charset="-122"/>
                <a:ea typeface="DengXian" panose="02010600030101010101" pitchFamily="2" charset="-122"/>
              </a:rPr>
              <a:t>数据累加</a:t>
            </a:r>
          </a:p>
          <a:p>
            <a:pPr defTabSz="1128713">
              <a:spcBef>
                <a:spcPct val="0"/>
              </a:spcBef>
              <a:buClrTx/>
              <a:buSzTx/>
              <a:buFontTx/>
              <a:buNone/>
            </a:pPr>
            <a:r>
              <a:rPr kumimoji="1" lang="zh-CN" altLang="zh-CN" sz="2400" u="none" dirty="0">
                <a:solidFill>
                  <a:schemeClr val="tx1"/>
                </a:solidFill>
                <a:effectLst/>
                <a:latin typeface="Times New Roman" pitchFamily="18" charset="0"/>
                <a:ea typeface="宋体" pitchFamily="2" charset="-122"/>
              </a:rPr>
              <a:t>         </a:t>
            </a: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for</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err="1">
                <a:solidFill>
                  <a:schemeClr val="tx1"/>
                </a:solidFill>
                <a:effectLst/>
                <a:latin typeface="Times New Roman" pitchFamily="18" charset="0"/>
                <a:ea typeface="宋体" pitchFamily="2" charset="-122"/>
              </a:rPr>
              <a:t>int</a:t>
            </a:r>
            <a:r>
              <a:rPr kumimoji="1" lang="en-US" altLang="zh-CN" sz="2400" b="0" u="none" dirty="0">
                <a:solidFill>
                  <a:schemeClr val="tx1"/>
                </a:solidFill>
                <a:effectLst/>
                <a:latin typeface="Times New Roman" pitchFamily="18" charset="0"/>
                <a:ea typeface="宋体" pitchFamily="2" charset="-122"/>
              </a:rPr>
              <a:t> j</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a:solidFill>
                  <a:schemeClr val="tx1"/>
                </a:solidFill>
                <a:effectLst/>
                <a:latin typeface="Times New Roman" pitchFamily="18" charset="0"/>
                <a:ea typeface="宋体" pitchFamily="2" charset="-122"/>
              </a:rPr>
              <a:t>j</a:t>
            </a:r>
            <a:r>
              <a:rPr kumimoji="1" lang="en-US" altLang="zh-CN" sz="2400" u="none" dirty="0">
                <a:solidFill>
                  <a:schemeClr val="tx1"/>
                </a:solidFill>
                <a:effectLst/>
                <a:latin typeface="Times New Roman" pitchFamily="18" charset="0"/>
                <a:ea typeface="宋体" pitchFamily="2" charset="-122"/>
              </a:rPr>
              <a:t>&lt;</a:t>
            </a:r>
            <a:r>
              <a:rPr kumimoji="1" lang="en-US" altLang="zh-CN" sz="2400" b="0" u="none" dirty="0">
                <a:solidFill>
                  <a:schemeClr val="tx1"/>
                </a:solidFill>
                <a:effectLst/>
                <a:latin typeface="Times New Roman" pitchFamily="18" charset="0"/>
                <a:ea typeface="宋体" pitchFamily="2" charset="-122"/>
              </a:rPr>
              <a:t>n</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j</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sum</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x</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j</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zh-CN" altLang="en-US" sz="240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 for</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0</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&lt;</a:t>
            </a:r>
            <a:r>
              <a:rPr kumimoji="1" lang="en-US" altLang="zh-CN" sz="2400" b="0" u="none" dirty="0">
                <a:solidFill>
                  <a:schemeClr val="tx1"/>
                </a:solidFill>
                <a:effectLst/>
                <a:latin typeface="Times New Roman" pitchFamily="18" charset="0"/>
                <a:ea typeface="宋体" pitchFamily="2" charset="-122"/>
              </a:rPr>
              <a:t>m</a:t>
            </a:r>
            <a:r>
              <a:rPr kumimoji="1" lang="en-US" altLang="zh-CN" sz="2400" u="none" dirty="0">
                <a:solidFill>
                  <a:schemeClr val="tx1"/>
                </a:solidFill>
                <a:effectLst/>
                <a:latin typeface="Times New Roman" pitchFamily="18" charset="0"/>
                <a:ea typeface="宋体" pitchFamily="2" charset="-122"/>
              </a:rPr>
              <a:t>; </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a:solidFill>
                  <a:schemeClr val="tx1"/>
                </a:solidFill>
                <a:effectLst/>
                <a:latin typeface="Times New Roman" pitchFamily="18" charset="0"/>
                <a:ea typeface="宋体" pitchFamily="2" charset="-122"/>
              </a:rPr>
              <a:t>  </a:t>
            </a:r>
            <a:r>
              <a:rPr kumimoji="1" lang="en-US" altLang="zh-CN" sz="2400" u="none" dirty="0">
                <a:solidFill>
                  <a:srgbClr val="C00000"/>
                </a:solidFill>
                <a:effectLst/>
                <a:latin typeface="Times New Roman" pitchFamily="18" charset="0"/>
              </a:rPr>
              <a:t>//</a:t>
            </a:r>
            <a:r>
              <a:rPr kumimoji="1" lang="zh-CN" altLang="en-US" sz="2400" u="none" dirty="0">
                <a:solidFill>
                  <a:srgbClr val="C00000"/>
                </a:solidFill>
                <a:effectLst/>
                <a:latin typeface="Times New Roman" pitchFamily="18" charset="0"/>
              </a:rPr>
              <a:t> </a:t>
            </a:r>
            <a:r>
              <a:rPr kumimoji="1" lang="zh-CN" altLang="en-US" sz="2400" u="none" dirty="0">
                <a:solidFill>
                  <a:srgbClr val="C00000"/>
                </a:solidFill>
                <a:effectLst/>
                <a:latin typeface="DengXian" panose="02010600030101010101" pitchFamily="2" charset="-122"/>
                <a:ea typeface="DengXian" panose="02010600030101010101" pitchFamily="2" charset="-122"/>
              </a:rPr>
              <a:t>打印各行数据和</a:t>
            </a:r>
          </a:p>
          <a:p>
            <a:pPr defTabSz="1128713">
              <a:spcBef>
                <a:spcPct val="0"/>
              </a:spcBef>
              <a:buClrTx/>
              <a:buSzTx/>
              <a:buFontTx/>
              <a:buNone/>
            </a:pPr>
            <a:r>
              <a:rPr kumimoji="1" lang="zh-CN" altLang="zh-CN" sz="2400" b="0" u="none" dirty="0">
                <a:solidFill>
                  <a:schemeClr val="tx1"/>
                </a:solidFill>
                <a:effectLst/>
                <a:latin typeface="Times New Roman" pitchFamily="18" charset="0"/>
                <a:ea typeface="宋体" pitchFamily="2" charset="-122"/>
              </a:rPr>
              <a:t>         </a:t>
            </a:r>
            <a:r>
              <a:rPr kumimoji="1" lang="en-US" altLang="zh-CN" sz="2400" u="none" dirty="0" err="1">
                <a:solidFill>
                  <a:schemeClr val="tx1"/>
                </a:solidFill>
                <a:effectLst/>
                <a:latin typeface="Times New Roman" pitchFamily="18" charset="0"/>
                <a:ea typeface="宋体" pitchFamily="2" charset="-122"/>
              </a:rPr>
              <a:t>cout</a:t>
            </a:r>
            <a:r>
              <a:rPr kumimoji="1" lang="en-US" altLang="zh-CN" sz="2400" u="none" dirty="0">
                <a:solidFill>
                  <a:schemeClr val="tx1"/>
                </a:solidFill>
                <a:effectLst/>
                <a:latin typeface="Times New Roman" pitchFamily="18" charset="0"/>
                <a:ea typeface="宋体" pitchFamily="2" charset="-122"/>
              </a:rPr>
              <a:t>&lt;&lt;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&lt;&lt;“: ”&lt;&lt;</a:t>
            </a:r>
            <a:r>
              <a:rPr kumimoji="1" lang="en-US" altLang="zh-CN" sz="2400" b="0" u="none" dirty="0">
                <a:solidFill>
                  <a:schemeClr val="tx1"/>
                </a:solidFill>
                <a:effectLst/>
                <a:latin typeface="Times New Roman" pitchFamily="18" charset="0"/>
                <a:ea typeface="宋体" pitchFamily="2" charset="-122"/>
              </a:rPr>
              <a:t>sum</a:t>
            </a:r>
            <a:r>
              <a:rPr kumimoji="1" lang="en-US" altLang="zh-CN" sz="2400" u="none" dirty="0">
                <a:solidFill>
                  <a:schemeClr val="tx1"/>
                </a:solidFill>
                <a:effectLst/>
                <a:latin typeface="Times New Roman" pitchFamily="18" charset="0"/>
                <a:ea typeface="宋体" pitchFamily="2" charset="-122"/>
              </a:rPr>
              <a:t>[</a:t>
            </a:r>
            <a:r>
              <a:rPr kumimoji="1" lang="en-US" altLang="zh-CN" sz="2400" b="0" u="none" dirty="0" err="1">
                <a:solidFill>
                  <a:schemeClr val="tx1"/>
                </a:solidFill>
                <a:effectLst/>
                <a:latin typeface="Times New Roman" pitchFamily="18" charset="0"/>
                <a:ea typeface="宋体" pitchFamily="2" charset="-122"/>
              </a:rPr>
              <a:t>i</a:t>
            </a:r>
            <a:r>
              <a:rPr kumimoji="1" lang="en-US" altLang="zh-CN" sz="2400" u="none" dirty="0">
                <a:solidFill>
                  <a:schemeClr val="tx1"/>
                </a:solidFill>
                <a:effectLst/>
                <a:latin typeface="Times New Roman" pitchFamily="18" charset="0"/>
                <a:ea typeface="宋体" pitchFamily="2" charset="-122"/>
              </a:rPr>
              <a:t>]&lt;&lt;</a:t>
            </a:r>
            <a:r>
              <a:rPr kumimoji="1" lang="en-US" altLang="zh-CN" sz="2400" u="none" dirty="0" err="1">
                <a:solidFill>
                  <a:schemeClr val="tx1"/>
                </a:solidFill>
                <a:effectLst/>
                <a:latin typeface="Times New Roman" pitchFamily="18" charset="0"/>
                <a:ea typeface="宋体" pitchFamily="2" charset="-122"/>
              </a:rPr>
              <a:t>endl</a:t>
            </a:r>
            <a:r>
              <a:rPr kumimoji="1" lang="en-US" altLang="zh-CN" sz="24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400" u="none" dirty="0">
                <a:solidFill>
                  <a:schemeClr val="tx1"/>
                </a:solidFill>
                <a:effectLst/>
                <a:latin typeface="Times New Roman" pitchFamily="18" charset="0"/>
                <a:ea typeface="宋体" pitchFamily="2" charset="-122"/>
              </a:rPr>
              <a:t> }</a:t>
            </a:r>
            <a:endParaRPr kumimoji="1" lang="en-US" altLang="zh-CN" sz="2400" b="0" u="none" dirty="0">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345741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41539-4721-0F43-B635-42F5DABA2F2F}"/>
              </a:ext>
            </a:extLst>
          </p:cNvPr>
          <p:cNvSpPr>
            <a:spLocks noGrp="1"/>
          </p:cNvSpPr>
          <p:nvPr>
            <p:ph type="title"/>
          </p:nvPr>
        </p:nvSpPr>
        <p:spPr/>
        <p:txBody>
          <a:bodyPr/>
          <a:lstStyle/>
          <a:p>
            <a:r>
              <a:rPr lang="zh-CN" altLang="en-US" dirty="0"/>
              <a:t>例子：两个嵌套循环</a:t>
            </a:r>
            <a:endParaRPr lang="en-US" dirty="0"/>
          </a:p>
        </p:txBody>
      </p:sp>
      <p:sp>
        <p:nvSpPr>
          <p:cNvPr id="3" name="Content Placeholder 2">
            <a:extLst>
              <a:ext uri="{FF2B5EF4-FFF2-40B4-BE49-F238E27FC236}">
                <a16:creationId xmlns:a16="http://schemas.microsoft.com/office/drawing/2014/main" id="{BD25931C-81C5-4941-8D04-DF80570A0230}"/>
              </a:ext>
            </a:extLst>
          </p:cNvPr>
          <p:cNvSpPr>
            <a:spLocks noGrp="1"/>
          </p:cNvSpPr>
          <p:nvPr>
            <p:ph idx="1"/>
          </p:nvPr>
        </p:nvSpPr>
        <p:spPr/>
        <p:txBody>
          <a:bodyPr/>
          <a:lstStyle/>
          <a:p>
            <a:r>
              <a:rPr lang="zh-CN" altLang="en-US" dirty="0"/>
              <a:t>冒泡排序</a:t>
            </a:r>
            <a:endParaRPr lang="en-US" altLang="zh-CN" dirty="0"/>
          </a:p>
          <a:p>
            <a:pPr lvl="1"/>
            <a:r>
              <a:rPr lang="zh-CN" altLang="en-US" dirty="0">
                <a:latin typeface="Times New Roman" panose="02020603050405020304" pitchFamily="18" charset="0"/>
                <a:cs typeface="Times New Roman" panose="02020603050405020304" pitchFamily="18" charset="0"/>
              </a:rPr>
              <a:t>设待排序对象序列中的对象个数为</a:t>
            </a:r>
            <a:r>
              <a:rPr lang="en-US" dirty="0">
                <a:latin typeface="Times New Roman" panose="02020603050405020304" pitchFamily="18" charset="0"/>
                <a:cs typeface="Times New Roman" panose="02020603050405020304" pitchFamily="18" charset="0"/>
              </a:rPr>
              <a:t>n</a:t>
            </a:r>
          </a:p>
          <a:p>
            <a:pPr lvl="1"/>
            <a:r>
              <a:rPr lang="zh-CN" altLang="en-US" dirty="0">
                <a:latin typeface="Times New Roman" panose="02020603050405020304" pitchFamily="18" charset="0"/>
                <a:cs typeface="Times New Roman" panose="02020603050405020304" pitchFamily="18" charset="0"/>
              </a:rPr>
              <a:t>作</a:t>
            </a:r>
            <a:r>
              <a:rPr lang="en-US"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趟，</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 2, …, n-1</a:t>
            </a:r>
          </a:p>
          <a:p>
            <a:pPr lvl="1"/>
            <a:r>
              <a:rPr lang="zh-CN" altLang="en-US" dirty="0">
                <a:latin typeface="Times New Roman" panose="02020603050405020304" pitchFamily="18" charset="0"/>
                <a:cs typeface="Times New Roman" panose="02020603050405020304" pitchFamily="18" charset="0"/>
              </a:rPr>
              <a:t>在第</a:t>
            </a:r>
            <a:r>
              <a:rPr lang="en-US"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趟中从后向前，</a:t>
            </a:r>
            <a:r>
              <a:rPr lang="en-US" dirty="0">
                <a:latin typeface="Times New Roman" panose="02020603050405020304" pitchFamily="18" charset="0"/>
                <a:cs typeface="Times New Roman" panose="02020603050405020304" pitchFamily="18" charset="0"/>
              </a:rPr>
              <a:t>j=n-1, n-2, …,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顺次两两比较，如果发生逆序，则互相交换</a:t>
            </a:r>
            <a:endParaRPr lang="en-US" altLang="zh-CN"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a:solidFill>
                  <a:srgbClr val="C00000"/>
                </a:solidFill>
                <a:latin typeface="Times New Roman" panose="02020603050405020304" pitchFamily="18" charset="0"/>
                <a:cs typeface="Times New Roman" panose="02020603050405020304" pitchFamily="18" charset="0"/>
              </a:rPr>
              <a:t> O(f(n)*g(n))</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O(n</a:t>
            </a:r>
            <a:r>
              <a:rPr lang="zh-CN" altLang="en-US" dirty="0">
                <a:solidFill>
                  <a:srgbClr val="C00000"/>
                </a:solidFill>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cs typeface="Times New Roman" panose="02020603050405020304" pitchFamily="18" charset="0"/>
              </a:rPr>
              <a:t>n</a:t>
            </a:r>
            <a:r>
              <a:rPr 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O(n</a:t>
            </a:r>
            <a:r>
              <a:rPr lang="en-US" baseline="30000" dirty="0">
                <a:solidFill>
                  <a:srgbClr val="C00000"/>
                </a:solidFill>
                <a:latin typeface="Times New Roman" panose="02020603050405020304" pitchFamily="18" charset="0"/>
                <a:cs typeface="Times New Roman" panose="02020603050405020304" pitchFamily="18" charset="0"/>
              </a:rPr>
              <a:t>2</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4" name="Text Box 4">
            <a:extLst>
              <a:ext uri="{FF2B5EF4-FFF2-40B4-BE49-F238E27FC236}">
                <a16:creationId xmlns:a16="http://schemas.microsoft.com/office/drawing/2014/main" id="{E2DD9B24-8231-B14B-B0DE-D689471D5CA7}"/>
              </a:ext>
            </a:extLst>
          </p:cNvPr>
          <p:cNvSpPr txBox="1">
            <a:spLocks noChangeArrowheads="1"/>
          </p:cNvSpPr>
          <p:nvPr/>
        </p:nvSpPr>
        <p:spPr bwMode="auto">
          <a:xfrm>
            <a:off x="1115616" y="3464771"/>
            <a:ext cx="3102255" cy="2268485"/>
          </a:xfrm>
          <a:prstGeom prst="rect">
            <a:avLst/>
          </a:prstGeom>
          <a:noFill/>
          <a:ln w="9525">
            <a:noFill/>
            <a:miter lim="800000"/>
            <a:headEnd/>
            <a:tailEnd/>
          </a:ln>
          <a:effectLst/>
        </p:spPr>
        <p:txBody>
          <a:bodyPr wrap="square" lIns="112947" tIns="56473" rIns="112947" bIns="56473">
            <a:spAutoFit/>
          </a:bodyPr>
          <a:lstStyle/>
          <a:p>
            <a:pPr defTabSz="1128713">
              <a:spcBef>
                <a:spcPct val="0"/>
              </a:spcBef>
              <a:buClrTx/>
              <a:buSzTx/>
              <a:buFontTx/>
              <a:buNone/>
            </a:pPr>
            <a:r>
              <a:rPr kumimoji="1" lang="en-US" altLang="zh-CN" sz="2000" b="0" u="none" dirty="0" err="1">
                <a:solidFill>
                  <a:schemeClr val="tx1"/>
                </a:solidFill>
                <a:effectLst/>
                <a:latin typeface="Times New Roman" pitchFamily="18" charset="0"/>
                <a:ea typeface="宋体" pitchFamily="2" charset="-122"/>
              </a:rPr>
              <a:t>BubbleSort</a:t>
            </a: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a:t>
            </a:r>
            <a:endParaRPr kumimoji="1" lang="en-US" altLang="zh-CN" sz="2000" b="0" u="none" dirty="0">
              <a:solidFill>
                <a:schemeClr val="tx1"/>
              </a:solidFill>
              <a:effectLst/>
              <a:latin typeface="Times New Roman" pitchFamily="18" charset="0"/>
              <a:ea typeface="宋体" pitchFamily="2" charset="-122"/>
            </a:endParaRPr>
          </a:p>
          <a:p>
            <a:pPr defTabSz="1128713">
              <a:spcBef>
                <a:spcPct val="0"/>
              </a:spcBef>
              <a:buClrTx/>
              <a:buSzTx/>
              <a:buFontTx/>
              <a:buNone/>
            </a:pPr>
            <a:r>
              <a:rPr kumimoji="1" lang="zh-CN" altLang="en-US" sz="2000" u="none" dirty="0">
                <a:solidFill>
                  <a:schemeClr val="tx1"/>
                </a:solidFill>
                <a:effectLst/>
                <a:latin typeface="Times New Roman" pitchFamily="18" charset="0"/>
                <a:ea typeface="宋体" pitchFamily="2" charset="-122"/>
              </a:rPr>
              <a:t>     </a:t>
            </a:r>
            <a:r>
              <a:rPr kumimoji="1" lang="en-US" altLang="zh-CN" sz="2000" u="none" dirty="0" err="1">
                <a:solidFill>
                  <a:schemeClr val="tx1"/>
                </a:solidFill>
                <a:effectLst/>
                <a:latin typeface="Times New Roman" pitchFamily="18" charset="0"/>
                <a:ea typeface="宋体" pitchFamily="2" charset="-122"/>
              </a:rPr>
              <a:t>int</a:t>
            </a:r>
            <a:r>
              <a:rPr kumimoji="1" lang="en-US" altLang="zh-CN" sz="2000" b="0" u="none" dirty="0">
                <a:solidFill>
                  <a:schemeClr val="tx1"/>
                </a:solidFill>
                <a:effectLst/>
                <a:latin typeface="Times New Roman" pitchFamily="18" charset="0"/>
                <a:ea typeface="宋体" pitchFamily="2" charset="-122"/>
              </a:rPr>
              <a:t> </a:t>
            </a:r>
            <a:r>
              <a:rPr kumimoji="1" lang="en-US" altLang="zh-CN" sz="2000" b="0" u="none" dirty="0" err="1">
                <a:solidFill>
                  <a:schemeClr val="tx1"/>
                </a:solidFill>
                <a:effectLst/>
                <a:latin typeface="Times New Roman" pitchFamily="18" charset="0"/>
                <a:ea typeface="宋体" pitchFamily="2" charset="-122"/>
              </a:rPr>
              <a:t>i</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1</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zh-CN" altLang="en-US" sz="200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while</a:t>
            </a:r>
            <a:r>
              <a:rPr kumimoji="1" lang="en-US" altLang="zh-CN"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err="1">
                <a:solidFill>
                  <a:schemeClr val="tx1"/>
                </a:solidFill>
                <a:effectLst/>
                <a:latin typeface="Times New Roman" pitchFamily="18" charset="0"/>
                <a:ea typeface="宋体" pitchFamily="2" charset="-122"/>
              </a:rPr>
              <a:t>i</a:t>
            </a:r>
            <a:r>
              <a:rPr kumimoji="1" lang="en-US" altLang="zh-CN" sz="2000" u="none" dirty="0">
                <a:solidFill>
                  <a:schemeClr val="tx1"/>
                </a:solidFill>
                <a:effectLst/>
                <a:latin typeface="Times New Roman" pitchFamily="18" charset="0"/>
                <a:ea typeface="宋体" pitchFamily="2" charset="-122"/>
              </a:rPr>
              <a:t>&lt;</a:t>
            </a:r>
            <a:r>
              <a:rPr kumimoji="1" lang="en-US" altLang="zh-CN" sz="2000" b="0" u="none" dirty="0" err="1">
                <a:solidFill>
                  <a:schemeClr val="tx1"/>
                </a:solidFill>
                <a:effectLst/>
                <a:latin typeface="Times New Roman" pitchFamily="18" charset="0"/>
                <a:ea typeface="宋体" pitchFamily="2" charset="-122"/>
              </a:rPr>
              <a:t>ArraySize</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 </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a:solidFill>
                  <a:schemeClr val="tx1"/>
                </a:solidFill>
                <a:effectLst/>
                <a:latin typeface="Times New Roman" pitchFamily="18" charset="0"/>
                <a:ea typeface="宋体" pitchFamily="2" charset="-122"/>
              </a:rPr>
              <a:t> </a:t>
            </a: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rPr>
              <a:t>          </a:t>
            </a:r>
            <a:r>
              <a:rPr kumimoji="1" lang="en-US" altLang="zh-CN" sz="2000" b="0" u="none" dirty="0" err="1">
                <a:solidFill>
                  <a:schemeClr val="tx1"/>
                </a:solidFill>
                <a:effectLst/>
                <a:latin typeface="Times New Roman" pitchFamily="18" charset="0"/>
                <a:ea typeface="宋体" pitchFamily="2" charset="-122"/>
              </a:rPr>
              <a:t>BubbleExchange</a:t>
            </a:r>
            <a:r>
              <a:rPr kumimoji="1" lang="en-US" altLang="zh-CN" sz="2000" u="none" dirty="0">
                <a:solidFill>
                  <a:schemeClr val="tx1"/>
                </a:solidFill>
                <a:effectLst/>
                <a:latin typeface="Times New Roman" pitchFamily="18" charset="0"/>
                <a:ea typeface="宋体" pitchFamily="2" charset="-122"/>
              </a:rPr>
              <a:t>(</a:t>
            </a:r>
            <a:r>
              <a:rPr kumimoji="1" lang="en-US" altLang="zh-CN" sz="2000" b="0" u="none" dirty="0" err="1">
                <a:solidFill>
                  <a:schemeClr val="tx1"/>
                </a:solidFill>
                <a:effectLst/>
                <a:latin typeface="Times New Roman" pitchFamily="18" charset="0"/>
                <a:ea typeface="宋体" pitchFamily="2" charset="-122"/>
              </a:rPr>
              <a:t>i</a:t>
            </a:r>
            <a:r>
              <a:rPr kumimoji="1" lang="en-US" altLang="zh-CN" sz="20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rPr>
              <a:t>         </a:t>
            </a:r>
            <a:r>
              <a:rPr kumimoji="1" lang="en-US" altLang="zh-CN" sz="2000" b="0" u="none" dirty="0">
                <a:solidFill>
                  <a:schemeClr val="tx1"/>
                </a:solidFill>
                <a:effectLst/>
                <a:latin typeface="Times New Roman" pitchFamily="18" charset="0"/>
                <a:ea typeface="宋体" pitchFamily="2" charset="-122"/>
              </a:rPr>
              <a:t> </a:t>
            </a:r>
            <a:r>
              <a:rPr kumimoji="1" lang="en-US" altLang="zh-CN" sz="2000" b="0" u="none" dirty="0" err="1">
                <a:solidFill>
                  <a:schemeClr val="tx1"/>
                </a:solidFill>
                <a:effectLst/>
                <a:latin typeface="Times New Roman" pitchFamily="18" charset="0"/>
                <a:ea typeface="宋体" pitchFamily="2" charset="-122"/>
              </a:rPr>
              <a:t>i</a:t>
            </a:r>
            <a:r>
              <a:rPr kumimoji="1" lang="en-US" altLang="zh-CN" sz="2000" u="none" dirty="0">
                <a:solidFill>
                  <a:schemeClr val="tx1"/>
                </a:solidFill>
                <a:effectLst/>
                <a:latin typeface="Times New Roman" pitchFamily="18" charset="0"/>
                <a:ea typeface="宋体" pitchFamily="2" charset="-122"/>
              </a:rPr>
              <a:t>++;</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rPr>
              <a:t>     }</a:t>
            </a:r>
            <a:r>
              <a:rPr kumimoji="1" lang="zh-CN" altLang="en-US" sz="2000" u="none" dirty="0">
                <a:solidFill>
                  <a:schemeClr val="tx1"/>
                </a:solidFill>
                <a:effectLst/>
                <a:latin typeface="Times New Roman" pitchFamily="18" charset="0"/>
                <a:ea typeface="宋体" pitchFamily="2" charset="-122"/>
              </a:rPr>
              <a:t> </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共</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n-1</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趟比较</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rPr>
              <a:t>}</a:t>
            </a:r>
            <a:endParaRPr kumimoji="1" lang="en-US" altLang="zh-CN" sz="2000" b="0" u="none" dirty="0">
              <a:solidFill>
                <a:schemeClr val="tx1"/>
              </a:solidFill>
              <a:effectLst/>
              <a:latin typeface="Times New Roman" pitchFamily="18" charset="0"/>
              <a:ea typeface="宋体" pitchFamily="2" charset="-122"/>
            </a:endParaRPr>
          </a:p>
        </p:txBody>
      </p:sp>
      <p:sp>
        <p:nvSpPr>
          <p:cNvPr id="5" name="Text Box 2">
            <a:extLst>
              <a:ext uri="{FF2B5EF4-FFF2-40B4-BE49-F238E27FC236}">
                <a16:creationId xmlns:a16="http://schemas.microsoft.com/office/drawing/2014/main" id="{4501320E-57E5-AA4E-A3E0-CC09861C9C77}"/>
              </a:ext>
            </a:extLst>
          </p:cNvPr>
          <p:cNvSpPr txBox="1">
            <a:spLocks noChangeArrowheads="1"/>
          </p:cNvSpPr>
          <p:nvPr/>
        </p:nvSpPr>
        <p:spPr bwMode="auto">
          <a:xfrm>
            <a:off x="4499992" y="3464771"/>
            <a:ext cx="4015358" cy="2268485"/>
          </a:xfrm>
          <a:prstGeom prst="rect">
            <a:avLst/>
          </a:prstGeom>
          <a:noFill/>
          <a:ln w="9525">
            <a:noFill/>
            <a:miter lim="800000"/>
            <a:headEnd/>
            <a:tailEnd/>
          </a:ln>
          <a:effectLst/>
        </p:spPr>
        <p:txBody>
          <a:bodyPr wrap="square" lIns="112947" tIns="56473" rIns="112947" bIns="56473">
            <a:spAutoFit/>
          </a:bodyPr>
          <a:lstStyle/>
          <a:p>
            <a:pPr defTabSz="1128713">
              <a:spcBef>
                <a:spcPct val="0"/>
              </a:spcBef>
              <a:buClrTx/>
              <a:buSzTx/>
              <a:buFontTx/>
              <a:buNone/>
            </a:pPr>
            <a:r>
              <a:rPr kumimoji="1" lang="en-US" altLang="zh-CN" sz="2000" b="0" u="none" dirty="0" err="1">
                <a:solidFill>
                  <a:schemeClr val="tx1"/>
                </a:solidFill>
                <a:effectLst/>
                <a:latin typeface="Times New Roman" pitchFamily="18" charset="0"/>
                <a:ea typeface="宋体" pitchFamily="2" charset="-122"/>
                <a:cs typeface="Times New Roman" pitchFamily="18" charset="0"/>
              </a:rPr>
              <a:t>BubbleExchange</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宋体" pitchFamily="2" charset="-122"/>
              <a:cs typeface="Times New Roman" pitchFamily="18" charset="0"/>
            </a:endParaRPr>
          </a:p>
          <a:p>
            <a:pPr defTabSz="1128713">
              <a:spcBef>
                <a:spcPct val="0"/>
              </a:spcBef>
              <a:buClrTx/>
              <a:buSzTx/>
              <a:buFontTx/>
              <a:buNone/>
            </a:pP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共</a:t>
            </a:r>
            <a:r>
              <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a:t>
            </a:r>
            <a:r>
              <a:rPr kumimoji="1" lang="en-US" altLang="zh-CN" sz="20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i</a:t>
            </a:r>
            <a:r>
              <a:rPr kumimoji="1" lang="zh-CN" altLang="en-US"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次比较</a:t>
            </a:r>
            <a:endParaRPr kumimoji="1" lang="en-US" altLang="zh-CN" sz="20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cs typeface="Times New Roman" pitchFamily="18" charset="0"/>
              </a:rPr>
              <a:t>     for</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j</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ArraySize</a:t>
            </a:r>
            <a:r>
              <a:rPr kumimoji="1" lang="en-US" altLang="zh-CN" sz="2000" u="none" dirty="0">
                <a:solidFill>
                  <a:schemeClr val="tx1"/>
                </a:solidFill>
                <a:effectLst/>
                <a:latin typeface="Times New Roman" pitchFamily="18" charset="0"/>
                <a:ea typeface="MS Gothic" pitchFamily="49" charset="-128"/>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1</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j</a:t>
            </a:r>
            <a:r>
              <a:rPr kumimoji="1" lang="en-US" altLang="zh-CN" sz="2000" u="none" dirty="0">
                <a:solidFill>
                  <a:schemeClr val="tx1"/>
                </a:solidFill>
                <a:effectLst/>
                <a:latin typeface="Times New Roman" pitchFamily="18" charset="0"/>
                <a:ea typeface="宋体" pitchFamily="2" charset="-122"/>
                <a:cs typeface="Times New Roman" pitchFamily="18" charset="0"/>
              </a:rPr>
              <a:t>&gt;=</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 j</a:t>
            </a:r>
            <a:r>
              <a:rPr kumimoji="1" lang="en-US" altLang="zh-CN" sz="2000" u="none" dirty="0">
                <a:solidFill>
                  <a:schemeClr val="tx1"/>
                </a:solidFill>
                <a:effectLst/>
                <a:latin typeface="Times New Roman" pitchFamily="18" charset="0"/>
                <a:ea typeface="MS Gothic" pitchFamily="49" charset="-128"/>
                <a:cs typeface="Times New Roman" pitchFamily="18" charset="0"/>
              </a:rPr>
              <a:t>--</a:t>
            </a:r>
            <a:r>
              <a:rPr kumimoji="1" lang="en-US" altLang="zh-CN" sz="2000" u="none" dirty="0">
                <a:solidFill>
                  <a:schemeClr val="tx1"/>
                </a:solidFill>
                <a:effectLst/>
                <a:latin typeface="Times New Roman" pitchFamily="18" charset="0"/>
                <a:ea typeface="宋体" pitchFamily="2" charset="-122"/>
                <a:cs typeface="Times New Roman" pitchFamily="18" charset="0"/>
              </a:rPr>
              <a:t>)</a:t>
            </a: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if</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Element</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j</a:t>
            </a:r>
            <a:r>
              <a:rPr kumimoji="1" lang="en-US" altLang="zh-CN" sz="2000" u="none" dirty="0">
                <a:solidFill>
                  <a:schemeClr val="tx1"/>
                </a:solidFill>
                <a:effectLst/>
                <a:latin typeface="Times New Roman" pitchFamily="18" charset="0"/>
                <a:ea typeface="MS Gothic" pitchFamily="49" charset="-128"/>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1</a:t>
            </a:r>
            <a:r>
              <a:rPr kumimoji="1" lang="en-US" altLang="zh-CN" sz="2000" u="none" dirty="0">
                <a:solidFill>
                  <a:schemeClr val="tx1"/>
                </a:solidFill>
                <a:effectLst/>
                <a:latin typeface="Times New Roman" pitchFamily="18" charset="0"/>
                <a:ea typeface="宋体" pitchFamily="2" charset="-122"/>
                <a:cs typeface="Times New Roman" pitchFamily="18" charset="0"/>
              </a:rPr>
              <a:t>]&gt;</a:t>
            </a:r>
            <a:r>
              <a:rPr kumimoji="1" lang="en-US" altLang="zh-CN" sz="2000" b="0" u="none" dirty="0">
                <a:solidFill>
                  <a:schemeClr val="tx1"/>
                </a:solidFill>
                <a:effectLst/>
                <a:latin typeface="Times New Roman" pitchFamily="18" charset="0"/>
                <a:ea typeface="宋体" pitchFamily="2" charset="-122"/>
                <a:cs typeface="Times New Roman" pitchFamily="18" charset="0"/>
              </a:rPr>
              <a:t>Element[j]</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p>
          <a:p>
            <a:pPr defTabSz="1128713">
              <a:spcBef>
                <a:spcPct val="0"/>
              </a:spcBef>
              <a:buClrTx/>
              <a:buSzTx/>
              <a:buFontTx/>
              <a:buNone/>
            </a:pPr>
            <a:r>
              <a:rPr kumimoji="1" lang="en-US" altLang="zh-CN" sz="2000" b="0" u="none" dirty="0">
                <a:solidFill>
                  <a:srgbClr val="C00000"/>
                </a:solidFill>
                <a:effectLst/>
                <a:latin typeface="Times New Roman" pitchFamily="18" charset="0"/>
                <a:ea typeface="宋体" pitchFamily="2" charset="-122"/>
                <a:cs typeface="Times New Roman" pitchFamily="18" charset="0"/>
              </a:rPr>
              <a:t>               Swap</a:t>
            </a:r>
            <a:r>
              <a:rPr kumimoji="1" lang="en-US" altLang="zh-CN" sz="2000" u="none" dirty="0">
                <a:solidFill>
                  <a:srgbClr val="C00000"/>
                </a:solidFill>
                <a:effectLst/>
                <a:latin typeface="Times New Roman" pitchFamily="18" charset="0"/>
                <a:ea typeface="宋体" pitchFamily="2" charset="-122"/>
                <a:cs typeface="Times New Roman" pitchFamily="18" charset="0"/>
              </a:rPr>
              <a:t>(</a:t>
            </a:r>
            <a:r>
              <a:rPr kumimoji="1" lang="en-US" altLang="zh-CN" sz="2000" b="0" u="none" dirty="0">
                <a:solidFill>
                  <a:srgbClr val="C00000"/>
                </a:solidFill>
                <a:effectLst/>
                <a:latin typeface="Times New Roman" pitchFamily="18" charset="0"/>
                <a:ea typeface="宋体" pitchFamily="2" charset="-122"/>
                <a:cs typeface="Times New Roman" pitchFamily="18" charset="0"/>
              </a:rPr>
              <a:t>j</a:t>
            </a:r>
            <a:r>
              <a:rPr kumimoji="1" lang="en-US" altLang="zh-CN" sz="2000" b="0" u="none" dirty="0">
                <a:solidFill>
                  <a:srgbClr val="C00000"/>
                </a:solidFill>
                <a:effectLst/>
                <a:latin typeface="Times New Roman" pitchFamily="18" charset="0"/>
                <a:cs typeface="Times New Roman" pitchFamily="18" charset="0"/>
              </a:rPr>
              <a:t>-</a:t>
            </a:r>
            <a:r>
              <a:rPr kumimoji="1" lang="en-US" altLang="zh-CN" sz="2000" b="0" u="none" dirty="0">
                <a:solidFill>
                  <a:srgbClr val="C00000"/>
                </a:solidFill>
                <a:effectLst/>
                <a:latin typeface="Times New Roman" pitchFamily="18" charset="0"/>
                <a:ea typeface="宋体" pitchFamily="2" charset="-122"/>
                <a:cs typeface="Times New Roman" pitchFamily="18" charset="0"/>
              </a:rPr>
              <a:t>1</a:t>
            </a:r>
            <a:r>
              <a:rPr kumimoji="1" lang="en-US" altLang="zh-CN" sz="2000" u="none" dirty="0">
                <a:solidFill>
                  <a:srgbClr val="C00000"/>
                </a:solidFill>
                <a:effectLst/>
                <a:latin typeface="Times New Roman" pitchFamily="18" charset="0"/>
                <a:ea typeface="宋体" pitchFamily="2" charset="-122"/>
                <a:cs typeface="Times New Roman" pitchFamily="18" charset="0"/>
              </a:rPr>
              <a:t>,</a:t>
            </a:r>
            <a:r>
              <a:rPr kumimoji="1" lang="en-US" altLang="zh-CN" sz="2000" b="0" u="none" dirty="0">
                <a:solidFill>
                  <a:srgbClr val="C00000"/>
                </a:solidFill>
                <a:effectLst/>
                <a:latin typeface="Times New Roman" pitchFamily="18" charset="0"/>
                <a:ea typeface="宋体" pitchFamily="2" charset="-122"/>
                <a:cs typeface="Times New Roman" pitchFamily="18" charset="0"/>
              </a:rPr>
              <a:t> j</a:t>
            </a:r>
            <a:r>
              <a:rPr kumimoji="1" lang="en-US" altLang="zh-CN" sz="2000" u="none" dirty="0">
                <a:solidFill>
                  <a:srgbClr val="C00000"/>
                </a:solidFill>
                <a:effectLst/>
                <a:latin typeface="Times New Roman" pitchFamily="18" charset="0"/>
                <a:ea typeface="宋体" pitchFamily="2" charset="-122"/>
                <a:cs typeface="Times New Roman" pitchFamily="18" charset="0"/>
              </a:rPr>
              <a:t>);  </a:t>
            </a:r>
            <a:endParaRPr kumimoji="1" lang="zh-CN" altLang="zh-CN" sz="2000" u="none" dirty="0">
              <a:solidFill>
                <a:srgbClr val="C00000"/>
              </a:solidFill>
              <a:effectLst/>
              <a:latin typeface="Times New Roman" pitchFamily="18" charset="0"/>
              <a:ea typeface="宋体" pitchFamily="2" charset="-122"/>
              <a:cs typeface="Times New Roman" pitchFamily="18" charset="0"/>
            </a:endParaRPr>
          </a:p>
          <a:p>
            <a:pPr defTabSz="1128713">
              <a:spcBef>
                <a:spcPct val="0"/>
              </a:spcBef>
              <a:buClrTx/>
              <a:buSzTx/>
              <a:buFontTx/>
              <a:buNone/>
            </a:pP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宋体" pitchFamily="2" charset="-122"/>
              <a:cs typeface="Times New Roman" pitchFamily="18" charset="0"/>
            </a:endParaRPr>
          </a:p>
        </p:txBody>
      </p:sp>
      <p:graphicFrame>
        <p:nvGraphicFramePr>
          <p:cNvPr id="6" name="Object 3">
            <a:extLst>
              <a:ext uri="{FF2B5EF4-FFF2-40B4-BE49-F238E27FC236}">
                <a16:creationId xmlns:a16="http://schemas.microsoft.com/office/drawing/2014/main" id="{BDA97199-18DC-A44F-8CB2-4B9365B8FC06}"/>
              </a:ext>
            </a:extLst>
          </p:cNvPr>
          <p:cNvGraphicFramePr>
            <a:graphicFrameLocks noChangeAspect="1"/>
          </p:cNvGraphicFramePr>
          <p:nvPr>
            <p:extLst>
              <p:ext uri="{D42A27DB-BD31-4B8C-83A1-F6EECF244321}">
                <p14:modId xmlns:p14="http://schemas.microsoft.com/office/powerpoint/2010/main" val="989943721"/>
              </p:ext>
            </p:extLst>
          </p:nvPr>
        </p:nvGraphicFramePr>
        <p:xfrm>
          <a:off x="4932040" y="5526064"/>
          <a:ext cx="2312032" cy="783256"/>
        </p:xfrm>
        <a:graphic>
          <a:graphicData uri="http://schemas.openxmlformats.org/presentationml/2006/ole">
            <mc:AlternateContent xmlns:mc="http://schemas.openxmlformats.org/markup-compatibility/2006">
              <mc:Choice xmlns:v="urn:schemas-microsoft-com:vml" Requires="v">
                <p:oleObj name="公式" r:id="rId2" imgW="1333440" imgH="431640" progId="Equation.3">
                  <p:embed/>
                </p:oleObj>
              </mc:Choice>
              <mc:Fallback>
                <p:oleObj name="公式" r:id="rId2" imgW="1333440" imgH="431640" progId="Equation.3">
                  <p:embed/>
                  <p:pic>
                    <p:nvPicPr>
                      <p:cNvPr id="252931" name="Object 3"/>
                      <p:cNvPicPr>
                        <a:picLocks noChangeAspect="1" noChangeArrowheads="1"/>
                      </p:cNvPicPr>
                      <p:nvPr/>
                    </p:nvPicPr>
                    <p:blipFill>
                      <a:blip r:embed="rId3"/>
                      <a:srcRect/>
                      <a:stretch>
                        <a:fillRect/>
                      </a:stretch>
                    </p:blipFill>
                    <p:spPr bwMode="auto">
                      <a:xfrm>
                        <a:off x="4932040" y="5526064"/>
                        <a:ext cx="2312032" cy="783256"/>
                      </a:xfrm>
                      <a:prstGeom prst="rect">
                        <a:avLst/>
                      </a:prstGeom>
                      <a:noFill/>
                    </p:spPr>
                  </p:pic>
                </p:oleObj>
              </mc:Fallback>
            </mc:AlternateContent>
          </a:graphicData>
        </a:graphic>
      </p:graphicFrame>
    </p:spTree>
    <p:extLst>
      <p:ext uri="{BB962C8B-B14F-4D97-AF65-F5344CB8AC3E}">
        <p14:creationId xmlns:p14="http://schemas.microsoft.com/office/powerpoint/2010/main" val="35167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80644-CF93-C84E-BFD8-9BD6DDF5D29F}"/>
              </a:ext>
            </a:extLst>
          </p:cNvPr>
          <p:cNvSpPr>
            <a:spLocks noGrp="1"/>
          </p:cNvSpPr>
          <p:nvPr>
            <p:ph type="title"/>
          </p:nvPr>
        </p:nvSpPr>
        <p:spPr/>
        <p:txBody>
          <a:bodyPr/>
          <a:lstStyle/>
          <a:p>
            <a:r>
              <a:rPr lang="en-US" altLang="zh-CN" dirty="0">
                <a:latin typeface="Times New Roman" panose="02020603050405020304" pitchFamily="18" charset="0"/>
                <a:sym typeface="Symbol" pitchFamily="2" charset="2"/>
              </a:rPr>
              <a:t></a:t>
            </a:r>
            <a:r>
              <a:rPr lang="zh-CN" altLang="en-US" dirty="0">
                <a:latin typeface="Times New Roman" panose="02020603050405020304" pitchFamily="18" charset="0"/>
                <a:sym typeface="Symbol" pitchFamily="2" charset="2"/>
              </a:rPr>
              <a:t>和</a:t>
            </a:r>
            <a:r>
              <a:rPr lang="en-US" altLang="zh-CN" dirty="0">
                <a:latin typeface="Times New Roman" panose="02020603050405020304" pitchFamily="18" charset="0"/>
                <a:sym typeface="Symbol" pitchFamily="2" charset="2"/>
              </a:rPr>
              <a:t></a:t>
            </a:r>
            <a:r>
              <a:rPr lang="zh-CN" altLang="en-US" dirty="0">
                <a:latin typeface="Times New Roman" panose="02020603050405020304" pitchFamily="18" charset="0"/>
                <a:sym typeface="Symbol" pitchFamily="2" charset="2"/>
              </a:rPr>
              <a:t>表示法</a:t>
            </a:r>
            <a:endParaRPr lang="en-US" dirty="0"/>
          </a:p>
        </p:txBody>
      </p:sp>
      <p:sp>
        <p:nvSpPr>
          <p:cNvPr id="3" name="Content Placeholder 2">
            <a:extLst>
              <a:ext uri="{FF2B5EF4-FFF2-40B4-BE49-F238E27FC236}">
                <a16:creationId xmlns:a16="http://schemas.microsoft.com/office/drawing/2014/main" id="{BA0F4A4B-9E8B-DA45-8F75-F4FBBA1E9D29}"/>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若存在正整数</a:t>
            </a:r>
            <a:r>
              <a:rPr lang="en-US"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和</a:t>
            </a:r>
            <a:r>
              <a:rPr lang="en-US" dirty="0">
                <a:latin typeface="Times New Roman" panose="02020603050405020304" pitchFamily="18" charset="0"/>
                <a:cs typeface="Times New Roman" panose="02020603050405020304" pitchFamily="18" charset="0"/>
              </a:rPr>
              <a:t>n</a:t>
            </a:r>
            <a:r>
              <a:rPr lang="en-US"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使得</a:t>
            </a:r>
            <a:r>
              <a:rPr lang="en-US" dirty="0">
                <a:latin typeface="Times New Roman" panose="02020603050405020304" pitchFamily="18" charset="0"/>
                <a:cs typeface="Times New Roman" panose="02020603050405020304" pitchFamily="18" charset="0"/>
              </a:rPr>
              <a:t>T(n) ≥ c</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f(n)</a:t>
            </a:r>
            <a:r>
              <a:rPr lang="zh-CN" altLang="en-US" dirty="0">
                <a:latin typeface="Times New Roman" panose="02020603050405020304" pitchFamily="18" charset="0"/>
                <a:cs typeface="Times New Roman" panose="02020603050405020304" pitchFamily="18" charset="0"/>
              </a:rPr>
              <a:t>对所有的</a:t>
            </a:r>
            <a:r>
              <a:rPr lang="en-US" dirty="0">
                <a:latin typeface="Times New Roman" panose="02020603050405020304" pitchFamily="18" charset="0"/>
                <a:cs typeface="Times New Roman" panose="02020603050405020304" pitchFamily="18" charset="0"/>
              </a:rPr>
              <a:t>n ≥ n</a:t>
            </a:r>
            <a:r>
              <a:rPr lang="en-US"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成立，则称该算法的渐进时间复杂度在</a:t>
            </a:r>
            <a:r>
              <a:rPr lang="en-US" altLang="zh-CN" dirty="0">
                <a:latin typeface="Times New Roman" panose="02020603050405020304" pitchFamily="18" charset="0"/>
                <a:sym typeface="Symbol" pitchFamily="2" charset="2"/>
              </a:rPr>
              <a:t></a:t>
            </a:r>
            <a:r>
              <a:rPr lang="en-US" dirty="0">
                <a:latin typeface="Times New Roman" panose="02020603050405020304" pitchFamily="18" charset="0"/>
                <a:cs typeface="Times New Roman" panose="02020603050405020304" pitchFamily="18" charset="0"/>
              </a:rPr>
              <a:t>(f(n))</a:t>
            </a:r>
            <a:r>
              <a:rPr lang="zh-CN" altLang="en-US" dirty="0">
                <a:latin typeface="Times New Roman" panose="02020603050405020304" pitchFamily="18" charset="0"/>
                <a:cs typeface="Times New Roman" panose="02020603050405020304" pitchFamily="18" charset="0"/>
              </a:rPr>
              <a:t>中，记为</a:t>
            </a:r>
            <a:r>
              <a:rPr lang="en-US" dirty="0">
                <a:solidFill>
                  <a:srgbClr val="C00000"/>
                </a:solidFill>
                <a:latin typeface="Times New Roman" panose="02020603050405020304" pitchFamily="18" charset="0"/>
                <a:cs typeface="Times New Roman" panose="02020603050405020304" pitchFamily="18" charset="0"/>
              </a:rPr>
              <a:t>T(n)</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sym typeface="Symbol" pitchFamily="2" charset="2"/>
              </a:rPr>
              <a:t></a:t>
            </a:r>
            <a:r>
              <a:rPr lang="en-US" dirty="0">
                <a:solidFill>
                  <a:srgbClr val="C00000"/>
                </a:solidFill>
                <a:latin typeface="Times New Roman" panose="02020603050405020304" pitchFamily="18" charset="0"/>
                <a:cs typeface="Times New Roman" panose="02020603050405020304" pitchFamily="18" charset="0"/>
              </a:rPr>
              <a:t>(f(n))</a:t>
            </a:r>
          </a:p>
          <a:p>
            <a:endParaRPr lang="en-US" dirty="0"/>
          </a:p>
          <a:p>
            <a:r>
              <a:rPr lang="zh-CN" altLang="en-US" dirty="0"/>
              <a:t>若</a:t>
            </a:r>
            <a:r>
              <a:rPr lang="en-US" dirty="0">
                <a:latin typeface="Times New Roman" panose="02020603050405020304" pitchFamily="18" charset="0"/>
                <a:cs typeface="Times New Roman" panose="02020603050405020304" pitchFamily="18" charset="0"/>
              </a:rPr>
              <a:t>T(n)</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sym typeface="Symbol" pitchFamily="2" charset="2"/>
              </a:rPr>
              <a:t>O</a:t>
            </a:r>
            <a:r>
              <a:rPr lang="en-US" dirty="0">
                <a:latin typeface="Times New Roman" panose="02020603050405020304" pitchFamily="18" charset="0"/>
                <a:cs typeface="Times New Roman" panose="02020603050405020304" pitchFamily="18" charset="0"/>
              </a:rPr>
              <a:t>(f(n))</a:t>
            </a:r>
            <a:r>
              <a:rPr lang="zh-CN" altLang="en-US" dirty="0">
                <a:latin typeface="Times New Roman" panose="02020603050405020304" pitchFamily="18" charset="0"/>
                <a:cs typeface="Times New Roman" panose="02020603050405020304" pitchFamily="18" charset="0"/>
              </a:rPr>
              <a:t>且</a:t>
            </a:r>
            <a:r>
              <a:rPr lang="en-US" dirty="0">
                <a:latin typeface="Times New Roman" panose="02020603050405020304" pitchFamily="18" charset="0"/>
                <a:cs typeface="Times New Roman" panose="02020603050405020304" pitchFamily="18" charset="0"/>
              </a:rPr>
              <a:t>T(n)</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sym typeface="Symbol" pitchFamily="2" charset="2"/>
              </a:rPr>
              <a:t></a:t>
            </a:r>
            <a:r>
              <a:rPr lang="en-US" dirty="0">
                <a:latin typeface="Times New Roman" panose="02020603050405020304" pitchFamily="18" charset="0"/>
                <a:cs typeface="Times New Roman" panose="02020603050405020304" pitchFamily="18" charset="0"/>
              </a:rPr>
              <a:t>(f(n))</a:t>
            </a:r>
            <a:r>
              <a:rPr lang="zh-CN" altLang="en-US" dirty="0">
                <a:latin typeface="Times New Roman" panose="02020603050405020304" pitchFamily="18" charset="0"/>
                <a:cs typeface="Times New Roman" panose="02020603050405020304" pitchFamily="18" charset="0"/>
              </a:rPr>
              <a:t>，则</a:t>
            </a:r>
            <a:r>
              <a:rPr lang="en-US" dirty="0">
                <a:solidFill>
                  <a:srgbClr val="C00000"/>
                </a:solidFill>
                <a:latin typeface="Times New Roman" panose="02020603050405020304" pitchFamily="18" charset="0"/>
                <a:cs typeface="Times New Roman" panose="02020603050405020304" pitchFamily="18" charset="0"/>
              </a:rPr>
              <a:t>T(n)</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sym typeface="Symbol" pitchFamily="2" charset="2"/>
              </a:rPr>
              <a:t></a:t>
            </a:r>
            <a:r>
              <a:rPr lang="en-US" dirty="0">
                <a:solidFill>
                  <a:srgbClr val="C00000"/>
                </a:solidFill>
                <a:latin typeface="Times New Roman" panose="02020603050405020304" pitchFamily="18" charset="0"/>
                <a:cs typeface="Times New Roman" panose="02020603050405020304" pitchFamily="18" charset="0"/>
              </a:rPr>
              <a:t>(f(n))</a:t>
            </a:r>
          </a:p>
        </p:txBody>
      </p:sp>
    </p:spTree>
    <p:extLst>
      <p:ext uri="{BB962C8B-B14F-4D97-AF65-F5344CB8AC3E}">
        <p14:creationId xmlns:p14="http://schemas.microsoft.com/office/powerpoint/2010/main" val="995839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BA9F4-2278-1E48-AF0E-EB1A2771863D}"/>
              </a:ext>
            </a:extLst>
          </p:cNvPr>
          <p:cNvSpPr>
            <a:spLocks noGrp="1"/>
          </p:cNvSpPr>
          <p:nvPr>
            <p:ph type="title"/>
          </p:nvPr>
        </p:nvSpPr>
        <p:spPr/>
        <p:txBody>
          <a:bodyPr/>
          <a:lstStyle/>
          <a:p>
            <a:r>
              <a:rPr lang="zh-CN" altLang="en-US" dirty="0"/>
              <a:t>最坏、最好和平均情况</a:t>
            </a:r>
            <a:endParaRPr lang="en-US" dirty="0"/>
          </a:p>
        </p:txBody>
      </p:sp>
      <p:sp>
        <p:nvSpPr>
          <p:cNvPr id="3" name="Content Placeholder 2">
            <a:extLst>
              <a:ext uri="{FF2B5EF4-FFF2-40B4-BE49-F238E27FC236}">
                <a16:creationId xmlns:a16="http://schemas.microsoft.com/office/drawing/2014/main" id="{262C72CF-415D-A74A-B17B-5600A6F6D77C}"/>
              </a:ext>
            </a:extLst>
          </p:cNvPr>
          <p:cNvSpPr>
            <a:spLocks noGrp="1"/>
          </p:cNvSpPr>
          <p:nvPr>
            <p:ph idx="1"/>
          </p:nvPr>
        </p:nvSpPr>
        <p:spPr>
          <a:xfrm>
            <a:off x="628650" y="3789040"/>
            <a:ext cx="7886700" cy="2387922"/>
          </a:xfrm>
        </p:spPr>
        <p:txBody>
          <a:bodyPr/>
          <a:lstStyle/>
          <a:p>
            <a:r>
              <a:rPr lang="zh-CN" altLang="en-US" dirty="0">
                <a:latin typeface="Times New Roman" panose="02020603050405020304" pitchFamily="18" charset="0"/>
                <a:cs typeface="Times New Roman" panose="02020603050405020304" pitchFamily="18" charset="0"/>
              </a:rPr>
              <a:t>最好情况</a:t>
            </a:r>
            <a:r>
              <a:rPr lang="zh-CN" altLang="en-US" dirty="0">
                <a:latin typeface="Times New Roman" panose="02020603050405020304" pitchFamily="18" charset="0"/>
                <a:cs typeface="Times New Roman" panose="02020603050405020304" pitchFamily="18" charset="0"/>
                <a:sym typeface="Wingdings" pitchFamily="2" charset="2"/>
              </a:rPr>
              <a:t>：</a:t>
            </a:r>
            <a:r>
              <a:rPr lang="en-US" altLang="zh-CN" dirty="0">
                <a:latin typeface="Times New Roman" panose="02020603050405020304" pitchFamily="18" charset="0"/>
                <a:cs typeface="Times New Roman" panose="02020603050405020304" pitchFamily="18" charset="0"/>
                <a:sym typeface="Wingdings" pitchFamily="2" charset="2"/>
              </a:rPr>
              <a:t>O(1)</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最坏情况：</a:t>
            </a:r>
            <a:r>
              <a:rPr lang="en-US" altLang="zh-CN" dirty="0">
                <a:latin typeface="Times New Roman" panose="02020603050405020304" pitchFamily="18" charset="0"/>
                <a:cs typeface="Times New Roman" panose="02020603050405020304" pitchFamily="18" charset="0"/>
              </a:rPr>
              <a:t>O(n)</a:t>
            </a:r>
          </a:p>
          <a:p>
            <a:r>
              <a:rPr lang="zh-CN" altLang="en-US" dirty="0">
                <a:latin typeface="Times New Roman" panose="02020603050405020304" pitchFamily="18" charset="0"/>
                <a:cs typeface="Times New Roman" panose="02020603050405020304" pitchFamily="18" charset="0"/>
              </a:rPr>
              <a:t>平均情况：</a:t>
            </a:r>
            <a:r>
              <a:rPr lang="en-US" altLang="zh-CN" dirty="0">
                <a:latin typeface="Times New Roman" panose="02020603050405020304" pitchFamily="18" charset="0"/>
                <a:cs typeface="Times New Roman" panose="02020603050405020304" pitchFamily="18" charset="0"/>
              </a:rPr>
              <a:t>O(n)</a:t>
            </a:r>
            <a:endParaRPr lang="en-US" dirty="0">
              <a:latin typeface="Times New Roman" panose="02020603050405020304" pitchFamily="18" charset="0"/>
              <a:cs typeface="Times New Roman" panose="02020603050405020304" pitchFamily="18" charset="0"/>
            </a:endParaRPr>
          </a:p>
        </p:txBody>
      </p:sp>
      <p:sp>
        <p:nvSpPr>
          <p:cNvPr id="4" name="Text Box 2">
            <a:extLst>
              <a:ext uri="{FF2B5EF4-FFF2-40B4-BE49-F238E27FC236}">
                <a16:creationId xmlns:a16="http://schemas.microsoft.com/office/drawing/2014/main" id="{8DD8DF52-0275-6343-AB15-549398D0E3B7}"/>
              </a:ext>
            </a:extLst>
          </p:cNvPr>
          <p:cNvSpPr txBox="1">
            <a:spLocks noChangeArrowheads="1"/>
          </p:cNvSpPr>
          <p:nvPr/>
        </p:nvSpPr>
        <p:spPr bwMode="auto">
          <a:xfrm>
            <a:off x="2123728" y="1690689"/>
            <a:ext cx="5273217" cy="1960708"/>
          </a:xfrm>
          <a:prstGeom prst="rect">
            <a:avLst/>
          </a:prstGeom>
          <a:noFill/>
          <a:ln w="9525">
            <a:noFill/>
            <a:miter lim="800000"/>
            <a:headEnd/>
            <a:tailEnd/>
          </a:ln>
          <a:effectLst/>
        </p:spPr>
        <p:txBody>
          <a:bodyPr wrap="square" lIns="112947" tIns="56473" rIns="112947" bIns="56473" anchor="ctr">
            <a:spAutoFit/>
          </a:bodyPr>
          <a:lstStyle/>
          <a:p>
            <a:pPr defTabSz="1128713">
              <a:spcBef>
                <a:spcPct val="50000"/>
              </a:spcBef>
              <a:buClrTx/>
              <a:buSzTx/>
              <a:buFontTx/>
              <a:buNone/>
            </a:pP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err="1">
                <a:solidFill>
                  <a:schemeClr val="tx1"/>
                </a:solidFill>
                <a:effectLst/>
                <a:latin typeface="Times New Roman" pitchFamily="18" charset="0"/>
                <a:ea typeface="宋体" pitchFamily="2" charset="-122"/>
                <a:cs typeface="Times New Roman" pitchFamily="18" charset="0"/>
              </a:rPr>
              <a:t>seqSearch</a:t>
            </a:r>
            <a:r>
              <a:rPr kumimoji="1" lang="zh-CN" altLang="en-US" sz="2000" b="0" u="none" dirty="0">
                <a:solidFill>
                  <a:srgbClr val="C00000"/>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a</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const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n</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const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x</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p>
          <a:p>
            <a:pPr defTabSz="1128713">
              <a:spcBef>
                <a:spcPts val="0"/>
              </a:spcBef>
              <a:buClrTx/>
              <a:buSzTx/>
              <a:buFontTx/>
              <a:buNone/>
            </a:pP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err="1">
                <a:solidFill>
                  <a:schemeClr val="tx1"/>
                </a:solidFill>
                <a:effectLst/>
                <a:latin typeface="Times New Roman" pitchFamily="18" charset="0"/>
                <a:ea typeface="宋体" pitchFamily="2" charset="-122"/>
                <a:cs typeface="Times New Roman" pitchFamily="18" charset="0"/>
              </a:rPr>
              <a:t>i</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0</a:t>
            </a: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宋体" pitchFamily="2" charset="-122"/>
              <a:cs typeface="Times New Roman" pitchFamily="18" charset="0"/>
            </a:endParaRP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while</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&lt;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n </a:t>
            </a:r>
            <a:r>
              <a:rPr kumimoji="1" lang="en-US" altLang="zh-CN" sz="2000" u="none" dirty="0">
                <a:solidFill>
                  <a:schemeClr val="tx1"/>
                </a:solidFill>
                <a:effectLst/>
                <a:latin typeface="Times New Roman" pitchFamily="18" charset="0"/>
                <a:ea typeface="宋体" pitchFamily="2" charset="-122"/>
                <a:cs typeface="Times New Roman" pitchFamily="18" charset="0"/>
              </a:rPr>
              <a:t>&amp;&amp;</a:t>
            </a:r>
            <a:r>
              <a:rPr kumimoji="1" lang="en-US" altLang="zh-CN" sz="2000" b="0" u="none" dirty="0">
                <a:solidFill>
                  <a:schemeClr val="tx1"/>
                </a:solidFill>
                <a:effectLst/>
                <a:latin typeface="Times New Roman" pitchFamily="18" charset="0"/>
                <a:ea typeface="宋体" pitchFamily="2" charset="-122"/>
                <a:cs typeface="Times New Roman" pitchFamily="18" charset="0"/>
              </a:rPr>
              <a:t> a</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x</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宋体" pitchFamily="2" charset="-122"/>
              <a:cs typeface="Times New Roman" pitchFamily="18" charset="0"/>
            </a:endParaRP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if</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n</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return</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1</a:t>
            </a: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宋体" pitchFamily="2" charset="-122"/>
              <a:cs typeface="Times New Roman" pitchFamily="18" charset="0"/>
            </a:endParaRP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return</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err="1">
                <a:solidFill>
                  <a:schemeClr val="tx1"/>
                </a:solidFill>
                <a:effectLst/>
                <a:latin typeface="Times New Roman" pitchFamily="18" charset="0"/>
                <a:ea typeface="宋体" pitchFamily="2" charset="-122"/>
                <a:cs typeface="Times New Roman" pitchFamily="18" charset="0"/>
              </a:rPr>
              <a:t>i</a:t>
            </a:r>
            <a:r>
              <a:rPr kumimoji="1" lang="en-US" altLang="zh-CN" sz="2000" u="none" dirty="0">
                <a:solidFill>
                  <a:schemeClr val="tx1"/>
                </a:solidFill>
                <a:effectLst/>
                <a:latin typeface="Times New Roman" pitchFamily="18" charset="0"/>
                <a:ea typeface="宋体" pitchFamily="2" charset="-122"/>
                <a:cs typeface="Times New Roman" pitchFamily="18" charset="0"/>
              </a:rPr>
              <a:t>;</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254807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3A725-56A9-BB49-9EBA-8CE0CF3D246B}"/>
              </a:ext>
            </a:extLst>
          </p:cNvPr>
          <p:cNvSpPr>
            <a:spLocks noGrp="1"/>
          </p:cNvSpPr>
          <p:nvPr>
            <p:ph type="title"/>
          </p:nvPr>
        </p:nvSpPr>
        <p:spPr/>
        <p:txBody>
          <a:bodyPr>
            <a:normAutofit/>
          </a:bodyPr>
          <a:lstStyle/>
          <a:p>
            <a:r>
              <a:rPr lang="zh-CN" altLang="en-US" dirty="0"/>
              <a:t>渐进的空间复杂度</a:t>
            </a:r>
            <a:endParaRPr lang="en-US" dirty="0"/>
          </a:p>
        </p:txBody>
      </p:sp>
      <p:sp>
        <p:nvSpPr>
          <p:cNvPr id="3" name="Content Placeholder 2">
            <a:extLst>
              <a:ext uri="{FF2B5EF4-FFF2-40B4-BE49-F238E27FC236}">
                <a16:creationId xmlns:a16="http://schemas.microsoft.com/office/drawing/2014/main" id="{7256AABE-A3E8-D34D-87A9-CECB70D82112}"/>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当问题规模</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充分大时，需要的存储空间体积如何变化</a:t>
            </a:r>
          </a:p>
          <a:p>
            <a:pPr lvl="1"/>
            <a:r>
              <a:rPr lang="zh-CN" altLang="en-US" dirty="0"/>
              <a:t>为解决问题所需要的辅助存储空间，例如，交换数据时所需要的临时存储空间</a:t>
            </a:r>
          </a:p>
          <a:p>
            <a:pPr lvl="1"/>
            <a:r>
              <a:rPr lang="zh-CN" altLang="en-US" dirty="0"/>
              <a:t>不包括程序指令、常数、指针等所需要的存储空间</a:t>
            </a:r>
            <a:r>
              <a:rPr lang="en-US" altLang="zh-CN" dirty="0"/>
              <a:t>(</a:t>
            </a:r>
            <a:r>
              <a:rPr lang="zh-CN" altLang="en-US" dirty="0"/>
              <a:t>这些是固定的</a:t>
            </a:r>
            <a:r>
              <a:rPr lang="en-US" altLang="zh-CN" dirty="0"/>
              <a:t>)</a:t>
            </a:r>
            <a:r>
              <a:rPr lang="zh-CN" altLang="en-US" dirty="0"/>
              <a:t>，也不是输入数据所占用的存储空间</a:t>
            </a:r>
          </a:p>
          <a:p>
            <a:endParaRPr lang="zh-CN" altLang="en-US" dirty="0"/>
          </a:p>
          <a:p>
            <a:r>
              <a:rPr lang="zh-CN" altLang="en-US" dirty="0">
                <a:latin typeface="Times New Roman" panose="02020603050405020304" pitchFamily="18" charset="0"/>
                <a:cs typeface="Times New Roman" panose="02020603050405020304" pitchFamily="18" charset="0"/>
              </a:rPr>
              <a:t>大</a:t>
            </a:r>
            <a:r>
              <a:rPr lang="en-US" dirty="0">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表示法</a:t>
            </a:r>
          </a:p>
          <a:p>
            <a:pPr lvl="1"/>
            <a:r>
              <a:rPr lang="zh-CN" altLang="en-US" dirty="0">
                <a:latin typeface="Times New Roman" panose="02020603050405020304" pitchFamily="18" charset="0"/>
                <a:cs typeface="Times New Roman" panose="02020603050405020304" pitchFamily="18" charset="0"/>
              </a:rPr>
              <a:t>设</a:t>
            </a:r>
            <a:r>
              <a:rPr lang="en-US" dirty="0">
                <a:latin typeface="Times New Roman" panose="02020603050405020304" pitchFamily="18" charset="0"/>
                <a:cs typeface="Times New Roman" panose="02020603050405020304" pitchFamily="18" charset="0"/>
              </a:rPr>
              <a:t>S(n)</a:t>
            </a:r>
            <a:r>
              <a:rPr lang="zh-CN" altLang="en-US" dirty="0">
                <a:latin typeface="Times New Roman" panose="02020603050405020304" pitchFamily="18" charset="0"/>
                <a:cs typeface="Times New Roman" panose="02020603050405020304" pitchFamily="18" charset="0"/>
              </a:rPr>
              <a:t>是算法渐进空间复杂度，可以表示为</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的某个函数</a:t>
            </a:r>
            <a:r>
              <a:rPr lang="en-US" dirty="0">
                <a:latin typeface="Times New Roman" panose="02020603050405020304" pitchFamily="18" charset="0"/>
                <a:cs typeface="Times New Roman" panose="02020603050405020304" pitchFamily="18" charset="0"/>
              </a:rPr>
              <a:t>f(n)</a:t>
            </a:r>
            <a:r>
              <a:rPr lang="zh-CN" altLang="en-US" dirty="0">
                <a:latin typeface="Times New Roman" panose="02020603050405020304" pitchFamily="18" charset="0"/>
                <a:cs typeface="Times New Roman" panose="02020603050405020304" pitchFamily="18" charset="0"/>
              </a:rPr>
              <a:t>的数量级：</a:t>
            </a:r>
            <a:r>
              <a:rPr lang="en-US" dirty="0">
                <a:latin typeface="Times New Roman" panose="02020603050405020304" pitchFamily="18" charset="0"/>
                <a:cs typeface="Times New Roman" panose="02020603050405020304" pitchFamily="18" charset="0"/>
              </a:rPr>
              <a:t>S(n)=O(f(n))</a:t>
            </a:r>
          </a:p>
        </p:txBody>
      </p:sp>
    </p:spTree>
    <p:extLst>
      <p:ext uri="{BB962C8B-B14F-4D97-AF65-F5344CB8AC3E}">
        <p14:creationId xmlns:p14="http://schemas.microsoft.com/office/powerpoint/2010/main" val="14069810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EABD-1A47-104E-96CE-8CBC93ABB016}"/>
              </a:ext>
            </a:extLst>
          </p:cNvPr>
          <p:cNvSpPr>
            <a:spLocks noGrp="1"/>
          </p:cNvSpPr>
          <p:nvPr>
            <p:ph type="title"/>
          </p:nvPr>
        </p:nvSpPr>
        <p:spPr/>
        <p:txBody>
          <a:bodyPr>
            <a:normAutofit/>
          </a:bodyPr>
          <a:lstStyle/>
          <a:p>
            <a:r>
              <a:rPr lang="zh-CN" altLang="en-US" dirty="0"/>
              <a:t>两种代价计算方法的比较</a:t>
            </a:r>
            <a:endParaRPr lang="en-US" dirty="0"/>
          </a:p>
        </p:txBody>
      </p:sp>
      <p:sp>
        <p:nvSpPr>
          <p:cNvPr id="3" name="Content Placeholder 2">
            <a:extLst>
              <a:ext uri="{FF2B5EF4-FFF2-40B4-BE49-F238E27FC236}">
                <a16:creationId xmlns:a16="http://schemas.microsoft.com/office/drawing/2014/main" id="{CDD39796-A967-2149-B939-E5AC156D7E1B}"/>
              </a:ext>
            </a:extLst>
          </p:cNvPr>
          <p:cNvSpPr>
            <a:spLocks noGrp="1"/>
          </p:cNvSpPr>
          <p:nvPr>
            <p:ph idx="1"/>
          </p:nvPr>
        </p:nvSpPr>
        <p:spPr/>
        <p:txBody>
          <a:bodyPr>
            <a:normAutofit/>
          </a:bodyPr>
          <a:lstStyle/>
          <a:p>
            <a:r>
              <a:rPr lang="zh-CN" altLang="en-US" dirty="0">
                <a:solidFill>
                  <a:srgbClr val="C00000"/>
                </a:solidFill>
              </a:rPr>
              <a:t>事前估计</a:t>
            </a:r>
            <a:r>
              <a:rPr lang="en-US" altLang="zh-CN" dirty="0">
                <a:solidFill>
                  <a:srgbClr val="C00000"/>
                </a:solidFill>
              </a:rPr>
              <a:t>——</a:t>
            </a:r>
            <a:r>
              <a:rPr lang="zh-CN" altLang="en-US" dirty="0">
                <a:solidFill>
                  <a:srgbClr val="C00000"/>
                </a:solidFill>
              </a:rPr>
              <a:t>复杂性分析</a:t>
            </a:r>
          </a:p>
          <a:p>
            <a:pPr lvl="1"/>
            <a:r>
              <a:rPr lang="zh-CN" altLang="en-US" dirty="0"/>
              <a:t>更全面地分析程序的执行代价，例如从最坏的情况对程序的代价进行估计，如果知道数据的分布情况还可以对程序执行的平均代价进行估计</a:t>
            </a:r>
          </a:p>
          <a:p>
            <a:pPr lvl="1"/>
            <a:r>
              <a:rPr lang="zh-CN" altLang="en-US" dirty="0"/>
              <a:t>一般这种方法难以获得程序的具体执行时间</a:t>
            </a:r>
          </a:p>
          <a:p>
            <a:r>
              <a:rPr lang="zh-CN" altLang="en-US" dirty="0">
                <a:solidFill>
                  <a:srgbClr val="C00000"/>
                </a:solidFill>
              </a:rPr>
              <a:t>后期测试</a:t>
            </a:r>
          </a:p>
          <a:p>
            <a:pPr lvl="1"/>
            <a:r>
              <a:rPr lang="zh-CN" altLang="en-US" dirty="0"/>
              <a:t>可获取程序每次执行所需的时间和空间，这种方法获得的结果是针对某特定的数据和情况下获得</a:t>
            </a:r>
          </a:p>
          <a:p>
            <a:pPr lvl="1"/>
            <a:r>
              <a:rPr lang="zh-CN" altLang="en-US" dirty="0"/>
              <a:t>要获得程序的整体执行效率，需要经过多次反复的测试，并精心设计测试数据</a:t>
            </a:r>
          </a:p>
          <a:p>
            <a:r>
              <a:rPr lang="zh-CN" altLang="en-US" dirty="0"/>
              <a:t>在实际应用中，往往是通过将两者结合的方式对系统的性能进行分析</a:t>
            </a:r>
          </a:p>
        </p:txBody>
      </p:sp>
    </p:spTree>
    <p:extLst>
      <p:ext uri="{BB962C8B-B14F-4D97-AF65-F5344CB8AC3E}">
        <p14:creationId xmlns:p14="http://schemas.microsoft.com/office/powerpoint/2010/main" val="27445377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1303-13FF-4944-AF21-1F8E35CAED39}"/>
              </a:ext>
            </a:extLst>
          </p:cNvPr>
          <p:cNvSpPr>
            <a:spLocks noGrp="1"/>
          </p:cNvSpPr>
          <p:nvPr>
            <p:ph type="title"/>
          </p:nvPr>
        </p:nvSpPr>
        <p:spPr/>
        <p:txBody>
          <a:bodyPr/>
          <a:lstStyle/>
          <a:p>
            <a:r>
              <a:rPr lang="zh-CN" altLang="en-US" dirty="0"/>
              <a:t>练习</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473373-CE5A-4A4A-A1B3-9AA8967EC9C1}"/>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分析程序段“</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 while(</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&lt;=n)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的时间复杂度</a:t>
            </a:r>
            <a:endParaRPr lang="en-US" altLang="zh-CN" dirty="0">
              <a:latin typeface="Times New Roman" panose="02020603050405020304" pitchFamily="18" charset="0"/>
              <a:cs typeface="Times New Roman" panose="02020603050405020304" pitchFamily="18" charset="0"/>
            </a:endParaRPr>
          </a:p>
          <a:p>
            <a:endParaRPr lang="en-US" altLang="zh-CN" dirty="0"/>
          </a:p>
          <a:p>
            <a:r>
              <a:rPr lang="zh-CN" altLang="en-US" dirty="0">
                <a:solidFill>
                  <a:srgbClr val="C00000"/>
                </a:solidFill>
                <a:latin typeface="Times New Roman" panose="02020603050405020304" pitchFamily="18" charset="0"/>
                <a:cs typeface="Times New Roman" panose="02020603050405020304" pitchFamily="18" charset="0"/>
              </a:rPr>
              <a:t>循环次数</a:t>
            </a:r>
            <a:r>
              <a:rPr lang="en-US" altLang="zh-CN" dirty="0">
                <a:solidFill>
                  <a:srgbClr val="C00000"/>
                </a:solidFill>
                <a:latin typeface="Times New Roman" panose="02020603050405020304" pitchFamily="18" charset="0"/>
                <a:cs typeface="Times New Roman" panose="02020603050405020304" pitchFamily="18" charset="0"/>
              </a:rPr>
              <a:t>k</a:t>
            </a:r>
            <a:r>
              <a:rPr lang="zh-CN" altLang="en-US" dirty="0">
                <a:solidFill>
                  <a:srgbClr val="C00000"/>
                </a:solidFill>
                <a:latin typeface="Times New Roman" panose="02020603050405020304" pitchFamily="18" charset="0"/>
                <a:cs typeface="Times New Roman" panose="02020603050405020304" pitchFamily="18" charset="0"/>
              </a:rPr>
              <a:t>满足</a:t>
            </a:r>
            <a:r>
              <a:rPr lang="en-US" altLang="zh-CN" dirty="0">
                <a:solidFill>
                  <a:srgbClr val="C00000"/>
                </a:solidFill>
                <a:latin typeface="Times New Roman" panose="02020603050405020304" pitchFamily="18" charset="0"/>
                <a:cs typeface="Times New Roman" panose="02020603050405020304" pitchFamily="18" charset="0"/>
              </a:rPr>
              <a:t>2</a:t>
            </a:r>
            <a:r>
              <a:rPr lang="en-US" altLang="zh-CN" baseline="30000" dirty="0">
                <a:solidFill>
                  <a:srgbClr val="C00000"/>
                </a:solidFill>
                <a:latin typeface="Times New Roman" panose="02020603050405020304" pitchFamily="18" charset="0"/>
                <a:cs typeface="Times New Roman" panose="02020603050405020304" pitchFamily="18" charset="0"/>
              </a:rPr>
              <a:t>k</a:t>
            </a:r>
            <a:r>
              <a:rPr lang="en-US" altLang="zh-CN" dirty="0">
                <a:solidFill>
                  <a:srgbClr val="C00000"/>
                </a:solidFill>
                <a:latin typeface="Times New Roman" panose="02020603050405020304" pitchFamily="18" charset="0"/>
                <a:cs typeface="Times New Roman" panose="02020603050405020304" pitchFamily="18" charset="0"/>
              </a:rPr>
              <a:t>=n</a:t>
            </a:r>
            <a:r>
              <a:rPr lang="zh-CN" altLang="en-US" dirty="0">
                <a:solidFill>
                  <a:srgbClr val="C00000"/>
                </a:solidFill>
                <a:latin typeface="Times New Roman" panose="02020603050405020304" pitchFamily="18" charset="0"/>
                <a:cs typeface="Times New Roman" panose="02020603050405020304" pitchFamily="18" charset="0"/>
              </a:rPr>
              <a:t>，</a:t>
            </a:r>
            <a:r>
              <a:rPr lang="en-US" altLang="zh-CN" dirty="0">
                <a:solidFill>
                  <a:srgbClr val="C00000"/>
                </a:solidFill>
                <a:latin typeface="Times New Roman" panose="02020603050405020304" pitchFamily="18" charset="0"/>
                <a:cs typeface="Times New Roman" panose="02020603050405020304" pitchFamily="18" charset="0"/>
              </a:rPr>
              <a:t>k=log</a:t>
            </a:r>
            <a:r>
              <a:rPr lang="en-US" altLang="zh-CN" baseline="-25000" dirty="0">
                <a:solidFill>
                  <a:srgbClr val="C00000"/>
                </a:solidFill>
                <a:latin typeface="Times New Roman" panose="02020603050405020304" pitchFamily="18" charset="0"/>
                <a:cs typeface="Times New Roman" panose="02020603050405020304" pitchFamily="18" charset="0"/>
              </a:rPr>
              <a:t>2</a:t>
            </a:r>
            <a:r>
              <a:rPr lang="en-US" altLang="zh-CN" dirty="0">
                <a:solidFill>
                  <a:srgbClr val="C00000"/>
                </a:solidFill>
                <a:latin typeface="Times New Roman" panose="02020603050405020304" pitchFamily="18" charset="0"/>
                <a:cs typeface="Times New Roman" panose="02020603050405020304" pitchFamily="18" charset="0"/>
              </a:rPr>
              <a:t>n</a:t>
            </a:r>
            <a:r>
              <a:rPr lang="zh-CN" altLang="en-US" dirty="0">
                <a:solidFill>
                  <a:srgbClr val="C00000"/>
                </a:solidFill>
                <a:latin typeface="Times New Roman" panose="02020603050405020304" pitchFamily="18" charset="0"/>
                <a:cs typeface="Times New Roman" panose="02020603050405020304" pitchFamily="18" charset="0"/>
              </a:rPr>
              <a:t>，因此</a:t>
            </a:r>
            <a:r>
              <a:rPr lang="en-US" altLang="zh-CN" dirty="0">
                <a:solidFill>
                  <a:srgbClr val="C00000"/>
                </a:solidFill>
                <a:latin typeface="Times New Roman" panose="02020603050405020304" pitchFamily="18" charset="0"/>
                <a:cs typeface="Times New Roman" panose="02020603050405020304" pitchFamily="18" charset="0"/>
              </a:rPr>
              <a:t>T(n) = O(log</a:t>
            </a:r>
            <a:r>
              <a:rPr lang="en-US" altLang="zh-CN" baseline="-25000" dirty="0">
                <a:solidFill>
                  <a:srgbClr val="C00000"/>
                </a:solidFill>
                <a:latin typeface="Times New Roman" panose="02020603050405020304" pitchFamily="18" charset="0"/>
                <a:cs typeface="Times New Roman" panose="02020603050405020304" pitchFamily="18" charset="0"/>
              </a:rPr>
              <a:t>2</a:t>
            </a:r>
            <a:r>
              <a:rPr lang="en-US" altLang="zh-CN" dirty="0">
                <a:solidFill>
                  <a:srgbClr val="C00000"/>
                </a:solidFill>
                <a:latin typeface="Times New Roman" panose="02020603050405020304" pitchFamily="18" charset="0"/>
                <a:cs typeface="Times New Roman" panose="02020603050405020304" pitchFamily="18" charset="0"/>
              </a:rPr>
              <a:t>n)</a:t>
            </a:r>
            <a:endParaRPr lang="zh-CN" altLang="en-US"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60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C07D9E1-8FF7-8246-8C52-C714D1263C15}"/>
              </a:ext>
            </a:extLst>
          </p:cNvPr>
          <p:cNvSpPr>
            <a:spLocks noGrp="1"/>
          </p:cNvSpPr>
          <p:nvPr>
            <p:ph idx="1"/>
          </p:nvPr>
        </p:nvSpPr>
        <p:spPr>
          <a:xfrm>
            <a:off x="628650" y="1825625"/>
            <a:ext cx="7886700" cy="4351338"/>
          </a:xfrm>
        </p:spPr>
        <p:txBody>
          <a:bodyPr/>
          <a:lstStyle/>
          <a:p>
            <a:r>
              <a:rPr lang="zh-CN" altLang="en-US" dirty="0"/>
              <a:t>分析如下递归函数的时间复杂度</a:t>
            </a:r>
            <a:endParaRPr lang="en-US" altLang="zh-CN" dirty="0"/>
          </a:p>
          <a:p>
            <a:endParaRPr lang="en-US" dirty="0"/>
          </a:p>
          <a:p>
            <a:endParaRPr lang="en-US" dirty="0"/>
          </a:p>
          <a:p>
            <a:endParaRPr lang="en-US" dirty="0"/>
          </a:p>
          <a:p>
            <a:endParaRPr lang="en-US" dirty="0"/>
          </a:p>
          <a:p>
            <a:r>
              <a:rPr lang="en-US" altLang="zh-CN" dirty="0">
                <a:solidFill>
                  <a:srgbClr val="C00000"/>
                </a:solidFill>
                <a:latin typeface="Times" pitchFamily="2" charset="0"/>
              </a:rPr>
              <a:t>T(n) = D, n </a:t>
            </a:r>
            <a:r>
              <a:rPr lang="en-US" dirty="0">
                <a:solidFill>
                  <a:srgbClr val="C00000"/>
                </a:solidFill>
                <a:latin typeface="Times" pitchFamily="2" charset="0"/>
                <a:cs typeface="Times New Roman" panose="02020603050405020304" pitchFamily="18" charset="0"/>
              </a:rPr>
              <a:t>≤ 1</a:t>
            </a:r>
            <a:endParaRPr lang="en-US" altLang="zh-CN" dirty="0">
              <a:solidFill>
                <a:srgbClr val="C00000"/>
              </a:solidFill>
              <a:latin typeface="Times" pitchFamily="2" charset="0"/>
            </a:endParaRPr>
          </a:p>
          <a:p>
            <a:r>
              <a:rPr lang="en-US" altLang="zh-CN" dirty="0">
                <a:solidFill>
                  <a:srgbClr val="C00000"/>
                </a:solidFill>
                <a:latin typeface="Times" pitchFamily="2" charset="0"/>
              </a:rPr>
              <a:t>T(n) = C + T(n-1), n &gt; 1</a:t>
            </a:r>
          </a:p>
          <a:p>
            <a:endParaRPr lang="en-US" altLang="zh-CN" dirty="0">
              <a:solidFill>
                <a:srgbClr val="C00000"/>
              </a:solidFill>
              <a:latin typeface="Times" pitchFamily="2" charset="0"/>
            </a:endParaRPr>
          </a:p>
          <a:p>
            <a:r>
              <a:rPr lang="en-US" altLang="zh-CN" dirty="0">
                <a:solidFill>
                  <a:srgbClr val="C00000"/>
                </a:solidFill>
                <a:latin typeface="Times" pitchFamily="2" charset="0"/>
              </a:rPr>
              <a:t>T(n) = 2*C + T(n-2) = (n-1)*C + T(1) = (n-1)*C + D = O(n)</a:t>
            </a:r>
          </a:p>
        </p:txBody>
      </p:sp>
      <p:sp>
        <p:nvSpPr>
          <p:cNvPr id="2" name="Title 1">
            <a:extLst>
              <a:ext uri="{FF2B5EF4-FFF2-40B4-BE49-F238E27FC236}">
                <a16:creationId xmlns:a16="http://schemas.microsoft.com/office/drawing/2014/main" id="{07D1D029-8ACF-7843-B8F3-56CED3C40BA4}"/>
              </a:ext>
            </a:extLst>
          </p:cNvPr>
          <p:cNvSpPr>
            <a:spLocks noGrp="1"/>
          </p:cNvSpPr>
          <p:nvPr>
            <p:ph type="title"/>
          </p:nvPr>
        </p:nvSpPr>
        <p:spPr/>
        <p:txBody>
          <a:bodyPr/>
          <a:lstStyle/>
          <a:p>
            <a:r>
              <a:rPr lang="zh-CN" altLang="en-US" dirty="0"/>
              <a:t>练习</a:t>
            </a:r>
            <a:endParaRPr lang="en-US" dirty="0">
              <a:latin typeface="Times New Roman" panose="02020603050405020304" pitchFamily="18" charset="0"/>
              <a:cs typeface="Times New Roman" panose="02020603050405020304" pitchFamily="18" charset="0"/>
            </a:endParaRPr>
          </a:p>
        </p:txBody>
      </p:sp>
      <p:sp>
        <p:nvSpPr>
          <p:cNvPr id="4" name="Text Box 2">
            <a:extLst>
              <a:ext uri="{FF2B5EF4-FFF2-40B4-BE49-F238E27FC236}">
                <a16:creationId xmlns:a16="http://schemas.microsoft.com/office/drawing/2014/main" id="{0A6764E6-42FC-8242-934B-288B47132809}"/>
              </a:ext>
            </a:extLst>
          </p:cNvPr>
          <p:cNvSpPr txBox="1">
            <a:spLocks noChangeArrowheads="1"/>
          </p:cNvSpPr>
          <p:nvPr/>
        </p:nvSpPr>
        <p:spPr bwMode="auto">
          <a:xfrm>
            <a:off x="827584" y="2276872"/>
            <a:ext cx="3096344" cy="1345155"/>
          </a:xfrm>
          <a:prstGeom prst="rect">
            <a:avLst/>
          </a:prstGeom>
          <a:noFill/>
          <a:ln w="9525">
            <a:noFill/>
            <a:miter lim="800000"/>
            <a:headEnd/>
            <a:tailEnd/>
          </a:ln>
          <a:effectLst/>
        </p:spPr>
        <p:txBody>
          <a:bodyPr wrap="square" lIns="112947" tIns="56473" rIns="112947" bIns="56473" anchor="ctr">
            <a:spAutoFit/>
          </a:bodyPr>
          <a:lstStyle/>
          <a:p>
            <a:pPr defTabSz="1128713">
              <a:spcBef>
                <a:spcPct val="5000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Fact</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u="none" dirty="0" err="1">
                <a:solidFill>
                  <a:schemeClr val="tx1"/>
                </a:solidFill>
                <a:effectLst/>
                <a:latin typeface="Times New Roman" pitchFamily="18" charset="0"/>
                <a:ea typeface="宋体" pitchFamily="2" charset="-122"/>
                <a:cs typeface="Times New Roman" pitchFamily="18" charset="0"/>
              </a:rPr>
              <a:t>int</a:t>
            </a:r>
            <a:r>
              <a:rPr kumimoji="1" lang="en-US" altLang="zh-CN" sz="2000" b="0" u="none" dirty="0">
                <a:solidFill>
                  <a:schemeClr val="tx1"/>
                </a:solidFill>
                <a:effectLst/>
                <a:latin typeface="Times New Roman" pitchFamily="18" charset="0"/>
                <a:ea typeface="宋体" pitchFamily="2" charset="-122"/>
                <a:cs typeface="Times New Roman" pitchFamily="18" charset="0"/>
              </a:rPr>
              <a:t> n</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zh-CN" altLang="en-US"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p>
          <a:p>
            <a:pPr defTabSz="1128713">
              <a:spcBef>
                <a:spcPts val="0"/>
              </a:spcBef>
              <a:buClrTx/>
              <a:buSzTx/>
              <a:buFontTx/>
              <a:buNone/>
            </a:pPr>
            <a:r>
              <a:rPr kumimoji="1" lang="en-US" altLang="zh-CN" sz="2000" u="none" dirty="0">
                <a:solidFill>
                  <a:schemeClr val="tx1"/>
                </a:solidFill>
                <a:effectLst/>
                <a:latin typeface="Times New Roman" pitchFamily="18" charset="0"/>
                <a:ea typeface="宋体" pitchFamily="2" charset="-122"/>
                <a:cs typeface="Times New Roman" pitchFamily="18" charset="0"/>
              </a:rPr>
              <a:t>     if</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n&lt;</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1</a:t>
            </a:r>
            <a:r>
              <a:rPr kumimoji="1" lang="en-US" altLang="zh-CN" sz="2000" u="none" dirty="0">
                <a:solidFill>
                  <a:schemeClr val="tx1"/>
                </a:solidFill>
                <a:effectLst/>
                <a:latin typeface="Times New Roman" pitchFamily="18" charset="0"/>
                <a:ea typeface="宋体" pitchFamily="2" charset="-122"/>
                <a:cs typeface="Times New Roman" pitchFamily="18" charset="0"/>
              </a:rPr>
              <a:t>)</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return</a:t>
            </a:r>
            <a:r>
              <a:rPr kumimoji="1" lang="en-US" altLang="zh-CN" sz="2000" b="0" u="none" dirty="0">
                <a:solidFill>
                  <a:schemeClr val="tx1"/>
                </a:solidFill>
                <a:effectLst/>
                <a:latin typeface="Times New Roman" pitchFamily="18" charset="0"/>
                <a:ea typeface="宋体" pitchFamily="2" charset="-122"/>
                <a:cs typeface="Times New Roman" pitchFamily="18" charset="0"/>
              </a:rPr>
              <a:t> 1</a:t>
            </a: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宋体" pitchFamily="2" charset="-122"/>
              <a:cs typeface="Times New Roman" pitchFamily="18" charset="0"/>
            </a:endParaRPr>
          </a:p>
          <a:p>
            <a:pPr defTabSz="1128713">
              <a:spcBef>
                <a:spcPct val="0"/>
              </a:spcBef>
              <a:buClrTx/>
              <a:buSzTx/>
              <a:buFontTx/>
              <a:buNone/>
            </a:pP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 </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else</a:t>
            </a:r>
            <a:r>
              <a:rPr kumimoji="1" lang="en-US" altLang="zh-CN" sz="2000" b="0" u="none" dirty="0">
                <a:solidFill>
                  <a:schemeClr val="tx1"/>
                </a:solidFill>
                <a:effectLst/>
                <a:latin typeface="Times New Roman" pitchFamily="18" charset="0"/>
                <a:ea typeface="宋体" pitchFamily="2" charset="-122"/>
                <a:cs typeface="Times New Roman" pitchFamily="18" charset="0"/>
              </a:rPr>
              <a:t> </a:t>
            </a:r>
            <a:r>
              <a:rPr kumimoji="1" lang="en-US" altLang="zh-CN" sz="2000" u="none" dirty="0">
                <a:solidFill>
                  <a:schemeClr val="tx1"/>
                </a:solidFill>
                <a:effectLst/>
                <a:latin typeface="Times New Roman" pitchFamily="18" charset="0"/>
                <a:ea typeface="宋体" pitchFamily="2" charset="-122"/>
                <a:cs typeface="Times New Roman" pitchFamily="18" charset="0"/>
              </a:rPr>
              <a:t>return</a:t>
            </a:r>
            <a:r>
              <a:rPr kumimoji="1" lang="en-US" altLang="zh-CN" sz="2000" b="0" u="none" dirty="0">
                <a:solidFill>
                  <a:schemeClr val="tx1"/>
                </a:solidFill>
                <a:effectLst/>
                <a:latin typeface="Times New Roman" pitchFamily="18" charset="0"/>
                <a:ea typeface="宋体" pitchFamily="2" charset="-122"/>
                <a:cs typeface="Times New Roman" pitchFamily="18" charset="0"/>
              </a:rPr>
              <a:t> n*Fact(n-1)</a:t>
            </a:r>
            <a:r>
              <a:rPr kumimoji="1" lang="en-US" altLang="zh-CN" sz="2000" u="none" dirty="0">
                <a:solidFill>
                  <a:schemeClr val="tx1"/>
                </a:solidFill>
                <a:effectLst/>
                <a:latin typeface="Times New Roman" pitchFamily="18" charset="0"/>
                <a:ea typeface="宋体" pitchFamily="2" charset="-122"/>
                <a:cs typeface="Times New Roman" pitchFamily="18" charset="0"/>
              </a:rPr>
              <a:t>;</a:t>
            </a:r>
          </a:p>
          <a:p>
            <a:pPr defTabSz="1128713">
              <a:spcBef>
                <a:spcPct val="0"/>
              </a:spcBef>
              <a:buClrTx/>
              <a:buSzTx/>
              <a:buFontTx/>
              <a:buNone/>
            </a:pPr>
            <a:r>
              <a:rPr kumimoji="1" lang="en-US" altLang="zh-CN" sz="2000" u="none" dirty="0">
                <a:solidFill>
                  <a:schemeClr val="tx1"/>
                </a:solidFill>
                <a:effectLst/>
                <a:latin typeface="Times New Roman" pitchFamily="18" charset="0"/>
                <a:ea typeface="宋体" pitchFamily="2" charset="-122"/>
                <a:cs typeface="Times New Roman" pitchFamily="18" charset="0"/>
              </a:rPr>
              <a:t>}</a:t>
            </a:r>
            <a:endParaRPr kumimoji="1" lang="en-US" altLang="zh-CN" sz="2000" b="0" u="none" dirty="0">
              <a:solidFill>
                <a:schemeClr val="tx1"/>
              </a:solidFill>
              <a:effectLst/>
              <a:latin typeface="Times New Roman" pitchFamily="18" charset="0"/>
              <a:ea typeface="黑体" pitchFamily="2" charset="-122"/>
              <a:cs typeface="Times New Roman" pitchFamily="18" charset="0"/>
            </a:endParaRPr>
          </a:p>
        </p:txBody>
      </p:sp>
    </p:spTree>
    <p:extLst>
      <p:ext uri="{BB962C8B-B14F-4D97-AF65-F5344CB8AC3E}">
        <p14:creationId xmlns:p14="http://schemas.microsoft.com/office/powerpoint/2010/main" val="301276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01</a:t>
            </a:r>
            <a:r>
              <a:rPr lang="zh-CN" altLang="en-US" b="1" dirty="0">
                <a:latin typeface="Times New Roman" panose="02020603050405020304" pitchFamily="18" charset="0"/>
                <a:cs typeface="Times New Roman" panose="02020603050405020304" pitchFamily="18" charset="0"/>
              </a:rPr>
              <a:t> 数据结构基础</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sz="2400" b="1" dirty="0">
                <a:latin typeface="DengXian" panose="02010600030101010101" pitchFamily="2" charset="-122"/>
                <a:ea typeface="DengXian" panose="02010600030101010101" pitchFamily="2" charset="-122"/>
              </a:rPr>
              <a:t>数据结构概念</a:t>
            </a:r>
            <a:endParaRPr lang="en-US" altLang="zh-CN" sz="2400" b="1" dirty="0">
              <a:latin typeface="DengXian" panose="02010600030101010101" pitchFamily="2" charset="-122"/>
              <a:ea typeface="DengXian" panose="02010600030101010101" pitchFamily="2" charset="-122"/>
            </a:endParaRPr>
          </a:p>
          <a:p>
            <a:endParaRPr lang="en-US" altLang="zh-CN" sz="2400" b="1" dirty="0">
              <a:latin typeface="DengXian" panose="02010600030101010101" pitchFamily="2" charset="-122"/>
              <a:ea typeface="DengXian" panose="02010600030101010101" pitchFamily="2" charset="-122"/>
            </a:endParaRPr>
          </a:p>
          <a:p>
            <a:r>
              <a:rPr lang="zh-CN" altLang="en-US" sz="2400" b="1" dirty="0">
                <a:latin typeface="DengXian" panose="02010600030101010101" pitchFamily="2" charset="-122"/>
                <a:ea typeface="DengXian" panose="02010600030101010101" pitchFamily="2" charset="-122"/>
              </a:rPr>
              <a:t>抽象数据类型</a:t>
            </a:r>
            <a:endParaRPr lang="en-US" altLang="zh-CN" sz="2400" b="1" dirty="0">
              <a:latin typeface="DengXian" panose="02010600030101010101" pitchFamily="2" charset="-122"/>
              <a:ea typeface="DengXian" panose="02010600030101010101" pitchFamily="2" charset="-122"/>
            </a:endParaRPr>
          </a:p>
          <a:p>
            <a:endParaRPr lang="en-US" altLang="zh-CN" sz="2400" b="1" dirty="0">
              <a:latin typeface="DengXian" panose="02010600030101010101" pitchFamily="2" charset="-122"/>
              <a:ea typeface="DengXian" panose="02010600030101010101" pitchFamily="2" charset="-122"/>
            </a:endParaRPr>
          </a:p>
          <a:p>
            <a:r>
              <a:rPr lang="zh-CN" altLang="en-US" sz="2400" b="1" dirty="0">
                <a:latin typeface="DengXian" panose="02010600030101010101" pitchFamily="2" charset="-122"/>
                <a:ea typeface="DengXian" panose="02010600030101010101" pitchFamily="2" charset="-122"/>
              </a:rPr>
              <a:t>算法性能分析</a:t>
            </a:r>
            <a:endParaRPr lang="en-US" altLang="zh-CN" sz="2400" b="1" dirty="0">
              <a:latin typeface="DengXian" panose="02010600030101010101" pitchFamily="2" charset="-122"/>
              <a:ea typeface="DengXian" panose="02010600030101010101" pitchFamily="2" charset="-122"/>
            </a:endParaRPr>
          </a:p>
        </p:txBody>
      </p:sp>
    </p:spTree>
    <p:extLst>
      <p:ext uri="{BB962C8B-B14F-4D97-AF65-F5344CB8AC3E}">
        <p14:creationId xmlns:p14="http://schemas.microsoft.com/office/powerpoint/2010/main" val="17432628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8A913-1119-5445-9CA2-CFE54D82E54A}"/>
              </a:ext>
            </a:extLst>
          </p:cNvPr>
          <p:cNvSpPr>
            <a:spLocks noGrp="1"/>
          </p:cNvSpPr>
          <p:nvPr>
            <p:ph type="title"/>
          </p:nvPr>
        </p:nvSpPr>
        <p:spPr/>
        <p:txBody>
          <a:bodyPr/>
          <a:lstStyle/>
          <a:p>
            <a:r>
              <a:rPr lang="zh-CN" altLang="en-US" dirty="0"/>
              <a:t>练习</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031E0A-C83B-C149-960B-F83092C9687C}"/>
                  </a:ext>
                </a:extLst>
              </p:cNvPr>
              <p:cNvSpPr>
                <a:spLocks noGrp="1"/>
              </p:cNvSpPr>
              <p:nvPr>
                <p:ph idx="1"/>
              </p:nvPr>
            </p:nvSpPr>
            <p:spPr/>
            <p:txBody>
              <a:bodyPr/>
              <a:lstStyle/>
              <a:p>
                <a:r>
                  <a:rPr lang="zh-CN" altLang="en-US" dirty="0"/>
                  <a:t>分析如下程序段的时间复杂度</a:t>
                </a:r>
                <a:endParaRPr lang="en-US" altLang="zh-CN" dirty="0"/>
              </a:p>
              <a:p>
                <a:endParaRPr lang="en-US" dirty="0"/>
              </a:p>
              <a:p>
                <a:endParaRPr lang="en-US" dirty="0"/>
              </a:p>
              <a:p>
                <a:endParaRPr lang="en-US" dirty="0"/>
              </a:p>
              <a:p>
                <a:r>
                  <a:rPr lang="en-US" dirty="0">
                    <a:solidFill>
                      <a:srgbClr val="C00000"/>
                    </a:solidFill>
                    <a:latin typeface="Times New Roman" panose="02020603050405020304" pitchFamily="18" charset="0"/>
                    <a:cs typeface="Times New Roman" panose="02020603050405020304" pitchFamily="18" charset="0"/>
                  </a:rPr>
                  <a:t>T(n) = </a:t>
                </a:r>
                <a14:m>
                  <m:oMath xmlns:m="http://schemas.openxmlformats.org/officeDocument/2006/math">
                    <m:nary>
                      <m:naryPr>
                        <m:chr m:val="∑"/>
                        <m:limLoc m:val="subSup"/>
                        <m:ctrlPr>
                          <a:rPr lang="en-US" i="1" smtClean="0">
                            <a:solidFill>
                              <a:srgbClr val="C00000"/>
                            </a:solidFill>
                            <a:latin typeface="Cambria Math" panose="02040503050406030204" pitchFamily="18" charset="0"/>
                          </a:rPr>
                        </m:ctrlPr>
                      </m:naryPr>
                      <m:sub>
                        <m:r>
                          <m:rPr>
                            <m:brk m:alnAt="25"/>
                          </m:rPr>
                          <a:rPr lang="en-US" b="1" i="1" smtClean="0">
                            <a:solidFill>
                              <a:srgbClr val="C00000"/>
                            </a:solidFill>
                            <a:latin typeface="Cambria Math" panose="02040503050406030204" pitchFamily="18" charset="0"/>
                          </a:rPr>
                          <m:t>𝒊</m:t>
                        </m:r>
                        <m:r>
                          <a:rPr lang="en-US" b="1" i="1" smtClean="0">
                            <a:solidFill>
                              <a:srgbClr val="C00000"/>
                            </a:solidFill>
                            <a:latin typeface="Cambria Math" panose="02040503050406030204" pitchFamily="18" charset="0"/>
                          </a:rPr>
                          <m:t>=</m:t>
                        </m:r>
                        <m:r>
                          <a:rPr lang="en-US" b="1" i="1" smtClean="0">
                            <a:solidFill>
                              <a:srgbClr val="C00000"/>
                            </a:solidFill>
                            <a:latin typeface="Cambria Math" panose="02040503050406030204" pitchFamily="18" charset="0"/>
                          </a:rPr>
                          <m:t>𝟎</m:t>
                        </m:r>
                      </m:sub>
                      <m:sup>
                        <m:r>
                          <a:rPr lang="en-US" b="1" i="1" smtClean="0">
                            <a:solidFill>
                              <a:srgbClr val="C00000"/>
                            </a:solidFill>
                            <a:latin typeface="Cambria Math" panose="02040503050406030204" pitchFamily="18" charset="0"/>
                          </a:rPr>
                          <m:t>𝒍𝒐𝒈</m:t>
                        </m:r>
                        <m:r>
                          <a:rPr lang="en-US" b="1" i="1" baseline="-25000" smtClean="0">
                            <a:solidFill>
                              <a:srgbClr val="C00000"/>
                            </a:solidFill>
                            <a:latin typeface="Cambria Math" panose="02040503050406030204" pitchFamily="18" charset="0"/>
                          </a:rPr>
                          <m:t>𝟐</m:t>
                        </m:r>
                        <m:r>
                          <a:rPr lang="en-US" b="1" i="1" smtClean="0">
                            <a:solidFill>
                              <a:srgbClr val="C00000"/>
                            </a:solidFill>
                            <a:latin typeface="Cambria Math" panose="02040503050406030204" pitchFamily="18" charset="0"/>
                          </a:rPr>
                          <m:t>𝒏</m:t>
                        </m:r>
                      </m:sup>
                      <m:e>
                        <m:r>
                          <a:rPr lang="en-US" b="1" i="1" smtClean="0">
                            <a:solidFill>
                              <a:srgbClr val="C00000"/>
                            </a:solidFill>
                            <a:latin typeface="Cambria Math" panose="02040503050406030204" pitchFamily="18" charset="0"/>
                          </a:rPr>
                          <m:t>𝟐</m:t>
                        </m:r>
                        <m:r>
                          <a:rPr lang="en-US" b="1" i="1" baseline="30000" smtClean="0">
                            <a:solidFill>
                              <a:srgbClr val="C00000"/>
                            </a:solidFill>
                            <a:latin typeface="Cambria Math" panose="02040503050406030204" pitchFamily="18" charset="0"/>
                          </a:rPr>
                          <m:t>𝒊</m:t>
                        </m:r>
                      </m:e>
                    </m:nary>
                  </m:oMath>
                </a14:m>
                <a:r>
                  <a:rPr lang="en-US" dirty="0">
                    <a:solidFill>
                      <a:srgbClr val="C00000"/>
                    </a:solidFill>
                    <a:latin typeface="Times New Roman" panose="02020603050405020304" pitchFamily="18" charset="0"/>
                    <a:cs typeface="Times New Roman" panose="02020603050405020304" pitchFamily="18" charset="0"/>
                  </a:rPr>
                  <a:t> = 2</a:t>
                </a:r>
                <a:r>
                  <a:rPr lang="en-US" baseline="30000" dirty="0">
                    <a:solidFill>
                      <a:srgbClr val="C00000"/>
                    </a:solidFill>
                    <a:latin typeface="Times New Roman" panose="02020603050405020304" pitchFamily="18" charset="0"/>
                    <a:cs typeface="Times New Roman" panose="02020603050405020304" pitchFamily="18" charset="0"/>
                  </a:rPr>
                  <a:t>log</a:t>
                </a:r>
                <a:r>
                  <a:rPr lang="en-US" sz="1400" dirty="0">
                    <a:solidFill>
                      <a:srgbClr val="C00000"/>
                    </a:solidFill>
                    <a:latin typeface="Times New Roman" panose="02020603050405020304" pitchFamily="18" charset="0"/>
                    <a:cs typeface="Times New Roman" panose="02020603050405020304" pitchFamily="18" charset="0"/>
                  </a:rPr>
                  <a:t>2</a:t>
                </a:r>
                <a:r>
                  <a:rPr lang="en-US" baseline="30000" dirty="0">
                    <a:solidFill>
                      <a:srgbClr val="C00000"/>
                    </a:solidFill>
                    <a:latin typeface="Times New Roman" panose="02020603050405020304" pitchFamily="18" charset="0"/>
                    <a:cs typeface="Times New Roman" panose="02020603050405020304" pitchFamily="18" charset="0"/>
                  </a:rPr>
                  <a:t>n + 1</a:t>
                </a:r>
                <a:r>
                  <a:rPr lang="en-US" dirty="0">
                    <a:solidFill>
                      <a:srgbClr val="C00000"/>
                    </a:solidFill>
                    <a:latin typeface="Times New Roman" panose="02020603050405020304" pitchFamily="18" charset="0"/>
                    <a:cs typeface="Times New Roman" panose="02020603050405020304" pitchFamily="18" charset="0"/>
                  </a:rPr>
                  <a:t> - 1 = 2n – 1 = O(n)</a:t>
                </a:r>
              </a:p>
            </p:txBody>
          </p:sp>
        </mc:Choice>
        <mc:Fallback xmlns="">
          <p:sp>
            <p:nvSpPr>
              <p:cNvPr id="3" name="Content Placeholder 2">
                <a:extLst>
                  <a:ext uri="{FF2B5EF4-FFF2-40B4-BE49-F238E27FC236}">
                    <a16:creationId xmlns:a16="http://schemas.microsoft.com/office/drawing/2014/main" id="{AD031E0A-C83B-C149-960B-F83092C9687C}"/>
                  </a:ext>
                </a:extLst>
              </p:cNvPr>
              <p:cNvSpPr>
                <a:spLocks noGrp="1" noRot="1" noChangeAspect="1" noMove="1" noResize="1" noEditPoints="1" noAdjustHandles="1" noChangeArrowheads="1" noChangeShapeType="1" noTextEdit="1"/>
              </p:cNvSpPr>
              <p:nvPr>
                <p:ph idx="1"/>
              </p:nvPr>
            </p:nvSpPr>
            <p:spPr>
              <a:blipFill>
                <a:blip r:embed="rId2"/>
                <a:stretch>
                  <a:fillRect l="-965" t="-2047"/>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3565FBB9-58F6-4B4E-9654-049F777C2DDC}"/>
              </a:ext>
            </a:extLst>
          </p:cNvPr>
          <p:cNvSpPr/>
          <p:nvPr/>
        </p:nvSpPr>
        <p:spPr>
          <a:xfrm>
            <a:off x="827584" y="2204864"/>
            <a:ext cx="4572000" cy="1138773"/>
          </a:xfrm>
          <a:prstGeom prst="rect">
            <a:avLst/>
          </a:prstGeom>
        </p:spPr>
        <p:txBody>
          <a:bodyPr>
            <a:spAutoFit/>
          </a:bodyPr>
          <a:lstStyle/>
          <a:p>
            <a:pPr defTabSz="1128713">
              <a:buClrTx/>
              <a:buSzTx/>
            </a:pPr>
            <a:r>
              <a:rPr kumimoji="1" lang="en-US" sz="2000" u="none" dirty="0">
                <a:solidFill>
                  <a:schemeClr val="tx1"/>
                </a:solidFill>
                <a:effectLst/>
                <a:latin typeface="Times New Roman" pitchFamily="18" charset="0"/>
                <a:ea typeface="宋体" pitchFamily="2" charset="-122"/>
                <a:cs typeface="Times New Roman" pitchFamily="18" charset="0"/>
              </a:rPr>
              <a:t>for (</a:t>
            </a:r>
            <a:r>
              <a:rPr kumimoji="1" lang="en-US" sz="2000" b="0" u="none" dirty="0">
                <a:solidFill>
                  <a:schemeClr val="tx1"/>
                </a:solidFill>
                <a:effectLst/>
                <a:latin typeface="Times New Roman" pitchFamily="18" charset="0"/>
                <a:ea typeface="宋体" pitchFamily="2" charset="-122"/>
                <a:cs typeface="Times New Roman" pitchFamily="18" charset="0"/>
              </a:rPr>
              <a:t>k=1; k&lt;=n; k*=2</a:t>
            </a:r>
            <a:r>
              <a:rPr kumimoji="1" lang="en-US" sz="2000" u="none" dirty="0">
                <a:solidFill>
                  <a:schemeClr val="tx1"/>
                </a:solidFill>
                <a:effectLst/>
                <a:latin typeface="Times New Roman" pitchFamily="18" charset="0"/>
                <a:ea typeface="宋体" pitchFamily="2" charset="-122"/>
                <a:cs typeface="Times New Roman" pitchFamily="18" charset="0"/>
              </a:rPr>
              <a:t>)</a:t>
            </a:r>
            <a:r>
              <a:rPr kumimoji="1" lang="en-US" sz="2000" b="0" u="none" dirty="0">
                <a:solidFill>
                  <a:schemeClr val="tx1"/>
                </a:solidFill>
                <a:effectLst/>
                <a:latin typeface="Times New Roman" pitchFamily="18" charset="0"/>
                <a:ea typeface="宋体" pitchFamily="2" charset="-122"/>
                <a:cs typeface="Times New Roman" pitchFamily="18" charset="0"/>
              </a:rPr>
              <a:t> </a:t>
            </a:r>
            <a:r>
              <a:rPr kumimoji="1" 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1" lang="zh-CN" alt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执行</a:t>
            </a:r>
            <a:r>
              <a:rPr kumimoji="1" 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log</a:t>
            </a:r>
            <a:r>
              <a:rPr kumimoji="1" lang="en-US" altLang="zh-CN" sz="2000" u="none" baseline="-250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2</a:t>
            </a:r>
            <a:r>
              <a:rPr kumimoji="1" 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n</a:t>
            </a:r>
            <a:r>
              <a:rPr kumimoji="1" lang="zh-CN" alt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次</a:t>
            </a:r>
            <a:r>
              <a:rPr kumimoji="1" 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p>
          <a:p>
            <a:pPr defTabSz="1128713">
              <a:buClrTx/>
              <a:buSzTx/>
            </a:pP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sz="2000" u="none" dirty="0">
                <a:solidFill>
                  <a:schemeClr val="tx1"/>
                </a:solidFill>
                <a:effectLst/>
                <a:latin typeface="Times New Roman" pitchFamily="18" charset="0"/>
                <a:ea typeface="宋体" pitchFamily="2" charset="-122"/>
                <a:cs typeface="Times New Roman" pitchFamily="18" charset="0"/>
              </a:rPr>
              <a:t>for (</a:t>
            </a:r>
            <a:r>
              <a:rPr kumimoji="1" lang="en-US" sz="2000" b="0" u="none" dirty="0">
                <a:solidFill>
                  <a:schemeClr val="tx1"/>
                </a:solidFill>
                <a:effectLst/>
                <a:latin typeface="Times New Roman" pitchFamily="18" charset="0"/>
                <a:ea typeface="宋体" pitchFamily="2" charset="-122"/>
                <a:cs typeface="Times New Roman" pitchFamily="18" charset="0"/>
              </a:rPr>
              <a:t>j=1; j&lt;=k; </a:t>
            </a:r>
            <a:r>
              <a:rPr kumimoji="1" lang="en-US" sz="2000" b="0" u="none" dirty="0" err="1">
                <a:solidFill>
                  <a:schemeClr val="tx1"/>
                </a:solidFill>
                <a:effectLst/>
                <a:latin typeface="Times New Roman" pitchFamily="18" charset="0"/>
                <a:ea typeface="宋体" pitchFamily="2" charset="-122"/>
                <a:cs typeface="Times New Roman" pitchFamily="18" charset="0"/>
              </a:rPr>
              <a:t>j++</a:t>
            </a:r>
            <a:r>
              <a:rPr kumimoji="1" lang="en-US" sz="2000" u="none" dirty="0">
                <a:solidFill>
                  <a:schemeClr val="tx1"/>
                </a:solidFill>
                <a:effectLst/>
                <a:latin typeface="Times New Roman" pitchFamily="18" charset="0"/>
                <a:ea typeface="宋体" pitchFamily="2" charset="-122"/>
                <a:cs typeface="Times New Roman" pitchFamily="18" charset="0"/>
              </a:rPr>
              <a:t>)</a:t>
            </a:r>
            <a:r>
              <a:rPr kumimoji="1" lang="en-US" sz="2000" b="0" u="none" dirty="0">
                <a:solidFill>
                  <a:schemeClr val="tx1"/>
                </a:solidFill>
                <a:effectLst/>
                <a:latin typeface="Times New Roman" pitchFamily="18" charset="0"/>
                <a:ea typeface="宋体" pitchFamily="2" charset="-122"/>
                <a:cs typeface="Times New Roman" pitchFamily="18" charset="0"/>
              </a:rPr>
              <a:t> </a:t>
            </a:r>
            <a:r>
              <a:rPr kumimoji="1" 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kumimoji="1" lang="zh-CN" alt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执行</a:t>
            </a:r>
            <a:r>
              <a:rPr kumimoji="1" 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k</a:t>
            </a:r>
            <a:r>
              <a:rPr kumimoji="1" lang="zh-CN" alt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次</a:t>
            </a:r>
            <a:endParaRPr kumimoji="1" lang="en-US" altLang="zh-CN"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defTabSz="1128713">
              <a:buClrTx/>
              <a:buSzTx/>
            </a:pPr>
            <a:r>
              <a:rPr kumimoji="1" lang="zh-CN" altLang="en-US" sz="2000" b="0" u="none" dirty="0">
                <a:solidFill>
                  <a:schemeClr val="tx1"/>
                </a:solidFill>
                <a:effectLst/>
                <a:latin typeface="Times New Roman" pitchFamily="18" charset="0"/>
                <a:ea typeface="宋体" pitchFamily="2" charset="-122"/>
                <a:cs typeface="Times New Roman" pitchFamily="18" charset="0"/>
              </a:rPr>
              <a:t>          </a:t>
            </a:r>
            <a:r>
              <a:rPr kumimoji="1" lang="en-US" sz="2000" b="0" u="none" dirty="0">
                <a:solidFill>
                  <a:schemeClr val="tx1"/>
                </a:solidFill>
                <a:effectLst/>
                <a:latin typeface="Times New Roman" pitchFamily="18" charset="0"/>
                <a:ea typeface="宋体" pitchFamily="2" charset="-122"/>
                <a:cs typeface="Times New Roman" pitchFamily="18" charset="0"/>
              </a:rPr>
              <a:t>sum++; </a:t>
            </a:r>
          </a:p>
        </p:txBody>
      </p:sp>
    </p:spTree>
    <p:extLst>
      <p:ext uri="{BB962C8B-B14F-4D97-AF65-F5344CB8AC3E}">
        <p14:creationId xmlns:p14="http://schemas.microsoft.com/office/powerpoint/2010/main" val="176769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pPr algn="ctr"/>
            <a:r>
              <a:rPr lang="zh-CN" altLang="en-US" b="1" dirty="0"/>
              <a:t>本章小结</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lstStyle/>
          <a:p>
            <a:r>
              <a:rPr lang="zh-CN" altLang="en-US" dirty="0"/>
              <a:t>数据结构概念</a:t>
            </a:r>
            <a:endParaRPr lang="en-US" altLang="zh-CN" dirty="0"/>
          </a:p>
          <a:p>
            <a:endParaRPr lang="en-US" altLang="zh-CN" dirty="0"/>
          </a:p>
          <a:p>
            <a:r>
              <a:rPr lang="zh-CN" altLang="en-US" dirty="0"/>
              <a:t>抽象数据类型</a:t>
            </a:r>
            <a:endParaRPr lang="en-US" altLang="zh-CN" dirty="0"/>
          </a:p>
          <a:p>
            <a:endParaRPr lang="en-US" altLang="zh-CN" dirty="0"/>
          </a:p>
          <a:p>
            <a:r>
              <a:rPr lang="zh-CN" altLang="en-US" dirty="0"/>
              <a:t>算法性能分析</a:t>
            </a:r>
            <a:endParaRPr lang="en-US" altLang="zh-CN" dirty="0"/>
          </a:p>
        </p:txBody>
      </p:sp>
    </p:spTree>
    <p:extLst>
      <p:ext uri="{BB962C8B-B14F-4D97-AF65-F5344CB8AC3E}">
        <p14:creationId xmlns:p14="http://schemas.microsoft.com/office/powerpoint/2010/main" val="33858162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89E0-68AF-3E4A-B4F3-C883A350961E}"/>
              </a:ext>
            </a:extLst>
          </p:cNvPr>
          <p:cNvSpPr>
            <a:spLocks noGrp="1"/>
          </p:cNvSpPr>
          <p:nvPr>
            <p:ph type="ctrTitle"/>
          </p:nvPr>
        </p:nvSpPr>
        <p:spPr/>
        <p:txBody>
          <a:bodyPr anchor="ctr">
            <a:normAutofit/>
          </a:bodyPr>
          <a:lstStyle/>
          <a:p>
            <a:r>
              <a:rPr lang="en-US" altLang="zh-CN" sz="6000" b="1" dirty="0">
                <a:latin typeface="Times New Roman" panose="02020603050405020304" pitchFamily="18" charset="0"/>
                <a:ea typeface="DengXian" panose="02010600030101010101" pitchFamily="2" charset="-122"/>
                <a:cs typeface="Times New Roman" panose="02020603050405020304" pitchFamily="18" charset="0"/>
              </a:rPr>
              <a:t>Q&amp;A</a:t>
            </a:r>
            <a:endParaRPr lang="en-US" sz="6000" b="1"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70907D45-D7B5-184E-8C1E-65DB3E467B77}"/>
              </a:ext>
            </a:extLst>
          </p:cNvPr>
          <p:cNvSpPr>
            <a:spLocks noGrp="1"/>
          </p:cNvSpPr>
          <p:nvPr>
            <p:ph type="subTitle" idx="1"/>
          </p:nvPr>
        </p:nvSpPr>
        <p:spPr>
          <a:xfrm>
            <a:off x="1143000" y="3602038"/>
            <a:ext cx="6858000" cy="2203226"/>
          </a:xfrm>
        </p:spPr>
        <p:txBody>
          <a:bodyPr>
            <a:normAutofit/>
          </a:bodyPr>
          <a:lstStyle/>
          <a:p>
            <a:r>
              <a:rPr lang="zh-CN" altLang="en-US" sz="3200" b="1" dirty="0">
                <a:latin typeface="DengXian" panose="02010600030101010101" pitchFamily="2" charset="-122"/>
                <a:ea typeface="DengXian" panose="02010600030101010101" pitchFamily="2" charset="-122"/>
                <a:cs typeface="Microsoft Himalaya" pitchFamily="2" charset="0"/>
              </a:rPr>
              <a:t>陈碧欢</a:t>
            </a:r>
            <a:endParaRPr lang="en-US" altLang="zh-CN" sz="3200" b="1" dirty="0">
              <a:latin typeface="DengXian" panose="02010600030101010101" pitchFamily="2" charset="-122"/>
              <a:ea typeface="DengXian" panose="02010600030101010101" pitchFamily="2" charset="-122"/>
              <a:cs typeface="Microsoft Himalaya" pitchFamily="2" charset="0"/>
            </a:endParaRPr>
          </a:p>
          <a:p>
            <a:r>
              <a:rPr lang="en-US" altLang="zh-CN" sz="2800" dirty="0">
                <a:latin typeface="Times New Roman" panose="02020603050405020304" pitchFamily="18" charset="0"/>
                <a:cs typeface="Times New Roman" panose="02020603050405020304" pitchFamily="18" charset="0"/>
              </a:rPr>
              <a:t>bhchen@fudan.edu.cn</a:t>
            </a:r>
          </a:p>
          <a:p>
            <a:r>
              <a:rPr lang="en-US" altLang="zh-CN" sz="2800" dirty="0">
                <a:latin typeface="Times New Roman" panose="02020603050405020304" pitchFamily="18" charset="0"/>
                <a:cs typeface="Times New Roman" panose="02020603050405020304" pitchFamily="18" charset="0"/>
              </a:rPr>
              <a:t>https://</a:t>
            </a:r>
            <a:r>
              <a:rPr lang="en-US" altLang="zh-CN" sz="2800" dirty="0" err="1">
                <a:latin typeface="Times New Roman" panose="02020603050405020304" pitchFamily="18" charset="0"/>
                <a:cs typeface="Times New Roman" panose="02020603050405020304" pitchFamily="18" charset="0"/>
              </a:rPr>
              <a:t>chenbihuan.github.io</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77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01</a:t>
            </a:r>
            <a:r>
              <a:rPr lang="zh-CN" altLang="en-US" b="1" dirty="0">
                <a:latin typeface="Times New Roman" panose="02020603050405020304" pitchFamily="18" charset="0"/>
                <a:cs typeface="Times New Roman" panose="02020603050405020304" pitchFamily="18" charset="0"/>
              </a:rPr>
              <a:t> 数据结构基础</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lstStyle/>
          <a:p>
            <a:r>
              <a:rPr lang="zh-CN" altLang="en-US" dirty="0"/>
              <a:t>数据结构概念</a:t>
            </a:r>
            <a:endParaRPr lang="en-US" altLang="zh-CN" dirty="0"/>
          </a:p>
          <a:p>
            <a:endParaRPr lang="en-US" altLang="zh-CN" dirty="0">
              <a:solidFill>
                <a:schemeClr val="bg1">
                  <a:lumMod val="65000"/>
                </a:schemeClr>
              </a:solidFill>
            </a:endParaRPr>
          </a:p>
          <a:p>
            <a:r>
              <a:rPr lang="zh-CN" altLang="en-US" dirty="0">
                <a:solidFill>
                  <a:schemeClr val="bg1">
                    <a:lumMod val="65000"/>
                  </a:schemeClr>
                </a:solidFill>
              </a:rPr>
              <a:t>抽象数据类型</a:t>
            </a:r>
            <a:endParaRPr lang="en-US" altLang="zh-CN" dirty="0">
              <a:solidFill>
                <a:schemeClr val="bg1">
                  <a:lumMod val="65000"/>
                </a:schemeClr>
              </a:solidFill>
            </a:endParaRPr>
          </a:p>
          <a:p>
            <a:endParaRPr lang="en-US" altLang="zh-CN" dirty="0">
              <a:solidFill>
                <a:schemeClr val="bg1">
                  <a:lumMod val="65000"/>
                </a:schemeClr>
              </a:solidFill>
            </a:endParaRPr>
          </a:p>
          <a:p>
            <a:r>
              <a:rPr lang="zh-CN" altLang="en-US" dirty="0">
                <a:solidFill>
                  <a:schemeClr val="bg1">
                    <a:lumMod val="65000"/>
                  </a:schemeClr>
                </a:solidFill>
              </a:rPr>
              <a:t>算法性能分析</a:t>
            </a:r>
            <a:endParaRPr lang="en-US" altLang="zh-CN" dirty="0">
              <a:solidFill>
                <a:schemeClr val="bg1">
                  <a:lumMod val="65000"/>
                </a:schemeClr>
              </a:solidFill>
            </a:endParaRPr>
          </a:p>
          <a:p>
            <a:endParaRPr lang="en-US" dirty="0"/>
          </a:p>
        </p:txBody>
      </p:sp>
    </p:spTree>
    <p:extLst>
      <p:ext uri="{BB962C8B-B14F-4D97-AF65-F5344CB8AC3E}">
        <p14:creationId xmlns:p14="http://schemas.microsoft.com/office/powerpoint/2010/main" val="27597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60E0-06CA-D24D-ACFD-E7500FF2A3F1}"/>
              </a:ext>
            </a:extLst>
          </p:cNvPr>
          <p:cNvSpPr>
            <a:spLocks noGrp="1"/>
          </p:cNvSpPr>
          <p:nvPr>
            <p:ph type="title"/>
          </p:nvPr>
        </p:nvSpPr>
        <p:spPr/>
        <p:txBody>
          <a:bodyPr/>
          <a:lstStyle/>
          <a:p>
            <a:pPr algn="ctr"/>
            <a:r>
              <a:rPr lang="zh-CN" altLang="en-US" b="1" dirty="0"/>
              <a:t>“学生”表格</a:t>
            </a:r>
            <a:endParaRPr lang="en-US" b="1" dirty="0"/>
          </a:p>
        </p:txBody>
      </p:sp>
      <p:graphicFrame>
        <p:nvGraphicFramePr>
          <p:cNvPr id="4" name="Content Placeholder 3">
            <a:extLst>
              <a:ext uri="{FF2B5EF4-FFF2-40B4-BE49-F238E27FC236}">
                <a16:creationId xmlns:a16="http://schemas.microsoft.com/office/drawing/2014/main" id="{BA9201F1-0F96-B749-8DA1-8778690B0865}"/>
              </a:ext>
            </a:extLst>
          </p:cNvPr>
          <p:cNvGraphicFramePr>
            <a:graphicFrameLocks noGrp="1" noChangeAspect="1"/>
          </p:cNvGraphicFramePr>
          <p:nvPr>
            <p:ph idx="1"/>
            <p:extLst>
              <p:ext uri="{D42A27DB-BD31-4B8C-83A1-F6EECF244321}">
                <p14:modId xmlns:p14="http://schemas.microsoft.com/office/powerpoint/2010/main" val="2246550075"/>
              </p:ext>
            </p:extLst>
          </p:nvPr>
        </p:nvGraphicFramePr>
        <p:xfrm>
          <a:off x="1223628" y="1690689"/>
          <a:ext cx="6696744" cy="4854563"/>
        </p:xfrm>
        <a:graphic>
          <a:graphicData uri="http://schemas.openxmlformats.org/presentationml/2006/ole">
            <mc:AlternateContent xmlns:mc="http://schemas.openxmlformats.org/markup-compatibility/2006">
              <mc:Choice xmlns:v="urn:schemas-microsoft-com:vml" Requires="v">
                <p:oleObj name="Document" r:id="rId3" imgW="8547100" imgH="6388100" progId="Word.Document.8">
                  <p:embed/>
                </p:oleObj>
              </mc:Choice>
              <mc:Fallback>
                <p:oleObj name="Document" r:id="rId3" imgW="8547100" imgH="6388100" progId="Word.Document.8">
                  <p:embed/>
                  <p:pic>
                    <p:nvPicPr>
                      <p:cNvPr id="169987" name="Object 3"/>
                      <p:cNvPicPr>
                        <a:picLocks noChangeAspect="1" noChangeArrowheads="1"/>
                      </p:cNvPicPr>
                      <p:nvPr/>
                    </p:nvPicPr>
                    <p:blipFill>
                      <a:blip r:embed="rId4"/>
                      <a:srcRect/>
                      <a:stretch>
                        <a:fillRect/>
                      </a:stretch>
                    </p:blipFill>
                    <p:spPr bwMode="auto">
                      <a:xfrm>
                        <a:off x="1223628" y="1690689"/>
                        <a:ext cx="6696744" cy="4854563"/>
                      </a:xfrm>
                      <a:prstGeom prst="rect">
                        <a:avLst/>
                      </a:prstGeom>
                      <a:noFill/>
                    </p:spPr>
                  </p:pic>
                </p:oleObj>
              </mc:Fallback>
            </mc:AlternateContent>
          </a:graphicData>
        </a:graphic>
      </p:graphicFrame>
    </p:spTree>
    <p:extLst>
      <p:ext uri="{BB962C8B-B14F-4D97-AF65-F5344CB8AC3E}">
        <p14:creationId xmlns:p14="http://schemas.microsoft.com/office/powerpoint/2010/main" val="40647912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1.8|3.1|52.8|233.5"/>
</p:tagLst>
</file>

<file path=ppt/tags/tag2.xml><?xml version="1.0" encoding="utf-8"?>
<p:tagLst xmlns:a="http://schemas.openxmlformats.org/drawingml/2006/main" xmlns:r="http://schemas.openxmlformats.org/officeDocument/2006/relationships" xmlns:p="http://schemas.openxmlformats.org/presentationml/2006/main">
  <p:tag name="TIMING" val="|97.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12849</TotalTime>
  <Words>5554</Words>
  <Application>Microsoft Macintosh PowerPoint</Application>
  <PresentationFormat>On-screen Show (4:3)</PresentationFormat>
  <Paragraphs>876</Paragraphs>
  <Slides>72</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72</vt:i4>
      </vt:variant>
    </vt:vector>
  </HeadingPairs>
  <TitlesOfParts>
    <vt:vector size="84" baseType="lpstr">
      <vt:lpstr>DengXian</vt:lpstr>
      <vt:lpstr>Times</vt:lpstr>
      <vt:lpstr>Arial</vt:lpstr>
      <vt:lpstr>Calibri</vt:lpstr>
      <vt:lpstr>Calibri Light</vt:lpstr>
      <vt:lpstr>Cambria Math</vt:lpstr>
      <vt:lpstr>Tahoma</vt:lpstr>
      <vt:lpstr>Times New Roman</vt:lpstr>
      <vt:lpstr>Wingdings</vt:lpstr>
      <vt:lpstr>Office Theme</vt:lpstr>
      <vt:lpstr>Document</vt:lpstr>
      <vt:lpstr>公式</vt:lpstr>
      <vt:lpstr>数据结构 </vt:lpstr>
      <vt:lpstr>课程要求</vt:lpstr>
      <vt:lpstr>课程内容安排</vt:lpstr>
      <vt:lpstr>教材与参考资料</vt:lpstr>
      <vt:lpstr>成绩评定</vt:lpstr>
      <vt:lpstr>助教与微信群</vt:lpstr>
      <vt:lpstr>01 数据结构基础</vt:lpstr>
      <vt:lpstr>01 数据结构基础</vt:lpstr>
      <vt:lpstr>“学生”表格</vt:lpstr>
      <vt:lpstr>“课程”表格</vt:lpstr>
      <vt:lpstr>选课单</vt:lpstr>
      <vt:lpstr>UNIX文件系统的系统结构图</vt:lpstr>
      <vt:lpstr>生活中到处都是数据结构</vt:lpstr>
      <vt:lpstr>数据(Data)</vt:lpstr>
      <vt:lpstr>数据元素(Data Element)</vt:lpstr>
      <vt:lpstr>数据对象(Data Object)</vt:lpstr>
      <vt:lpstr>数据结构(Data Structure)</vt:lpstr>
      <vt:lpstr>数据结构在程序设计中的作用</vt:lpstr>
      <vt:lpstr>数据结构的三个方面</vt:lpstr>
      <vt:lpstr>数据的逻辑结构</vt:lpstr>
      <vt:lpstr>PowerPoint Presentation</vt:lpstr>
      <vt:lpstr>PowerPoint Presentation</vt:lpstr>
      <vt:lpstr>数据的存储结构</vt:lpstr>
      <vt:lpstr>数据的运算</vt:lpstr>
      <vt:lpstr>算法设计：自顶向下、逐步求精</vt:lpstr>
      <vt:lpstr>PowerPoint Presentation</vt:lpstr>
      <vt:lpstr>PowerPoint Presentation</vt:lpstr>
      <vt:lpstr>算法设计：自顶向下、逐步求精</vt:lpstr>
      <vt:lpstr>数据结构的课程内容体系</vt:lpstr>
      <vt:lpstr>01 数据结构基础</vt:lpstr>
      <vt:lpstr>数据类型</vt:lpstr>
      <vt:lpstr>抽象数据类型(Abstract Data Type)</vt:lpstr>
      <vt:lpstr>抽象数据类型(Abstract Data Type)</vt:lpstr>
      <vt:lpstr>自然数的抽象数据类型定义</vt:lpstr>
      <vt:lpstr>01 数据结构基础</vt:lpstr>
      <vt:lpstr>算法性能分析</vt:lpstr>
      <vt:lpstr>算法的性能标准</vt:lpstr>
      <vt:lpstr>算法的后期测试</vt:lpstr>
      <vt:lpstr>算法的后期测试的缺点</vt:lpstr>
      <vt:lpstr>算法的事前估计</vt:lpstr>
      <vt:lpstr>空间复杂度度量</vt:lpstr>
      <vt:lpstr>时间复杂度度量</vt:lpstr>
      <vt:lpstr>程序步确定方法</vt:lpstr>
      <vt:lpstr>例1：以迭代方式求累加和</vt:lpstr>
      <vt:lpstr>在求累加和程序中加入count语句</vt:lpstr>
      <vt:lpstr>注意</vt:lpstr>
      <vt:lpstr>为求累加和程序建立程序步计算表格</vt:lpstr>
      <vt:lpstr>例2：以递归方式求累加和</vt:lpstr>
      <vt:lpstr>在递归求累加和程序中加入count语句</vt:lpstr>
      <vt:lpstr>在递归求累加和程序中加入count语句</vt:lpstr>
      <vt:lpstr>为递归求累加和程序建立程序步计算表格</vt:lpstr>
      <vt:lpstr>程序步</vt:lpstr>
      <vt:lpstr>算法的渐进分析</vt:lpstr>
      <vt:lpstr>大O表示法</vt:lpstr>
      <vt:lpstr>大O表示法的加法规则</vt:lpstr>
      <vt:lpstr>大O表示法的乘法规则</vt:lpstr>
      <vt:lpstr>大O表示法的简化规则</vt:lpstr>
      <vt:lpstr>求两个n阶方阵的乘积C = A x B</vt:lpstr>
      <vt:lpstr>大O表示法的使用</vt:lpstr>
      <vt:lpstr>大O表示法的使用</vt:lpstr>
      <vt:lpstr>例子：变量计数</vt:lpstr>
      <vt:lpstr>例子：两个并列循环</vt:lpstr>
      <vt:lpstr>例子：两个嵌套循环</vt:lpstr>
      <vt:lpstr>和表示法</vt:lpstr>
      <vt:lpstr>最坏、最好和平均情况</vt:lpstr>
      <vt:lpstr>渐进的空间复杂度</vt:lpstr>
      <vt:lpstr>两种代价计算方法的比较</vt:lpstr>
      <vt:lpstr>练习</vt:lpstr>
      <vt:lpstr>练习</vt:lpstr>
      <vt:lpstr>练习</vt:lpstr>
      <vt:lpstr>本章小结</vt:lpstr>
      <vt:lpstr>Q&amp;A</vt:lpstr>
    </vt:vector>
  </TitlesOfParts>
  <Company>djzx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djzx</dc:creator>
  <cp:lastModifiedBy>Bihuan Chen</cp:lastModifiedBy>
  <cp:revision>1133</cp:revision>
  <dcterms:created xsi:type="dcterms:W3CDTF">2000-01-30T08:24:06Z</dcterms:created>
  <dcterms:modified xsi:type="dcterms:W3CDTF">2025-09-08T08:10:58Z</dcterms:modified>
</cp:coreProperties>
</file>