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8" r:id="rId3"/>
    <p:sldId id="264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1"/>
    <p:restoredTop sz="96137"/>
  </p:normalViewPr>
  <p:slideViewPr>
    <p:cSldViewPr snapToGrid="0">
      <p:cViewPr varScale="1">
        <p:scale>
          <a:sx n="105" d="100"/>
          <a:sy n="105" d="100"/>
        </p:scale>
        <p:origin x="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2025-09-15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Lab2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zh-CN" altLang="en-US" dirty="0"/>
              <a:t>注：</a:t>
            </a:r>
            <a:endParaRPr kumimoji="1" lang="en-US" altLang="zh-CN" dirty="0"/>
          </a:p>
          <a:p>
            <a:pPr marL="457200" marR="0" lvl="0" indent="-45720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zh-CN" altLang="en-US" dirty="0"/>
              <a:t>不要使用编程语言提供的额外数据结构，如</a:t>
            </a:r>
            <a:r>
              <a:rPr kumimoji="1" lang="en-US" altLang="zh-CN" dirty="0"/>
              <a:t>map, </a:t>
            </a:r>
            <a:r>
              <a:rPr kumimoji="1" lang="en-US" altLang="zh-CN" dirty="0" err="1"/>
              <a:t>unordered_map</a:t>
            </a:r>
            <a:r>
              <a:rPr kumimoji="1" lang="zh-CN" altLang="en-US"/>
              <a:t>。使用顺序表的</a:t>
            </a:r>
            <a:r>
              <a:rPr kumimoji="1" lang="zh-CN" altLang="en-US" dirty="0"/>
              <a:t>操作完成以下题目。</a:t>
            </a:r>
            <a:endParaRPr kumimoji="1" lang="en-US" altLang="zh-CN" dirty="0"/>
          </a:p>
          <a:p>
            <a:pPr marL="457200" marR="0" lvl="0" indent="-457200" algn="l" fontAlgn="auto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1" lang="zh-CN" altLang="en-US" dirty="0"/>
              <a:t>在注释中分析所用算法的时间复杂度和空间复杂度。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第一题：顺序表操作集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4" y="1507974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kumimoji="1" lang="zh-CN" altLang="en-US" sz="7200" dirty="0"/>
              <a:t>给你一个顺序表</a:t>
            </a:r>
            <a:r>
              <a:rPr kumimoji="1" lang="en-US" altLang="zh-CN" sz="7200" dirty="0"/>
              <a:t>L</a:t>
            </a:r>
            <a:r>
              <a:rPr kumimoji="1" lang="zh-CN" altLang="en-US" sz="7200" dirty="0"/>
              <a:t>，元素类型为整型，根据模版补充完成顺序表的操作集，各个操作的定义如下：</a:t>
            </a:r>
            <a:endParaRPr kumimoji="1" lang="en-US" altLang="zh-CN" sz="7200" dirty="0"/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zh-CN" altLang="en-US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zh-CN" altLang="en-US" sz="7200" b="0" dirty="0">
                <a:effectLst/>
                <a:latin typeface="Menlo" panose="020B0609030804020204" pitchFamily="49" charset="0"/>
              </a:rPr>
              <a:t>返回线性表中第一个</a:t>
            </a:r>
            <a:r>
              <a:rPr lang="zh-CN" altLang="en-US" sz="7200" dirty="0">
                <a:latin typeface="Menlo" panose="020B0609030804020204" pitchFamily="49" charset="0"/>
              </a:rPr>
              <a:t>值为</a:t>
            </a:r>
            <a:r>
              <a:rPr lang="en-US" altLang="zh-CN" sz="7200" dirty="0">
                <a:latin typeface="Menlo" panose="020B0609030804020204" pitchFamily="49" charset="0"/>
              </a:rPr>
              <a:t>x</a:t>
            </a:r>
            <a:r>
              <a:rPr lang="zh-CN" altLang="en-US" sz="7200" dirty="0">
                <a:latin typeface="Menlo" panose="020B0609030804020204" pitchFamily="49" charset="0"/>
              </a:rPr>
              <a:t>的的元素位置。若找不到返回</a:t>
            </a:r>
            <a:r>
              <a:rPr lang="en-US" altLang="zh-CN" sz="7200" dirty="0">
                <a:latin typeface="Menlo" panose="020B0609030804020204" pitchFamily="49" charset="0"/>
              </a:rPr>
              <a:t>false</a:t>
            </a:r>
            <a:r>
              <a:rPr lang="zh-CN" altLang="en-US" sz="7200" dirty="0">
                <a:latin typeface="Menlo" panose="020B0609030804020204" pitchFamily="49" charset="0"/>
              </a:rPr>
              <a:t>。</a:t>
            </a:r>
            <a:endParaRPr lang="en-US" altLang="zh-CN" sz="7200" dirty="0">
              <a:latin typeface="Menlo" panose="020B0609030804020204" pitchFamily="49" charset="0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7200" dirty="0">
                <a:latin typeface="Menlo" panose="020B0609030804020204" pitchFamily="49" charset="0"/>
              </a:rPr>
              <a:t>将</a:t>
            </a:r>
            <a:r>
              <a:rPr lang="en" altLang="zh-CN" sz="7200" dirty="0">
                <a:latin typeface="Menlo" panose="020B0609030804020204" pitchFamily="49" charset="0"/>
              </a:rPr>
              <a:t>x</a:t>
            </a:r>
            <a:r>
              <a:rPr lang="zh-CN" altLang="en-US" sz="7200" dirty="0">
                <a:latin typeface="Menlo" panose="020B0609030804020204" pitchFamily="49" charset="0"/>
              </a:rPr>
              <a:t>插入在位置</a:t>
            </a:r>
            <a:r>
              <a:rPr lang="en" altLang="zh-CN" sz="7200" dirty="0" err="1">
                <a:latin typeface="Menlo" panose="020B0609030804020204" pitchFamily="49" charset="0"/>
              </a:rPr>
              <a:t>i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true</a:t>
            </a:r>
            <a:r>
              <a:rPr lang="zh-CN" altLang="en" sz="7200" dirty="0">
                <a:latin typeface="Menlo" panose="020B0609030804020204" pitchFamily="49" charset="0"/>
              </a:rPr>
              <a:t>。</a:t>
            </a:r>
            <a:r>
              <a:rPr lang="zh-CN" altLang="en-US" sz="7200" dirty="0">
                <a:latin typeface="Menlo" panose="020B0609030804020204" pitchFamily="49" charset="0"/>
              </a:rPr>
              <a:t>若空间已满，则打印“</a:t>
            </a:r>
            <a:r>
              <a:rPr lang="en" altLang="zh-CN" sz="7200" dirty="0">
                <a:latin typeface="Menlo" panose="020B0609030804020204" pitchFamily="49" charset="0"/>
              </a:rPr>
              <a:t>FULL”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false</a:t>
            </a:r>
            <a:r>
              <a:rPr lang="zh-CN" altLang="en" sz="7200" dirty="0">
                <a:latin typeface="Menlo" panose="020B0609030804020204" pitchFamily="49" charset="0"/>
              </a:rPr>
              <a:t>；</a:t>
            </a:r>
            <a:r>
              <a:rPr lang="zh-CN" altLang="en-US" sz="7200" dirty="0">
                <a:latin typeface="Menlo" panose="020B0609030804020204" pitchFamily="49" charset="0"/>
              </a:rPr>
              <a:t>如果参数</a:t>
            </a:r>
            <a:r>
              <a:rPr lang="en" altLang="zh-CN" sz="7200" dirty="0">
                <a:latin typeface="Menlo" panose="020B0609030804020204" pitchFamily="49" charset="0"/>
              </a:rPr>
              <a:t>P</a:t>
            </a:r>
            <a:r>
              <a:rPr lang="zh-CN" altLang="en-US" sz="7200" dirty="0">
                <a:latin typeface="Menlo" panose="020B0609030804020204" pitchFamily="49" charset="0"/>
              </a:rPr>
              <a:t>指向非法位置，则打印“</a:t>
            </a:r>
            <a:r>
              <a:rPr lang="en" altLang="zh-CN" sz="7200" dirty="0">
                <a:latin typeface="Menlo" panose="020B0609030804020204" pitchFamily="49" charset="0"/>
              </a:rPr>
              <a:t>ILLEGAL POSITION”</a:t>
            </a:r>
            <a:r>
              <a:rPr lang="zh-CN" altLang="en-US" sz="7200" dirty="0">
                <a:latin typeface="Menlo" panose="020B0609030804020204" pitchFamily="49" charset="0"/>
              </a:rPr>
              <a:t>并返回</a:t>
            </a:r>
            <a:r>
              <a:rPr lang="en" altLang="zh-CN" sz="7200" dirty="0">
                <a:latin typeface="Menlo" panose="020B0609030804020204" pitchFamily="49" charset="0"/>
              </a:rPr>
              <a:t>false</a:t>
            </a:r>
            <a:r>
              <a:rPr lang="zh-CN" altLang="en" sz="7200" dirty="0">
                <a:latin typeface="Menlo" panose="020B0609030804020204" pitchFamily="49" charset="0"/>
              </a:rPr>
              <a:t>；</a:t>
            </a:r>
            <a:endParaRPr lang="en-US" altLang="zh-CN" sz="7200" dirty="0">
              <a:latin typeface="Menlo" panose="020B0609030804020204" pitchFamily="49" charset="0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将位置</a:t>
            </a:r>
            <a:r>
              <a:rPr lang="en" altLang="zh-CN" sz="7200" b="0" i="0" dirty="0" err="1">
                <a:solidFill>
                  <a:srgbClr val="404040"/>
                </a:solidFill>
                <a:effectLst/>
                <a:latin typeface="Harmony"/>
              </a:rPr>
              <a:t>i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的元素删除并返回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true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。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若参数</a:t>
            </a:r>
            <a:r>
              <a:rPr lang="en" altLang="zh-CN" sz="7200" dirty="0" err="1">
                <a:solidFill>
                  <a:srgbClr val="404040"/>
                </a:solidFill>
                <a:latin typeface="Harmony"/>
              </a:rPr>
              <a:t>i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指向非法位置，则打印“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POSITION P EMPTY”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（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其中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P</a:t>
            </a:r>
            <a:r>
              <a:rPr lang="zh-CN" altLang="en-US" sz="7200" b="0" i="0" dirty="0">
                <a:solidFill>
                  <a:srgbClr val="404040"/>
                </a:solidFill>
                <a:effectLst/>
                <a:latin typeface="Harmony"/>
              </a:rPr>
              <a:t>是参数值）并返回</a:t>
            </a:r>
            <a:r>
              <a:rPr lang="en" altLang="zh-CN" sz="7200" b="0" i="0" dirty="0">
                <a:solidFill>
                  <a:srgbClr val="404040"/>
                </a:solidFill>
                <a:effectLst/>
                <a:latin typeface="Harmony"/>
              </a:rPr>
              <a:t>false</a:t>
            </a:r>
            <a:r>
              <a:rPr lang="zh-CN" altLang="en" sz="7200" b="0" i="0" dirty="0">
                <a:solidFill>
                  <a:srgbClr val="404040"/>
                </a:solidFill>
                <a:effectLst/>
                <a:latin typeface="Harmony"/>
              </a:rPr>
              <a:t>。</a:t>
            </a:r>
            <a:endParaRPr lang="en-US" altLang="zh-CN" sz="7200" b="0" i="0" dirty="0">
              <a:solidFill>
                <a:srgbClr val="404040"/>
              </a:solidFill>
              <a:effectLst/>
              <a:latin typeface="Harmony"/>
            </a:endParaRPr>
          </a:p>
          <a:p>
            <a:pPr>
              <a:lnSpc>
                <a:spcPct val="170000"/>
              </a:lnSpc>
            </a:pPr>
            <a:r>
              <a:rPr lang="en" altLang="zh-CN" sz="72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RemoveBetween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72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Type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72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" altLang="zh-CN" sz="7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kumimoji="1" lang="zh-CN" altLang="en-US" sz="7200" dirty="0"/>
              <a:t>从表中删除所有值介于</a:t>
            </a:r>
            <a:r>
              <a:rPr kumimoji="1" lang="en-US" altLang="zh-CN" sz="7200" dirty="0"/>
              <a:t>x</a:t>
            </a:r>
            <a:r>
              <a:rPr kumimoji="1" lang="zh-CN" altLang="en-US" sz="7200" dirty="0"/>
              <a:t>和</a:t>
            </a:r>
            <a:r>
              <a:rPr kumimoji="1" lang="en-US" altLang="zh-CN" sz="7200" dirty="0"/>
              <a:t>y</a:t>
            </a:r>
            <a:r>
              <a:rPr kumimoji="1" lang="zh-CN" altLang="en-US" sz="7200" dirty="0"/>
              <a:t>之间（包括</a:t>
            </a:r>
            <a:r>
              <a:rPr kumimoji="1" lang="en-US" altLang="zh-CN" sz="7200" dirty="0"/>
              <a:t>x</a:t>
            </a:r>
            <a:r>
              <a:rPr kumimoji="1" lang="zh-CN" altLang="en-US" sz="7200" dirty="0"/>
              <a:t>和</a:t>
            </a:r>
            <a:r>
              <a:rPr kumimoji="1" lang="en-US" altLang="zh-CN" sz="7200" dirty="0"/>
              <a:t>y</a:t>
            </a:r>
            <a:r>
              <a:rPr kumimoji="1" lang="zh-CN" altLang="en-US" sz="7200" dirty="0"/>
              <a:t>）的所有元素，并输出删除元素个数</a:t>
            </a:r>
            <a:r>
              <a:rPr kumimoji="1" lang="en-US" altLang="zh-CN" sz="7200" dirty="0"/>
              <a:t>num</a:t>
            </a:r>
            <a:r>
              <a:rPr kumimoji="1" lang="zh-CN" altLang="en-US" sz="7200" dirty="0"/>
              <a:t>。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7200" dirty="0"/>
              <a:t>	</a:t>
            </a:r>
            <a:endParaRPr kumimoji="1"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315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2"/>
    </mc:Choice>
    <mc:Fallback xmlns="">
      <p:transition spd="slow" advTm="7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第一题：顺序表操作集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470"/>
            <a:ext cx="10134600" cy="4571216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kumimoji="1" lang="zh-CN" altLang="zh-CN" sz="2400" b="1" kern="120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示例：</a:t>
            </a:r>
            <a:endParaRPr kumimoji="1" lang="en-US" altLang="zh-CN" sz="24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kumimoji="1" lang="zh-CN" altLang="en-US" sz="20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根据提供的裁判测试程序自行修改，测试顺序表操作集的实现是否正确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endParaRPr kumimoji="1" lang="en-US" altLang="zh-CN" sz="2000" b="1" kern="1200" dirty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输入：</a:t>
            </a:r>
            <a:endParaRPr kumimoji="1" lang="en-US" altLang="zh-CN" sz="2400" b="1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6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1 2 3 4 5 6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3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6 5 1 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/>
              <a:t>3</a:t>
            </a:r>
            <a:endParaRPr lang="en-US" altLang="zh-CN" sz="2000" dirty="0">
              <a:effectLst/>
            </a:endParaRP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>
                <a:effectLst/>
              </a:rPr>
              <a:t>-1 6 1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4</a:t>
            </a:r>
          </a:p>
          <a:p>
            <a:pPr marL="457200" lvl="1" indent="0">
              <a:spcBef>
                <a:spcPts val="1000"/>
              </a:spcBef>
              <a:buSzPts val="1800"/>
              <a:buNone/>
            </a:pPr>
            <a:endParaRPr lang="zh-CN" altLang="zh-CN" sz="2000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999239-E81B-DE87-A843-2EF585538079}"/>
              </a:ext>
            </a:extLst>
          </p:cNvPr>
          <p:cNvSpPr txBox="1"/>
          <p:nvPr/>
        </p:nvSpPr>
        <p:spPr>
          <a:xfrm>
            <a:off x="5905500" y="2639812"/>
            <a:ext cx="6099858" cy="366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输出：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FULL Insertion Error: 6 is not in.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Finding Error: 6 is not in.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5 is at position 4.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1 is at position 0.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POSITION -1 EMPTY Deletion Error.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POSITION 6 EMPTY Deletion Error.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</a:p>
          <a:p>
            <a:pPr lvl="1">
              <a:lnSpc>
                <a:spcPct val="90000"/>
              </a:lnSpc>
              <a:spcBef>
                <a:spcPts val="1000"/>
              </a:spcBef>
              <a:buSzPts val="1800"/>
              <a:defRPr/>
            </a:pPr>
            <a:r>
              <a:rPr lang="en-US" altLang="zh-CN" sz="2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2246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"/>
    </mc:Choice>
    <mc:Fallback xmlns="">
      <p:transition spd="slow" advTm="69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第二题：删除有序顺序表中的重复项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3F7BD-7C27-ACF5-5E2C-17A3A241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zh-CN" altLang="en-US" sz="2400" dirty="0"/>
              <a:t>给你一个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 </a:t>
            </a:r>
            <a:r>
              <a:rPr lang="zh-CN" altLang="en-US" sz="2400" b="1" i="0" dirty="0">
                <a:solidFill>
                  <a:srgbClr val="262626"/>
                </a:solidFill>
                <a:effectLst/>
                <a:latin typeface="-apple-system"/>
              </a:rPr>
              <a:t>非严格递增排列 </a:t>
            </a:r>
            <a:r>
              <a:rPr lang="zh-CN" altLang="en-US" sz="2400" dirty="0">
                <a:solidFill>
                  <a:srgbClr val="262626"/>
                </a:solidFill>
                <a:latin typeface="-apple-system"/>
              </a:rPr>
              <a:t>的</a:t>
            </a:r>
            <a:r>
              <a:rPr kumimoji="1" lang="zh-CN" altLang="en-US" sz="2400" dirty="0"/>
              <a:t>顺序表</a:t>
            </a:r>
            <a:r>
              <a:rPr kumimoji="1" lang="en-US" altLang="zh-CN" sz="2400" dirty="0"/>
              <a:t>L</a:t>
            </a:r>
            <a:r>
              <a:rPr kumimoji="1" lang="zh-CN" altLang="en" sz="2400" dirty="0"/>
              <a:t>，</a:t>
            </a:r>
            <a:r>
              <a:rPr kumimoji="1" lang="zh-CN" altLang="en-US" sz="2400" dirty="0"/>
              <a:t>请 </a:t>
            </a:r>
            <a:r>
              <a:rPr kumimoji="1" lang="zh-CN" altLang="en-US" sz="2400" b="1" dirty="0"/>
              <a:t>原地</a:t>
            </a:r>
            <a:r>
              <a:rPr kumimoji="1" lang="zh-CN" altLang="en-US" sz="2400" dirty="0"/>
              <a:t> 删除重复的元素，使得每个元素 </a:t>
            </a:r>
            <a:r>
              <a:rPr kumimoji="1" lang="zh-CN" altLang="en-US" sz="2400" b="1" dirty="0"/>
              <a:t>只出现一次</a:t>
            </a:r>
            <a:r>
              <a:rPr kumimoji="1" lang="zh-CN" altLang="en-US" sz="2400" dirty="0"/>
              <a:t>。 返回删除后数组的新长度。</a:t>
            </a:r>
            <a:endParaRPr kumimoji="1" lang="en-US" altLang="zh-CN" sz="2400" dirty="0"/>
          </a:p>
          <a:p>
            <a:pPr algn="l"/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考虑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 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的唯一元素的数量为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k </a:t>
            </a:r>
            <a:r>
              <a:rPr lang="zh-CN" altLang="en" sz="2400" b="0" i="0" dirty="0">
                <a:solidFill>
                  <a:srgbClr val="262626"/>
                </a:solidFill>
                <a:effectLst/>
                <a:latin typeface="-apple-system"/>
              </a:rPr>
              <a:t>，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你需要更改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" sz="2400" b="0" i="0" dirty="0">
                <a:solidFill>
                  <a:srgbClr val="262626"/>
                </a:solidFill>
                <a:effectLst/>
                <a:latin typeface="-apple-system"/>
              </a:rPr>
              <a:t>，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使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 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的前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k 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个元素包含唯一元素，并按照它们最初在</a:t>
            </a:r>
            <a:r>
              <a:rPr lang="en-US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中出现的顺序排列。</a:t>
            </a:r>
            <a:r>
              <a:rPr lang="en" altLang="zh-CN" sz="2400" dirty="0">
                <a:solidFill>
                  <a:srgbClr val="262626"/>
                </a:solidFill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的其余元素与 </a:t>
            </a:r>
            <a:r>
              <a:rPr lang="en" altLang="zh-CN" sz="2400" b="0" i="0" dirty="0">
                <a:solidFill>
                  <a:srgbClr val="262626"/>
                </a:solidFill>
                <a:effectLst/>
                <a:latin typeface="-apple-system"/>
              </a:rPr>
              <a:t>L</a:t>
            </a:r>
            <a:r>
              <a:rPr lang="zh-CN" altLang="en-US" sz="2400" b="0" i="0" dirty="0">
                <a:solidFill>
                  <a:srgbClr val="262626"/>
                </a:solidFill>
                <a:effectLst/>
                <a:latin typeface="-apple-system"/>
              </a:rPr>
              <a:t>的大小不重要。</a:t>
            </a:r>
          </a:p>
          <a:p>
            <a:r>
              <a:rPr kumimoji="1" lang="zh-CN" altLang="en-US" sz="2400" dirty="0"/>
              <a:t>注：</a:t>
            </a:r>
            <a:r>
              <a:rPr kumimoji="1" lang="en" altLang="zh-CN" sz="2400" dirty="0"/>
              <a:t>1 &lt;= </a:t>
            </a:r>
            <a:r>
              <a:rPr kumimoji="1" lang="en" altLang="zh-CN" sz="2400" dirty="0" err="1"/>
              <a:t>L.length</a:t>
            </a:r>
            <a:r>
              <a:rPr kumimoji="1" lang="en" altLang="zh-CN" sz="2400" dirty="0"/>
              <a:t> &lt;= 3*10^4</a:t>
            </a:r>
            <a:r>
              <a:rPr kumimoji="1" lang="en-US" altLang="zh-CN" sz="2400" dirty="0"/>
              <a:t>; </a:t>
            </a:r>
            <a:r>
              <a:rPr kumimoji="1" lang="en" altLang="zh-CN" sz="2400" dirty="0"/>
              <a:t>-10^4 &lt;= L[</a:t>
            </a:r>
            <a:r>
              <a:rPr kumimoji="1" lang="en" altLang="zh-CN" sz="2400" dirty="0" err="1"/>
              <a:t>i</a:t>
            </a:r>
            <a:r>
              <a:rPr kumimoji="1" lang="en" altLang="zh-CN" sz="2400" dirty="0"/>
              <a:t>]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&lt;= 10^4</a:t>
            </a:r>
            <a:r>
              <a:rPr kumimoji="1" lang="en-US" altLang="zh-CN" sz="2400" dirty="0"/>
              <a:t>; </a:t>
            </a:r>
            <a:r>
              <a:rPr kumimoji="1" lang="zh-CN" altLang="en-US" sz="2400" dirty="0"/>
              <a:t>解并不唯一，输出可行解之一即可。</a:t>
            </a:r>
          </a:p>
          <a:p>
            <a:r>
              <a:rPr kumimoji="1" lang="zh-CN" altLang="en-US" sz="2400" dirty="0"/>
              <a:t>进阶：设计一个尽可能高效的算法。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zh-CN" altLang="en-US" sz="2400" b="1" dirty="0"/>
              <a:t>示例：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输入</a:t>
            </a:r>
            <a:r>
              <a:rPr kumimoji="1" lang="en-US" altLang="zh-CN" sz="2400" dirty="0"/>
              <a:t>: </a:t>
            </a:r>
            <a:r>
              <a:rPr kumimoji="1" lang="en" altLang="zh-CN" sz="2400" dirty="0"/>
              <a:t>L = [1, 1, 2]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输出</a:t>
            </a:r>
            <a:r>
              <a:rPr kumimoji="1" lang="en-US" altLang="zh-CN" sz="2400" dirty="0"/>
              <a:t>: 2  L = [1, 2, _]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5BDAA4-8457-BF7C-0461-BB334B560BBD}"/>
              </a:ext>
            </a:extLst>
          </p:cNvPr>
          <p:cNvSpPr txBox="1"/>
          <p:nvPr/>
        </p:nvSpPr>
        <p:spPr>
          <a:xfrm>
            <a:off x="5057079" y="5480903"/>
            <a:ext cx="60997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 sz="2400" dirty="0"/>
              <a:t>输入</a:t>
            </a:r>
            <a:r>
              <a:rPr kumimoji="1" lang="en-US" altLang="zh-CN" sz="2400" dirty="0"/>
              <a:t>: </a:t>
            </a:r>
            <a:r>
              <a:rPr kumimoji="1" lang="en" altLang="zh-CN" sz="2400" dirty="0"/>
              <a:t>L = [0, 0, 1, 1, 1, 2, 2, 3, 3, 4]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输出</a:t>
            </a:r>
            <a:r>
              <a:rPr kumimoji="1" lang="en-US" altLang="zh-CN" sz="2400" dirty="0"/>
              <a:t>: 5  L = [0, 1, 2, 3, 4]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03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"/>
    </mc:Choice>
    <mc:Fallback xmlns="">
      <p:transition spd="slow" advTm="55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2D3B3-12C7-638F-841C-9EEC3D8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第三题：一元多项式乘法（顺序表）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3F7BD-7C27-ACF5-5E2C-17A3A2412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给你两个由 </a:t>
            </a:r>
            <a:r>
              <a:rPr kumimoji="1" lang="zh-CN" altLang="en-US" b="1" dirty="0"/>
              <a:t>顺序表</a:t>
            </a:r>
            <a:r>
              <a:rPr kumimoji="1" lang="zh-CN" altLang="en-US" dirty="0"/>
              <a:t> 实现的一元多项式，计算两个多项式的乘积</a:t>
            </a:r>
            <a:endParaRPr kumimoji="1" lang="en-US" altLang="zh-CN" dirty="0"/>
          </a:p>
          <a:p>
            <a:r>
              <a:rPr kumimoji="1" lang="zh-CN" altLang="en-US" dirty="0"/>
              <a:t>注：多项式的实现中，各个多项式共享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Poly_Array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b="1" dirty="0"/>
              <a:t>示例：</a:t>
            </a: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输出</a:t>
            </a:r>
            <a:r>
              <a:rPr kumimoji="1" lang="en-US" altLang="zh-CN" dirty="0"/>
              <a:t>: 2.16 + 92.34x^50 + 9.06x^1000 + 102.6x^1050 + 7.4x^2000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F29B9B-13E5-91B3-7B7E-E34B2DBA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56" y="3145273"/>
            <a:ext cx="5167340" cy="2021704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F6C9814-091C-5F52-E9BA-D8BC6CB00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91179"/>
            <a:ext cx="6248400" cy="9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2.0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+ 1.8</a:t>
            </a:r>
            <a:endParaRPr lang="en-US" altLang="zh-CN" sz="2400" i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1.2 + 51.3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+ 3.7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101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4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2"/>
    </mc:Choice>
    <mc:Fallback xmlns="">
      <p:transition spd="slow" advTm="58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至少 </a:t>
            </a:r>
            <a:r>
              <a:rPr kumimoji="1" lang="en-US" altLang="zh-CN" dirty="0">
                <a:solidFill>
                  <a:srgbClr val="FF0000"/>
                </a:solidFill>
              </a:rPr>
              <a:t>3 </a:t>
            </a:r>
            <a:r>
              <a:rPr kumimoji="1" lang="zh-CN" altLang="en-US" dirty="0">
                <a:solidFill>
                  <a:srgbClr val="FF0000"/>
                </a:solidFill>
              </a:rPr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6"/>
    </mc:Choice>
    <mc:Fallback xmlns="">
      <p:transition spd="slow" advTm="57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以学号</a:t>
            </a:r>
            <a:r>
              <a:rPr kumimoji="1" lang="en-US" altLang="zh-CN"/>
              <a:t>-</a:t>
            </a:r>
            <a:r>
              <a:rPr kumimoji="1" lang="zh-CN" altLang="en-US"/>
              <a:t>姓名</a:t>
            </a:r>
            <a:r>
              <a:rPr kumimoji="1" lang="en-US" altLang="zh-CN"/>
              <a:t>-Lab2</a:t>
            </a:r>
            <a:r>
              <a:rPr kumimoji="1" lang="zh-CN" altLang="en-US"/>
              <a:t>为</a:t>
            </a:r>
            <a:r>
              <a:rPr kumimoji="1" lang="zh-CN" altLang="en-US" dirty="0"/>
              <a:t>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文件，其中包含三个</a:t>
            </a:r>
            <a:r>
              <a:rPr kumimoji="1" lang="en-US" altLang="zh-CN" dirty="0" err="1"/>
              <a:t>cpp</a:t>
            </a:r>
            <a:r>
              <a:rPr kumimoji="1" lang="zh-CN" altLang="en-US"/>
              <a:t>题解文件</a:t>
            </a:r>
            <a:r>
              <a:rPr kumimoji="1" lang="en-US" altLang="zh-CN"/>
              <a:t>(Lab2-01</a:t>
            </a:r>
            <a:r>
              <a:rPr kumimoji="1" lang="zh-CN" altLang="en-US"/>
              <a:t>，</a:t>
            </a:r>
            <a:r>
              <a:rPr kumimoji="1" lang="en-US" altLang="zh-CN"/>
              <a:t>Lab2-02</a:t>
            </a:r>
            <a:r>
              <a:rPr kumimoji="1" lang="zh-CN" altLang="en-US"/>
              <a:t>，</a:t>
            </a:r>
            <a:r>
              <a:rPr kumimoji="1" lang="en-US" altLang="zh-CN"/>
              <a:t>Lab2-03)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"/>
    </mc:Choice>
    <mc:Fallback xmlns="">
      <p:transition spd="slow" advTm="515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9018</TotalTime>
  <Words>698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Harmony</vt:lpstr>
      <vt:lpstr>Menlo</vt:lpstr>
      <vt:lpstr>等线</vt:lpstr>
      <vt:lpstr>等线 Light</vt:lpstr>
      <vt:lpstr>Arial</vt:lpstr>
      <vt:lpstr>Times New Roman</vt:lpstr>
      <vt:lpstr>Office 主题​​</vt:lpstr>
      <vt:lpstr>数据结构 Lab2</vt:lpstr>
      <vt:lpstr>第一题：顺序表操作集</vt:lpstr>
      <vt:lpstr>第一题：顺序表操作集</vt:lpstr>
      <vt:lpstr>第二题：删除有序顺序表中的重复项</vt:lpstr>
      <vt:lpstr>第三题：一元多项式乘法（顺序表）</vt:lpstr>
      <vt:lpstr>评分标准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硕 郝</cp:lastModifiedBy>
  <cp:revision>22</cp:revision>
  <dcterms:created xsi:type="dcterms:W3CDTF">2023-09-03T12:28:34Z</dcterms:created>
  <dcterms:modified xsi:type="dcterms:W3CDTF">2025-09-15T00:55:44Z</dcterms:modified>
</cp:coreProperties>
</file>