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8"/>
  </p:notesMasterIdLst>
  <p:sldIdLst>
    <p:sldId id="631" r:id="rId2"/>
    <p:sldId id="635" r:id="rId3"/>
    <p:sldId id="842" r:id="rId4"/>
    <p:sldId id="841" r:id="rId5"/>
    <p:sldId id="846" r:id="rId6"/>
    <p:sldId id="847" r:id="rId7"/>
    <p:sldId id="843" r:id="rId8"/>
    <p:sldId id="848" r:id="rId9"/>
    <p:sldId id="849" r:id="rId10"/>
    <p:sldId id="851" r:id="rId11"/>
    <p:sldId id="850" r:id="rId12"/>
    <p:sldId id="852" r:id="rId13"/>
    <p:sldId id="853" r:id="rId14"/>
    <p:sldId id="854" r:id="rId15"/>
    <p:sldId id="855" r:id="rId16"/>
    <p:sldId id="856" r:id="rId17"/>
    <p:sldId id="857" r:id="rId18"/>
    <p:sldId id="858" r:id="rId19"/>
    <p:sldId id="859" r:id="rId20"/>
    <p:sldId id="860" r:id="rId21"/>
    <p:sldId id="861" r:id="rId22"/>
    <p:sldId id="862" r:id="rId23"/>
    <p:sldId id="863" r:id="rId24"/>
    <p:sldId id="864" r:id="rId25"/>
    <p:sldId id="865" r:id="rId26"/>
    <p:sldId id="866" r:id="rId27"/>
    <p:sldId id="867" r:id="rId28"/>
    <p:sldId id="869" r:id="rId29"/>
    <p:sldId id="868" r:id="rId30"/>
    <p:sldId id="870" r:id="rId31"/>
    <p:sldId id="872" r:id="rId32"/>
    <p:sldId id="873" r:id="rId33"/>
    <p:sldId id="874" r:id="rId34"/>
    <p:sldId id="875" r:id="rId35"/>
    <p:sldId id="876" r:id="rId36"/>
    <p:sldId id="877" r:id="rId37"/>
    <p:sldId id="878" r:id="rId38"/>
    <p:sldId id="879" r:id="rId39"/>
    <p:sldId id="880" r:id="rId40"/>
    <p:sldId id="881" r:id="rId41"/>
    <p:sldId id="882" r:id="rId42"/>
    <p:sldId id="884" r:id="rId43"/>
    <p:sldId id="883" r:id="rId44"/>
    <p:sldId id="885" r:id="rId45"/>
    <p:sldId id="886" r:id="rId46"/>
    <p:sldId id="887" r:id="rId47"/>
    <p:sldId id="888" r:id="rId48"/>
    <p:sldId id="889" r:id="rId49"/>
    <p:sldId id="844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897" r:id="rId58"/>
    <p:sldId id="898" r:id="rId59"/>
    <p:sldId id="916" r:id="rId60"/>
    <p:sldId id="900" r:id="rId61"/>
    <p:sldId id="901" r:id="rId62"/>
    <p:sldId id="899" r:id="rId63"/>
    <p:sldId id="902" r:id="rId64"/>
    <p:sldId id="904" r:id="rId65"/>
    <p:sldId id="905" r:id="rId66"/>
    <p:sldId id="906" r:id="rId67"/>
    <p:sldId id="907" r:id="rId68"/>
    <p:sldId id="908" r:id="rId69"/>
    <p:sldId id="909" r:id="rId70"/>
    <p:sldId id="910" r:id="rId71"/>
    <p:sldId id="911" r:id="rId72"/>
    <p:sldId id="912" r:id="rId73"/>
    <p:sldId id="913" r:id="rId74"/>
    <p:sldId id="845" r:id="rId75"/>
    <p:sldId id="915" r:id="rId76"/>
    <p:sldId id="704" r:id="rId7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008000"/>
    <a:srgbClr val="000099"/>
    <a:srgbClr val="0000CC"/>
    <a:srgbClr val="990099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9" autoAdjust="0"/>
    <p:restoredTop sz="88897" autoAdjust="0"/>
  </p:normalViewPr>
  <p:slideViewPr>
    <p:cSldViewPr>
      <p:cViewPr varScale="1">
        <p:scale>
          <a:sx n="108" d="100"/>
          <a:sy n="108" d="100"/>
        </p:scale>
        <p:origin x="18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fld id="{560E6BD8-910F-4459-BEB3-45946A596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线性表的顺序表示（即顺序表）的存储表示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850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0+1 = 1</a:t>
            </a:r>
            <a:br>
              <a:rPr lang="en-CN" dirty="0"/>
            </a:br>
            <a:br>
              <a:rPr lang="en-CN" dirty="0"/>
            </a:br>
            <a:r>
              <a:rPr lang="en-CN" dirty="0"/>
              <a:t>1+1 = 2</a:t>
            </a:r>
          </a:p>
          <a:p>
            <a:endParaRPr lang="en-CN" dirty="0"/>
          </a:p>
          <a:p>
            <a:r>
              <a:rPr lang="en-CN" dirty="0"/>
              <a:t>2+1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07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随机访问</a:t>
            </a:r>
            <a:r>
              <a:rPr lang="zh-CN" altLang="en-US" dirty="0"/>
              <a:t>：按照下标进行直接访问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181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静态数组：在运行过程中占有固定的存储空间，且不会因程序的执行而发生改变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动态数组：在指针中只存放第一个元素的地址，仅占用一个存储空间，利用指针的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访问数组中的相邻元素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3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个元素的存储地址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是一个元素所占用的存储单元个数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8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多维数组实际上是用一维数组实现的</a:t>
            </a:r>
            <a:endParaRPr lang="en-US" dirty="0"/>
          </a:p>
          <a:p>
            <a:endParaRPr lang="en-CN" dirty="0"/>
          </a:p>
          <a:p>
            <a:r>
              <a:rPr lang="en-CN" dirty="0"/>
              <a:t>大多数程序设计语言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r>
              <a:rPr lang="en-CN" dirty="0"/>
              <a:t>采用行优先存放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Fortran语言按列优先存放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6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以书本解释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70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假设下标从</a:t>
            </a:r>
            <a:r>
              <a:rPr lang="en-US" altLang="zh-CN" dirty="0"/>
              <a:t>0</a:t>
            </a:r>
            <a:r>
              <a:rPr lang="zh-CN" altLang="en-US" dirty="0"/>
              <a:t>开始，则</a:t>
            </a:r>
            <a:r>
              <a:rPr lang="en-US" altLang="zh-CN" dirty="0"/>
              <a:t>65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64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194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98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t/(m*n)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83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设矩阵列数为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对矩阵三元组表扫描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次检测列号为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次扫描寻找所有列号为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的三元组，将其行号变列号、列号变行号，顺次存于转置矩阵三元组表中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6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E703-88AB-B448-8656-91C0AB65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82A9-BFA4-1649-A50E-3F7F189E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9B48-2654-9947-887D-7921C8D1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A2F6-1F16-9F4D-99C6-FEB40058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05BA-93BE-CD42-9AB9-558E2628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603-9AE7-EE4A-AB8C-1EB8522A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5C3-1688-9145-BA36-A36C15F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3CFA-B873-B045-9906-44CB235A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6D6E-6505-914D-88F7-6D8A26E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6BCA-DA3B-B549-A197-2E4457F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D9DE-0CF8-E947-BE6A-380787EA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5451-3A61-644A-B6AB-E3B8D5E9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3FA7-5553-4943-84A5-710B61A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3EFE-3F71-1548-9E1C-DA197DF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C1D9-1A5A-974B-88C9-3C64354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8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941-B68D-B84F-96CD-867900D3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3120-36F6-3E4D-8042-165E5DCC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5FBE-BCBB-1548-9E8E-1AA00F26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9F9F-1EC8-964D-AAEF-DA41C16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8109-83C2-234E-B976-547347C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1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0DA-F701-8F40-BD6C-487F279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86EA-8B7A-7243-B546-0E045A4A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72CF-6B16-9B46-BB22-4DFBDCC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4F91-C4EC-A649-A735-57F7D28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FF50-BE38-6249-8CAE-AFAC331F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A47-ED96-C946-A7B6-E7D6248E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1104-0C5C-9641-A39D-5909FCE1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CC11-52E0-E340-9311-A9C39468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B086-05CA-3F44-921C-57BB647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A19F-C9DE-8549-B7D8-EEDAC11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927-26B0-2E43-9416-49C8245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1D1-A431-2F45-9CBA-094E391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AE94-5294-B448-8D4A-76D530ED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41A8-A588-2640-86C2-98F04F38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085B2-EDAF-9848-BDF7-6ED9FD46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4560-66BC-4745-B8BE-CAC3DE3E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AD95B-E34D-954C-A9FF-456624B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80E4B-90E4-FC49-B1FF-18AF6C0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99DF-5416-FD4E-839C-7A4EA41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5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17-B6D3-4A49-9202-0E557C8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FA781-395B-B341-A5D6-A5A1B213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40E22-AB33-704E-B73E-9995F08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9ABC-2612-7B4A-AD1E-425CBCF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9075-BD85-3241-A757-C84BF7A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64E5-6248-2F48-A492-E42EB496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BAC9-5450-8944-AD74-8CB832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6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5F4-AF0F-C54E-B8CA-D1157044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AE1F-407C-A443-BB3B-21907100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C662-4E76-B64D-AD22-B31CA9AF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8255-9A06-CD45-8EF0-9EA031D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D7B-F893-8E42-9279-1296281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BEC7-430C-834C-AF20-7785ABA1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45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8A3-45A2-294E-AAF1-2B1B8FCA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9E7E7-79DC-2A4A-9FC1-C8C82735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0A68-1DD3-6148-B2A4-751D08D3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5F40-216B-BF4D-A973-E3E80BB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C9E-3CF2-374C-8297-EC8AB4B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99ED-1EE7-B74F-98ED-83573E8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68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7EFD-A768-3E46-A605-BFDBFCF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8DCE-325F-1A48-BA2A-CE927667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A37-4AD9-4546-8FC0-C1191822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D947-3A23-1E4D-91F4-25CA45D31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238D-5806-9B4A-AF9F-C07F84A6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59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2657-05AE-564E-91A1-19876A19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759D0-A140-084B-B12A-B280A716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46" y="1690689"/>
            <a:ext cx="637270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带形参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构造函数：建立最大长度为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的数组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参数检查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Invalid Array Size "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" pitchFamily="2" charset="0"/>
                <a:ea typeface="DengXian" panose="02010600030101010101" pitchFamily="2" charset="-122"/>
                <a:cs typeface="Times New Roman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" pitchFamily="2" charset="0"/>
                <a:ea typeface="DengXian" panose="02010600030101010101" pitchFamily="2" charset="-122"/>
                <a:cs typeface="Times New Roman" pitchFamily="18" charset="0"/>
              </a:rPr>
              <a:t>数组长度</a:t>
            </a: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创建数组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80E4-214C-3047-B8B0-808CE890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5D78F-09CF-7C48-9296-484067AB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81" y="1690689"/>
            <a:ext cx="653563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私有函数：动态分配数组的存储空间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创建动态数组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Type 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4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9386-642C-7C41-A2A1-218D85E0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FD168-A009-A847-BB55-AB46B0A9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0" y="1690689"/>
            <a:ext cx="79321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复制构造函数：复制数组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以建立新数组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x.ArraySize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目标数组的长度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Type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为目标数组动态分配存储空间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 "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srcptr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源数组首地址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destptr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目标数组首地址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--)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destptr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srcptr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6097-8203-F24A-A372-40C1870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一维数组的访问函数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D82987-4627-2E43-92E3-73AEE690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33" y="1694356"/>
            <a:ext cx="7399734" cy="26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</a:pP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访问下标为</a:t>
            </a:r>
            <a:r>
              <a:rPr kumimoji="1"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的数组元素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Type&amp;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:: operator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 (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0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隶书" pitchFamily="49" charset="-122"/>
              </a:rPr>
              <a:t>-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Bound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elements[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34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8FB5-242A-0645-9864-EB216C3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一维数组的修改数组长度函数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CA3004-BC5A-BA47-94B5-EA04B6FE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56" y="1690689"/>
            <a:ext cx="67318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::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Resize (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if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0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 Type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创建新数组</a:t>
            </a:r>
            <a:endParaRPr kumimoji="1"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NULL)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 "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= 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?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elements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源数组首地址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目标数组首地址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(n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--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 =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复制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 ]</a:t>
            </a:r>
            <a:r>
              <a:rPr kumimoji="1" lang="en-US" altLang="zh-CN" sz="20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000" b="0" i="1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zh-CN" altLang="en-US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9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40D1-59A0-F741-8394-F8A8B62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数组的顺序存储方式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9DE0-423B-DA43-810B-3D44C6D4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数组中各个元素的值是按次序存放在计算机的一组连续存储单元中</a:t>
            </a:r>
          </a:p>
          <a:p>
            <a:endParaRPr lang="zh-CN" altLang="en-US" dirty="0"/>
          </a:p>
          <a:p>
            <a:r>
              <a:rPr lang="zh-CN" altLang="en-US" dirty="0"/>
              <a:t>只要知道数组元素的下标值，就可以按相应的地址计算公式求得该元素的存放地址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优点在于可以</a:t>
            </a:r>
            <a:r>
              <a:rPr lang="zh-CN" altLang="en-US" dirty="0">
                <a:solidFill>
                  <a:srgbClr val="C00000"/>
                </a:solidFill>
              </a:rPr>
              <a:t>随机存取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数组元素的值</a:t>
            </a:r>
          </a:p>
        </p:txBody>
      </p:sp>
    </p:spTree>
    <p:extLst>
      <p:ext uri="{BB962C8B-B14F-4D97-AF65-F5344CB8AC3E}">
        <p14:creationId xmlns:p14="http://schemas.microsoft.com/office/powerpoint/2010/main" val="343188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DE5-F68A-CA45-98A3-9F390633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endParaRPr lang="en-US" dirty="0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7F7D8A0-C7A4-CB4A-B2B1-93C5CB68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00" y="3545558"/>
            <a:ext cx="6781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360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1F6D6E53-DE7A-1348-9AC5-088F46B6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3620170"/>
            <a:ext cx="67505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35  27   49   18   60   54  77   83   41  02</a:t>
            </a:r>
            <a:endParaRPr lang="en-US" altLang="zh-CN" sz="36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391094A-E4A7-AE41-9619-198A4767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2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448F2E3E-109F-4442-AC65-150F9320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80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1B9A6FD-56B1-CC49-BF4D-B9809156B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8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CE97624-8D6B-B34F-88D9-607F1F605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6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4C5ECE9-3E8A-7141-9EB3-0B2518EE7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4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E2AD49BB-8801-1247-8EB2-9A6743EDE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D4E6874-736C-3245-AE7B-9481AE42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70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1648D88-18BE-CE40-A9E9-52EBE6337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8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F5D2517-7797-0B4E-8BD2-A5F705DF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6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A5022B49-3333-654D-BC1B-69EC045E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200" y="2966120"/>
            <a:ext cx="6955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0     1     2     3    4     5     6     7    8     9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BA295CCF-1251-FF4B-B200-B89B123D365B}"/>
              </a:ext>
            </a:extLst>
          </p:cNvPr>
          <p:cNvSpPr>
            <a:spLocks/>
          </p:cNvSpPr>
          <p:nvPr/>
        </p:nvSpPr>
        <p:spPr bwMode="auto">
          <a:xfrm rot="-5400000">
            <a:off x="15431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9">
            <a:extLst>
              <a:ext uri="{FF2B5EF4-FFF2-40B4-BE49-F238E27FC236}">
                <a16:creationId xmlns:a16="http://schemas.microsoft.com/office/drawing/2014/main" id="{391BAC09-23A1-D249-95C8-7A4DF2E71EBD}"/>
              </a:ext>
            </a:extLst>
          </p:cNvPr>
          <p:cNvSpPr>
            <a:spLocks/>
          </p:cNvSpPr>
          <p:nvPr/>
        </p:nvSpPr>
        <p:spPr bwMode="auto">
          <a:xfrm rot="-5400000">
            <a:off x="22289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3F3F98BE-E4A2-F34F-97AD-918C7F788625}"/>
              </a:ext>
            </a:extLst>
          </p:cNvPr>
          <p:cNvSpPr>
            <a:spLocks/>
          </p:cNvSpPr>
          <p:nvPr/>
        </p:nvSpPr>
        <p:spPr bwMode="auto">
          <a:xfrm rot="-5400000">
            <a:off x="29147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21">
            <a:extLst>
              <a:ext uri="{FF2B5EF4-FFF2-40B4-BE49-F238E27FC236}">
                <a16:creationId xmlns:a16="http://schemas.microsoft.com/office/drawing/2014/main" id="{10BAD409-C9D1-4C4D-B98B-1A144EECE578}"/>
              </a:ext>
            </a:extLst>
          </p:cNvPr>
          <p:cNvSpPr>
            <a:spLocks/>
          </p:cNvSpPr>
          <p:nvPr/>
        </p:nvSpPr>
        <p:spPr bwMode="auto">
          <a:xfrm rot="-5400000">
            <a:off x="36005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1795253-24C5-1644-899F-1A8716CC132A}"/>
              </a:ext>
            </a:extLst>
          </p:cNvPr>
          <p:cNvSpPr>
            <a:spLocks/>
          </p:cNvSpPr>
          <p:nvPr/>
        </p:nvSpPr>
        <p:spPr bwMode="auto">
          <a:xfrm rot="-5400000">
            <a:off x="42863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0BF448F-6BB6-2344-89B8-A73A5140EABD}"/>
              </a:ext>
            </a:extLst>
          </p:cNvPr>
          <p:cNvSpPr>
            <a:spLocks/>
          </p:cNvSpPr>
          <p:nvPr/>
        </p:nvSpPr>
        <p:spPr bwMode="auto">
          <a:xfrm rot="-5400000">
            <a:off x="49721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70446A9D-C5F1-1944-8D22-060593FC73C3}"/>
              </a:ext>
            </a:extLst>
          </p:cNvPr>
          <p:cNvSpPr>
            <a:spLocks/>
          </p:cNvSpPr>
          <p:nvPr/>
        </p:nvSpPr>
        <p:spPr bwMode="auto">
          <a:xfrm rot="-5400000">
            <a:off x="56579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64BF346C-D2A4-4F45-9B27-552B2521EEE5}"/>
              </a:ext>
            </a:extLst>
          </p:cNvPr>
          <p:cNvSpPr>
            <a:spLocks/>
          </p:cNvSpPr>
          <p:nvPr/>
        </p:nvSpPr>
        <p:spPr bwMode="auto">
          <a:xfrm rot="-5400000">
            <a:off x="63437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6A4D5AC6-B7F3-AF4B-9F2F-6890609B0885}"/>
              </a:ext>
            </a:extLst>
          </p:cNvPr>
          <p:cNvSpPr>
            <a:spLocks/>
          </p:cNvSpPr>
          <p:nvPr/>
        </p:nvSpPr>
        <p:spPr bwMode="auto">
          <a:xfrm rot="-5400000">
            <a:off x="7055976" y="4064138"/>
            <a:ext cx="137584" cy="71438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27">
            <a:extLst>
              <a:ext uri="{FF2B5EF4-FFF2-40B4-BE49-F238E27FC236}">
                <a16:creationId xmlns:a16="http://schemas.microsoft.com/office/drawing/2014/main" id="{0AF441F7-B6C9-9446-8F6B-8DA7A238D515}"/>
              </a:ext>
            </a:extLst>
          </p:cNvPr>
          <p:cNvSpPr>
            <a:spLocks/>
          </p:cNvSpPr>
          <p:nvPr/>
        </p:nvSpPr>
        <p:spPr bwMode="auto">
          <a:xfrm rot="-5400000">
            <a:off x="7691502" y="4123422"/>
            <a:ext cx="157154" cy="576242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A87EFDFA-9CBB-9B49-9F8C-052343C0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490120"/>
            <a:ext cx="67409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s     s     s     s      s     s     s     s     s  </a:t>
            </a:r>
            <a:endParaRPr lang="en-US" altLang="zh-CN" sz="36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F800319-E1B1-A742-8C17-8C73DAC17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88" y="5513858"/>
            <a:ext cx="70283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) = LOC(</a:t>
            </a:r>
            <a:r>
              <a:rPr lang="en-US" altLang="zh-CN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- 1) + s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 &amp;a[0]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* s</a:t>
            </a:r>
            <a:endParaRPr lang="en-US" altLang="zh-CN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37F07A7B-0E1A-7B41-AEB8-D5F5BC6A3E2C}"/>
              </a:ext>
            </a:extLst>
          </p:cNvPr>
          <p:cNvSpPr>
            <a:spLocks/>
          </p:cNvSpPr>
          <p:nvPr/>
        </p:nvSpPr>
        <p:spPr bwMode="auto">
          <a:xfrm>
            <a:off x="3029000" y="1771848"/>
            <a:ext cx="84138" cy="935038"/>
          </a:xfrm>
          <a:prstGeom prst="leftBrace">
            <a:avLst>
              <a:gd name="adj1" fmla="val 926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20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732AC1C4-2253-4544-8FDF-19EC758D5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4377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8F7A2F29-6780-3F4A-BDF1-EBEA63F0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600" y="2273498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- 1) + s,   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781A3D75-C45A-C749-A3DC-8F34ABE8D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600" y="1594048"/>
            <a:ext cx="43268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&amp;a[0],                </a:t>
            </a:r>
            <a:r>
              <a:rPr lang="en-US" altLang="zh-CN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altLang="zh-CN" sz="32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3EFB8207-E007-A645-9006-0ECF82AAE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800" y="4413920"/>
            <a:ext cx="0" cy="838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73231417-7E0B-2E44-BBDA-01C7AEB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800" y="4947320"/>
            <a:ext cx="23791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 + 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* s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7630CA3F-EB1F-F546-961F-17BD298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50" y="34677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2F28-0458-6744-83C6-F84913F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FCA-B89D-864E-AD0D-88F0DE5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5"/>
            <a:ext cx="7886700" cy="18838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若按</a:t>
            </a:r>
            <a:r>
              <a:rPr lang="zh-CN" altLang="en-US" dirty="0">
                <a:solidFill>
                  <a:srgbClr val="C00000"/>
                </a:solidFill>
              </a:rPr>
              <a:t>行优先存放</a:t>
            </a:r>
            <a:r>
              <a:rPr lang="zh-CN" altLang="en-US" dirty="0">
                <a:latin typeface="Times" pitchFamily="2" charset="0"/>
              </a:rPr>
              <a:t>，且每个元素占用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LOC(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, j) = &amp;a[0][0] + 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 * t</a:t>
            </a:r>
            <a:r>
              <a:rPr lang="en-US" baseline="-25000" dirty="0">
                <a:solidFill>
                  <a:srgbClr val="C00000"/>
                </a:solidFill>
                <a:latin typeface="Times" pitchFamily="2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+ j) * s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5362396-965D-7343-B762-DEFCE150E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659170"/>
              </p:ext>
            </p:extLst>
          </p:nvPr>
        </p:nvGraphicFramePr>
        <p:xfrm>
          <a:off x="992875" y="1690689"/>
          <a:ext cx="7158250" cy="255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680" imgH="1143000" progId="Equation.3">
                  <p:embed/>
                </p:oleObj>
              </mc:Choice>
              <mc:Fallback>
                <p:oleObj name="公式" r:id="rId3" imgW="3136680" imgH="114300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75" y="1690689"/>
                        <a:ext cx="7158250" cy="2552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2F28-0458-6744-83C6-F84913F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FCA-B89D-864E-AD0D-88F0DE5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5"/>
            <a:ext cx="7886700" cy="18838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若按</a:t>
            </a:r>
            <a:r>
              <a:rPr lang="zh-CN" altLang="en-US" dirty="0">
                <a:solidFill>
                  <a:srgbClr val="C00000"/>
                </a:solidFill>
              </a:rPr>
              <a:t>列优先存放</a:t>
            </a:r>
            <a:r>
              <a:rPr lang="zh-CN" altLang="en-US" dirty="0">
                <a:latin typeface="Times" pitchFamily="2" charset="0"/>
              </a:rPr>
              <a:t>，且每个元素占用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LOC(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, j) = &amp;a[0][0] + (j * t</a:t>
            </a:r>
            <a:r>
              <a:rPr lang="en-US" baseline="-25000" dirty="0">
                <a:solidFill>
                  <a:srgbClr val="C00000"/>
                </a:solidFill>
                <a:latin typeface="Times" pitchFamily="2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+ 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) * s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5362396-965D-7343-B762-DEFCE150E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875" y="1690689"/>
          <a:ext cx="7158250" cy="255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680" imgH="1143000" progId="Equation.3">
                  <p:embed/>
                </p:oleObj>
              </mc:Choice>
              <mc:Fallback>
                <p:oleObj name="公式" r:id="rId3" imgW="3136680" imgH="1143000" progId="Equation.3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55362396-965D-7343-B762-DEFCE150E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75" y="1690689"/>
                        <a:ext cx="7158250" cy="2552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76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5CB2-54EE-6E44-B013-4FF188EE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E326-FAFC-AB4A-968F-8BB490A8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可以看成由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的二维数组所组成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若按页</a:t>
            </a:r>
            <a:r>
              <a:rPr lang="en-US" altLang="zh-CN" dirty="0"/>
              <a:t>/</a:t>
            </a:r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列存放，且</a:t>
            </a:r>
            <a:r>
              <a:rPr lang="zh-CN" altLang="en-US" dirty="0">
                <a:latin typeface="Times" pitchFamily="2" charset="0"/>
              </a:rPr>
              <a:t>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  <a:endParaRPr lang="zh-CN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AED8E88-E760-1041-922B-77595A75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140968"/>
            <a:ext cx="741682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j, k)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&amp;a[0][0][0]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 (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 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 * 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+ k) * s  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AE104D4-F156-1F4E-B495-27F3879F2F33}"/>
              </a:ext>
            </a:extLst>
          </p:cNvPr>
          <p:cNvSpPr>
            <a:spLocks/>
          </p:cNvSpPr>
          <p:nvPr/>
        </p:nvSpPr>
        <p:spPr bwMode="auto">
          <a:xfrm rot="-5400000">
            <a:off x="5040438" y="3285385"/>
            <a:ext cx="216023" cy="863329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5D00D8E-3529-344C-AB87-C2E5E82C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528" y="4254187"/>
            <a:ext cx="15481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页总元素个数</a:t>
            </a:r>
          </a:p>
        </p:txBody>
      </p:sp>
      <p:cxnSp>
        <p:nvCxnSpPr>
          <p:cNvPr id="7" name="直接箭头连接符 13">
            <a:extLst>
              <a:ext uri="{FF2B5EF4-FFF2-40B4-BE49-F238E27FC236}">
                <a16:creationId xmlns:a16="http://schemas.microsoft.com/office/drawing/2014/main" id="{0BDFD1DD-2E4E-874B-87C0-223CAD5D0298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4541614" y="3872077"/>
            <a:ext cx="606835" cy="3821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Box 10">
            <a:extLst>
              <a:ext uri="{FF2B5EF4-FFF2-40B4-BE49-F238E27FC236}">
                <a16:creationId xmlns:a16="http://schemas.microsoft.com/office/drawing/2014/main" id="{1B20D71A-F0A8-5542-852B-75927C4D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574" y="4239136"/>
            <a:ext cx="14686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页的前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行总元素个数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7EE4336-1EBA-A044-B905-C8C408416132}"/>
              </a:ext>
            </a:extLst>
          </p:cNvPr>
          <p:cNvSpPr>
            <a:spLocks/>
          </p:cNvSpPr>
          <p:nvPr/>
        </p:nvSpPr>
        <p:spPr bwMode="auto">
          <a:xfrm rot="-5400000">
            <a:off x="6228184" y="3432296"/>
            <a:ext cx="144016" cy="504056"/>
          </a:xfrm>
          <a:prstGeom prst="leftBrace">
            <a:avLst>
              <a:gd name="adj1" fmla="val 402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箭头连接符 15">
            <a:extLst>
              <a:ext uri="{FF2B5EF4-FFF2-40B4-BE49-F238E27FC236}">
                <a16:creationId xmlns:a16="http://schemas.microsoft.com/office/drawing/2014/main" id="{322469C3-1A2F-884D-B33A-7F2A9DA34B5B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V="1">
            <a:off x="6285923" y="3825062"/>
            <a:ext cx="14269" cy="4140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4CA7C782-1EBA-484B-80C9-D64DC637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146" y="4239135"/>
            <a:ext cx="13483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行前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列总元素个数</a:t>
            </a:r>
          </a:p>
        </p:txBody>
      </p: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34BFFC8D-A621-6F43-AB5C-2298C61DC86C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038275" y="3609039"/>
            <a:ext cx="892022" cy="6300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72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E5F0-B638-2647-B413-FCD2B98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67F88-7FF0-284F-BDAA-FE53FD971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各维元素个数为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zh-CN" altLang="en-US" dirty="0"/>
                  <a:t>若按各维存放，且</a:t>
                </a:r>
                <a:r>
                  <a:rPr lang="zh-CN" altLang="en-US" dirty="0">
                    <a:latin typeface="Times" pitchFamily="2" charset="0"/>
                  </a:rPr>
                  <a:t>每个元素占用</a:t>
                </a:r>
                <a:r>
                  <a:rPr lang="en-US" altLang="zh-CN" dirty="0">
                    <a:solidFill>
                      <a:srgbClr val="C00000"/>
                    </a:solidFill>
                    <a:latin typeface="Times" pitchFamily="2" charset="0"/>
                  </a:rPr>
                  <a:t>s</a:t>
                </a:r>
                <a:r>
                  <a:rPr lang="zh-CN" altLang="en-US" dirty="0">
                    <a:latin typeface="Times" pitchFamily="2" charset="0"/>
                  </a:rPr>
                  <a:t>个存储单元</a:t>
                </a:r>
                <a:endParaRPr lang="en-US" altLang="zh-CN" dirty="0"/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=&amp;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e>
                          </m:nary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nary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67F88-7FF0-284F-BDAA-FE53FD971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2383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6">
            <a:extLst>
              <a:ext uri="{FF2B5EF4-FFF2-40B4-BE49-F238E27FC236}">
                <a16:creationId xmlns:a16="http://schemas.microsoft.com/office/drawing/2014/main" id="{C79B3DB3-81F3-024D-918A-A2D5D223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12976"/>
            <a:ext cx="7931980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…, 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&amp;a[0][0]…[0]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endParaRPr lang="en-US" altLang="zh-CN" sz="2400" b="1" u="none" dirty="0">
              <a:solidFill>
                <a:srgbClr val="C00000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*…*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*…*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…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n-1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98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1F9-A6A5-8D47-BA7A-2820B67C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AD6F-E949-7344-9C5C-15121D46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二维数组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的每个元素是由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个字符组成，其行下标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…, 8，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列下标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…, 10。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按行优先存储，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A[8, 5]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的起始地址与当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按列优先存储时的哪个元素的起始地址相同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设每个字符占一个字节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设二维数组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A[c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，每个元素占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个字节，则：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按行优先存储地址的计算公式：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 = LOC(c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[(i-c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(d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+ (j-c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* L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按列优先存储地址的计算公式：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 = LOC(c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[(j-c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(d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+ (i-c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* L</a:t>
            </a:r>
          </a:p>
          <a:p>
            <a:pPr lvl="1"/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(8-0)*(10-1+1)+(5-1)=(j-1)*(8-0+1)+(i-0)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9(j-1)+(i-0)=84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A[3, 10]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1F9-A6A5-8D47-BA7A-2820B67C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AD6F-E949-7344-9C5C-15121D46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三维数组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M[2..3, -4..2, -1..4]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中，每个元素占用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个存储单元，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的起始地址为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，如果按页优先顺序存储，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M[3][-3][3]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的存储地址是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设三维数组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A[c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..d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，每个元素占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个字节，则：</a:t>
            </a:r>
          </a:p>
          <a:p>
            <a:pPr marL="0" indent="0"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页优先存储地址的计算公式：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LOC(</a:t>
            </a:r>
            <a:r>
              <a:rPr lang="en-US" altLang="zh-CN" sz="2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j, k) = LOC(c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[(i-c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)*(d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+1)*(d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+ (j-c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)*(d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 + (k-c</a:t>
            </a:r>
            <a:r>
              <a:rPr lang="en-US" altLang="zh-CN" sz="20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 * L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LOC(3, -3, 3) = 100 + [(3-2)*(2-(-4)+1)*(4-(-1)+1) + (-3-(-4))*(4-(-1)+1) + (3-(-1))] * 2 = 100 + (42 + 6 + 4) * 2 = 204</a:t>
            </a:r>
          </a:p>
        </p:txBody>
      </p:sp>
    </p:spTree>
    <p:extLst>
      <p:ext uri="{BB962C8B-B14F-4D97-AF65-F5344CB8AC3E}">
        <p14:creationId xmlns:p14="http://schemas.microsoft.com/office/powerpoint/2010/main" val="6021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D42-37DD-6642-9637-D44B5814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3DB2-CE41-844C-AA9E-C9DFA801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特殊矩阵是</a:t>
            </a:r>
            <a:r>
              <a:rPr lang="zh-CN" altLang="en-US" dirty="0">
                <a:solidFill>
                  <a:srgbClr val="C00000"/>
                </a:solidFill>
              </a:rPr>
              <a:t>非零元素或零元素的分布</a:t>
            </a:r>
            <a:r>
              <a:rPr lang="zh-CN" altLang="en-US" dirty="0"/>
              <a:t>有一定规律的矩阵</a:t>
            </a:r>
          </a:p>
          <a:p>
            <a:endParaRPr lang="zh-CN" altLang="en-US" dirty="0"/>
          </a:p>
          <a:p>
            <a:r>
              <a:rPr lang="zh-CN" altLang="en-US" dirty="0"/>
              <a:t>特殊矩阵的</a:t>
            </a:r>
            <a:r>
              <a:rPr lang="zh-CN" altLang="en-US" dirty="0">
                <a:solidFill>
                  <a:srgbClr val="C00000"/>
                </a:solidFill>
              </a:rPr>
              <a:t>压缩存储</a:t>
            </a:r>
            <a:r>
              <a:rPr lang="zh-CN" altLang="en-US" dirty="0"/>
              <a:t>对可以不存储的元素</a:t>
            </a:r>
            <a:r>
              <a:rPr lang="en-US" altLang="zh-CN" dirty="0"/>
              <a:t>(</a:t>
            </a:r>
            <a:r>
              <a:rPr lang="zh-CN" altLang="en-US" dirty="0"/>
              <a:t>如零元素或对称元素</a:t>
            </a:r>
            <a:r>
              <a:rPr lang="en-US" altLang="zh-CN" dirty="0"/>
              <a:t>)</a:t>
            </a:r>
            <a:r>
              <a:rPr lang="zh-CN" altLang="en-US" dirty="0"/>
              <a:t>，不再存储，从而节省存储空间，主要是针对阶数很高的特殊矩阵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对称矩阵、带状矩阵、稀疏</a:t>
            </a:r>
            <a:r>
              <a:rPr lang="zh-CN" altLang="en-CN" dirty="0"/>
              <a:t>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25E-F699-6047-B8CE-308CD9C3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C0F1-8451-DC46-BA2F-4DEC3B7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ij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ji</a:t>
            </a:r>
            <a:endParaRPr lang="en-US" altLang="zh-CN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49A98C-BB37-2043-B632-A6067359E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0874"/>
              </p:ext>
            </p:extLst>
          </p:nvPr>
        </p:nvGraphicFramePr>
        <p:xfrm>
          <a:off x="1257300" y="2276872"/>
          <a:ext cx="6629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8920" imgH="914400" progId="Equation.3">
                  <p:embed/>
                </p:oleObj>
              </mc:Choice>
              <mc:Fallback>
                <p:oleObj name="公式" r:id="rId2" imgW="2158920" imgH="914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276872"/>
                        <a:ext cx="66294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>
            <a:extLst>
              <a:ext uri="{FF2B5EF4-FFF2-40B4-BE49-F238E27FC236}">
                <a16:creationId xmlns:a16="http://schemas.microsoft.com/office/drawing/2014/main" id="{02B1ED88-5F7E-DD4E-9A6F-EE7CDF88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60" y="2564904"/>
            <a:ext cx="5184576" cy="268796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211B89-6962-184E-8862-64E9F09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99" y="4686564"/>
            <a:ext cx="897986" cy="4282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B4A4A-273B-5745-9188-A3639593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043" y="4406422"/>
            <a:ext cx="500569" cy="7084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CDDA3-A7E7-F94F-A547-424CD808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362" y="3966484"/>
            <a:ext cx="700681" cy="114835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D4663-CE28-4048-8D9D-F100011E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062" y="3614333"/>
            <a:ext cx="748300" cy="150050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15E69-A057-6A42-9842-106353557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909" y="3098618"/>
            <a:ext cx="772153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8EDE-D184-6F4E-8A0B-43D0405F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BE5E-C5EB-3340-AE77-0C41A2D4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为节约存储，只存储对角线及对角线以上的元素，称为上三角矩阵；或者只存储对角线或对角线以下的元素，称为下三角矩阵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按行存放于一个一维数组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(n-1)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+ 1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n(n+1)/2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，称之为对称矩阵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的压缩存储方式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CA628-4144-FE4D-AE20-F96D42BB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88" y="3102388"/>
            <a:ext cx="702929" cy="5040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2D708-0DB1-BA46-A203-0AD92653D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102388"/>
            <a:ext cx="720080" cy="864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82CD-62C2-3F4B-B4F4-337DF85C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102388"/>
            <a:ext cx="700681" cy="1296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60A43-462C-A942-9E81-F6695761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588" y="3102388"/>
            <a:ext cx="748300" cy="158417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18D92-CE8A-B241-BB98-430188D2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3102388"/>
            <a:ext cx="841376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E67EFE-AD8D-684F-BF50-0156E4B6F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62109"/>
              </p:ext>
            </p:extLst>
          </p:nvPr>
        </p:nvGraphicFramePr>
        <p:xfrm>
          <a:off x="4521079" y="303038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079" y="303038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7AE0634-F675-4642-AD47-CBF37AF2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93926"/>
              </p:ext>
            </p:extLst>
          </p:nvPr>
        </p:nvGraphicFramePr>
        <p:xfrm>
          <a:off x="611560" y="3036912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E67EFE-AD8D-684F-BF50-0156E4B6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36912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44F2A9D-9B00-024C-B820-C33E52F5A1FD}"/>
              </a:ext>
            </a:extLst>
          </p:cNvPr>
          <p:cNvSpPr/>
          <p:nvPr/>
        </p:nvSpPr>
        <p:spPr>
          <a:xfrm>
            <a:off x="78479" y="3137234"/>
            <a:ext cx="5114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上三角矩阵</a:t>
            </a:r>
            <a:endParaRPr lang="en-US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A92D6C-B92F-144B-8D0A-EEC76945C34E}"/>
              </a:ext>
            </a:extLst>
          </p:cNvPr>
          <p:cNvSpPr/>
          <p:nvPr/>
        </p:nvSpPr>
        <p:spPr>
          <a:xfrm>
            <a:off x="8325246" y="3127556"/>
            <a:ext cx="500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下三角矩阵</a:t>
            </a:r>
            <a:endParaRPr lang="en-US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2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82C-4C41-8246-926F-714FD80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7F39-DA08-A248-8B64-EE4D4AFC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3234"/>
            <a:ext cx="7886700" cy="111372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 =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(i+1)/2 + 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7616E-6AA7-8143-BF55-753F4D03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18" y="3284984"/>
            <a:ext cx="897986" cy="4282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A50EF-DEC9-2E4B-870D-E45D4677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62" y="3004842"/>
            <a:ext cx="500569" cy="7084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B6EB2-714B-FA4C-86C5-E92078B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181" y="2564904"/>
            <a:ext cx="700681" cy="114835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DE31A-66DE-374C-96F1-EB2D46B8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881" y="2212753"/>
            <a:ext cx="748300" cy="150050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5BE59-B481-944E-8219-3E6811844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728" y="1697038"/>
            <a:ext cx="772153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70D79D-54EA-BF49-84ED-B6954329B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13752"/>
              </p:ext>
            </p:extLst>
          </p:nvPr>
        </p:nvGraphicFramePr>
        <p:xfrm>
          <a:off x="2666898" y="162880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E67EFE-AD8D-684F-BF50-0156E4B6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98" y="162880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3">
            <a:extLst>
              <a:ext uri="{FF2B5EF4-FFF2-40B4-BE49-F238E27FC236}">
                <a16:creationId xmlns:a16="http://schemas.microsoft.com/office/drawing/2014/main" id="{2E0AD36E-A228-9642-B36D-7BF33231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2704"/>
            <a:ext cx="739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34">
            <a:extLst>
              <a:ext uri="{FF2B5EF4-FFF2-40B4-BE49-F238E27FC236}">
                <a16:creationId xmlns:a16="http://schemas.microsoft.com/office/drawing/2014/main" id="{569A7A6D-C062-7E48-8D18-E0C4C570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66667"/>
            <a:ext cx="802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32   ……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n-1n-1 </a:t>
            </a:r>
          </a:p>
        </p:txBody>
      </p:sp>
      <p:sp>
        <p:nvSpPr>
          <p:cNvPr id="13" name="Line 1035">
            <a:extLst>
              <a:ext uri="{FF2B5EF4-FFF2-40B4-BE49-F238E27FC236}">
                <a16:creationId xmlns:a16="http://schemas.microsoft.com/office/drawing/2014/main" id="{B4F7E7FF-CD85-1944-AE45-720785DFF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036">
            <a:extLst>
              <a:ext uri="{FF2B5EF4-FFF2-40B4-BE49-F238E27FC236}">
                <a16:creationId xmlns:a16="http://schemas.microsoft.com/office/drawing/2014/main" id="{B3A34206-DDD3-944B-856F-A8D535348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037">
            <a:extLst>
              <a:ext uri="{FF2B5EF4-FFF2-40B4-BE49-F238E27FC236}">
                <a16:creationId xmlns:a16="http://schemas.microsoft.com/office/drawing/2014/main" id="{7F0B056B-EEE6-A349-8742-CF4E8267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08" y="42595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038">
            <a:extLst>
              <a:ext uri="{FF2B5EF4-FFF2-40B4-BE49-F238E27FC236}">
                <a16:creationId xmlns:a16="http://schemas.microsoft.com/office/drawing/2014/main" id="{A01CDE17-4EFC-E043-98A3-D9161A90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039">
            <a:extLst>
              <a:ext uri="{FF2B5EF4-FFF2-40B4-BE49-F238E27FC236}">
                <a16:creationId xmlns:a16="http://schemas.microsoft.com/office/drawing/2014/main" id="{93A73192-91FC-894A-BE1C-D26CEE394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040">
            <a:extLst>
              <a:ext uri="{FF2B5EF4-FFF2-40B4-BE49-F238E27FC236}">
                <a16:creationId xmlns:a16="http://schemas.microsoft.com/office/drawing/2014/main" id="{7328FD7D-E541-7F42-A73D-3C84FED67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041">
            <a:extLst>
              <a:ext uri="{FF2B5EF4-FFF2-40B4-BE49-F238E27FC236}">
                <a16:creationId xmlns:a16="http://schemas.microsoft.com/office/drawing/2014/main" id="{3567A9D3-E033-8B45-98A3-0F9D546F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042">
            <a:extLst>
              <a:ext uri="{FF2B5EF4-FFF2-40B4-BE49-F238E27FC236}">
                <a16:creationId xmlns:a16="http://schemas.microsoft.com/office/drawing/2014/main" id="{488E9EBA-D64E-8A47-9B0C-0DADC152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043">
            <a:extLst>
              <a:ext uri="{FF2B5EF4-FFF2-40B4-BE49-F238E27FC236}">
                <a16:creationId xmlns:a16="http://schemas.microsoft.com/office/drawing/2014/main" id="{28BA682C-A6A6-B949-877A-D6ADB337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044">
            <a:extLst>
              <a:ext uri="{FF2B5EF4-FFF2-40B4-BE49-F238E27FC236}">
                <a16:creationId xmlns:a16="http://schemas.microsoft.com/office/drawing/2014/main" id="{F700C6E0-7FEC-7948-A03F-3F8AE32C1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045">
            <a:extLst>
              <a:ext uri="{FF2B5EF4-FFF2-40B4-BE49-F238E27FC236}">
                <a16:creationId xmlns:a16="http://schemas.microsoft.com/office/drawing/2014/main" id="{59BF1E80-D4EE-B14E-9FA2-B1700FE2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55504"/>
            <a:ext cx="780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       n(n+1)/2-1</a:t>
            </a:r>
          </a:p>
        </p:txBody>
      </p:sp>
      <p:sp>
        <p:nvSpPr>
          <p:cNvPr id="24" name="AutoShape 1048">
            <a:extLst>
              <a:ext uri="{FF2B5EF4-FFF2-40B4-BE49-F238E27FC236}">
                <a16:creationId xmlns:a16="http://schemas.microsoft.com/office/drawing/2014/main" id="{B3C45065-4E98-384F-A8B9-F73B9670D9F4}"/>
              </a:ext>
            </a:extLst>
          </p:cNvPr>
          <p:cNvSpPr>
            <a:spLocks/>
          </p:cNvSpPr>
          <p:nvPr/>
        </p:nvSpPr>
        <p:spPr bwMode="auto">
          <a:xfrm rot="16200000">
            <a:off x="1348751" y="5445625"/>
            <a:ext cx="156650" cy="850659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050">
            <a:extLst>
              <a:ext uri="{FF2B5EF4-FFF2-40B4-BE49-F238E27FC236}">
                <a16:creationId xmlns:a16="http://schemas.microsoft.com/office/drawing/2014/main" id="{155658B8-8C09-B34B-B340-F5A8FC00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83" y="6014508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行元素总数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3BE40-34D0-0F41-89E5-F8A6EDE776C0}"/>
              </a:ext>
            </a:extLst>
          </p:cNvPr>
          <p:cNvSpPr/>
          <p:nvPr/>
        </p:nvSpPr>
        <p:spPr>
          <a:xfrm>
            <a:off x="2615208" y="6014507"/>
            <a:ext cx="40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个元素前的元素个数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008C05-0E09-864A-8EB9-FFD7A2FE571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339752" y="5792629"/>
            <a:ext cx="2297968" cy="221878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6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9AD6-47B3-4348-AB55-D4A3412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6606-CCEB-F34B-AE07-CAC2498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在矩阵的上三角部分，在数组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中没有存放，可以找它的对称元素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j*(j+1)/2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若已知下三角矩阵元素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个位置，可寻找满足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(i+1)/2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(i+1)*(i+2)/2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即为该元素的行号，而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*(i+1)/2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，即为该元素的列号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8，3*4/2=6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4*5/2=10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j=8-3*4/2=2</a:t>
            </a:r>
          </a:p>
        </p:txBody>
      </p:sp>
    </p:spTree>
    <p:extLst>
      <p:ext uri="{BB962C8B-B14F-4D97-AF65-F5344CB8AC3E}">
        <p14:creationId xmlns:p14="http://schemas.microsoft.com/office/powerpoint/2010/main" val="39068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82C-4C41-8246-926F-714FD80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7F39-DA08-A248-8B64-EE4D4AFC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3234"/>
            <a:ext cx="7886700" cy="111372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中的存放位置为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(n-1) + (n-2) + … + (n-(i-1)) + j –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(2*n-i-1)*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/2+j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33">
            <a:extLst>
              <a:ext uri="{FF2B5EF4-FFF2-40B4-BE49-F238E27FC236}">
                <a16:creationId xmlns:a16="http://schemas.microsoft.com/office/drawing/2014/main" id="{2E0AD36E-A228-9642-B36D-7BF33231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2704"/>
            <a:ext cx="739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34">
            <a:extLst>
              <a:ext uri="{FF2B5EF4-FFF2-40B4-BE49-F238E27FC236}">
                <a16:creationId xmlns:a16="http://schemas.microsoft.com/office/drawing/2014/main" id="{569A7A6D-C062-7E48-8D18-E0C4C570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66667"/>
            <a:ext cx="81942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02  </a:t>
            </a:r>
            <a:r>
              <a:rPr lang="en-US" altLang="zh-CN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0n-1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1n-1   …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n-1n-1 </a:t>
            </a:r>
          </a:p>
        </p:txBody>
      </p:sp>
      <p:sp>
        <p:nvSpPr>
          <p:cNvPr id="13" name="Line 1035">
            <a:extLst>
              <a:ext uri="{FF2B5EF4-FFF2-40B4-BE49-F238E27FC236}">
                <a16:creationId xmlns:a16="http://schemas.microsoft.com/office/drawing/2014/main" id="{B4F7E7FF-CD85-1944-AE45-720785DFF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036">
            <a:extLst>
              <a:ext uri="{FF2B5EF4-FFF2-40B4-BE49-F238E27FC236}">
                <a16:creationId xmlns:a16="http://schemas.microsoft.com/office/drawing/2014/main" id="{B3A34206-DDD3-944B-856F-A8D535348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037">
            <a:extLst>
              <a:ext uri="{FF2B5EF4-FFF2-40B4-BE49-F238E27FC236}">
                <a16:creationId xmlns:a16="http://schemas.microsoft.com/office/drawing/2014/main" id="{7F0B056B-EEE6-A349-8742-CF4E8267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42210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038">
            <a:extLst>
              <a:ext uri="{FF2B5EF4-FFF2-40B4-BE49-F238E27FC236}">
                <a16:creationId xmlns:a16="http://schemas.microsoft.com/office/drawing/2014/main" id="{A01CDE17-4EFC-E043-98A3-D9161A90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039">
            <a:extLst>
              <a:ext uri="{FF2B5EF4-FFF2-40B4-BE49-F238E27FC236}">
                <a16:creationId xmlns:a16="http://schemas.microsoft.com/office/drawing/2014/main" id="{93A73192-91FC-894A-BE1C-D26CEE394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040">
            <a:extLst>
              <a:ext uri="{FF2B5EF4-FFF2-40B4-BE49-F238E27FC236}">
                <a16:creationId xmlns:a16="http://schemas.microsoft.com/office/drawing/2014/main" id="{7328FD7D-E541-7F42-A73D-3C84FED67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041">
            <a:extLst>
              <a:ext uri="{FF2B5EF4-FFF2-40B4-BE49-F238E27FC236}">
                <a16:creationId xmlns:a16="http://schemas.microsoft.com/office/drawing/2014/main" id="{3567A9D3-E033-8B45-98A3-0F9D546F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042">
            <a:extLst>
              <a:ext uri="{FF2B5EF4-FFF2-40B4-BE49-F238E27FC236}">
                <a16:creationId xmlns:a16="http://schemas.microsoft.com/office/drawing/2014/main" id="{488E9EBA-D64E-8A47-9B0C-0DADC152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043">
            <a:extLst>
              <a:ext uri="{FF2B5EF4-FFF2-40B4-BE49-F238E27FC236}">
                <a16:creationId xmlns:a16="http://schemas.microsoft.com/office/drawing/2014/main" id="{28BA682C-A6A6-B949-877A-D6ADB337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256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044">
            <a:extLst>
              <a:ext uri="{FF2B5EF4-FFF2-40B4-BE49-F238E27FC236}">
                <a16:creationId xmlns:a16="http://schemas.microsoft.com/office/drawing/2014/main" id="{F700C6E0-7FEC-7948-A03F-3F8AE32C1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045">
            <a:extLst>
              <a:ext uri="{FF2B5EF4-FFF2-40B4-BE49-F238E27FC236}">
                <a16:creationId xmlns:a16="http://schemas.microsoft.com/office/drawing/2014/main" id="{59BF1E80-D4EE-B14E-9FA2-B1700FE2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55504"/>
            <a:ext cx="7973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n-1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n+1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2n-2      n(n+1)/2-1</a:t>
            </a:r>
          </a:p>
        </p:txBody>
      </p:sp>
      <p:sp>
        <p:nvSpPr>
          <p:cNvPr id="24" name="AutoShape 1048">
            <a:extLst>
              <a:ext uri="{FF2B5EF4-FFF2-40B4-BE49-F238E27FC236}">
                <a16:creationId xmlns:a16="http://schemas.microsoft.com/office/drawing/2014/main" id="{B3C45065-4E98-384F-A8B9-F73B9670D9F4}"/>
              </a:ext>
            </a:extLst>
          </p:cNvPr>
          <p:cNvSpPr>
            <a:spLocks/>
          </p:cNvSpPr>
          <p:nvPr/>
        </p:nvSpPr>
        <p:spPr bwMode="auto">
          <a:xfrm rot="16200000">
            <a:off x="2836975" y="3927258"/>
            <a:ext cx="138287" cy="3869032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050">
            <a:extLst>
              <a:ext uri="{FF2B5EF4-FFF2-40B4-BE49-F238E27FC236}">
                <a16:creationId xmlns:a16="http://schemas.microsoft.com/office/drawing/2014/main" id="{155658B8-8C09-B34B-B340-F5A8FC00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975" y="6027089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行元素总数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3BE40-34D0-0F41-89E5-F8A6EDE776C0}"/>
              </a:ext>
            </a:extLst>
          </p:cNvPr>
          <p:cNvSpPr/>
          <p:nvPr/>
        </p:nvSpPr>
        <p:spPr>
          <a:xfrm>
            <a:off x="4211960" y="6027088"/>
            <a:ext cx="40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个元素前的元素个数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2CD2B-5005-6545-8E30-68BADFBC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012" y="1694276"/>
            <a:ext cx="702929" cy="5040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EFF665-7705-BB4F-8429-DF3E7F27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1694276"/>
            <a:ext cx="720080" cy="864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DF534-67C3-3745-A194-348D79EC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694276"/>
            <a:ext cx="700681" cy="1296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AF7A8-5A19-C945-913C-33880554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812" y="1694276"/>
            <a:ext cx="748300" cy="158417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910BA3-AED3-4143-AF04-D8842CA8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1694276"/>
            <a:ext cx="841376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5CA188D-3652-6440-B9EE-6CD274436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40104"/>
              </p:ext>
            </p:extLst>
          </p:nvPr>
        </p:nvGraphicFramePr>
        <p:xfrm>
          <a:off x="2627784" y="162880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7AE0634-F675-4642-AD47-CBF37AF26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880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048">
            <a:extLst>
              <a:ext uri="{FF2B5EF4-FFF2-40B4-BE49-F238E27FC236}">
                <a16:creationId xmlns:a16="http://schemas.microsoft.com/office/drawing/2014/main" id="{870ACDFE-5A01-F440-B9F4-E88DD36814D1}"/>
              </a:ext>
            </a:extLst>
          </p:cNvPr>
          <p:cNvSpPr>
            <a:spLocks/>
          </p:cNvSpPr>
          <p:nvPr/>
        </p:nvSpPr>
        <p:spPr bwMode="auto">
          <a:xfrm rot="16200000">
            <a:off x="5430407" y="5637194"/>
            <a:ext cx="138286" cy="449161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D12D-FA3F-CB4F-AC37-5716861D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9FD0-4C59-D644-9932-D235C2E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在矩阵的下三角部分，在数组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中没有存放，可以找它的对称元素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n-j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1)*j/2+i</a:t>
            </a:r>
          </a:p>
        </p:txBody>
      </p:sp>
    </p:spTree>
    <p:extLst>
      <p:ext uri="{BB962C8B-B14F-4D97-AF65-F5344CB8AC3E}">
        <p14:creationId xmlns:p14="http://schemas.microsoft.com/office/powerpoint/2010/main" val="54996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顺序表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62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8F65-CE8C-F04D-B24B-6FAC8702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带状矩阵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E62-71B2-3546-8BB1-8379210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09119"/>
            <a:ext cx="7886700" cy="166784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中除主对角线及在主对角线上下两条对角线上的元素外，所有其它元素均为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个非零元素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4B12FD-0E38-CB47-B1DD-F8AB269FF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36034"/>
              </p:ext>
            </p:extLst>
          </p:nvPr>
        </p:nvGraphicFramePr>
        <p:xfrm>
          <a:off x="1649536" y="1690689"/>
          <a:ext cx="5802784" cy="25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320" imgH="1117440" progId="Equation.3">
                  <p:embed/>
                </p:oleObj>
              </mc:Choice>
              <mc:Fallback>
                <p:oleObj name="公式" r:id="rId2" imgW="2641320" imgH="11174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36" y="1690689"/>
                        <a:ext cx="5802784" cy="256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188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7C4-4461-7E49-BF03-0BE28393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BE95-3D08-9142-BF6D-370C25E4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84983"/>
            <a:ext cx="7886700" cy="289197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将三对角矩阵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中三条对角线上的元素按行存放在一维数组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在三条对角线上的元素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 i-1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行，它前面有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个非零元素，在本行中第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列前面有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个元素，所以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中位置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k为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CDF9C-5A67-FF45-AC64-AE72AB71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49" y="2157264"/>
            <a:ext cx="7710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3B07DD4-123F-B04B-8E64-2D283D99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11227"/>
            <a:ext cx="85308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23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-2  </a:t>
            </a:r>
            <a:r>
              <a:rPr lang="en-US" altLang="zh-CN" sz="32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6E4FD6B-7A1B-0943-81A1-CE6A70C0B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0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CE94DD0D-FC67-D24F-86D6-D0445B041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754F8833-EB56-3E47-A3C7-DD4B03D5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2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2B969534-B111-6142-95C5-E2AA0496A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8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EABEADF-D0F8-CB4F-9F71-E44BF96F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4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69757567-2041-BD45-9677-E63DDDDFC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60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18F1190-1B73-9A4C-A208-88D761FDC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6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434322E-E020-C64F-94E5-F83475F44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2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3D440FA-D832-F440-BEFB-15E757E35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8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E54304CD-C3C7-BC4D-AA67-0A7ABE13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52" y="1700808"/>
            <a:ext cx="78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0     1     2     3    4 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5    6     7 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3n-4     3n-3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5C4E88FA-6040-1748-B758-8F5B799EF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2136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id="{134F32A7-ABA3-F240-91F4-747A76AB5235}"/>
              </a:ext>
            </a:extLst>
          </p:cNvPr>
          <p:cNvSpPr>
            <a:spLocks/>
          </p:cNvSpPr>
          <p:nvPr/>
        </p:nvSpPr>
        <p:spPr bwMode="auto">
          <a:xfrm rot="16200000">
            <a:off x="1386136" y="2462064"/>
            <a:ext cx="152400" cy="1066800"/>
          </a:xfrm>
          <a:prstGeom prst="leftBrace">
            <a:avLst>
              <a:gd name="adj1" fmla="val 58333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3CA52AC4-8953-0D43-B5F7-2F2A0B982CE8}"/>
              </a:ext>
            </a:extLst>
          </p:cNvPr>
          <p:cNvSpPr>
            <a:spLocks/>
          </p:cNvSpPr>
          <p:nvPr/>
        </p:nvSpPr>
        <p:spPr bwMode="auto">
          <a:xfrm rot="16200000">
            <a:off x="2910136" y="2157264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20">
            <a:extLst>
              <a:ext uri="{FF2B5EF4-FFF2-40B4-BE49-F238E27FC236}">
                <a16:creationId xmlns:a16="http://schemas.microsoft.com/office/drawing/2014/main" id="{181C9DAF-9FDC-5247-978A-8DC449125625}"/>
              </a:ext>
            </a:extLst>
          </p:cNvPr>
          <p:cNvSpPr>
            <a:spLocks/>
          </p:cNvSpPr>
          <p:nvPr/>
        </p:nvSpPr>
        <p:spPr bwMode="auto">
          <a:xfrm rot="16200000">
            <a:off x="4738936" y="2157264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A595B2BE-C697-B847-884E-C6061E3F0590}"/>
              </a:ext>
            </a:extLst>
          </p:cNvPr>
          <p:cNvSpPr>
            <a:spLocks/>
          </p:cNvSpPr>
          <p:nvPr/>
        </p:nvSpPr>
        <p:spPr bwMode="auto">
          <a:xfrm rot="16200000">
            <a:off x="7367836" y="1966764"/>
            <a:ext cx="152400" cy="2057400"/>
          </a:xfrm>
          <a:prstGeom prst="leftBrace">
            <a:avLst>
              <a:gd name="adj1" fmla="val 112500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1FF-3271-1B4D-A7F6-7AFB66EB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E83E-C606-4840-9C71-DD559499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若已知三对角矩阵元素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个位置，可寻找满足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3i-1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&lt; 3(i+1)-1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为该元素的行号，而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，即为该元素的列号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3*4-1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，取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j=8-2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3=2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3*4-1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，取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j=10-2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3=4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EDB2-B156-FF4F-AC9A-96A982F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3936-369D-0C44-90BE-D74BD2AE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A[1..100, 1..100]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的三对角矩阵，按行优先存入一维数组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B[1..298]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[66,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65](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即该元素下标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=66，j=65)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数组中的位置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1E19-8B38-0B42-A520-249C477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735-484D-B342-95CC-8193A927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7"/>
            <a:ext cx="7886700" cy="1883866"/>
          </a:xfrm>
        </p:spPr>
        <p:txBody>
          <a:bodyPr>
            <a:norm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>
                <a:ea typeface="仿宋_GB2312" pitchFamily="49" charset="-122"/>
                <a:sym typeface="Symbol" pitchFamily="2" charset="2"/>
              </a:rPr>
              <a:t>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/>
              <a:t>非零元素，若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远远少于矩阵元素的总数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仿宋_GB2312" pitchFamily="49" charset="-122"/>
                <a:sym typeface="Symbol" pitchFamily="2" charset="2"/>
              </a:rPr>
              <a:t>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稀疏矩阵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为节省存储空间，应只存储非零元素，由于非零元素的分布一般没有规律，应在存储非零元素时，同时存储该非零元素的三元组，即行下标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、列下标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、值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E2CA19F-11ED-9A4C-94A8-175428155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4665"/>
              </p:ext>
            </p:extLst>
          </p:nvPr>
        </p:nvGraphicFramePr>
        <p:xfrm>
          <a:off x="2441655" y="1690689"/>
          <a:ext cx="4260689" cy="248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01640" imgH="1371600" progId="Equation.3">
                  <p:embed/>
                </p:oleObj>
              </mc:Choice>
              <mc:Fallback>
                <p:oleObj name="公式" r:id="rId3" imgW="2501640" imgH="137160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55" y="1690689"/>
                        <a:ext cx="4260689" cy="248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334-FB47-484A-90D6-89EB54A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852D257-2BFE-1540-81BF-0C57C74E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986" y="1690689"/>
            <a:ext cx="514002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稀疏矩阵类的前向引用声明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三元组类定义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Triple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friend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非零元素的行号与列号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非零元素的值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89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334-FB47-484A-90D6-89EB54A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稀疏矩阵的类定义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BFE1BAB-59DE-D34D-89D1-DB5B1C08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32" y="1688502"/>
            <a:ext cx="7539136" cy="32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转置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Fast_Transpose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快速转置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相乘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行数、列数、非零元素数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Triple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三元组表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411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828-1391-3D4B-B7C8-5F53E502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DAC5-6A05-3D4D-B8C2-4516D07F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其转置矩阵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的矩阵，且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B[j][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的行成为矩阵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的列，矩阵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的列成为矩阵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用三元组表示的非零矩阵元素按行存放，当行号相同时，按列号递增的顺序存放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转置得到的矩阵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同样要这样存放，因此稀疏矩阵的转置运算要转化为对应三元组表的转置</a:t>
            </a:r>
          </a:p>
        </p:txBody>
      </p:sp>
    </p:spTree>
    <p:extLst>
      <p:ext uri="{BB962C8B-B14F-4D97-AF65-F5344CB8AC3E}">
        <p14:creationId xmlns:p14="http://schemas.microsoft.com/office/powerpoint/2010/main" val="2442023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514-2FD5-DD4F-AD3D-EB038FB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稀疏矩阵的存储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F5380CD-CB67-5441-922F-C018455A2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22036"/>
              </p:ext>
            </p:extLst>
          </p:nvPr>
        </p:nvGraphicFramePr>
        <p:xfrm>
          <a:off x="633858" y="2780927"/>
          <a:ext cx="4933950" cy="356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50880" imgH="1371600" progId="Equation.3">
                  <p:embed/>
                </p:oleObj>
              </mc:Choice>
              <mc:Fallback>
                <p:oleObj name="公式" r:id="rId2" imgW="2450880" imgH="13716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58" y="2780927"/>
                        <a:ext cx="4933950" cy="356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BAE0ED1-CF31-E04B-9AAC-DFD3B9BDE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83563"/>
              </p:ext>
            </p:extLst>
          </p:nvPr>
        </p:nvGraphicFramePr>
        <p:xfrm>
          <a:off x="4797425" y="1707852"/>
          <a:ext cx="42433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219700" imgH="5842000" progId="Word.Document.8">
                  <p:embed/>
                </p:oleObj>
              </mc:Choice>
              <mc:Fallback>
                <p:oleObj name="Document" r:id="rId4" imgW="5219700" imgH="5842000" progId="Word.Document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707852"/>
                        <a:ext cx="424338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B6F93F0-5C2E-B44C-AD8C-C43337503C5D}"/>
              </a:ext>
            </a:extLst>
          </p:cNvPr>
          <p:cNvSpPr/>
          <p:nvPr/>
        </p:nvSpPr>
        <p:spPr>
          <a:xfrm>
            <a:off x="1805175" y="19675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稀疏矩阵</a:t>
            </a:r>
            <a:endParaRPr 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490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CC6-A0DE-C24D-8744-392E2E53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转置矩阵的存储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DDC7AB-4571-6A4B-861C-1068573A5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57389"/>
              </p:ext>
            </p:extLst>
          </p:nvPr>
        </p:nvGraphicFramePr>
        <p:xfrm>
          <a:off x="434975" y="2276871"/>
          <a:ext cx="4137025" cy="419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41400" imgH="1803240" progId="Equation.3">
                  <p:embed/>
                </p:oleObj>
              </mc:Choice>
              <mc:Fallback>
                <p:oleObj name="公式" r:id="rId2" imgW="1841400" imgH="180324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276871"/>
                        <a:ext cx="4137025" cy="419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03DE07C-0949-D147-ABCB-EB19EA637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54646"/>
              </p:ext>
            </p:extLst>
          </p:nvPr>
        </p:nvGraphicFramePr>
        <p:xfrm>
          <a:off x="4645025" y="1539875"/>
          <a:ext cx="4065588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87900" imgH="5842000" progId="Word.Document.8">
                  <p:embed/>
                </p:oleObj>
              </mc:Choice>
              <mc:Fallback>
                <p:oleObj name="Document" r:id="rId4" imgW="4787900" imgH="5842000" progId="Word.Document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539875"/>
                        <a:ext cx="4065588" cy="496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03846D1-CB77-5F47-B520-89C8CAC474E3}"/>
              </a:ext>
            </a:extLst>
          </p:cNvPr>
          <p:cNvSpPr/>
          <p:nvPr/>
        </p:nvSpPr>
        <p:spPr>
          <a:xfrm>
            <a:off x="1619672" y="19675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转置矩阵</a:t>
            </a:r>
            <a:endParaRPr 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5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2874-A203-AA4F-ADA3-7F9A7BF9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0831-27F8-1049-92E9-451CC679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个数据元素的有限序列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k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中的数据元素，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(tail)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概念上讲，线性表中各个数据元素可以有不同的数据类型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例如，广义表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，但采用的存储表示可能会对其有限制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除第一个元素外，其它元素有且仅有一个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直接前驱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除最后一个元素外，其它元素有且仅有一个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08A76DC-AA89-9A4E-80ED-819412A0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A0E6078-813F-7341-BD8E-4E58E325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1B5EDC3-F250-9940-B45C-5F16F79F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E77D40D-8554-A54F-99F0-3AF5AA62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7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6BF829E-5302-6A44-AC06-232870A1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3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C4397A75-9B08-CC48-BE5B-0270F1CB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9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2D7E8D86-8A22-664E-BF9E-D584943A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6AF2AD00-F829-5046-8DA1-8DC8164E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1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EAB57CFD-CECC-EA4F-91C9-7D524073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7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8D3C9F1D-8615-8149-8099-DB98F758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89D41F0-2069-874E-8B5B-CDF377AA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9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3B9EEE0-15E7-0048-9D6D-7BB6FD04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41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4A91C06-2D0B-9041-945B-71D69606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1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11BE3BE-815E-C242-AD2D-262A0853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81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62B1C7F-094C-A643-AC9E-8B381C44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5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F09FE51-4CC4-5749-98B2-44A71747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7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22711A49-3812-AA4E-BDEE-661CF245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9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34A-63C2-FA4D-AB31-3BC8CB9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用三元组表表示的稀疏矩阵及其转置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6DBF6C5-902F-4D40-9BC7-1D818D461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85463"/>
              </p:ext>
            </p:extLst>
          </p:nvPr>
        </p:nvGraphicFramePr>
        <p:xfrm>
          <a:off x="395288" y="1550988"/>
          <a:ext cx="8318500" cy="528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626600" imgH="6108700" progId="Word.Document.8">
                  <p:embed/>
                </p:oleObj>
              </mc:Choice>
              <mc:Fallback>
                <p:oleObj name="Document" r:id="rId3" imgW="9626600" imgH="6108700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0988"/>
                        <a:ext cx="8318500" cy="528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24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3477-B62E-D84D-BAC6-E904424C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稀疏矩阵转置的算法思想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FAC2-B2B3-DC4A-9037-FAEBB23E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设矩阵列数为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对矩阵三元组表扫描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次检测列号为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次扫描寻找所有列号为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的三元组，将其行号变列号、列号变行号，顺次存于转置矩阵三元组表中</a:t>
            </a:r>
          </a:p>
        </p:txBody>
      </p:sp>
    </p:spTree>
    <p:extLst>
      <p:ext uri="{BB962C8B-B14F-4D97-AF65-F5344CB8AC3E}">
        <p14:creationId xmlns:p14="http://schemas.microsoft.com/office/powerpoint/2010/main" val="767066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457B-8528-8A42-AB3E-ADB2D5D5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F672CAC-CD80-294B-9A69-2C0A79AF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2" y="1690689"/>
            <a:ext cx="7956376" cy="407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180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*this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转置，结果在稀疏矩阵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存放位置指针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的行数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的列数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的列数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的行数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的非零元素个数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的非零元素个数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非零元素个数不为零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存放位置指针清零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按列号做扫描，做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趟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寻找列号为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的三元组</a:t>
            </a:r>
          </a:p>
        </p:txBody>
      </p:sp>
    </p:spTree>
    <p:extLst>
      <p:ext uri="{BB962C8B-B14F-4D97-AF65-F5344CB8AC3E}">
        <p14:creationId xmlns:p14="http://schemas.microsoft.com/office/powerpoint/2010/main" val="4206906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457B-8528-8A42-AB3E-ADB2D5D5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F672CAC-CD80-294B-9A69-2C0A79AF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2" y="1690689"/>
            <a:ext cx="795637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个三元组中元素的列号为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新三元组的行号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新三元组的列号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新三元组的值</a:t>
            </a: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存放指针进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072DE-4F7F-AE47-A3B8-0668C2F72242}"/>
              </a:ext>
            </a:extLst>
          </p:cNvPr>
          <p:cNvSpPr/>
          <p:nvPr/>
        </p:nvSpPr>
        <p:spPr>
          <a:xfrm>
            <a:off x="347574" y="5589240"/>
            <a:ext cx="8448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O(Cols*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NonZero_Terms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等数量级时，时间复杂度为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O(Rows*Cols</a:t>
            </a:r>
            <a:r>
              <a:rPr lang="en-US" altLang="zh-CN" sz="2000" u="none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659E-EBFB-924A-A56D-B0542DF5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B5C3-2EE1-9F41-AFE1-A8E38B30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为加快转置速度，建立辅助数组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记录矩阵转置后各行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zh-CN" alt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非零元素个数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记录各行非零元素在转置三元组表中的开始存放位置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扫描矩阵的三元组表，根据三元组中的列号，确定它转置后的行号，查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表，按查到的位置直接将该项存入转置矩阵的三元组表中</a:t>
            </a:r>
          </a:p>
        </p:txBody>
      </p:sp>
    </p:spTree>
    <p:extLst>
      <p:ext uri="{BB962C8B-B14F-4D97-AF65-F5344CB8AC3E}">
        <p14:creationId xmlns:p14="http://schemas.microsoft.com/office/powerpoint/2010/main" val="35868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A760-9EC0-1D47-B782-D45E9BD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稀疏矩阵快速转置的算法思想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FAFEA0E-4557-BD42-81CB-BB8ACD9C5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63067"/>
              </p:ext>
            </p:extLst>
          </p:nvPr>
        </p:nvGraphicFramePr>
        <p:xfrm>
          <a:off x="504130" y="1484784"/>
          <a:ext cx="8388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427421" imgH="2402889" progId="Word.Document.8">
                  <p:embed/>
                </p:oleObj>
              </mc:Choice>
              <mc:Fallback>
                <p:oleObj name="Document" r:id="rId3" imgW="6427421" imgH="2402889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0" y="1484784"/>
                        <a:ext cx="838835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C9E8D623-E517-104D-BE95-44560945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797"/>
              </p:ext>
            </p:extLst>
          </p:nvPr>
        </p:nvGraphicFramePr>
        <p:xfrm>
          <a:off x="683568" y="4280872"/>
          <a:ext cx="7696200" cy="23164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三元组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行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row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列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值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74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8432-D022-4A42-9CAD-A9E1F50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稀疏矩阵的快速转置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5A5C95-74E5-E844-965A-5E5C8D2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7886700" cy="391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Fast_Transpose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统计各列非零元素个数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预计转置后各行存放位置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根据矩阵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中非零元素的列号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统计矩阵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行非零元素个数</a:t>
            </a:r>
            <a:endParaRPr lang="en-US" altLang="zh-CN" sz="2000" u="none" dirty="0">
              <a:solidFill>
                <a:srgbClr val="C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行的开始存放位置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rowStart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等于矩阵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行的开始存放位置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92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8432-D022-4A42-9CAD-A9E1F50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稀疏矩阵的快速转置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5A5C95-74E5-E844-965A-5E5C8D2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7886700" cy="42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个非零元素在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中应存放的位置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行非零元素的存放位置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]++;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 [ ]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delete [ ]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77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00-F964-EE4B-B56A-65A8722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稀疏矩阵快速转置的时间复杂度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C69-62D0-1349-8D66-AAFF3B4D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在函数中，共有四个循环，时间复杂度分别为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O(Cols)、O(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)、O(Cols)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，因此该函数的时间复杂度为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O(max(Cols,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Rows*Cols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等数量级时，函数的时间复杂度为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O(Rows*Cols)，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这与不采用三元组表表示矩阵时的转置时间复杂度相同</a:t>
            </a:r>
          </a:p>
        </p:txBody>
      </p:sp>
    </p:spTree>
    <p:extLst>
      <p:ext uri="{BB962C8B-B14F-4D97-AF65-F5344CB8AC3E}">
        <p14:creationId xmlns:p14="http://schemas.microsoft.com/office/powerpoint/2010/main" val="2850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线性表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19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4743-AB44-9548-9239-50A0E67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线性表示例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532CF6-1FD0-6A43-ABFC-09E47F12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2920"/>
              </p:ext>
            </p:extLst>
          </p:nvPr>
        </p:nvGraphicFramePr>
        <p:xfrm>
          <a:off x="1079613" y="2055775"/>
          <a:ext cx="6984773" cy="936104"/>
        </p:xfrm>
        <a:graphic>
          <a:graphicData uri="http://schemas.openxmlformats.org/drawingml/2006/table">
            <a:tbl>
              <a:tblPr/>
              <a:tblGrid>
                <a:gridCol w="87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9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星期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Tue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Wed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Thu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Fri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Sat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Sun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温度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15.5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15.7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5AB8EF-4085-8147-8EFE-DA64D1059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2742"/>
              </p:ext>
            </p:extLst>
          </p:nvPr>
        </p:nvGraphicFramePr>
        <p:xfrm>
          <a:off x="1367644" y="3356965"/>
          <a:ext cx="6408710" cy="234023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职工号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年龄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工资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Wang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35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160.5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latin typeface="Times New Roman"/>
                          <a:ea typeface="宋体"/>
                          <a:cs typeface="Times New Roman"/>
                        </a:rPr>
                        <a:t>Cai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150.00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003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Zhang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female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130.00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1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C5F-66F7-7341-AEFC-D3AD89F8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 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F9D2-A227-4641-89D0-D9E1C834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定义：将线性表中的元素相继存放在一个</a:t>
            </a:r>
            <a:r>
              <a:rPr lang="zh-CN" altLang="en-US" dirty="0">
                <a:solidFill>
                  <a:srgbClr val="C00000"/>
                </a:solidFill>
              </a:rPr>
              <a:t>连续的存储空间</a:t>
            </a:r>
            <a:r>
              <a:rPr lang="zh-CN" altLang="en-US" dirty="0"/>
              <a:t>中，可利用</a:t>
            </a:r>
            <a:r>
              <a:rPr lang="zh-CN" altLang="en-US" dirty="0">
                <a:solidFill>
                  <a:srgbClr val="C00000"/>
                </a:solidFill>
              </a:rPr>
              <a:t>一维数组</a:t>
            </a:r>
            <a:r>
              <a:rPr lang="zh-CN" altLang="en-US" dirty="0"/>
              <a:t>描述存储结构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特点：元素的逻辑顺序与其存放的物理顺序一致，对元素可以进行</a:t>
            </a:r>
            <a:r>
              <a:rPr lang="zh-CN" altLang="en-US" dirty="0">
                <a:solidFill>
                  <a:srgbClr val="C00000"/>
                </a:solidFill>
              </a:rPr>
              <a:t>随机访问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zh-CN" altLang="en-US" dirty="0"/>
              <a:t>限制：所有元素具有相同的数据类型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B153B-EAE9-6E4F-B984-E83C4EB3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00" y="5316264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E31997F-80CE-CD4F-8DF5-ADBAE9057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00" y="5316264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34  57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48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D1EBCF9-7374-A44B-A4D0-434802109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7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8213BEA1-CBCD-B94B-A90D-F5D4D90E3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35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DBA1B8D-1686-6841-91BD-7027C89EA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5EC4439-E118-E040-8FBD-521A58595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09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0DB3904-8A39-B742-B272-53992273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00" y="4849996"/>
            <a:ext cx="4044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0      1      2      3     4      5 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317777C-904B-0648-9EDA-AF4B3FFD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886" y="5279177"/>
            <a:ext cx="9589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AEC001D-9C29-AB49-99C7-BB5C52916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00" y="5330552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44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549D-C130-5749-8C94-544DAF6C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0CF76-07FE-9F4E-BCB3-77EE0080758E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1484784"/>
            <a:ext cx="8568952" cy="52565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delete [ ]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析构函数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const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计算表长度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const;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查找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在表中第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判断表空否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判断表满否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访问第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*list;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表的存放数组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表的最大可容纳元素数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last;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当前已存元素的最后位置，从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开始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5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32D7-C220-C74C-A40C-81848127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04D03-E67B-1F43-94C1-0A864A84685D}"/>
              </a:ext>
            </a:extLst>
          </p:cNvPr>
          <p:cNvSpPr txBox="1">
            <a:spLocks noChangeArrowheads="1"/>
          </p:cNvSpPr>
          <p:nvPr/>
        </p:nvSpPr>
        <p:spPr>
          <a:xfrm>
            <a:off x="1220225" y="1690689"/>
            <a:ext cx="6703550" cy="289043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&gt;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maxSize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last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-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is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 Type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maxSize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marL="342900" lvl="0" indent="-342900">
              <a:spcBef>
                <a:spcPct val="0"/>
              </a:spcBef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 </a:t>
            </a: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==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NULL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>
              <a:spcBef>
                <a:spcPct val="0"/>
              </a:spcBef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cerr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&lt;&lt;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return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}</a:t>
            </a:r>
            <a:endParaRPr lang="en-US" altLang="zh-CN" sz="2000" b="0" u="none" kern="0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000" u="none" kern="0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57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DE5-D1F2-3E4D-80E8-B5B64635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元素的查找</a:t>
            </a:r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3043C7AB-DB84-4D43-9259-C41533FB7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6259" y="282952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98928-73AC-5947-B4EF-FEE66BAA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2219920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7BA6F97-C2E6-BC41-9ED6-7A379053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2219920"/>
            <a:ext cx="410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837E7138-3CB5-B143-9E18-86FE949FC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110C6780-3AE9-7640-9277-4EC6213F4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2F8523E0-1B5A-D748-AA11-490AB8440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2934B6A6-EDDE-F34D-A129-DE4543907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9DC59B6-548A-FB42-BBFF-89FEC68FD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A71DCD5-234E-A64F-93EF-7A22A062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1700808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0     1      2      3     4      5 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10011B6-738B-DF49-93DC-855C4167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97" y="2173705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查找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4A555EE1-BBE9-E54E-B641-350D83DC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259" y="2708920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77CDAC74-0E66-4C4C-B68F-18A0AEB74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5859" y="3926483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A61530A9-092D-0F4B-BB1B-C29A194D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3316883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988F7762-9AAF-5841-9A3E-45C167291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3316883"/>
            <a:ext cx="410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B95CD84E-4DFA-6D4A-AD10-1A78A542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BAA06806-78EA-E34B-9C6E-705889D04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E360EF3F-F3C5-364E-B557-9CE58A1AE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8D784014-A991-5342-A331-2A6B134A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EAA3040-9471-4F46-B9EC-85335B59B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F069F02B-B533-014B-A58D-A290EB26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859" y="3789040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89CB2DF9-9963-7B4E-9A29-6396824C2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659" y="503932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49C2CAFB-0B0A-C54D-A502-261FC87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4429720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A58C28B-9A98-0643-A989-0B57040D1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4429720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AA9FD3B8-EBF1-5942-8691-2459FB606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50816822-DDC9-9C45-86CC-833AEA16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0372BCE-F163-FD42-8504-A70AD450A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12DCDCD9-B7F7-BD49-A40E-91F0355C3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CE40A97F-97F1-7245-88FA-6BBA094724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7F53BDB3-DD4C-FF44-BA55-922A0CA1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597" y="4941168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F64DE7F4-AF70-1448-8564-B76D4A302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3659" y="6136283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8331658F-0A66-C24F-A6D9-5A00AFC9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984" y="5526683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FF4504B7-15C5-1F49-8BB2-7779C003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84" y="5526683"/>
            <a:ext cx="410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E7D72D2F-B152-304C-B46A-E6EF237C8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67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DB68683D-9DB0-7A41-9EE5-3628D76F7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5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8DC27713-6CA1-9642-84D9-7F23B990D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3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59EA1668-207A-F846-A92C-2759B313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1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1356021A-113E-5645-9DE5-C14781911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9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6D7D7AEF-212E-934E-9AD4-F1787ABE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659" y="6021288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44">
            <a:extLst>
              <a:ext uri="{FF2B5EF4-FFF2-40B4-BE49-F238E27FC236}">
                <a16:creationId xmlns:a16="http://schemas.microsoft.com/office/drawing/2014/main" id="{88C1642C-CC60-554C-BE27-A75DFC4D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659" y="29057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45">
            <a:extLst>
              <a:ext uri="{FF2B5EF4-FFF2-40B4-BE49-F238E27FC236}">
                <a16:creationId xmlns:a16="http://schemas.microsoft.com/office/drawing/2014/main" id="{928EC72C-6E85-314D-BD0E-E8103C8E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259" y="39725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CE6F4D9F-738F-3A4C-8FEC-29AC1D0A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259" y="51155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333786E-4544-BA45-B447-F1D39DA4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859" y="6098183"/>
            <a:ext cx="2030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查找</a:t>
            </a:r>
            <a:r>
              <a:rPr lang="zh-CN" altLang="en-US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成功</a:t>
            </a:r>
            <a:endParaRPr lang="zh-CN" altLang="en-US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0111-C9AE-3D48-A763-C98A6C0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查找函数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272264-3342-C34E-A227-01D3235B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34" y="1690689"/>
            <a:ext cx="744005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查找函数：在表中顺序搜索与给定值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匹配的元素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const {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找到则函数返回该元素的下标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否则函数返回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，表示查找失败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7FC82-1A06-5F45-ACEB-3810029E19C8}"/>
                  </a:ext>
                </a:extLst>
              </p:cNvPr>
              <p:cNvSpPr txBox="1"/>
              <p:nvPr/>
            </p:nvSpPr>
            <p:spPr>
              <a:xfrm>
                <a:off x="306825" y="4614566"/>
                <a:ext cx="8530349" cy="906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若每个元素的查找概率相等，则平均比较次数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ACN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若查找不成功，则比较次数为</a:t>
                </a:r>
                <a14:m>
                  <m:oMath xmlns:m="http://schemas.openxmlformats.org/officeDocument/2006/math">
                    <m:r>
                      <a:rPr lang="en-US" altLang="zh-CN" sz="2000" i="1" u="non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7FC82-1A06-5F45-ACEB-3810029E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5" y="4614566"/>
                <a:ext cx="8530349" cy="906274"/>
              </a:xfrm>
              <a:prstGeom prst="rect">
                <a:avLst/>
              </a:prstGeom>
              <a:blipFill>
                <a:blip r:embed="rId2"/>
                <a:stretch>
                  <a:fillRect l="-298" t="-43836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7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C21F-78BA-BC4A-8B68-C4CC401E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元素的插入</a:t>
            </a:r>
            <a:endParaRPr lang="en-US" dirty="0"/>
          </a:p>
        </p:txBody>
      </p:sp>
      <p:sp>
        <p:nvSpPr>
          <p:cNvPr id="4" name="Line 39">
            <a:extLst>
              <a:ext uri="{FF2B5EF4-FFF2-40B4-BE49-F238E27FC236}">
                <a16:creationId xmlns:a16="http://schemas.microsoft.com/office/drawing/2014/main" id="{97248E76-6CB2-F54E-AF75-926C6D11C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50AFCC06-BE89-784E-82DA-466023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83832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502CE2D7-1487-1641-B842-6E447B897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136032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B58EE-9F0F-B646-8C0B-A6C7A106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50232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D450252-555F-FC48-A9EF-C8DD608C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80395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25  34  57  16  48  09  63      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8D80643-3400-0E40-A3EB-4B5ABF324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576656A-2CD1-1E47-9CD3-FE89A1EC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B21BBCF-CCC3-8346-9923-3F6BC701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C48FCD7-7E1E-AF42-9DC0-AF1C56250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8FC3708-A52A-2D47-B34B-521FCF2D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70B378B-14DF-A54A-B051-7387086B0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E555850-3E92-1E4B-AFD6-D236D05D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ABD2CF5-0111-5E42-83CC-9C67F44DE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0819C8D-75AB-9B45-8427-B455846B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1916832"/>
            <a:ext cx="4673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0    1     2     3     4     5     6    7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3D2215C2-6FC8-5147-B29F-B68497EF8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63" y="3552207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50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89804FB6-1594-E44F-A3E6-E5B03808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821" y="3615407"/>
            <a:ext cx="1359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B5D8F096-CCBB-574D-8837-6D0F64C4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613995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</a:t>
            </a:r>
            <a:r>
              <a:rPr lang="zh-CN" altLang="en-US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7564B75-8EE5-5F40-B10B-AC9BAD6D0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4819CD26-58A9-7142-BA6D-555521917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FD3925F-6985-B746-8E3A-0FDCCE447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360" y="458112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D97E825-68E6-2843-8A2E-483CAD378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458112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07F876D0-CCDC-BC41-B4E0-394B0628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CDD992A3-0B1B-B54F-9E74-2A24C244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E20E18B1-BDA9-3246-8552-3BE0BDB12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62263F0E-D6A7-B74F-B347-CFDC15055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AB511010-DDAE-8C4D-A684-E75707E4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050432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0     1     2    3     4     5     6    7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4724B0B9-560E-A745-8D56-F4CFBCBC0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AE36028-FC7A-EA42-8D80-752C650B2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6AA32655-73E0-6748-9705-307501B82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DC13EBFB-ED1F-AD40-994F-001CA8DB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065587"/>
            <a:ext cx="296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059EE649-CF78-E24D-B2B6-4A2E06CB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594" y="4612539"/>
            <a:ext cx="3843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16  48  09  63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19DB13C2-2232-3943-8648-9D50EA05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46" y="4610113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50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5" grpId="0" animBg="1"/>
      <p:bldP spid="36" grpId="0" animBg="1"/>
      <p:bldP spid="37" grpId="0" animBg="1"/>
      <p:bldP spid="38" grpId="0"/>
      <p:bldP spid="39" grpId="0"/>
      <p:bldP spid="4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D227-2A9F-394D-B7EB-CC2031D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CB37A41-A222-BF4E-95E0-C85CCFFB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1690689"/>
            <a:ext cx="7560840" cy="390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函数返回插入是否成功的信息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last+1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插入位置不合理，不能插入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maxSize-1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无可用存储单元，不能插入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顺序表长度增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依次后移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CF09-518A-6E49-AC6E-2AB351CF7EA9}"/>
                  </a:ext>
                </a:extLst>
              </p:cNvPr>
              <p:cNvSpPr txBox="1"/>
              <p:nvPr/>
            </p:nvSpPr>
            <p:spPr>
              <a:xfrm>
                <a:off x="1966735" y="5594130"/>
                <a:ext cx="5210529" cy="933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若每个可插入位置的插入概率相等，</a:t>
                </a:r>
                <a:endParaRPr lang="en-US" altLang="zh-CN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则平均移动次数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CF09-518A-6E49-AC6E-2AB351CF7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35" y="5594130"/>
                <a:ext cx="5210529" cy="933717"/>
              </a:xfrm>
              <a:prstGeom prst="rect">
                <a:avLst/>
              </a:prstGeom>
              <a:blipFill>
                <a:blip r:embed="rId2"/>
                <a:stretch>
                  <a:fillRect l="-730" t="-2667" b="-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658-A467-6A41-8383-5F653D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元素的删除</a:t>
            </a:r>
            <a:endParaRPr lang="en-US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83DD5F3-70F6-C444-9B13-375605F3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49830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1C119C63-C70F-ED45-A993-13FAAD8F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81" y="2679993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25  34  57  50  </a:t>
            </a:r>
            <a:r>
              <a:rPr lang="zh-CN" altLang="en-US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48  09  63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6BEB1E49-FE4E-6C43-AB10-D8825CD5E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2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24B880E2-866F-6647-9088-DA73E9A95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8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3373293-CCC9-3B4A-A3A7-E3F48A490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36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F39E06BF-29F8-2F4C-BA79-608B58E8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2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781E7D51-E097-9E4E-B6FD-CE79AA873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28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C2C698AF-900B-4E4B-887E-5270000E9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4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id="{2AEC119D-0BB6-BD4F-BB6D-6A169FF4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606" y="2130718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0     1    2     3     4     5    6     7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45712E5D-51A8-F044-B52B-9FBB6AB90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0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D43C5E0C-FEE9-3D4D-8F2F-CF961BF18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44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F41BBFA7-ED17-594C-8B5C-18E5F915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056" y="265393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8A7B05E6-8D38-2C45-BAA7-5170760EF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8856" y="340804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CAD1DFA7-9127-9148-A6A6-96E7B176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68" y="33652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</a:t>
            </a:r>
            <a:endParaRPr lang="en-US" altLang="zh-CN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AC70CCEF-33B4-B74B-BA2D-10BDC4B7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31" y="4470246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A607FB76-45EE-FD48-BD4E-BC72BE16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056" y="4500409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25  34  57  50  48  09  63      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1A89C116-CB7F-5F4F-9582-B797F1F6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1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3996594A-6AF0-E34E-BCE4-371D70ABC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07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844F9F5D-4FDD-4F40-9559-6EFBAD594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1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6">
            <a:extLst>
              <a:ext uri="{FF2B5EF4-FFF2-40B4-BE49-F238E27FC236}">
                <a16:creationId xmlns:a16="http://schemas.microsoft.com/office/drawing/2014/main" id="{6BE18647-4EFA-234C-8A27-D2C4A7DA0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7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987A0AED-31AC-C241-9D2D-D9FD1C331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3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69D15C83-E694-BA44-826A-23D06D82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481" y="3951134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0     1     2     3     4     5    6     7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30">
            <a:extLst>
              <a:ext uri="{FF2B5EF4-FFF2-40B4-BE49-F238E27FC236}">
                <a16:creationId xmlns:a16="http://schemas.microsoft.com/office/drawing/2014/main" id="{2BA5DA65-C5F1-8546-9407-4EC1710D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3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31">
            <a:extLst>
              <a:ext uri="{FF2B5EF4-FFF2-40B4-BE49-F238E27FC236}">
                <a16:creationId xmlns:a16="http://schemas.microsoft.com/office/drawing/2014/main" id="{60348C2F-B5DD-9645-B499-4977AD3A8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056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32">
            <a:extLst>
              <a:ext uri="{FF2B5EF4-FFF2-40B4-BE49-F238E27FC236}">
                <a16:creationId xmlns:a16="http://schemas.microsoft.com/office/drawing/2014/main" id="{90A6B0DA-BD56-3A4B-9ECE-2523BD03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9856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id="{5EB380BA-759F-C84F-9861-F0B3888EA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0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34">
            <a:extLst>
              <a:ext uri="{FF2B5EF4-FFF2-40B4-BE49-F238E27FC236}">
                <a16:creationId xmlns:a16="http://schemas.microsoft.com/office/drawing/2014/main" id="{E6F23988-3A30-DC4F-9CCA-E414F44E1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6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35">
            <a:extLst>
              <a:ext uri="{FF2B5EF4-FFF2-40B4-BE49-F238E27FC236}">
                <a16:creationId xmlns:a16="http://schemas.microsoft.com/office/drawing/2014/main" id="{0270250A-069A-1A49-8B0A-077B4E501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654-2F5C-B849-AEDB-1039C92B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9B1AD74-C75C-0145-8DE7-80728364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37" y="1690689"/>
            <a:ext cx="732772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删除位置不合理，不能删除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依次前移</a:t>
            </a:r>
          </a:p>
          <a:p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表长度减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94556-B2A5-2244-A4BA-5058B7F6C87E}"/>
                  </a:ext>
                </a:extLst>
              </p:cNvPr>
              <p:cNvSpPr txBox="1"/>
              <p:nvPr/>
            </p:nvSpPr>
            <p:spPr>
              <a:xfrm>
                <a:off x="1710158" y="4676122"/>
                <a:ext cx="5723683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若每个可删除位置的删除概率相等，</a:t>
                </a:r>
                <a:endParaRPr lang="en-US" altLang="zh-CN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则平均移动次数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94556-B2A5-2244-A4BA-5058B7F6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58" y="4676122"/>
                <a:ext cx="5723683" cy="933654"/>
              </a:xfrm>
              <a:prstGeom prst="rect">
                <a:avLst/>
              </a:prstGeom>
              <a:blipFill>
                <a:blip r:embed="rId2"/>
                <a:stretch>
                  <a:fillRect l="-443" t="-2667" b="-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89F4-0BC9-6147-93B7-E5363A6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53FB-CFD4-E84B-82D7-4E3A618B9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设在等概率的情况下，对有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个元素的顺序表进行插入，平均需要移动多少个元素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删除一个元素，平均需要移动多少个元素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插入时平均移动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127/2=63.5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删除时平均移动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(127-1)/2=63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2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BE2A-6B59-E847-8382-A29299A7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8344-5A47-C54E-B495-06DFA4BC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访问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&lt;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</a:t>
            </a: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更新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个元素的值为</a:t>
            </a:r>
            <a:r>
              <a:rPr lang="en-US" altLang="zh-CN" dirty="0">
                <a:latin typeface="Times" pitchFamily="2" charset="0"/>
              </a:rPr>
              <a:t>x(0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&lt; n)</a:t>
            </a: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查找</a:t>
            </a:r>
            <a:r>
              <a:rPr lang="zh-CN" altLang="en-US" dirty="0">
                <a:latin typeface="Times" pitchFamily="2" charset="0"/>
              </a:rPr>
              <a:t>值为</a:t>
            </a:r>
            <a:r>
              <a:rPr lang="en-US" altLang="zh-CN" dirty="0">
                <a:latin typeface="Times" pitchFamily="2" charset="0"/>
              </a:rPr>
              <a:t>x</a:t>
            </a:r>
            <a:r>
              <a:rPr lang="zh-CN" altLang="en-US" dirty="0">
                <a:latin typeface="Times" pitchFamily="2" charset="0"/>
              </a:rPr>
              <a:t>的元素</a:t>
            </a:r>
            <a:endParaRPr lang="en-US" altLang="zh-CN" dirty="0">
              <a:latin typeface="Times" pitchFamily="2" charset="0"/>
            </a:endParaRP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插入</a:t>
            </a:r>
            <a:r>
              <a:rPr lang="zh-CN" altLang="en-US" dirty="0">
                <a:latin typeface="Times" pitchFamily="2" charset="0"/>
              </a:rPr>
              <a:t>新元素到第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个位置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n)，</a:t>
            </a:r>
            <a:r>
              <a:rPr lang="zh-CN" altLang="en-US" dirty="0">
                <a:latin typeface="Times" pitchFamily="2" charset="0"/>
              </a:rPr>
              <a:t>使原来的第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, i+1, …, n-1</a:t>
            </a:r>
            <a:r>
              <a:rPr lang="zh-CN" altLang="en-US" dirty="0">
                <a:latin typeface="Times" pitchFamily="2" charset="0"/>
              </a:rPr>
              <a:t>个元素变为第</a:t>
            </a:r>
            <a:r>
              <a:rPr lang="en-US" dirty="0">
                <a:latin typeface="Times" pitchFamily="2" charset="0"/>
              </a:rPr>
              <a:t>i+1, i+2, …, n</a:t>
            </a:r>
            <a:r>
              <a:rPr lang="zh-CN" altLang="en-US" dirty="0">
                <a:latin typeface="Times" pitchFamily="2" charset="0"/>
              </a:rPr>
              <a:t>个元素</a:t>
            </a:r>
            <a:endParaRPr lang="en-US" altLang="zh-CN" dirty="0">
              <a:latin typeface="Times" pitchFamily="2" charset="0"/>
            </a:endParaRPr>
          </a:p>
          <a:p>
            <a:pPr lvl="1"/>
            <a:endParaRPr lang="zh-CN" alt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删除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&lt;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n)，</a:t>
            </a:r>
            <a:r>
              <a:rPr lang="zh-CN" altLang="en-US" dirty="0">
                <a:latin typeface="Times" pitchFamily="2" charset="0"/>
              </a:rPr>
              <a:t>使原来的第</a:t>
            </a:r>
            <a:r>
              <a:rPr lang="en-US" dirty="0">
                <a:latin typeface="Times" pitchFamily="2" charset="0"/>
              </a:rPr>
              <a:t>i+1, i+2, …, n-1</a:t>
            </a:r>
            <a:r>
              <a:rPr lang="zh-CN" altLang="en-US" dirty="0">
                <a:latin typeface="Times" pitchFamily="2" charset="0"/>
              </a:rPr>
              <a:t>个元素变为第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, i+1, …, n-2</a:t>
            </a:r>
            <a:r>
              <a:rPr lang="zh-CN" altLang="en-US" dirty="0">
                <a:latin typeface="Times" pitchFamily="2" charset="0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30945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85B-ABDF-8441-BEFC-6826D684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顺序表的应用：集合的“并”运算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48777-0437-F64C-ADC0-B14D3991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12" y="1690689"/>
            <a:ext cx="7041976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void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Union (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A,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 )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m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for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&lt; m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++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x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B.Get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k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A.Find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中搜索它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(k </a:t>
            </a:r>
            <a:r>
              <a:rPr kumimoji="1" lang="en-US" altLang="zh-CN" sz="24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1)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若未找到，则插入它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A.Insert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(x, n)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n++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013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A3B5-6B2C-0248-8C1E-BAECFF3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顺序表的应用：集合的“交”运算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23E0C2-5344-5A47-AAA7-54B5F7DE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4" y="1690689"/>
            <a:ext cx="8237512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void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Intersection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A,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m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while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&lt; n)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x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A.Get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k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B.Find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中搜索它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(k ==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1)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A.Remove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n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--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}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若未找到，则删除它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else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++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7244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FEF6-37CE-6A4E-94CA-0EC69C8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顺序表的应用：多项式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26B2-D816-A549-85A5-28077737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07"/>
            <a:ext cx="7886700" cy="26759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阶多项式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按升幂排列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23158454-747B-E448-BE4A-F6E8C6BA9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69650"/>
              </p:ext>
            </p:extLst>
          </p:nvPr>
        </p:nvGraphicFramePr>
        <p:xfrm>
          <a:off x="2139516" y="1690689"/>
          <a:ext cx="4864968" cy="162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120" imgH="685800" progId="Equation.3">
                  <p:embed/>
                </p:oleObj>
              </mc:Choice>
              <mc:Fallback>
                <p:oleObj name="公式" r:id="rId2" imgW="2184120" imgH="685800" progId="Equation.3">
                  <p:embed/>
                  <p:pic>
                    <p:nvPicPr>
                      <p:cNvPr id="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516" y="1690689"/>
                        <a:ext cx="4864968" cy="162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5394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835-0924-8340-AD30-DE31672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B126F22-0AF7-6D45-8E28-966FF27D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50" y="1690689"/>
            <a:ext cx="59531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public: 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</a:p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operator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判是否零多项式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LeadExp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返回最大指数</a:t>
            </a:r>
          </a:p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Add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poly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Mult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poly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Eval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求值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140622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2A5F-7025-DA4D-A0CE-88B6857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4212-51DC-F84C-8426-803E1286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0" dirty="0">
                <a:cs typeface="Times New Roman" pitchFamily="18" charset="0"/>
              </a:rPr>
              <a:t>第一种： </a:t>
            </a:r>
            <a:r>
              <a:rPr lang="zh-CN" altLang="en-US" kern="0" dirty="0">
                <a:solidFill>
                  <a:srgbClr val="C00000"/>
                </a:solidFill>
                <a:cs typeface="Times New Roman" pitchFamily="18" charset="0"/>
              </a:rPr>
              <a:t>静态数组表示</a:t>
            </a:r>
            <a:endParaRPr lang="en-US" altLang="zh-CN" kern="0" dirty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可以表示为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类的一个对象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pl.degree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远小于</a:t>
            </a:r>
            <a:r>
              <a:rPr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maxDegree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，大多数元素是空的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3B36-5C1A-964D-824B-B092DB96DBBE}"/>
              </a:ext>
            </a:extLst>
          </p:cNvPr>
          <p:cNvSpPr/>
          <p:nvPr/>
        </p:nvSpPr>
        <p:spPr>
          <a:xfrm>
            <a:off x="827584" y="2204864"/>
            <a:ext cx="6912768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 </a:t>
            </a:r>
          </a:p>
          <a:p>
            <a:pPr marL="342900" lvl="0" indent="-342900">
              <a:lnSpc>
                <a:spcPct val="85000"/>
              </a:lnSpc>
              <a:defRPr/>
            </a:pP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kern="0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degree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多项式中的最高阶数</a:t>
            </a:r>
            <a:endParaRPr lang="en-US" altLang="zh-CN" sz="2000" u="none" kern="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85000"/>
              </a:lnSpc>
              <a:defRPr/>
            </a:pP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coef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[maxDegree+1]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多项式的系数数组</a:t>
            </a:r>
            <a:endParaRPr lang="en-US" altLang="zh-CN" sz="2000" u="none" kern="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413CD-52DB-364C-A118-70FD89877138}"/>
              </a:ext>
            </a:extLst>
          </p:cNvPr>
          <p:cNvSpPr/>
          <p:nvPr/>
        </p:nvSpPr>
        <p:spPr>
          <a:xfrm>
            <a:off x="827584" y="378904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pl.degree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n</a:t>
            </a:r>
          </a:p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pl.coef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000" b="0" u="none" kern="0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0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986BAD-9A16-9148-8857-228B9553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871" y="5699720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C693169-D60A-5241-99D3-ABC09E2E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759198"/>
            <a:ext cx="5607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………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7389F4C-8D50-7E4E-AD18-139681D57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6FF1C82-F2F4-604E-8D8A-97133B4C5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AD18FAA-50C3-A742-BD66-E38497C50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3032CD9-5933-224E-AEF5-A0C0FEDAC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52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3580940E-D92B-5C4D-A4F4-F01C52671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32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D7707E0-8B2D-F74D-90C8-B52407FE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71" y="5178577"/>
            <a:ext cx="6248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  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maxDegree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E441F4D-7832-BC40-A2B7-EB31BF71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92" y="5776770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24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E2E-3788-D541-9439-67CD7912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FAD5-EB69-7544-81A0-097385CA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第二种：</a:t>
            </a:r>
            <a:r>
              <a:rPr lang="zh-CN" altLang="en-US" dirty="0">
                <a:solidFill>
                  <a:srgbClr val="C00000"/>
                </a:solidFill>
              </a:rPr>
              <a:t>动态数组表示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适用于指数连续排列的多项式，但对于指数不全的多项式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(x)=3+5x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，造成存储空间浪费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AD3F-BEE5-0D48-B72E-35923345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3494"/>
            <a:ext cx="8097837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degree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float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coef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1400" b="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sz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degree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sz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coef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float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degree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5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EC1-C9E3-D742-BB8A-EEA5C643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5819-A0B5-D043-8CBF-08712E28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第三种： </a:t>
            </a:r>
            <a:r>
              <a:rPr lang="zh-CN" altLang="en-US" dirty="0">
                <a:solidFill>
                  <a:srgbClr val="C00000"/>
                </a:solidFill>
              </a:rPr>
              <a:t>同时记录各项系数和指数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2C51476-12D5-374F-AE94-FE73F406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04864"/>
            <a:ext cx="768776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</a:t>
            </a:r>
            <a:r>
              <a:rPr lang="en-US" altLang="zh-CN" sz="2000" b="1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多项式的项定义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friend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			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coef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系数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		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exp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指数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EFB7A-3824-374E-99E7-1D8D104B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16" y="5277630"/>
            <a:ext cx="655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F9D4A63-94EA-DB4D-ABE5-78F39C49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316" y="5201430"/>
            <a:ext cx="6319359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…… 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sz="32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9F30C78-BBEB-EF41-AAF9-4C8B289A3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870C448-DFED-894F-94E5-AD31262AF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46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6C4E18F-759C-CF4C-93B6-D7A102457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F4D1971-F25E-8641-9D16-DA726C0A9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44A2D2C-03F3-5647-9462-5DF386A7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FF298B6-2227-044D-9AE3-678309E79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4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8B17DED-354E-1E42-8EEB-D900F9D4C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216" y="581103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9F88852B-0D9D-494E-B1D8-57878CF9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79" y="5277630"/>
            <a:ext cx="89159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3200" b="1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endParaRPr lang="en-US" altLang="zh-CN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D3A6220-ADAA-2046-B465-270507B1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560" y="4749166"/>
            <a:ext cx="62600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0     1      2             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5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989-FC95-8B4B-AF27-254398F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D43F8-C7D5-0F49-ABB9-AEE70457BF20}"/>
              </a:ext>
            </a:extLst>
          </p:cNvPr>
          <p:cNvSpPr txBox="1">
            <a:spLocks noChangeArrowheads="1"/>
          </p:cNvSpPr>
          <p:nvPr/>
        </p:nvSpPr>
        <p:spPr>
          <a:xfrm>
            <a:off x="1187933" y="1690689"/>
            <a:ext cx="6768134" cy="47648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Polynomial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无形参构造函数，返回多项式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A(x)=0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插入系数为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、指数为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的项至指针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所指示位置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返回多项式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*this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的和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Poly_Add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poly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static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存放多项式的数组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多项式有效项数的下一位置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要求在类外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:: 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Poly_Array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new Term [MAXN+1];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:: free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0;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973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7149-0B9E-BC4B-A19F-D73834F1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多项式存储示例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7289285-B7C7-0744-8A41-2EFE4905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2" y="1772816"/>
            <a:ext cx="6248400" cy="9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2.0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+ 1.8</a:t>
            </a:r>
            <a:endParaRPr lang="en-US" altLang="zh-CN" sz="2400" i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1.2 + 51.3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+ 3.7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101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22EFD26-E7D0-4149-B7FC-A0935A54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63" y="5229200"/>
            <a:ext cx="528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两个多项式存放在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Poly_Array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01B6D3F-E34E-804E-8B26-B0A86600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84958"/>
            <a:ext cx="66120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A.start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A.finish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B.start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B.finish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D7318-4616-EB44-8FF3-A7824C13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37470"/>
            <a:ext cx="6553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E0A0DC5-94F3-0F4B-905E-1102F7452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17" y="3943972"/>
            <a:ext cx="80182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endParaRPr lang="en-US" altLang="zh-CN" sz="2800" u="none" dirty="0"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70E8EA2-7CB8-BA41-844C-9044E3B7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00883"/>
            <a:ext cx="610936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1.8        2.0       1.2     51.3     3.7      ……</a:t>
            </a:r>
          </a:p>
          <a:p>
            <a:pPr>
              <a:spcBef>
                <a:spcPct val="20000"/>
              </a:spcBef>
            </a:pPr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0       1000       0        50       101     ……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237189E-E0ED-1A45-8817-534FF38EF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470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A807FF4-A929-F940-83DE-09D789C90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9C40ED1-1C1A-054F-A0BF-438F1B419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C01EF88-709A-EC4B-93AD-AFA607832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68E18F2-D618-6244-83A8-58FBF2212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FAA171C-F58A-A548-8EDB-A215BDA73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7D6F355-E6A8-E843-8A53-64FAA7D79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93E5043-3ED0-5749-BAF8-379D15B8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53491CD-3B77-CF44-8F5E-AAC4FCD05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E0FBD0A-1BDF-A348-94A4-62A11F4D3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6A4BA3F3-FCD4-0D40-9605-1B119DC4F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270B1336-B9FE-9A47-ABA0-5D998BF3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061" y="3271060"/>
            <a:ext cx="1301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MAXN</a:t>
            </a:r>
            <a:endParaRPr lang="en-US" altLang="zh-CN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013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54F5-038B-FC41-8FE8-D828DAE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两个多项式相加的算法思想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422-F84E-E64A-B753-932210C1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结果多项式另存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扫描两个相加多项式，若都未检测完，则</a:t>
            </a:r>
          </a:p>
          <a:p>
            <a:pPr lvl="1"/>
            <a:r>
              <a:rPr lang="zh-CN" altLang="en-US" dirty="0"/>
              <a:t>若当前被检测项指数相等，系数相加，若未变成</a:t>
            </a:r>
            <a:r>
              <a:rPr lang="en-US" altLang="zh-CN" dirty="0"/>
              <a:t>0</a:t>
            </a:r>
            <a:r>
              <a:rPr lang="zh-CN" altLang="en-US" dirty="0"/>
              <a:t>，则将结果加到结果多项式</a:t>
            </a:r>
          </a:p>
          <a:p>
            <a:pPr lvl="1"/>
            <a:r>
              <a:rPr lang="zh-CN" altLang="en-US" dirty="0"/>
              <a:t>若当前被检测项指数不等，将指数小者加到结果多项式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若有一个多项式已检测完，将另一个多项式剩余部分复制到结果多项式</a:t>
            </a:r>
          </a:p>
        </p:txBody>
      </p:sp>
    </p:spTree>
    <p:extLst>
      <p:ext uri="{BB962C8B-B14F-4D97-AF65-F5344CB8AC3E}">
        <p14:creationId xmlns:p14="http://schemas.microsoft.com/office/powerpoint/2010/main" val="17162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线性表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顺序表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6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FCE7-7AA1-5640-8006-AF1CA05C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多项式增加项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42D542E-6468-BA43-AC3D-AA7D1368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1" y="1690689"/>
            <a:ext cx="646271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无可用空闲存储单元，不能插入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4834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B9AC-C646-9144-96E1-15067A15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496AF89-1328-3647-B30E-1687459A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" y="1690689"/>
            <a:ext cx="905424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* Polynomial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Poly_Add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Polynomial * C = new Polynomial()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结果多项式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ah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分别为两个多项式的检测指针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switch(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比较对应项指数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‘= ’: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相等，系数相加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和非零，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新项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break;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757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FCF2-A3BB-7E46-9E3A-6DCB0A4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47A12D-1DFF-184F-BA46-5E8A709D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" y="1690689"/>
            <a:ext cx="905424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‘&lt;’: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‘&gt;’: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 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A(x)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中剩余项加入结果多项式中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 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B(x)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中剩余的项加入结果多项式中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C.finish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1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868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011A-FB06-864B-822C-9AA04484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多项式加法的时间复杂度分析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6443-4187-F845-B680-563321F9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Poly_Append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在函数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中，三个循环之外的语句的时间复杂度也是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，而三个循环的时间复杂度为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5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本章小结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9487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8A6A-7D48-B846-BA5A-CD9BE924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5484-6F38-9B46-8442-E8737F7F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五对角矩阵中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i、j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编写一个程序，以不多于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的平均比较次数，在一个有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个整数的顺序表中找出最大值和最小值的整数，要求使用的附加空间尽量少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编写一个程序，从顺序表中删除具有给定值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的所有元素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编写一个程序，将顺序表中的元素进行原地逆置，即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859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en-US" sz="60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1F8F-0B23-FF46-9679-74403C91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9B81-C859-3944-B82C-1B1D6A59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具有相同数据类型的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个数据元素的有限序列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按元素的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直接存储和访问数组元素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：必须在定义时指定其大小和类型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array[3]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3};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：在运行过程中才为它分配存储空间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5C1919-476E-544A-AE38-EE69D6BA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58" y="2708920"/>
            <a:ext cx="6781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32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1AD753A-B834-4E46-9399-CC5CDCEA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58" y="2783533"/>
            <a:ext cx="67028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35   27  49   18   60   54  77   83   41  02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1AC830D-BFCF-D54E-80F0-1282F32F8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8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8B871BB3-DBD5-1A45-A63F-B56E662FA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86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36DD9F2-B366-044D-BBE0-DE381B149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4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562F870-1926-884B-955E-7D0AA7DE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02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7DC6C87-5D44-D542-9D2E-67CE321ED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0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FD8CE42B-4D19-6C49-8820-F1CEF27EC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8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FF406C7-9225-8A49-ACBC-33279299C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76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ED5CF421-AD9B-624C-B74E-E211F7AF5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34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9B4AA846-8C06-1B44-88BC-BC22F538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7" y="3386009"/>
            <a:ext cx="69993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0     1     2     3    4     5     6     7    8     9</a:t>
            </a:r>
            <a:r>
              <a:rPr lang="zh-CN" altLang="en-US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3200" b="1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24E005F7-8A43-4B49-9E88-A2E80C44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0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B1BE-BB42-E645-86D6-2B17AD91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D5324-19FD-BA42-BFF9-9863AEEB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5" y="1690689"/>
            <a:ext cx="792106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30;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Array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复制构造函数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~Array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 [ ]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析构函数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 operator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数组复制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 ]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访问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下标为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的数组元素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operator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)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指针转换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 {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取数组长度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sz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修改数组长度</a:t>
            </a:r>
            <a:endParaRPr lang="en-US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动态数组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数组元素个数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动态分配数组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存储空间</a:t>
            </a:r>
          </a:p>
          <a:p>
            <a:pPr>
              <a:lnSpc>
                <a:spcPts val="2000"/>
              </a:lnSpc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7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19788</TotalTime>
  <Words>7146</Words>
  <Application>Microsoft Macintosh PowerPoint</Application>
  <PresentationFormat>On-screen Show (4:3)</PresentationFormat>
  <Paragraphs>760</Paragraphs>
  <Slides>76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76</vt:i4>
      </vt:variant>
    </vt:vector>
  </HeadingPairs>
  <TitlesOfParts>
    <vt:vector size="91" baseType="lpstr">
      <vt:lpstr>DengXian</vt:lpstr>
      <vt:lpstr>仿宋_GB2312</vt:lpstr>
      <vt:lpstr>隶书</vt:lpstr>
      <vt:lpstr>Times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公式</vt:lpstr>
      <vt:lpstr>Equation</vt:lpstr>
      <vt:lpstr>Document</vt:lpstr>
      <vt:lpstr>数据结构 </vt:lpstr>
      <vt:lpstr>02 线性表</vt:lpstr>
      <vt:lpstr>02 线性表</vt:lpstr>
      <vt:lpstr>线性表(Linear List)</vt:lpstr>
      <vt:lpstr>线性表示例</vt:lpstr>
      <vt:lpstr>线性表的操作</vt:lpstr>
      <vt:lpstr>02 线性表</vt:lpstr>
      <vt:lpstr>一维数组(Array)</vt:lpstr>
      <vt:lpstr>一维数组的类定义</vt:lpstr>
      <vt:lpstr>一维数组的构造函数</vt:lpstr>
      <vt:lpstr>一维数组的构造函数</vt:lpstr>
      <vt:lpstr>一维数组的构造函数</vt:lpstr>
      <vt:lpstr>一维数组的访问函数</vt:lpstr>
      <vt:lpstr>一维数组的修改数组长度函数</vt:lpstr>
      <vt:lpstr>数组的顺序存储方式</vt:lpstr>
      <vt:lpstr>一维数组</vt:lpstr>
      <vt:lpstr>二维数组</vt:lpstr>
      <vt:lpstr>二维数组</vt:lpstr>
      <vt:lpstr>三维数组</vt:lpstr>
      <vt:lpstr>n维数组</vt:lpstr>
      <vt:lpstr>练习1</vt:lpstr>
      <vt:lpstr>练习2</vt:lpstr>
      <vt:lpstr>特殊矩阵</vt:lpstr>
      <vt:lpstr>对称矩阵</vt:lpstr>
      <vt:lpstr>对称矩阵的压缩存储</vt:lpstr>
      <vt:lpstr>下三角矩阵的压缩存储</vt:lpstr>
      <vt:lpstr>下三角矩阵的压缩存储</vt:lpstr>
      <vt:lpstr>上三角矩阵的压缩存储</vt:lpstr>
      <vt:lpstr>上三角矩阵的压缩存储</vt:lpstr>
      <vt:lpstr>带状矩阵</vt:lpstr>
      <vt:lpstr>三对角矩阵的压缩存储</vt:lpstr>
      <vt:lpstr>三对角矩阵的压缩存储</vt:lpstr>
      <vt:lpstr>练习3</vt:lpstr>
      <vt:lpstr>稀疏矩阵(Sparse Matrix)</vt:lpstr>
      <vt:lpstr>稀疏矩阵的类定义</vt:lpstr>
      <vt:lpstr>稀疏矩阵的类定义</vt:lpstr>
      <vt:lpstr>稀疏矩阵的转置</vt:lpstr>
      <vt:lpstr>稀疏矩阵的存储</vt:lpstr>
      <vt:lpstr>转置矩阵的存储</vt:lpstr>
      <vt:lpstr>用三元组表表示的稀疏矩阵及其转置</vt:lpstr>
      <vt:lpstr>稀疏矩阵转置的算法思想</vt:lpstr>
      <vt:lpstr>稀疏矩阵的转置</vt:lpstr>
      <vt:lpstr>稀疏矩阵的转置</vt:lpstr>
      <vt:lpstr>稀疏矩阵快速转置的算法思想</vt:lpstr>
      <vt:lpstr>稀疏矩阵快速转置的算法思想</vt:lpstr>
      <vt:lpstr>稀疏矩阵的快速转置</vt:lpstr>
      <vt:lpstr>稀疏矩阵的快速转置</vt:lpstr>
      <vt:lpstr>稀疏矩阵快速转置的时间复杂度</vt:lpstr>
      <vt:lpstr>02 线性表</vt:lpstr>
      <vt:lpstr>顺序表(Sequential List)</vt:lpstr>
      <vt:lpstr>顺序表的类定义</vt:lpstr>
      <vt:lpstr>构造函数</vt:lpstr>
      <vt:lpstr>元素的查找</vt:lpstr>
      <vt:lpstr>查找函数</vt:lpstr>
      <vt:lpstr>元素的插入</vt:lpstr>
      <vt:lpstr>插入函数</vt:lpstr>
      <vt:lpstr>元素的删除</vt:lpstr>
      <vt:lpstr>删除函数</vt:lpstr>
      <vt:lpstr>练习4</vt:lpstr>
      <vt:lpstr>顺序表的应用：集合的“并”运算</vt:lpstr>
      <vt:lpstr>顺序表的应用：集合的“交”运算</vt:lpstr>
      <vt:lpstr>顺序表的应用：多项式(Polynomial)</vt:lpstr>
      <vt:lpstr>多项式的类定义</vt:lpstr>
      <vt:lpstr>多项式的存储表示</vt:lpstr>
      <vt:lpstr>多项式的存储表示</vt:lpstr>
      <vt:lpstr>多项式的存储表示</vt:lpstr>
      <vt:lpstr>多项式的类定义</vt:lpstr>
      <vt:lpstr>多项式存储示例</vt:lpstr>
      <vt:lpstr>两个多项式相加的算法思想</vt:lpstr>
      <vt:lpstr>多项式增加项</vt:lpstr>
      <vt:lpstr>多项式加法</vt:lpstr>
      <vt:lpstr>多项式加法</vt:lpstr>
      <vt:lpstr>多项式加法的时间复杂度分析</vt:lpstr>
      <vt:lpstr>本章小结</vt:lpstr>
      <vt:lpstr>作业</vt:lpstr>
      <vt:lpstr>Q&amp;A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Bihuan Chen</cp:lastModifiedBy>
  <cp:revision>1651</cp:revision>
  <dcterms:created xsi:type="dcterms:W3CDTF">2000-01-30T08:24:06Z</dcterms:created>
  <dcterms:modified xsi:type="dcterms:W3CDTF">2025-09-15T08:07:04Z</dcterms:modified>
</cp:coreProperties>
</file>