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7" r:id="rId5"/>
    <p:sldId id="259" r:id="rId6"/>
    <p:sldId id="263" r:id="rId7"/>
    <p:sldId id="260" r:id="rId8"/>
    <p:sldId id="264" r:id="rId9"/>
    <p:sldId id="265" r:id="rId10"/>
    <p:sldId id="261" r:id="rId11"/>
    <p:sldId id="268" r:id="rId12"/>
    <p:sldId id="266" r:id="rId13"/>
    <p:sldId id="267" r:id="rId14"/>
    <p:sldId id="269" r:id="rId15"/>
    <p:sldId id="270" r:id="rId16"/>
    <p:sldId id="273" r:id="rId17"/>
    <p:sldId id="271" r:id="rId18"/>
    <p:sldId id="274" r:id="rId19"/>
    <p:sldId id="275" r:id="rId20"/>
    <p:sldId id="278" r:id="rId21"/>
    <p:sldId id="279" r:id="rId22"/>
    <p:sldId id="285" r:id="rId23"/>
    <p:sldId id="287" r:id="rId24"/>
    <p:sldId id="280" r:id="rId25"/>
    <p:sldId id="281" r:id="rId26"/>
    <p:sldId id="283" r:id="rId27"/>
    <p:sldId id="282" r:id="rId28"/>
    <p:sldId id="288" r:id="rId29"/>
    <p:sldId id="291" r:id="rId30"/>
    <p:sldId id="292" r:id="rId31"/>
    <p:sldId id="290" r:id="rId32"/>
    <p:sldId id="286" r:id="rId33"/>
    <p:sldId id="289" r:id="rId34"/>
    <p:sldId id="300" r:id="rId35"/>
    <p:sldId id="301" r:id="rId36"/>
    <p:sldId id="293" r:id="rId37"/>
    <p:sldId id="295" r:id="rId38"/>
    <p:sldId id="298" r:id="rId39"/>
    <p:sldId id="299" r:id="rId40"/>
    <p:sldId id="284" r:id="rId41"/>
    <p:sldId id="294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333333"/>
    <a:srgbClr val="CDCDCD"/>
    <a:srgbClr val="CCCCCC"/>
    <a:srgbClr val="777777"/>
    <a:srgbClr val="777766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BAEF0-A4C0-E615-EAF5-AFB9D82AC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F4DB7F-39DB-248A-C679-DC15DD403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91FCC-B104-5348-1F69-FF864ECD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E095E-64A4-B822-C5E3-A00B6BCF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B00CA-9606-C564-E77E-1AD829AF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99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62EFD-681D-DD80-95A8-C1ED8663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C321DC-2DB4-6839-B29E-1D11ABDAB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7EBC2C-6372-4438-4980-442F3591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4C3A2-FC16-EC50-9A59-0CC44F1C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53F178-470F-4F75-240A-00EB775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4D459C-0420-9ECE-359B-AF198BE37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81FAA5-9D7A-DCEC-135E-F19E5F1AB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8C897-5A7C-9223-53BC-8818F4F0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4A2DBD-39CB-B1D4-7727-7A41713B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99BD4-4F95-3893-09B8-259F9641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8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D8B0B-332A-AE9F-4171-C7267A1A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EB94F-6C48-32DD-FAF6-1A64E980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10375A-861D-9832-1BDC-06696079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90D8E-F9FF-D9E3-047F-F148546C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2AD05-A5B8-0A9B-6F61-7BAF12F2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A8265-B0B5-6410-F7C6-E869AFF1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1DA979-E683-131F-D923-04F53356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942AB-1803-C758-F55A-3DACEAF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7BF6E5-E152-D336-A191-895FD7CB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2B9D5-204F-7A16-F486-899BC530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57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1D91-35A9-75F4-5142-14352F93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BD726-BF67-9C1B-6180-ECB13C792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2C62E-C7DC-57BA-503A-F0A30660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907B72-7D81-00B3-8E6E-C5F2A3E1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82AE94-BC15-B723-C1C6-8FEC068C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FDFFBF-99AE-1CD2-A08E-16E91BED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67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86A38-421F-41CC-540F-FD2C62D0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0E5D8-AB41-26C4-C111-4865C826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3B9179-4D0B-6FA4-4F72-7A5CBCAC6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CBF805-8F3E-2B23-D9A6-B981BB2AE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D07C13-F469-ED84-929E-51986CB91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F7385B-4C9C-31BA-3ED8-67E97664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752FD1-72D0-1824-3ED3-437E5882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8D222F-63B3-6716-BDC6-A96270B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2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89780-5ECC-EF6F-ED18-F428E4D0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F1D568-BCEB-0CC3-04F9-84F32294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04E3BB-2A74-E702-9EDB-AAF6E25D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33A472-AC4C-D2C9-0106-2E13E8C9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7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0BE282-8517-6058-7EC5-68208910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89985-B5E3-52FC-FA3E-4C09EFB1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50B5A4-6B1F-BBE7-B870-8743FED0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4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11E9-DE65-7B4E-7663-51B823E4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5006F-23E2-F47D-EDA4-E9851328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DAC551-0670-707F-7B54-A4730886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F65DF2-356F-785A-BE14-22AFDF9E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D53A23-8864-40ED-79B1-90C9969E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CA6B7-D74D-8F07-0986-CC14DBB7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6815F-92C0-BAF6-0AF9-6372090E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8B4E23-C969-842F-2B7C-9AC308743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80BCD0-FDCF-45FC-3448-F959D18C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96CC73-D73F-552D-5FDE-DF1B531A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E249E7-D57B-B06A-21AA-65DB45B4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D958FA-1969-C9A2-B9B9-6C3FB8B6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83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5DB6CA-77D9-32F3-C970-4F13DFC4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A38FF5-196A-348D-5229-953F0429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9B2A2B-74E5-9056-D56F-3152EC0A4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3616-3845-481F-A605-B008686E4370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0F4202-1692-713A-9ED2-86E68B9CE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83EAB-8B55-9175-9929-71D944A7F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-sheng-huang821.medium.com/%E6%A9%9F%E5%99%A8%E5%AD%B8%E7%BF%92-%E6%94%AF%E6%92%90%E5%90%91%E9%87%8F%E6%A9%9F-support-vector-machine-svm-%E8%A9%B3%E7%B4%B0%E6%8E%A8%E5%B0%8E-c320098a3d2e" TargetMode="External"/><Relationship Id="rId2" Type="http://schemas.openxmlformats.org/officeDocument/2006/relationships/hyperlink" Target="http://www.ngensis.com/titanic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thelp.ithome.com.tw/m/articles/10304438" TargetMode="External"/><Relationship Id="rId4" Type="http://schemas.openxmlformats.org/officeDocument/2006/relationships/hyperlink" Target="https://ithelp.ithome.com.tw/articles/10237661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E9%9B%9E%E9%9B%9E%E8%88%87%E5%85%94%E5%85%94%E7%9A%84%E5%B7%A5%E7%A8%8B%E4%B8%96%E7%95%8C/%E6%A9%9F%E5%99%A8%E5%AD%B8%E7%BF%92ml-note-sgd-momentum-adagrad-adam-optimizer-f20568c968db" TargetMode="External"/><Relationship Id="rId2" Type="http://schemas.openxmlformats.org/officeDocument/2006/relationships/hyperlink" Target="https://ithelp.ithome.com.tw/articles/1024049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ianjiesun.medium.com/dl-ml%E7%AD%86%E8%A8%98-%E5%9B%9B-cross-entropy-binary-cross-entropy%E5%B7%AE%E5%88%A5-c9d06ca0a9df" TargetMode="External"/><Relationship Id="rId4" Type="http://schemas.openxmlformats.org/officeDocument/2006/relationships/hyperlink" Target="https://ithelp.ithome.com.tw/articles/1027182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人工智慧入門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2EF53-FD13-B4EE-BBD8-A53CBCD5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6244"/>
            <a:ext cx="9144000" cy="73866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閉上眼睛深吸氣，想想健章就打出來囉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332D0F-A7FE-D927-9897-98D0DED71860}"/>
              </a:ext>
            </a:extLst>
          </p:cNvPr>
          <p:cNvSpPr txBox="1"/>
          <p:nvPr/>
        </p:nvSpPr>
        <p:spPr>
          <a:xfrm>
            <a:off x="3095199" y="5439853"/>
            <a:ext cx="60971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楊宇翔 資工三 </a:t>
            </a:r>
            <a:r>
              <a:rPr lang="en-US" altLang="zh-TW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109502558 </a:t>
            </a:r>
          </a:p>
          <a:p>
            <a:pPr algn="ctr"/>
            <a:r>
              <a:rPr lang="zh-TW" altLang="en-US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劉裕方 資工三 </a:t>
            </a:r>
            <a:r>
              <a:rPr lang="en-US" altLang="zh-TW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109502559</a:t>
            </a:r>
          </a:p>
          <a:p>
            <a:pPr algn="ctr"/>
            <a:r>
              <a:rPr lang="zh-TW" altLang="en-US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顏紹同 資工三 </a:t>
            </a:r>
            <a:r>
              <a:rPr lang="en-US" altLang="zh-TW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109502561</a:t>
            </a:r>
          </a:p>
        </p:txBody>
      </p:sp>
    </p:spTree>
    <p:extLst>
      <p:ext uri="{BB962C8B-B14F-4D97-AF65-F5344CB8AC3E}">
        <p14:creationId xmlns:p14="http://schemas.microsoft.com/office/powerpoint/2010/main" val="247824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7159" y="943885"/>
            <a:ext cx="4357681" cy="57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847" y="1361613"/>
            <a:ext cx="10614038" cy="43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1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756" y="1263500"/>
            <a:ext cx="7965814" cy="17748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CB83C5-DA22-3887-3F3A-F7ABE86C4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56" y="3119533"/>
            <a:ext cx="6237940" cy="35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3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591" y="1989656"/>
            <a:ext cx="9844659" cy="27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5650" y="1024324"/>
            <a:ext cx="7089732" cy="54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9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AFC09C-3032-30C0-BDAE-7E6CFB40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74" y="1653194"/>
            <a:ext cx="10545713" cy="41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4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AFC09C-3032-30C0-BDAE-7E6CFB40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404" y="1847348"/>
            <a:ext cx="6525192" cy="3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6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75" y="1089761"/>
            <a:ext cx="6944161" cy="130786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81A3FE2-B53E-6278-7AD2-8F6D7F0B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75" y="2481508"/>
            <a:ext cx="6944161" cy="39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9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741" y="1547017"/>
            <a:ext cx="10288517" cy="38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4081" y="1728624"/>
            <a:ext cx="8363838" cy="40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6636" y="1092118"/>
            <a:ext cx="7899748" cy="738664"/>
          </a:xfrm>
        </p:spPr>
        <p:txBody>
          <a:bodyPr>
            <a:noAutofit/>
          </a:bodyPr>
          <a:lstStyle/>
          <a:p>
            <a:pPr algn="l"/>
            <a:r>
              <a:rPr lang="zh-TW" altLang="en-US" sz="48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背景故事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51A3A-C76F-CBBC-0B65-B4121CAB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3034" y="2202260"/>
            <a:ext cx="5233297" cy="2172910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正如電影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鐵達尼號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的導演甘馬倫感慨地說道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「如果鐵達尼號是象徵人類文明的驕傲， 那麼冰山又代表甚麼呢？」</a:t>
            </a:r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悼念和鐵達尼號葬身大洋的靈魂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74">
            <a:extLst>
              <a:ext uri="{FF2B5EF4-FFF2-40B4-BE49-F238E27FC236}">
                <a16:creationId xmlns:a16="http://schemas.microsoft.com/office/drawing/2014/main" id="{9E757397-46E2-F72C-F4F0-1DA852E41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669" y="2202260"/>
            <a:ext cx="5522156" cy="3225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18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126" y="879176"/>
            <a:ext cx="7899748" cy="738664"/>
          </a:xfrm>
        </p:spPr>
        <p:txBody>
          <a:bodyPr>
            <a:noAutofit/>
          </a:bodyPr>
          <a:lstStyle/>
          <a:p>
            <a:r>
              <a:rPr lang="zh-TW" altLang="en-US" sz="48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使用的做法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51A3A-C76F-CBBC-0B65-B4121CAB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492" y="1834671"/>
            <a:ext cx="5763016" cy="217291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支援向量機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(Support Vector Machine) , SVM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(Random forest), RF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深度神經網路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(Deep Neural Networks) ,DNN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41BDCB-3070-D483-D221-D435B47A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05" y="4007581"/>
            <a:ext cx="3695962" cy="2235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C47FDB-F9C3-C0EB-B498-F814B183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40" y="4017460"/>
            <a:ext cx="2973888" cy="2230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130712-5987-0C70-5AC2-4B7437B2D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02" y="4013081"/>
            <a:ext cx="2249661" cy="2234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122F8F93-B7C4-A8F0-D48C-7209FFE41ECC}"/>
              </a:ext>
            </a:extLst>
          </p:cNvPr>
          <p:cNvSpPr txBox="1">
            <a:spLocks/>
          </p:cNvSpPr>
          <p:nvPr/>
        </p:nvSpPr>
        <p:spPr>
          <a:xfrm>
            <a:off x="1414202" y="6331566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https://www.researchgate.net/publication/332777280_A_Mature-Tomato_Detection_Algorithm_Using_Machine_Learning_and_Color_Analysis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3FBBB68-183A-0E79-F782-F9EE3352418E}"/>
              </a:ext>
            </a:extLst>
          </p:cNvPr>
          <p:cNvSpPr txBox="1">
            <a:spLocks/>
          </p:cNvSpPr>
          <p:nvPr/>
        </p:nvSpPr>
        <p:spPr>
          <a:xfrm>
            <a:off x="4065740" y="3522992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▼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https://commons.wikimedia.org/wiki/File:Random_forest_diagram_complete.png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60E64FE3-0D85-408B-0AC1-B906D28F4239}"/>
              </a:ext>
            </a:extLst>
          </p:cNvPr>
          <p:cNvSpPr txBox="1">
            <a:spLocks/>
          </p:cNvSpPr>
          <p:nvPr/>
        </p:nvSpPr>
        <p:spPr>
          <a:xfrm>
            <a:off x="7212904" y="6243496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https://www.researchgate.net/publication/339600446_Deep_Neural_Network_for_Predicting_Ore_Production_by_Truck-Haulage_Systems_in_Open-Pit_Mines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08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88344EDA-3458-38A0-EDCC-9CB681D75FDC}"/>
              </a:ext>
            </a:extLst>
          </p:cNvPr>
          <p:cNvSpPr/>
          <p:nvPr/>
        </p:nvSpPr>
        <p:spPr>
          <a:xfrm>
            <a:off x="265134" y="2586625"/>
            <a:ext cx="11678433" cy="3576180"/>
          </a:xfrm>
          <a:prstGeom prst="roundRect">
            <a:avLst>
              <a:gd name="adj" fmla="val 59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C74824-C505-80B8-3A04-043380AE0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4" y="3136324"/>
            <a:ext cx="4488085" cy="26215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98D2EC-70B1-5C3B-8C66-8F541FBCE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041" y="3049817"/>
            <a:ext cx="6149376" cy="27945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CB74919-59E5-B771-812B-D58166A84DC7}"/>
              </a:ext>
            </a:extLst>
          </p:cNvPr>
          <p:cNvSpPr txBox="1"/>
          <p:nvPr/>
        </p:nvSpPr>
        <p:spPr>
          <a:xfrm>
            <a:off x="1632441" y="1251473"/>
            <a:ext cx="91286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「如何只用身高體重就來判斷是男生還是女生」</a:t>
            </a:r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所有分類的問題都是在找右圖紅色那條分類的線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5C010E7A-B3D2-BC26-EB8E-A3CA781DD41B}"/>
              </a:ext>
            </a:extLst>
          </p:cNvPr>
          <p:cNvSpPr txBox="1">
            <a:spLocks/>
          </p:cNvSpPr>
          <p:nvPr/>
        </p:nvSpPr>
        <p:spPr>
          <a:xfrm>
            <a:off x="650373" y="6243884"/>
            <a:ext cx="11092777" cy="52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https://chih-sheng-huang821.medium.com/%E6%A9%9F%E5%99%A8%E5%AD%B8%E7%BF%92-%E6%94%AF%E6%92%90%E5%90%91%E9%87%8F%E6%A9%9F-support-vector-machine-svm-%E8%A9%B3%E7%B4%B0%E6%8E%A8%E5%B0%8E-c320098a3d2e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31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88344EDA-3458-38A0-EDCC-9CB681D75FDC}"/>
              </a:ext>
            </a:extLst>
          </p:cNvPr>
          <p:cNvSpPr/>
          <p:nvPr/>
        </p:nvSpPr>
        <p:spPr>
          <a:xfrm>
            <a:off x="265134" y="2586625"/>
            <a:ext cx="11678433" cy="3576180"/>
          </a:xfrm>
          <a:prstGeom prst="roundRect">
            <a:avLst>
              <a:gd name="adj" fmla="val 59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C74824-C505-80B8-3A04-043380AE0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154" y="3065694"/>
            <a:ext cx="5581100" cy="26180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CB74919-59E5-B771-812B-D58166A84DC7}"/>
              </a:ext>
            </a:extLst>
          </p:cNvPr>
          <p:cNvSpPr txBox="1"/>
          <p:nvPr/>
        </p:nvSpPr>
        <p:spPr>
          <a:xfrm>
            <a:off x="1632441" y="1251473"/>
            <a:ext cx="91286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是一種監督式的學習方法，其基礎的概念非常簡單，就是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找到一個決策邊界 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(decision boundary) 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讓兩類之間的邊界 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(margins) 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最大化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，使其可以完美區隔開來。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5C010E7A-B3D2-BC26-EB8E-A3CA781DD41B}"/>
              </a:ext>
            </a:extLst>
          </p:cNvPr>
          <p:cNvSpPr txBox="1">
            <a:spLocks/>
          </p:cNvSpPr>
          <p:nvPr/>
        </p:nvSpPr>
        <p:spPr>
          <a:xfrm>
            <a:off x="650373" y="6243884"/>
            <a:ext cx="11092777" cy="52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https://chih-sheng-huang821.medium.com/%E6%A9%9F%E5%99%A8%E5%AD%B8%E7%BF%92-%E6%94%AF%E6%92%90%E5%90%91%E9%87%8F%E6%A9%9F-support-vector-machine-svm-%E8%A9%B3%E7%B4%B0%E6%8E%A8%E5%B0%8E-c320098a3d2e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E4EF44-2172-74E2-E71C-0C4B5663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84" y="3943251"/>
            <a:ext cx="4248150" cy="92392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917CD35-D586-F3AA-0F41-E12DCDCC47DE}"/>
              </a:ext>
            </a:extLst>
          </p:cNvPr>
          <p:cNvCxnSpPr>
            <a:cxnSpLocks/>
          </p:cNvCxnSpPr>
          <p:nvPr/>
        </p:nvCxnSpPr>
        <p:spPr>
          <a:xfrm>
            <a:off x="6104350" y="2910670"/>
            <a:ext cx="0" cy="2989089"/>
          </a:xfrm>
          <a:prstGeom prst="line">
            <a:avLst/>
          </a:prstGeom>
          <a:ln w="12700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7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14" y="1283915"/>
            <a:ext cx="5982189" cy="49587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6E1897D-5E1F-2583-FF53-600DF6711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60"/>
          <a:stretch/>
        </p:blipFill>
        <p:spPr>
          <a:xfrm>
            <a:off x="6895578" y="2425428"/>
            <a:ext cx="3382027" cy="26209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642E90-D798-C294-E57A-52E907D71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71"/>
          <a:stretch/>
        </p:blipFill>
        <p:spPr>
          <a:xfrm>
            <a:off x="10277605" y="2425429"/>
            <a:ext cx="1807923" cy="2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1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1680" y="3260712"/>
            <a:ext cx="9128639" cy="2745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54E738D-3777-02F6-1CAB-00E6410A8BDC}"/>
                  </a:ext>
                </a:extLst>
              </p:cNvPr>
              <p:cNvSpPr txBox="1"/>
              <p:nvPr/>
            </p:nvSpPr>
            <p:spPr>
              <a:xfrm>
                <a:off x="1514082" y="1257533"/>
                <a:ext cx="912863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sz="20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所謂的森林就是由很多棵決策樹所組成。隨機森林是使用 </a:t>
                </a:r>
                <a:r>
                  <a:rPr lang="en-US" altLang="zh-TW" sz="20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Bagging </a:t>
                </a:r>
                <a:r>
                  <a:rPr lang="zh-TW" altLang="en-US" sz="20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加上隨機特徵採樣的方法所產生出來的整體學習演算法。</a:t>
                </a:r>
                <a:endParaRPr lang="en-US" altLang="zh-TW" sz="2000" dirty="0">
                  <a:solidFill>
                    <a:srgbClr val="33333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solidFill>
                    <a:srgbClr val="33333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𝑅𝑎𝑛𝑑𝑜𝑚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𝐹𝑜𝑟𝑒𝑠𝑡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= 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𝐵𝑎𝑔𝑔𝑖𝑛𝑔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+ 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𝐷𝑒𝑐𝑖𝑠𝑖𝑜𝑛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𝑇𝑟𝑒𝑒</m:t>
                      </m:r>
                    </m:oMath>
                  </m:oMathPara>
                </a14:m>
                <a:endParaRPr lang="zh-TW" altLang="en-US" sz="2000" dirty="0">
                  <a:solidFill>
                    <a:srgbClr val="33333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54E738D-3777-02F6-1CAB-00E6410A8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082" y="1257533"/>
                <a:ext cx="9128639" cy="1323439"/>
              </a:xfrm>
              <a:prstGeom prst="rect">
                <a:avLst/>
              </a:prstGeom>
              <a:blipFill>
                <a:blip r:embed="rId3"/>
                <a:stretch>
                  <a:fillRect l="-668" t="-2304" r="-200" b="-50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副標題 2">
            <a:extLst>
              <a:ext uri="{FF2B5EF4-FFF2-40B4-BE49-F238E27FC236}">
                <a16:creationId xmlns:a16="http://schemas.microsoft.com/office/drawing/2014/main" id="{34879E32-48EC-0438-D931-DB4A60DE9505}"/>
              </a:ext>
            </a:extLst>
          </p:cNvPr>
          <p:cNvSpPr txBox="1">
            <a:spLocks/>
          </p:cNvSpPr>
          <p:nvPr/>
        </p:nvSpPr>
        <p:spPr>
          <a:xfrm>
            <a:off x="4207700" y="6243884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https://ithelp.ithome.com.tw/articles/10272586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840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6843908" y="2221214"/>
            <a:ext cx="465498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aggregating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從訓練資料中拿出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個樣本，並且建立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個分類器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個樣本放回去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C22CAE-7A74-08ED-CBD0-1E05EBF27639}"/>
              </a:ext>
            </a:extLst>
          </p:cNvPr>
          <p:cNvSpPr txBox="1"/>
          <p:nvPr/>
        </p:nvSpPr>
        <p:spPr>
          <a:xfrm>
            <a:off x="1515649" y="840529"/>
            <a:ext cx="8937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：重新取樣原有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產生新的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，取樣的過程是均勻且可以重複取樣的。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778C74-5810-4439-DABC-9C5F2818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221214"/>
            <a:ext cx="5124450" cy="261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A1B31D64-97FF-7EFA-A43B-40F312034293}"/>
              </a:ext>
            </a:extLst>
          </p:cNvPr>
          <p:cNvSpPr txBox="1">
            <a:spLocks/>
          </p:cNvSpPr>
          <p:nvPr/>
        </p:nvSpPr>
        <p:spPr>
          <a:xfrm>
            <a:off x="1052186" y="5091489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https://chtseng.wordpress.com/2017/02/24/%E9%9A%A8%E6%A9%9F%E6%A3%AE%E6%9E%97random-forest/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19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C22CAE-7A74-08ED-CBD0-1E05EBF27639}"/>
              </a:ext>
            </a:extLst>
          </p:cNvPr>
          <p:cNvSpPr txBox="1"/>
          <p:nvPr/>
        </p:nvSpPr>
        <p:spPr>
          <a:xfrm>
            <a:off x="1515649" y="840529"/>
            <a:ext cx="8937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Boosting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：與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類似，但更強調針對錯誤部份加強學習以提昇整體的效率。重點是將大量弱學習的分類器（效率比較沒那麼好）逐步訓練成一個較強的分類器。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778C74-5810-4439-DABC-9C5F2818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812" y="1991638"/>
            <a:ext cx="8190577" cy="389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A1B31D64-97FF-7EFA-A43B-40F312034293}"/>
              </a:ext>
            </a:extLst>
          </p:cNvPr>
          <p:cNvSpPr txBox="1">
            <a:spLocks/>
          </p:cNvSpPr>
          <p:nvPr/>
        </p:nvSpPr>
        <p:spPr>
          <a:xfrm>
            <a:off x="3606452" y="6025972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https://chtseng.wordpress.com/2017/02/24/%E9%9A%A8%E6%A9%9F%E6%A3%AE%E6%9E%97random-forest/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324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68" y="2530257"/>
            <a:ext cx="7961335" cy="33487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2697793" y="840528"/>
            <a:ext cx="7341817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從訓練集中抽取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筆資料出來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筆資料隨機挑選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個特徵做樣本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次，產生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棵決策樹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分類：多數投票機制進行預測、迴歸：平均機制進行預測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3B238674-266A-BC1F-9444-C9C2B7E4169B}"/>
              </a:ext>
            </a:extLst>
          </p:cNvPr>
          <p:cNvSpPr txBox="1">
            <a:spLocks/>
          </p:cNvSpPr>
          <p:nvPr/>
        </p:nvSpPr>
        <p:spPr>
          <a:xfrm>
            <a:off x="3469187" y="6136129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https://blog.tensorflow.org/2021/05/introducing-tensorflow-decision-forests.html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853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134" y="1376609"/>
            <a:ext cx="6181594" cy="39627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C30F46F-D59C-DAB3-B971-B0627688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107" y="806150"/>
            <a:ext cx="4156732" cy="45332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E2688C-D928-66EE-A382-66646C2BFC4A}"/>
              </a:ext>
            </a:extLst>
          </p:cNvPr>
          <p:cNvSpPr txBox="1"/>
          <p:nvPr/>
        </p:nvSpPr>
        <p:spPr>
          <a:xfrm>
            <a:off x="443629" y="5431284"/>
            <a:ext cx="5824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libs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以及資料清洗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BB1852-77AD-ED5A-6D25-FA88E4D57861}"/>
              </a:ext>
            </a:extLst>
          </p:cNvPr>
          <p:cNvSpPr txBox="1"/>
          <p:nvPr/>
        </p:nvSpPr>
        <p:spPr>
          <a:xfrm>
            <a:off x="7436107" y="5521054"/>
            <a:ext cx="4603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切出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並且利用 </a:t>
            </a:r>
            <a:r>
              <a:rPr lang="en-US" altLang="zh-TW" sz="2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來找出最佳超參數</a:t>
            </a:r>
          </a:p>
        </p:txBody>
      </p:sp>
    </p:spTree>
    <p:extLst>
      <p:ext uri="{BB962C8B-B14F-4D97-AF65-F5344CB8AC3E}">
        <p14:creationId xmlns:p14="http://schemas.microsoft.com/office/powerpoint/2010/main" val="3242095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207" y="1218630"/>
            <a:ext cx="5634719" cy="39627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E2688C-D928-66EE-A382-66646C2BFC4A}"/>
              </a:ext>
            </a:extLst>
          </p:cNvPr>
          <p:cNvSpPr txBox="1"/>
          <p:nvPr/>
        </p:nvSpPr>
        <p:spPr>
          <a:xfrm>
            <a:off x="393945" y="5615434"/>
            <a:ext cx="5824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嘗試各種組合並且因出結果，顯示出最佳參數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BB1852-77AD-ED5A-6D25-FA88E4D57861}"/>
              </a:ext>
            </a:extLst>
          </p:cNvPr>
          <p:cNvSpPr txBox="1"/>
          <p:nvPr/>
        </p:nvSpPr>
        <p:spPr>
          <a:xfrm>
            <a:off x="7116694" y="4688501"/>
            <a:ext cx="4603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切割訓練以及驗證資料，利用最佳超參數來訓練模型。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6400F9-3639-D550-FC21-FEE6F8E1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0681"/>
            <a:ext cx="6218548" cy="18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139847" cy="738664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夢斷冰洋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2EF53-FD13-B4EE-BBD8-A53CBCD5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079" y="1256089"/>
            <a:ext cx="11434176" cy="1543477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英國的白星航運公司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(White Star Line)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的超級豪華郵輪，由湯瑪士。安德魯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(Thomas Andrews)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處理設計， 她的船長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882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英尺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英吋，高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60.5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英尺；總重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46329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噸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淨重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21831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噸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,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動力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3000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匹馬力，航速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23~24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浬。船上裝潢極具堂皇，可稱為融匯了當時科技及精湛藝術結晶的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”海上浮宮”。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84B523-C770-AAF8-3FC4-65728863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41" y="2209672"/>
            <a:ext cx="37814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B8EB66-1F6D-8593-7C14-9DFFA5A6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167" y="2209672"/>
            <a:ext cx="357187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292BA9-B777-D6A6-F6BD-6C0D2DC5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88" y="4993059"/>
            <a:ext cx="8096250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標題 2">
            <a:extLst>
              <a:ext uri="{FF2B5EF4-FFF2-40B4-BE49-F238E27FC236}">
                <a16:creationId xmlns:a16="http://schemas.microsoft.com/office/drawing/2014/main" id="{B80DDB52-5FBE-C92A-1532-D022F5FBD176}"/>
              </a:ext>
            </a:extLst>
          </p:cNvPr>
          <p:cNvSpPr txBox="1">
            <a:spLocks/>
          </p:cNvSpPr>
          <p:nvPr/>
        </p:nvSpPr>
        <p:spPr>
          <a:xfrm>
            <a:off x="5257046" y="4719376"/>
            <a:ext cx="1484335" cy="273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▲建造中的鐵達尼號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E340A82-8B1F-046B-B578-92AAD1C9D161}"/>
              </a:ext>
            </a:extLst>
          </p:cNvPr>
          <p:cNvSpPr txBox="1">
            <a:spLocks/>
          </p:cNvSpPr>
          <p:nvPr/>
        </p:nvSpPr>
        <p:spPr>
          <a:xfrm>
            <a:off x="4790451" y="6525721"/>
            <a:ext cx="2417523" cy="2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▲鐵達尼號船上的豪華結構</a:t>
            </a:r>
          </a:p>
        </p:txBody>
      </p:sp>
    </p:spTree>
    <p:extLst>
      <p:ext uri="{BB962C8B-B14F-4D97-AF65-F5344CB8AC3E}">
        <p14:creationId xmlns:p14="http://schemas.microsoft.com/office/powerpoint/2010/main" val="3779914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578" y="1509485"/>
            <a:ext cx="5573244" cy="28578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E2688C-D928-66EE-A382-66646C2BFC4A}"/>
              </a:ext>
            </a:extLst>
          </p:cNvPr>
          <p:cNvSpPr txBox="1"/>
          <p:nvPr/>
        </p:nvSpPr>
        <p:spPr>
          <a:xfrm>
            <a:off x="271397" y="4642334"/>
            <a:ext cx="58246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將資料放入算完的模型中預測，並且輸出結果呈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供上傳 </a:t>
            </a:r>
            <a:r>
              <a:rPr lang="en-US" altLang="zh-TW" sz="2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BB1852-77AD-ED5A-6D25-FA88E4D57861}"/>
              </a:ext>
            </a:extLst>
          </p:cNvPr>
          <p:cNvSpPr txBox="1"/>
          <p:nvPr/>
        </p:nvSpPr>
        <p:spPr>
          <a:xfrm>
            <a:off x="8832411" y="5984944"/>
            <a:ext cx="4603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資料樣式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6400F9-3639-D550-FC21-FEE6F8E11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0350" y="112056"/>
            <a:ext cx="3338186" cy="55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8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114" y="2522840"/>
            <a:ext cx="5982189" cy="248093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6E1897D-5E1F-2583-FF53-600DF6711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" t="329" r="71733" b="-329"/>
          <a:stretch/>
        </p:blipFill>
        <p:spPr>
          <a:xfrm>
            <a:off x="6895578" y="2434058"/>
            <a:ext cx="3382027" cy="26209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642E90-D798-C294-E57A-52E907D714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4" t="-329" r="4638" b="329"/>
          <a:stretch/>
        </p:blipFill>
        <p:spPr>
          <a:xfrm>
            <a:off x="10277605" y="2425429"/>
            <a:ext cx="1807923" cy="2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33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14" y="1578279"/>
            <a:ext cx="4202977" cy="39143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4777374" y="1577567"/>
            <a:ext cx="73418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可有效減緩過擬合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(Overfitting)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的狀況發生，也可解決梯度爆炸或梯度消失等問題。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的輸出介於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0~1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。具有非線性、連續可微分、單調，並具有固定的輸出範圍。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層數的決定：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雖然從理論上說，層數越多擬合函數越強，但是實際上更深的層數可能會帶來過擬合的問題，同時也會增加訓練難度，使模型難以收斂。因此我們要在實際實驗中進行驗證，找到一個適中的量。</a:t>
            </a:r>
          </a:p>
        </p:txBody>
      </p:sp>
    </p:spTree>
    <p:extLst>
      <p:ext uri="{BB962C8B-B14F-4D97-AF65-F5344CB8AC3E}">
        <p14:creationId xmlns:p14="http://schemas.microsoft.com/office/powerpoint/2010/main" val="143226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17" y="1268678"/>
            <a:ext cx="4884835" cy="4055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5149970" y="1577567"/>
            <a:ext cx="696922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 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minmaxscaler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給定了一個明確的最大值與最小值。每個特徵中的最小值變成了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，最大值變成了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。數據會縮放到到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[0,1]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交叉熵 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binarycross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-entropy)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因為標準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Cross Entropy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只考慮正樣本，而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Cross Entropy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同時考慮正負樣本，較為符合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Multi-Label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最佳化：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Adam Optimizer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sz="2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AdaGrad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這二種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做結合。有做參數的” 偏離校正”，使得每一次的學習率都會有個確定的範圍，會讓參數的更新較為平穩。常用的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D3AE9F-BAA0-8E54-10DE-4F9C99D0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7" y="1826268"/>
            <a:ext cx="4884836" cy="357922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1F0FCB4-6C00-6704-D677-A626058C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17" y="5557554"/>
            <a:ext cx="368668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1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D3AE9F-BAA0-8E54-10DE-4F9C99D0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72" y="1162307"/>
            <a:ext cx="5924455" cy="47295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5B5F31B-CD3E-2507-7597-94F73187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02" y="1162307"/>
            <a:ext cx="5968826" cy="47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20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3675479" y="5153308"/>
            <a:ext cx="5236234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將資料放入算完的模型中預測，並且輸出結果呈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供上傳 </a:t>
            </a:r>
            <a:r>
              <a:rPr lang="en-US" altLang="zh-TW" sz="2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D3AE9F-BAA0-8E54-10DE-4F9C99D0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805" y="2182483"/>
            <a:ext cx="5662195" cy="2357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D92524-977B-A7D3-750C-7C58A7432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944"/>
          <a:stretch/>
        </p:blipFill>
        <p:spPr>
          <a:xfrm>
            <a:off x="6538823" y="2182483"/>
            <a:ext cx="3249282" cy="23577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9BF476-ECAC-5FDB-482B-E3E356850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15"/>
          <a:stretch/>
        </p:blipFill>
        <p:spPr>
          <a:xfrm>
            <a:off x="9471804" y="2182483"/>
            <a:ext cx="2172560" cy="2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95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5062046" y="1551688"/>
            <a:ext cx="7341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為了更方便使用者，我們開發了方便好用的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介面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3B238674-266A-BC1F-9444-C9C2B7E4169B}"/>
              </a:ext>
            </a:extLst>
          </p:cNvPr>
          <p:cNvSpPr txBox="1">
            <a:spLocks/>
          </p:cNvSpPr>
          <p:nvPr/>
        </p:nvSpPr>
        <p:spPr>
          <a:xfrm>
            <a:off x="299638" y="5720510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https://github.com/mimirinko912/finalproject_easygui.git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99160C-EDCE-8B01-BDCA-8CFA75F74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9" y="1285875"/>
            <a:ext cx="4286250" cy="4286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E82780-53E7-A723-6E72-43C8ABEF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34" y="2100183"/>
            <a:ext cx="6264575" cy="34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94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652" y="1617130"/>
            <a:ext cx="4515373" cy="28445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7150140" y="5184438"/>
            <a:ext cx="734181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配合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ui.py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排版介面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DA53B1-9FE2-C592-6D67-714143EB4169}"/>
              </a:ext>
            </a:extLst>
          </p:cNvPr>
          <p:cNvSpPr txBox="1"/>
          <p:nvPr/>
        </p:nvSpPr>
        <p:spPr>
          <a:xfrm>
            <a:off x="62766" y="4696108"/>
            <a:ext cx="477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8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PyQt</a:t>
            </a:r>
            <a:r>
              <a:rPr lang="en-US" altLang="zh-TW" sz="18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18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PyQt</a:t>
            </a: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進行介面開發，相較 </a:t>
            </a:r>
            <a:r>
              <a:rPr lang="en-US" altLang="zh-TW" sz="18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具有更高的可玩性。</a:t>
            </a:r>
            <a: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Start.py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D057173-2380-5763-6F65-F280D4CE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29" y="1599001"/>
            <a:ext cx="7130105" cy="37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104" y="1901782"/>
            <a:ext cx="5320125" cy="297785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9598494" y="6292071"/>
            <a:ext cx="7341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檔案結構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DA53B1-9FE2-C592-6D67-714143EB4169}"/>
              </a:ext>
            </a:extLst>
          </p:cNvPr>
          <p:cNvSpPr txBox="1"/>
          <p:nvPr/>
        </p:nvSpPr>
        <p:spPr>
          <a:xfrm>
            <a:off x="282199" y="5275952"/>
            <a:ext cx="477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front.py </a:t>
            </a: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中進行演算以及接收來自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GUI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按鈕的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D057173-2380-5763-6F65-F280D4CE1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1308" y="165819"/>
            <a:ext cx="2871878" cy="65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7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2425091" y="3036585"/>
            <a:ext cx="7341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48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1525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139847" cy="738664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夢斷冰洋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2EF53-FD13-B4EE-BBD8-A53CBCD5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079" y="1256090"/>
            <a:ext cx="11434176" cy="1305484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1911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日下水， 經過數月的試航後，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日作首次航行，船長為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E.J.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史密夫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E.J.Smith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搭載了當時社會上不同階層的乘客共二千多人，於是日正午離開了南安普頓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(Southampton)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港， 預定渡過北大西洋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直達美國紐約。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26EC40-5EDE-D954-8A3B-BADEBEFE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80" y="2364613"/>
            <a:ext cx="6105525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2B9E6724-5A7B-E55B-4DA5-D87E0C89B499}"/>
              </a:ext>
            </a:extLst>
          </p:cNvPr>
          <p:cNvSpPr txBox="1">
            <a:spLocks/>
          </p:cNvSpPr>
          <p:nvPr/>
        </p:nvSpPr>
        <p:spPr>
          <a:xfrm>
            <a:off x="2757813" y="5852982"/>
            <a:ext cx="7245262" cy="48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▲鐵達尼號的船長   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E.J. 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史密夫  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E.J.Smith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▲工程總設計師    湯瑪士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安德魯 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(Thomas Andrews)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6432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549580" y="1228835"/>
            <a:ext cx="7341817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https://blog.tensorflow.org/2021/05/introducing-tensorflow-decision-forests.html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https://ithelp.ithome.com.tw/articles/10272586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https://chtseng.wordpress.com/2017/02/24/%E9%9A%A8%E6%A9%9F%E6%A3%AE%E6%9E%97random-forest/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https://medium.com/chung-yi/ml%E5%85%A5%E9%96%80-%E5%8D%81%E4%B8%83-%E9%9A%A8%E6%A9%9F%E6%A3%AE%E6%9E%97-random-forest-6afc24871857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http://www.ngensis.com/titanic.htm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https://chih-sheng-huang821.medium.com/%E6%A9%9F%E5%99%A8%E5%AD%B8%E7%BF%92-%E6%94%AF%E6%92%90%E5%90%91%E9%87%8F%E6%A9%9F-support-vector-machine-svm-%E8%A9%B3%E7%B4%B0%E6%8E%A8%E5%B0%8E-c320098a3d2e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https://ithelp.ithome.com.tw/articles/10237661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https://ithelp.ithome.com.tw/m/articles/10304438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0529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549580" y="1228835"/>
            <a:ext cx="7341817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https://ithelp.ithome.com.tw/articles/10240494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https://medium.com/%E9%9B%9E%E9%9B%9E%E8%88%87%E5%85%94%E5%85%94%E7%9A%84%E5%B7%A5%E7%A8%8B%E4%B8%96%E7%95%8C/%E6%A9%9F%E5%99%A8%E5%AD%B8%E7%BF%92ml-note-sgd-momentum-adagrad-adam-optimizer-f20568c968db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https://ithelp.ithome.com.tw/articles/10271823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https://jianjiesun.medium.com/dl-ml%E7%AD%86%E8%A8%98-%E5%9B%9B-cross-entropy-binary-cross-entropy%E5%B7%AE%E5%88%A5-c9d06ca0a9df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49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139847" cy="738664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夢斷冰洋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2EF53-FD13-B4EE-BBD8-A53CBCD5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079" y="1256090"/>
            <a:ext cx="11434176" cy="4217784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航行了近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天以後，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日上午起由無線電不斷收到她的航道上有冰山，下午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 她正迎頭向冰山駛去，雖然在危急中避開了船頭和冰山正面撞擊， 但冰山在她的右舷前端吃水線以下畫破了一道幾百英尺的缺口， 海水迅速浸沒了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個水閘，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分鐘後，船頭部由於入水增重而下沉了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英尺， 午夜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時，船長命令發出無線電求救訊號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QCD,  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日凌晨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分至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 附近海域多艘船收到訊號，分別前往營救，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船長以” 婦孺優先” 的命令把乘客自救生艇載離遇難郵輪，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分，船員每隔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分鐘向上空發射火箭求救訊號；由於船上的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艘救生艇不敷應用， 乘客開始騷動，船前部繼續向下沉，船尾部向上翹起，乘員的疏散行動至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 最後一艘救生艇用完時被迫停頓。</a:t>
            </a:r>
          </a:p>
          <a:p>
            <a:pPr algn="l"/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凌晨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時至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分期間， 未能登上救生艇的乘客及船員超過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人仍留在將沉沒的巨輪上；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分，由於船身負荷過重而斷裂，船上照明系統眨動一下之後完全熄滅， 船斷成兩截，前部在海上消失，凌晨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分，翹起的船尾亦沉沒於晴朗夜空的大西洋上， 根據記載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1522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人遇難，生還者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ED9472-FAB8-F6A3-013E-4FD3A2E2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69" y="5044206"/>
            <a:ext cx="2172549" cy="1631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C900F2A-317E-EF90-C8C9-28BE2C90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75" y="5042155"/>
            <a:ext cx="2789324" cy="1633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4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5425" y="1092118"/>
            <a:ext cx="7899748" cy="738664"/>
          </a:xfrm>
        </p:spPr>
        <p:txBody>
          <a:bodyPr>
            <a:noAutofit/>
          </a:bodyPr>
          <a:lstStyle/>
          <a:p>
            <a:pPr algn="l"/>
            <a:r>
              <a:rPr lang="zh-TW" altLang="en-US" sz="48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</a:t>
            </a:r>
            <a:br>
              <a:rPr lang="en-US" altLang="zh-TW" sz="48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Cleansing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51A3A-C76F-CBBC-0B65-B4121CAB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7244" y="2540463"/>
            <a:ext cx="3874718" cy="21729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缺失資料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文字轉數字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74">
            <a:extLst>
              <a:ext uri="{FF2B5EF4-FFF2-40B4-BE49-F238E27FC236}">
                <a16:creationId xmlns:a16="http://schemas.microsoft.com/office/drawing/2014/main" id="{9E757397-46E2-F72C-F4F0-1DA852E41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209" y="2540463"/>
            <a:ext cx="6521045" cy="32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7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687" y="1164084"/>
            <a:ext cx="7694166" cy="50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287" y="1182371"/>
            <a:ext cx="7516965" cy="50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4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7B3DD5-E963-D977-76BA-976103A7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409" y="2155353"/>
            <a:ext cx="11163182" cy="23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2015</Words>
  <Application>Microsoft Office PowerPoint</Application>
  <PresentationFormat>寬螢幕</PresentationFormat>
  <Paragraphs>128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微軟正黑體</vt:lpstr>
      <vt:lpstr>Arial</vt:lpstr>
      <vt:lpstr>Calibri</vt:lpstr>
      <vt:lpstr>Calibri Light</vt:lpstr>
      <vt:lpstr>Cambria Math</vt:lpstr>
      <vt:lpstr>Office 佈景主題</vt:lpstr>
      <vt:lpstr>人工智慧入門</vt:lpstr>
      <vt:lpstr>背景故事</vt:lpstr>
      <vt:lpstr>夢斷冰洋</vt:lpstr>
      <vt:lpstr>夢斷冰洋</vt:lpstr>
      <vt:lpstr>夢斷冰洋</vt:lpstr>
      <vt:lpstr>資料清洗 Data Cleansing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使用的做法</vt:lpstr>
      <vt:lpstr>SVM</vt:lpstr>
      <vt:lpstr>SVM</vt:lpstr>
      <vt:lpstr>SVM</vt:lpstr>
      <vt:lpstr>RF</vt:lpstr>
      <vt:lpstr>RF</vt:lpstr>
      <vt:lpstr>RF</vt:lpstr>
      <vt:lpstr>RF</vt:lpstr>
      <vt:lpstr>RF</vt:lpstr>
      <vt:lpstr>RF</vt:lpstr>
      <vt:lpstr>RF</vt:lpstr>
      <vt:lpstr>RF</vt:lpstr>
      <vt:lpstr>DNN</vt:lpstr>
      <vt:lpstr>DNN</vt:lpstr>
      <vt:lpstr>DNN</vt:lpstr>
      <vt:lpstr>DNN</vt:lpstr>
      <vt:lpstr>GUI</vt:lpstr>
      <vt:lpstr>GUI</vt:lpstr>
      <vt:lpstr>GUI</vt:lpstr>
      <vt:lpstr>GUI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人工智慧入門</dc:title>
  <dc:creator>宇翔 楊</dc:creator>
  <cp:lastModifiedBy>宇翔 楊</cp:lastModifiedBy>
  <cp:revision>11</cp:revision>
  <dcterms:created xsi:type="dcterms:W3CDTF">2023-05-22T15:47:44Z</dcterms:created>
  <dcterms:modified xsi:type="dcterms:W3CDTF">2023-06-04T16:15:02Z</dcterms:modified>
</cp:coreProperties>
</file>