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62" r:id="rId2"/>
    <p:sldId id="257" r:id="rId3"/>
    <p:sldId id="295" r:id="rId4"/>
    <p:sldId id="308" r:id="rId5"/>
    <p:sldId id="306" r:id="rId6"/>
    <p:sldId id="309" r:id="rId7"/>
    <p:sldId id="305" r:id="rId8"/>
    <p:sldId id="297" r:id="rId9"/>
    <p:sldId id="301" r:id="rId10"/>
    <p:sldId id="302" r:id="rId11"/>
    <p:sldId id="303" r:id="rId12"/>
    <p:sldId id="304" r:id="rId13"/>
    <p:sldId id="310" r:id="rId14"/>
    <p:sldId id="311" r:id="rId15"/>
    <p:sldId id="312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7373"/>
    <a:srgbClr val="888889"/>
    <a:srgbClr val="E13763"/>
    <a:srgbClr val="717071"/>
    <a:srgbClr val="BFCC00"/>
    <a:srgbClr val="2A1511"/>
    <a:srgbClr val="595757"/>
    <a:srgbClr val="8F9227"/>
    <a:srgbClr val="ECEDD3"/>
    <a:srgbClr val="DAD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>
      <p:cViewPr varScale="1">
        <p:scale>
          <a:sx n="121" d="100"/>
          <a:sy n="121" d="100"/>
        </p:scale>
        <p:origin x="480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91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8B89D-03C0-48C2-948C-720A6FC6D55A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EF468-88A8-45E1-91FB-C1DA86F96D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63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882C86-C168-49C1-99FE-D02A644628AD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A247A-631C-4796-9D8B-9781BEBF58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3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971600" y="3169816"/>
            <a:ext cx="4320480" cy="396016"/>
          </a:xfrm>
        </p:spPr>
        <p:txBody>
          <a:bodyPr lIns="0" tIns="0" rIns="0" bIns="0" anchor="ctr" anchorCtr="0">
            <a:noAutofit/>
          </a:bodyPr>
          <a:lstStyle>
            <a:lvl1pPr algn="l">
              <a:defRPr lang="en-US" altLang="zh-TW" sz="2900" b="1" dirty="0" smtClean="0">
                <a:solidFill>
                  <a:srgbClr val="737373"/>
                </a:solidFill>
                <a:latin typeface="+mj-ea"/>
                <a:ea typeface="+mj-ea"/>
              </a:defRPr>
            </a:lvl1pPr>
          </a:lstStyle>
          <a:p>
            <a:r>
              <a:rPr lang="en-US" altLang="zh-TW" dirty="0" smtClean="0"/>
              <a:t>MAIN HEADING HERE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971600" y="3600064"/>
            <a:ext cx="4320480" cy="216000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buNone/>
              <a:defRPr lang="zh-TW" altLang="en-US" sz="2100" dirty="0">
                <a:solidFill>
                  <a:srgbClr val="888889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 smtClean="0"/>
              <a:t>SUB HEADING HERE</a:t>
            </a:r>
            <a:endParaRPr lang="zh-TW" altLang="en-US" dirty="0"/>
          </a:p>
        </p:txBody>
      </p:sp>
      <p:sp>
        <p:nvSpPr>
          <p:cNvPr id="41" name="文字版面配置區 40"/>
          <p:cNvSpPr>
            <a:spLocks noGrp="1"/>
          </p:cNvSpPr>
          <p:nvPr>
            <p:ph type="body" sz="quarter" idx="10" hasCustomPrompt="1"/>
          </p:nvPr>
        </p:nvSpPr>
        <p:spPr>
          <a:xfrm>
            <a:off x="611560" y="5265232"/>
            <a:ext cx="2088232" cy="252000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lang="zh-TW" altLang="en-US" sz="1400" dirty="0">
                <a:solidFill>
                  <a:srgbClr val="888889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TW" dirty="0" smtClean="0"/>
              <a:t>Dept. /</a:t>
            </a:r>
            <a:endParaRPr lang="zh-TW" altLang="en-US" dirty="0"/>
          </a:p>
        </p:txBody>
      </p:sp>
      <p:sp>
        <p:nvSpPr>
          <p:cNvPr id="42" name="文字版面配置區 40"/>
          <p:cNvSpPr>
            <a:spLocks noGrp="1"/>
          </p:cNvSpPr>
          <p:nvPr>
            <p:ph type="body" sz="quarter" idx="11" hasCustomPrompt="1"/>
          </p:nvPr>
        </p:nvSpPr>
        <p:spPr>
          <a:xfrm>
            <a:off x="2771800" y="5265232"/>
            <a:ext cx="1800200" cy="252000"/>
          </a:xfrm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1400" baseline="0">
                <a:solidFill>
                  <a:srgbClr val="888889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TW" dirty="0" smtClean="0"/>
              <a:t>Date /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2864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字版面配置區 48"/>
          <p:cNvSpPr>
            <a:spLocks noGrp="1"/>
          </p:cNvSpPr>
          <p:nvPr>
            <p:ph type="body" sz="quarter" idx="10" hasCustomPrompt="1"/>
          </p:nvPr>
        </p:nvSpPr>
        <p:spPr>
          <a:xfrm>
            <a:off x="1907704" y="1583992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51" name="文字版面配置區 50"/>
          <p:cNvSpPr>
            <a:spLocks noGrp="1"/>
          </p:cNvSpPr>
          <p:nvPr>
            <p:ph type="body" sz="quarter" idx="11" hasCustomPrompt="1"/>
          </p:nvPr>
        </p:nvSpPr>
        <p:spPr>
          <a:xfrm>
            <a:off x="1907703" y="1943992"/>
            <a:ext cx="3528000" cy="144016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1200" baseline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67" name="文字版面配置區 66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899592" y="1556792"/>
            <a:ext cx="900036" cy="5760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400" b="0" i="0">
                <a:solidFill>
                  <a:schemeClr val="tx1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68" name="文字版面配置區 66"/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899592" y="2420888"/>
            <a:ext cx="900036" cy="5760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400" b="0" i="0">
                <a:solidFill>
                  <a:schemeClr val="tx1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69" name="文字版面配置區 66"/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899592" y="3284984"/>
            <a:ext cx="900036" cy="5760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400" b="0" i="0">
                <a:solidFill>
                  <a:schemeClr val="tx1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70" name="文字版面配置區 66"/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899592" y="4221088"/>
            <a:ext cx="900036" cy="5760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400" b="0" i="0">
                <a:solidFill>
                  <a:schemeClr val="tx1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71" name="文字版面配置區 48"/>
          <p:cNvSpPr>
            <a:spLocks noGrp="1"/>
          </p:cNvSpPr>
          <p:nvPr>
            <p:ph type="body" sz="quarter" idx="24" hasCustomPrompt="1"/>
          </p:nvPr>
        </p:nvSpPr>
        <p:spPr>
          <a:xfrm>
            <a:off x="1907704" y="2492976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72" name="文字版面配置區 50"/>
          <p:cNvSpPr>
            <a:spLocks noGrp="1"/>
          </p:cNvSpPr>
          <p:nvPr>
            <p:ph type="body" sz="quarter" idx="25" hasCustomPrompt="1"/>
          </p:nvPr>
        </p:nvSpPr>
        <p:spPr>
          <a:xfrm>
            <a:off x="1907703" y="2852976"/>
            <a:ext cx="3528000" cy="144016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1200" baseline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73" name="文字版面配置區 48"/>
          <p:cNvSpPr>
            <a:spLocks noGrp="1"/>
          </p:cNvSpPr>
          <p:nvPr>
            <p:ph type="body" sz="quarter" idx="26" hasCustomPrompt="1"/>
          </p:nvPr>
        </p:nvSpPr>
        <p:spPr>
          <a:xfrm>
            <a:off x="1907704" y="3357072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74" name="文字版面配置區 50"/>
          <p:cNvSpPr>
            <a:spLocks noGrp="1"/>
          </p:cNvSpPr>
          <p:nvPr>
            <p:ph type="body" sz="quarter" idx="27" hasCustomPrompt="1"/>
          </p:nvPr>
        </p:nvSpPr>
        <p:spPr>
          <a:xfrm>
            <a:off x="1907703" y="3717072"/>
            <a:ext cx="3528000" cy="144016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1200" baseline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75" name="文字版面配置區 48"/>
          <p:cNvSpPr>
            <a:spLocks noGrp="1"/>
          </p:cNvSpPr>
          <p:nvPr>
            <p:ph type="body" sz="quarter" idx="28" hasCustomPrompt="1"/>
          </p:nvPr>
        </p:nvSpPr>
        <p:spPr>
          <a:xfrm>
            <a:off x="1907704" y="4257192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76" name="文字版面配置區 50"/>
          <p:cNvSpPr>
            <a:spLocks noGrp="1"/>
          </p:cNvSpPr>
          <p:nvPr>
            <p:ph type="body" sz="quarter" idx="29" hasCustomPrompt="1"/>
          </p:nvPr>
        </p:nvSpPr>
        <p:spPr>
          <a:xfrm>
            <a:off x="1907703" y="4617192"/>
            <a:ext cx="3528000" cy="144016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1200" baseline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77" name="文字版面配置區 48"/>
          <p:cNvSpPr>
            <a:spLocks noGrp="1"/>
          </p:cNvSpPr>
          <p:nvPr>
            <p:ph type="body" sz="quarter" idx="30" hasCustomPrompt="1"/>
          </p:nvPr>
        </p:nvSpPr>
        <p:spPr>
          <a:xfrm>
            <a:off x="1907704" y="5121288"/>
            <a:ext cx="3528392" cy="288032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200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78" name="文字版面配置區 50"/>
          <p:cNvSpPr>
            <a:spLocks noGrp="1"/>
          </p:cNvSpPr>
          <p:nvPr>
            <p:ph type="body" sz="quarter" idx="31" hasCustomPrompt="1"/>
          </p:nvPr>
        </p:nvSpPr>
        <p:spPr>
          <a:xfrm>
            <a:off x="1907703" y="5481288"/>
            <a:ext cx="3528000" cy="144016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None/>
              <a:defRPr sz="1200" baseline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TW" dirty="0" smtClean="0"/>
              <a:t>ADD YOUR COMMENT HERE</a:t>
            </a:r>
            <a:endParaRPr lang="zh-TW" altLang="en-US" dirty="0"/>
          </a:p>
        </p:txBody>
      </p:sp>
      <p:sp>
        <p:nvSpPr>
          <p:cNvPr id="79" name="文字版面配置區 66"/>
          <p:cNvSpPr>
            <a:spLocks noGrp="1" noChangeAspect="1"/>
          </p:cNvSpPr>
          <p:nvPr>
            <p:ph type="body" sz="quarter" idx="32" hasCustomPrompt="1"/>
          </p:nvPr>
        </p:nvSpPr>
        <p:spPr>
          <a:xfrm>
            <a:off x="899592" y="5085184"/>
            <a:ext cx="900036" cy="5760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400" b="0" i="0">
                <a:solidFill>
                  <a:schemeClr val="tx1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05307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2339752" y="2780928"/>
            <a:ext cx="4536504" cy="325363"/>
          </a:xfrm>
        </p:spPr>
        <p:txBody>
          <a:bodyPr lIns="0" tIns="0" rIns="0" bIns="0" anchor="ctr" anchorCtr="0">
            <a:noAutofit/>
          </a:bodyPr>
          <a:lstStyle>
            <a:lvl1pPr algn="l">
              <a:defRPr lang="zh-TW" altLang="en-US" sz="2600" b="1" dirty="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2339752" y="3152949"/>
            <a:ext cx="4536504" cy="204043"/>
          </a:xfrm>
        </p:spPr>
        <p:txBody>
          <a:bodyPr lIns="36000" tIns="0" rIns="0" bIns="0" anchor="ctr" anchorCtr="0">
            <a:noAutofit/>
          </a:bodyPr>
          <a:lstStyle>
            <a:lvl1pPr marL="0" indent="0">
              <a:buNone/>
              <a:defRPr lang="zh-TW" altLang="en-US" sz="1200" dirty="0" smtClean="0">
                <a:solidFill>
                  <a:schemeClr val="accent6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 smtClean="0"/>
              <a:t>ADD TOUR COMMENT HERE</a:t>
            </a:r>
            <a:endParaRPr lang="zh-TW" altLang="en-US" dirty="0" smtClean="0"/>
          </a:p>
        </p:txBody>
      </p:sp>
      <p:sp>
        <p:nvSpPr>
          <p:cNvPr id="4" name="橢圓 3"/>
          <p:cNvSpPr/>
          <p:nvPr userDrawn="1"/>
        </p:nvSpPr>
        <p:spPr>
          <a:xfrm>
            <a:off x="1331640" y="2636912"/>
            <a:ext cx="864096" cy="864096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版面配置區 66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1384983" y="2671589"/>
            <a:ext cx="757411" cy="757411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6412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174530" y="431060"/>
            <a:ext cx="3613494" cy="216024"/>
          </a:xfrm>
        </p:spPr>
        <p:txBody>
          <a:bodyPr lIns="0" tIns="0" rIns="0" bIns="0">
            <a:noAutofit/>
          </a:bodyPr>
          <a:lstStyle>
            <a:lvl1pPr algn="l">
              <a:defRPr sz="2400" b="1" baseline="0"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rPr lang="en-US" altLang="zh-TW" dirty="0" smtClean="0"/>
              <a:t>ADD THE TITLE HERE</a:t>
            </a:r>
            <a:endParaRPr lang="zh-TW" altLang="en-US" dirty="0"/>
          </a:p>
        </p:txBody>
      </p:sp>
      <p:sp>
        <p:nvSpPr>
          <p:cNvPr id="6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1174530" y="709668"/>
            <a:ext cx="3613494" cy="204043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>
                <a:solidFill>
                  <a:srgbClr val="888889"/>
                </a:solidFill>
                <a:latin typeface="+mn-ea"/>
                <a:ea typeface="+mn-e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dirty="0" smtClean="0"/>
              <a:t>ADD TOUR COMMENT HERE</a:t>
            </a:r>
            <a:endParaRPr lang="zh-TW" altLang="en-US" dirty="0" smtClean="0"/>
          </a:p>
        </p:txBody>
      </p:sp>
      <p:sp>
        <p:nvSpPr>
          <p:cNvPr id="8" name="橢圓 7"/>
          <p:cNvSpPr/>
          <p:nvPr userDrawn="1"/>
        </p:nvSpPr>
        <p:spPr>
          <a:xfrm>
            <a:off x="323528" y="260648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版面配置區 66"/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395568" y="332688"/>
            <a:ext cx="576000" cy="576000"/>
          </a:xfrm>
          <a:noFill/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30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dirty="0" smtClean="0"/>
              <a:t>00</a:t>
            </a:r>
            <a:endParaRPr lang="zh-TW" altLang="en-US" dirty="0"/>
          </a:p>
        </p:txBody>
      </p:sp>
      <p:sp>
        <p:nvSpPr>
          <p:cNvPr id="9" name="橢圓 8"/>
          <p:cNvSpPr/>
          <p:nvPr userDrawn="1"/>
        </p:nvSpPr>
        <p:spPr>
          <a:xfrm>
            <a:off x="8125620" y="6143489"/>
            <a:ext cx="453863" cy="453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投影片編號版面配置區 25"/>
          <p:cNvSpPr>
            <a:spLocks noGrp="1"/>
          </p:cNvSpPr>
          <p:nvPr>
            <p:ph type="sldNum" sz="quarter" idx="24"/>
          </p:nvPr>
        </p:nvSpPr>
        <p:spPr>
          <a:xfrm>
            <a:off x="8100392" y="6187858"/>
            <a:ext cx="504319" cy="365125"/>
          </a:xfrm>
        </p:spPr>
        <p:txBody>
          <a:bodyPr/>
          <a:lstStyle>
            <a:lvl1pPr algn="ctr">
              <a:defRPr lang="zh-TW" altLang="en-US" sz="1800" b="0" smtClean="0">
                <a:solidFill>
                  <a:schemeClr val="tx1"/>
                </a:solidFill>
                <a:latin typeface="+mn-lt"/>
              </a:defRPr>
            </a:lvl1pPr>
          </a:lstStyle>
          <a:p>
            <a:fld id="{72F1D19E-ECCD-42C2-A508-F8AE06DCF5E2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5"/>
          </p:nvPr>
        </p:nvSpPr>
        <p:spPr>
          <a:xfrm>
            <a:off x="971568" y="1412776"/>
            <a:ext cx="7344848" cy="424847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77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/>
          <p:cNvSpPr/>
          <p:nvPr userDrawn="1"/>
        </p:nvSpPr>
        <p:spPr>
          <a:xfrm>
            <a:off x="8125620" y="6143489"/>
            <a:ext cx="453863" cy="4538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投影片編號版面配置區 25"/>
          <p:cNvSpPr>
            <a:spLocks noGrp="1"/>
          </p:cNvSpPr>
          <p:nvPr>
            <p:ph type="sldNum" sz="quarter" idx="24"/>
          </p:nvPr>
        </p:nvSpPr>
        <p:spPr>
          <a:xfrm>
            <a:off x="8100391" y="6187857"/>
            <a:ext cx="504319" cy="365125"/>
          </a:xfrm>
        </p:spPr>
        <p:txBody>
          <a:bodyPr/>
          <a:lstStyle>
            <a:lvl1pPr algn="ctr">
              <a:defRPr lang="zh-TW" altLang="en-US" sz="1800" b="0" smtClean="0">
                <a:solidFill>
                  <a:schemeClr val="tx1"/>
                </a:solidFill>
                <a:latin typeface="+mn-lt"/>
              </a:defRPr>
            </a:lvl1pPr>
          </a:lstStyle>
          <a:p>
            <a:fld id="{72F1D19E-ECCD-42C2-A508-F8AE06DCF5E2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25"/>
          </p:nvPr>
        </p:nvSpPr>
        <p:spPr>
          <a:xfrm>
            <a:off x="899592" y="980728"/>
            <a:ext cx="7416824" cy="468052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962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束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8"/>
          <p:cNvSpPr>
            <a:spLocks noGrp="1"/>
          </p:cNvSpPr>
          <p:nvPr>
            <p:ph type="body" sz="quarter" idx="21" hasCustomPrompt="1"/>
          </p:nvPr>
        </p:nvSpPr>
        <p:spPr>
          <a:xfrm>
            <a:off x="900113" y="3068960"/>
            <a:ext cx="4247951" cy="1512167"/>
          </a:xfrm>
        </p:spPr>
        <p:txBody>
          <a:bodyPr wrap="square"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altLang="zh-TW" sz="3800" b="1" baseline="0" dirty="0" smtClean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TW" dirty="0" smtClean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613480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Please add your title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29E34AF-BC9E-4489-945F-0B368F4736CC}" type="datetime1">
              <a:rPr lang="zh-TW" altLang="en-US" smtClean="0"/>
              <a:pPr/>
              <a:t>2025/8/1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72F1D19E-ECCD-42C2-A508-F8AE06DCF5E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86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accent6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標題 1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常用指令</a:t>
            </a:r>
            <a:endParaRPr lang="zh-TW" altLang="en-US" dirty="0"/>
          </a:p>
        </p:txBody>
      </p:sp>
      <p:sp>
        <p:nvSpPr>
          <p:cNvPr id="18" name="副標題 1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US" altLang="zh-TW" dirty="0" smtClean="0"/>
              <a:t>2021/05/18 Shaun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158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系統資源檢視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透過指令</a:t>
            </a:r>
            <a:r>
              <a:rPr lang="zh-TW" altLang="en-US" dirty="0" smtClean="0"/>
              <a:t>觀察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記憶體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7" name="文字版面配置區 5"/>
          <p:cNvSpPr txBox="1">
            <a:spLocks/>
          </p:cNvSpPr>
          <p:nvPr/>
        </p:nvSpPr>
        <p:spPr>
          <a:xfrm>
            <a:off x="900113" y="1340768"/>
            <a:ext cx="7559675" cy="521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  <a:p>
            <a:r>
              <a:rPr lang="en-US" altLang="zh-TW" dirty="0" smtClean="0"/>
              <a:t>free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916832"/>
            <a:ext cx="60960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2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系統資源檢視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透過指令</a:t>
            </a:r>
            <a:r>
              <a:rPr lang="zh-TW" altLang="en-US" dirty="0" smtClean="0"/>
              <a:t>觀察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 執行程序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7" name="文字版面配置區 5"/>
          <p:cNvSpPr txBox="1">
            <a:spLocks/>
          </p:cNvSpPr>
          <p:nvPr/>
        </p:nvSpPr>
        <p:spPr>
          <a:xfrm>
            <a:off x="900113" y="1340768"/>
            <a:ext cx="7559675" cy="521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  <a:p>
            <a:r>
              <a:rPr lang="en-US" altLang="zh-TW" dirty="0" err="1" smtClean="0"/>
              <a:t>ps</a:t>
            </a:r>
            <a:endParaRPr lang="en-US" altLang="zh-TW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730" y="1916832"/>
            <a:ext cx="7016588" cy="326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系統資源檢視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透過指令</a:t>
            </a:r>
            <a:r>
              <a:rPr lang="zh-TW" altLang="en-US" dirty="0" smtClean="0"/>
              <a:t>觀察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整體運作狀況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7" name="文字版面配置區 5"/>
          <p:cNvSpPr txBox="1">
            <a:spLocks/>
          </p:cNvSpPr>
          <p:nvPr/>
        </p:nvSpPr>
        <p:spPr>
          <a:xfrm>
            <a:off x="900113" y="1340768"/>
            <a:ext cx="7559675" cy="521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/>
          </a:p>
          <a:p>
            <a:r>
              <a:rPr lang="en-US" altLang="zh-TW" dirty="0" smtClean="0"/>
              <a:t>top  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900537"/>
            <a:ext cx="5692874" cy="409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9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檔案權限控制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04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檔案權限控制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chown</a:t>
            </a:r>
            <a:endParaRPr lang="zh-TW" altLang="en-US" b="1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7" name="文字版面配置區 5"/>
          <p:cNvSpPr txBox="1">
            <a:spLocks/>
          </p:cNvSpPr>
          <p:nvPr/>
        </p:nvSpPr>
        <p:spPr>
          <a:xfrm>
            <a:off x="900113" y="1340768"/>
            <a:ext cx="7559675" cy="521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改變檔案擁有者及群組</a:t>
            </a:r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1917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檔案權限控制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變更檔案讀取權限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15</a:t>
            </a:fld>
            <a:endParaRPr lang="en-US" altLang="zh-TW"/>
          </a:p>
        </p:txBody>
      </p:sp>
      <p:sp>
        <p:nvSpPr>
          <p:cNvPr id="7" name="文字版面配置區 5"/>
          <p:cNvSpPr txBox="1">
            <a:spLocks/>
          </p:cNvSpPr>
          <p:nvPr/>
        </p:nvSpPr>
        <p:spPr>
          <a:xfrm>
            <a:off x="900113" y="1340768"/>
            <a:ext cx="7559675" cy="521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dirty="0" smtClean="0"/>
              <a:t>Linux</a:t>
            </a:r>
            <a:r>
              <a:rPr lang="zh-TW" altLang="en-US" dirty="0"/>
              <a:t>檔案的基本</a:t>
            </a:r>
            <a:r>
              <a:rPr lang="zh-TW" altLang="en-US" dirty="0" smtClean="0"/>
              <a:t>權限有</a:t>
            </a:r>
            <a:r>
              <a:rPr lang="zh-TW" altLang="en-US" dirty="0"/>
              <a:t>九個，分</a:t>
            </a:r>
            <a:r>
              <a:rPr lang="zh-TW" altLang="en-US" dirty="0" smtClean="0"/>
              <a:t>別是</a:t>
            </a:r>
            <a:r>
              <a:rPr lang="en-US" altLang="zh-TW" dirty="0" smtClean="0"/>
              <a:t>owner/group/others</a:t>
            </a:r>
          </a:p>
          <a:p>
            <a:pPr marL="0" indent="0">
              <a:buNone/>
            </a:pPr>
            <a:r>
              <a:rPr lang="zh-TW" altLang="en-US" dirty="0" smtClean="0"/>
              <a:t>三</a:t>
            </a:r>
            <a:r>
              <a:rPr lang="zh-TW" altLang="en-US" dirty="0"/>
              <a:t>種身份各有自己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read/write/execute</a:t>
            </a:r>
            <a:r>
              <a:rPr lang="zh-TW" altLang="en-US" dirty="0" smtClean="0"/>
              <a:t>權限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檔案</a:t>
            </a:r>
            <a:r>
              <a:rPr lang="zh-TW" altLang="en-US" dirty="0"/>
              <a:t>的權限字元為：</a:t>
            </a:r>
            <a:r>
              <a:rPr lang="en-US" altLang="zh-TW" dirty="0"/>
              <a:t>『-</a:t>
            </a:r>
            <a:r>
              <a:rPr lang="en-US" altLang="zh-TW" dirty="0" err="1"/>
              <a:t>rwxrwxrwx</a:t>
            </a:r>
            <a:r>
              <a:rPr lang="en-US" altLang="zh-TW" dirty="0" smtClean="0"/>
              <a:t>』</a:t>
            </a:r>
          </a:p>
          <a:p>
            <a:pPr marL="0" indent="0">
              <a:buNone/>
            </a:pPr>
            <a:r>
              <a:rPr lang="zh-TW" altLang="en-US" dirty="0" smtClean="0"/>
              <a:t>這九</a:t>
            </a:r>
            <a:r>
              <a:rPr lang="zh-TW" altLang="en-US" dirty="0"/>
              <a:t>個權限是三個三個一組的！其中，我們可以使用數字來代表各個</a:t>
            </a:r>
            <a:r>
              <a:rPr lang="zh-TW" altLang="en-US" dirty="0" smtClean="0"/>
              <a:t>權限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r:4</a:t>
            </a:r>
          </a:p>
          <a:p>
            <a:pPr marL="0" indent="0">
              <a:buNone/>
            </a:pPr>
            <a:r>
              <a:rPr lang="en-US" altLang="zh-TW" dirty="0" smtClean="0"/>
              <a:t>w:2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x:1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例</a:t>
            </a:r>
            <a:r>
              <a:rPr lang="en-US" altLang="zh-TW" dirty="0" smtClean="0"/>
              <a:t>:</a:t>
            </a:r>
            <a:r>
              <a:rPr lang="zh-TW" altLang="en-US" dirty="0" smtClean="0"/>
              <a:t>如果不希望檔案被其它人及同群組人看到時，可以將檔案設成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err="1" smtClean="0"/>
              <a:t>chmod</a:t>
            </a:r>
            <a:r>
              <a:rPr lang="en-US" altLang="zh-TW" dirty="0" smtClean="0"/>
              <a:t>  700 test.sh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9953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 smtClean="0"/>
              <a:t>常用指令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TW" dirty="0" smtClean="0"/>
              <a:t>04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sz="quarter" idx="24"/>
          </p:nvPr>
        </p:nvSpPr>
        <p:spPr>
          <a:xfrm>
            <a:off x="1907703" y="2540407"/>
            <a:ext cx="5400600" cy="288032"/>
          </a:xfrm>
        </p:spPr>
        <p:txBody>
          <a:bodyPr/>
          <a:lstStyle/>
          <a:p>
            <a:r>
              <a:rPr lang="zh-TW" altLang="en-US" dirty="0"/>
              <a:t>指令</a:t>
            </a:r>
            <a:r>
              <a:rPr lang="zh-TW" altLang="en-US" dirty="0" smtClean="0"/>
              <a:t>組合</a:t>
            </a:r>
            <a:endParaRPr lang="zh-TW" alt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zh-TW" altLang="en-US" dirty="0"/>
              <a:t>系統資源檢視</a:t>
            </a:r>
          </a:p>
        </p:txBody>
      </p:sp>
      <p:sp>
        <p:nvSpPr>
          <p:cNvPr id="11" name="文字版面配置區 10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zh-TW" altLang="en-US" dirty="0" smtClean="0"/>
              <a:t>檔案權限控制</a:t>
            </a:r>
            <a:endParaRPr lang="zh-TW" alt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300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常用</a:t>
            </a:r>
            <a:r>
              <a:rPr lang="zh-TW" altLang="en-US" dirty="0" smtClean="0"/>
              <a:t>指令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817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常用指令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01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7" name="文字版面配置區 5"/>
          <p:cNvSpPr txBox="1">
            <a:spLocks/>
          </p:cNvSpPr>
          <p:nvPr/>
        </p:nvSpPr>
        <p:spPr>
          <a:xfrm>
            <a:off x="900113" y="1340768"/>
            <a:ext cx="7559675" cy="521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man</a:t>
            </a:r>
          </a:p>
          <a:p>
            <a:r>
              <a:rPr lang="en-US" altLang="zh-TW" dirty="0" smtClean="0"/>
              <a:t>clear</a:t>
            </a:r>
            <a:endParaRPr lang="en-US" altLang="zh-TW" dirty="0"/>
          </a:p>
          <a:p>
            <a:r>
              <a:rPr lang="en-US" altLang="zh-TW" dirty="0"/>
              <a:t>cd</a:t>
            </a:r>
          </a:p>
          <a:p>
            <a:r>
              <a:rPr lang="en-US" altLang="zh-TW" dirty="0" smtClean="0"/>
              <a:t>ls</a:t>
            </a:r>
            <a:endParaRPr lang="en-US" altLang="zh-TW" dirty="0"/>
          </a:p>
          <a:p>
            <a:r>
              <a:rPr lang="en-US" altLang="zh-TW" dirty="0"/>
              <a:t>cat</a:t>
            </a:r>
          </a:p>
          <a:p>
            <a:r>
              <a:rPr lang="en-US" altLang="zh-TW" dirty="0"/>
              <a:t>echo</a:t>
            </a:r>
          </a:p>
          <a:p>
            <a:r>
              <a:rPr lang="en-US" altLang="zh-TW" dirty="0" err="1" smtClean="0"/>
              <a:t>mkdir</a:t>
            </a:r>
            <a:endParaRPr lang="en-US" altLang="zh-TW" dirty="0"/>
          </a:p>
          <a:p>
            <a:r>
              <a:rPr lang="en-US" altLang="zh-TW" dirty="0" err="1"/>
              <a:t>cp</a:t>
            </a:r>
            <a:endParaRPr lang="en-US" altLang="zh-TW" dirty="0"/>
          </a:p>
          <a:p>
            <a:r>
              <a:rPr lang="en-US" altLang="zh-TW" dirty="0" err="1"/>
              <a:t>scp</a:t>
            </a:r>
            <a:endParaRPr lang="en-US" altLang="zh-TW" dirty="0"/>
          </a:p>
          <a:p>
            <a:r>
              <a:rPr lang="en-US" altLang="zh-TW" dirty="0" smtClean="0"/>
              <a:t>mv</a:t>
            </a:r>
            <a:endParaRPr lang="en-US" altLang="zh-TW" dirty="0"/>
          </a:p>
          <a:p>
            <a:r>
              <a:rPr lang="en-US" altLang="zh-TW" b="1" dirty="0" err="1">
                <a:solidFill>
                  <a:srgbClr val="FF0000"/>
                </a:solidFill>
              </a:rPr>
              <a:t>rm</a:t>
            </a:r>
            <a:r>
              <a:rPr lang="en-US" altLang="zh-TW" dirty="0"/>
              <a:t> </a:t>
            </a:r>
          </a:p>
          <a:p>
            <a:r>
              <a:rPr lang="en-US" altLang="zh-TW" dirty="0"/>
              <a:t>touch</a:t>
            </a:r>
          </a:p>
          <a:p>
            <a:r>
              <a:rPr lang="en-US" altLang="zh-TW" dirty="0"/>
              <a:t>find </a:t>
            </a:r>
          </a:p>
          <a:p>
            <a:r>
              <a:rPr lang="en-US" altLang="zh-TW" dirty="0" err="1"/>
              <a:t>sed</a:t>
            </a:r>
            <a:endParaRPr lang="en-US" altLang="zh-TW" dirty="0"/>
          </a:p>
          <a:p>
            <a:r>
              <a:rPr lang="en-US" altLang="zh-TW" dirty="0"/>
              <a:t>grep</a:t>
            </a:r>
          </a:p>
          <a:p>
            <a:r>
              <a:rPr lang="en-US" altLang="zh-TW" dirty="0"/>
              <a:t>date</a:t>
            </a:r>
          </a:p>
          <a:p>
            <a:r>
              <a:rPr lang="en-US" altLang="zh-TW" dirty="0"/>
              <a:t>tail</a:t>
            </a:r>
          </a:p>
          <a:p>
            <a:r>
              <a:rPr lang="en-US" altLang="zh-TW" dirty="0"/>
              <a:t>head</a:t>
            </a:r>
          </a:p>
          <a:p>
            <a:r>
              <a:rPr lang="en-US" altLang="zh-TW" dirty="0" err="1"/>
              <a:t>a</a:t>
            </a:r>
            <a:r>
              <a:rPr lang="en-US" altLang="zh-TW" dirty="0" err="1" smtClean="0"/>
              <a:t>wk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997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指令組合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38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指令組合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b="1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02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7" name="文字版面配置區 5"/>
          <p:cNvSpPr txBox="1">
            <a:spLocks/>
          </p:cNvSpPr>
          <p:nvPr/>
        </p:nvSpPr>
        <p:spPr>
          <a:xfrm>
            <a:off x="900113" y="1340768"/>
            <a:ext cx="7559675" cy="521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r>
              <a:rPr lang="en-US" altLang="zh-TW" dirty="0" smtClean="0"/>
              <a:t>tail then grep</a:t>
            </a:r>
          </a:p>
          <a:p>
            <a:pPr lvl="1"/>
            <a:r>
              <a:rPr lang="en-US" altLang="zh-TW" dirty="0" smtClean="0"/>
              <a:t>tail –f file | grep keyword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find then </a:t>
            </a:r>
            <a:r>
              <a:rPr lang="en-US" altLang="zh-TW" dirty="0" err="1" smtClean="0"/>
              <a:t>cp</a:t>
            </a:r>
            <a:r>
              <a:rPr lang="en-US" altLang="zh-TW" dirty="0" smtClean="0"/>
              <a:t> or remove</a:t>
            </a:r>
          </a:p>
          <a:p>
            <a:pPr lvl="1"/>
            <a:r>
              <a:rPr lang="en-US" altLang="zh-TW" dirty="0"/>
              <a:t>find -type f -name "*.*"  | </a:t>
            </a:r>
            <a:r>
              <a:rPr lang="en-US" altLang="zh-TW" dirty="0" err="1"/>
              <a:t>xargs</a:t>
            </a:r>
            <a:r>
              <a:rPr lang="en-US" altLang="zh-TW" dirty="0"/>
              <a:t> </a:t>
            </a:r>
            <a:r>
              <a:rPr lang="en-US" altLang="zh-TW" dirty="0" err="1"/>
              <a:t>sed</a:t>
            </a:r>
            <a:r>
              <a:rPr lang="en-US" altLang="zh-TW" dirty="0"/>
              <a:t> 's/192.168.54.86/192.168.54.88/g' -</a:t>
            </a:r>
            <a:r>
              <a:rPr lang="en-US" altLang="zh-TW" dirty="0" err="1"/>
              <a:t>i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ls then </a:t>
            </a:r>
            <a:r>
              <a:rPr lang="en-US" altLang="zh-TW" dirty="0" err="1" smtClean="0"/>
              <a:t>wc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ls –al | </a:t>
            </a:r>
            <a:r>
              <a:rPr lang="en-US" altLang="zh-TW" dirty="0" err="1" smtClean="0"/>
              <a:t>wc</a:t>
            </a:r>
            <a:r>
              <a:rPr lang="en-US" altLang="zh-TW" dirty="0" smtClean="0"/>
              <a:t> -l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Docker</a:t>
            </a:r>
          </a:p>
          <a:p>
            <a:pPr lvl="1"/>
            <a:r>
              <a:rPr lang="sv-SE" altLang="zh-TW" dirty="0"/>
              <a:t>docker stats $(docker ps --format={{.Names}})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181699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系統</a:t>
            </a:r>
            <a:r>
              <a:rPr lang="zh-TW" altLang="en-US" dirty="0"/>
              <a:t>資源檢視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96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系統資源檢視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 smtClean="0"/>
              <a:t>目的</a:t>
            </a:r>
            <a:endParaRPr lang="zh-TW" altLang="en-US" b="1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7" name="文字版面配置區 5"/>
          <p:cNvSpPr txBox="1">
            <a:spLocks/>
          </p:cNvSpPr>
          <p:nvPr/>
        </p:nvSpPr>
        <p:spPr>
          <a:xfrm>
            <a:off x="900113" y="1340768"/>
            <a:ext cx="7559675" cy="521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確保儲存</a:t>
            </a:r>
            <a:r>
              <a:rPr lang="zh-TW" altLang="en-US" dirty="0"/>
              <a:t>空間足夠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確保記憶體</a:t>
            </a:r>
            <a:r>
              <a:rPr lang="zh-TW" altLang="en-US" dirty="0" smtClean="0"/>
              <a:t>空間足夠</a:t>
            </a:r>
            <a:endParaRPr lang="zh-TW" altLang="en-US" dirty="0"/>
          </a:p>
          <a:p>
            <a:endParaRPr lang="en-US" altLang="zh-TW" dirty="0" smtClean="0"/>
          </a:p>
          <a:p>
            <a:r>
              <a:rPr lang="zh-TW" altLang="en-US" dirty="0"/>
              <a:t>確保服務運作正常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確保作業系統運作正常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40851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系統資源檢視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透過指令</a:t>
            </a:r>
            <a:r>
              <a:rPr lang="zh-TW" altLang="en-US" dirty="0" smtClean="0"/>
              <a:t>觀察 </a:t>
            </a:r>
            <a:r>
              <a:rPr lang="en-US" altLang="zh-TW" dirty="0" smtClean="0"/>
              <a:t>– </a:t>
            </a:r>
            <a:r>
              <a:rPr lang="zh-TW" altLang="en-US" dirty="0" smtClean="0"/>
              <a:t>儲存空間</a:t>
            </a:r>
            <a:endParaRPr lang="en-US" altLang="zh-TW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TW" dirty="0" smtClean="0"/>
              <a:t>03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2F1D19E-ECCD-42C2-A508-F8AE06DCF5E2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7" name="文字版面配置區 5"/>
          <p:cNvSpPr txBox="1">
            <a:spLocks/>
          </p:cNvSpPr>
          <p:nvPr/>
        </p:nvSpPr>
        <p:spPr>
          <a:xfrm>
            <a:off x="900113" y="1340768"/>
            <a:ext cx="7559675" cy="5212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 smtClean="0"/>
              <a:t>df</a:t>
            </a:r>
            <a:r>
              <a:rPr lang="en-US" altLang="zh-TW" dirty="0" smtClean="0"/>
              <a:t>  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du</a:t>
            </a:r>
          </a:p>
          <a:p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00808"/>
            <a:ext cx="5905500" cy="15240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026" y="3759370"/>
            <a:ext cx="3181350" cy="53340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759370"/>
            <a:ext cx="36099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6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ungyo Group">
  <a:themeElements>
    <a:clrScheme name="Chungyo Group CIS">
      <a:dk1>
        <a:srgbClr val="C0CC00"/>
      </a:dk1>
      <a:lt1>
        <a:srgbClr val="E3E4EB"/>
      </a:lt1>
      <a:dk2>
        <a:srgbClr val="909228"/>
      </a:dk2>
      <a:lt2>
        <a:srgbClr val="E3E4EB"/>
      </a:lt2>
      <a:accent1>
        <a:srgbClr val="909228"/>
      </a:accent1>
      <a:accent2>
        <a:srgbClr val="E13863"/>
      </a:accent2>
      <a:accent3>
        <a:srgbClr val="717171"/>
      </a:accent3>
      <a:accent4>
        <a:srgbClr val="FFFFFF"/>
      </a:accent4>
      <a:accent5>
        <a:srgbClr val="FFFFFF"/>
      </a:accent5>
      <a:accent6>
        <a:srgbClr val="FFFFFF"/>
      </a:accent6>
      <a:hlink>
        <a:srgbClr val="C0CC00"/>
      </a:hlink>
      <a:folHlink>
        <a:srgbClr val="90922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6299</TotalTime>
  <Words>263</Words>
  <Application>Microsoft Office PowerPoint</Application>
  <PresentationFormat>如螢幕大小 (4:3)</PresentationFormat>
  <Paragraphs>118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 Unicode MS</vt:lpstr>
      <vt:lpstr>微軟正黑體</vt:lpstr>
      <vt:lpstr>新細明體</vt:lpstr>
      <vt:lpstr>Arial</vt:lpstr>
      <vt:lpstr>Calibri</vt:lpstr>
      <vt:lpstr>Chungyo Group</vt:lpstr>
      <vt:lpstr>常用指令</vt:lpstr>
      <vt:lpstr>PowerPoint 簡報</vt:lpstr>
      <vt:lpstr> 常用指令 </vt:lpstr>
      <vt:lpstr>常用指令</vt:lpstr>
      <vt:lpstr> 指令組合 </vt:lpstr>
      <vt:lpstr>指令組合</vt:lpstr>
      <vt:lpstr> 系統資源檢視 </vt:lpstr>
      <vt:lpstr>系統資源檢視</vt:lpstr>
      <vt:lpstr>系統資源檢視</vt:lpstr>
      <vt:lpstr>系統資源檢視</vt:lpstr>
      <vt:lpstr>系統資源檢視</vt:lpstr>
      <vt:lpstr>系統資源檢視</vt:lpstr>
      <vt:lpstr> 檔案權限控制 </vt:lpstr>
      <vt:lpstr>檔案權限控制</vt:lpstr>
      <vt:lpstr>檔案權限控制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Rickie</dc:creator>
  <cp:lastModifiedBy>Shaun</cp:lastModifiedBy>
  <cp:revision>634</cp:revision>
  <dcterms:created xsi:type="dcterms:W3CDTF">2014-05-27T07:58:36Z</dcterms:created>
  <dcterms:modified xsi:type="dcterms:W3CDTF">2025-08-01T07:48:07Z</dcterms:modified>
</cp:coreProperties>
</file>