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36"/>
  </p:notesMasterIdLst>
  <p:handoutMasterIdLst>
    <p:handoutMasterId r:id="rId37"/>
  </p:handoutMasterIdLst>
  <p:sldIdLst>
    <p:sldId id="262" r:id="rId2"/>
    <p:sldId id="257" r:id="rId3"/>
    <p:sldId id="270" r:id="rId4"/>
    <p:sldId id="266" r:id="rId5"/>
    <p:sldId id="281" r:id="rId6"/>
    <p:sldId id="265" r:id="rId7"/>
    <p:sldId id="283" r:id="rId8"/>
    <p:sldId id="284" r:id="rId9"/>
    <p:sldId id="285" r:id="rId10"/>
    <p:sldId id="282" r:id="rId11"/>
    <p:sldId id="276" r:id="rId12"/>
    <p:sldId id="259" r:id="rId13"/>
    <p:sldId id="298" r:id="rId14"/>
    <p:sldId id="271" r:id="rId15"/>
    <p:sldId id="263" r:id="rId16"/>
    <p:sldId id="272" r:id="rId17"/>
    <p:sldId id="273" r:id="rId18"/>
    <p:sldId id="264" r:id="rId19"/>
    <p:sldId id="300" r:id="rId20"/>
    <p:sldId id="274" r:id="rId21"/>
    <p:sldId id="277" r:id="rId22"/>
    <p:sldId id="279" r:id="rId23"/>
    <p:sldId id="278" r:id="rId24"/>
    <p:sldId id="275" r:id="rId25"/>
    <p:sldId id="302" r:id="rId26"/>
    <p:sldId id="301" r:id="rId27"/>
    <p:sldId id="292" r:id="rId28"/>
    <p:sldId id="286" r:id="rId29"/>
    <p:sldId id="288" r:id="rId30"/>
    <p:sldId id="289" r:id="rId31"/>
    <p:sldId id="290" r:id="rId32"/>
    <p:sldId id="291" r:id="rId33"/>
    <p:sldId id="299" r:id="rId34"/>
    <p:sldId id="261" r:id="rId3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7373"/>
    <a:srgbClr val="888889"/>
    <a:srgbClr val="E13763"/>
    <a:srgbClr val="717071"/>
    <a:srgbClr val="BFCC00"/>
    <a:srgbClr val="2A1511"/>
    <a:srgbClr val="595757"/>
    <a:srgbClr val="8F9227"/>
    <a:srgbClr val="ECEDD3"/>
    <a:srgbClr val="DADB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>
      <p:cViewPr varScale="1">
        <p:scale>
          <a:sx n="121" d="100"/>
          <a:sy n="121" d="100"/>
        </p:scale>
        <p:origin x="480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91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8B89D-03C0-48C2-948C-720A6FC6D55A}" type="datetimeFigureOut">
              <a:rPr lang="zh-TW" altLang="en-US" smtClean="0"/>
              <a:t>2025/8/1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EF468-88A8-45E1-91FB-C1DA86F96D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9630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82C86-C168-49C1-99FE-D02A644628AD}" type="datetimeFigureOut">
              <a:rPr lang="zh-TW" altLang="en-US" smtClean="0"/>
              <a:t>2025/8/1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A247A-631C-4796-9D8B-9781BEBF58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33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971600" y="3169816"/>
            <a:ext cx="4320480" cy="396016"/>
          </a:xfrm>
        </p:spPr>
        <p:txBody>
          <a:bodyPr lIns="0" tIns="0" rIns="0" bIns="0" anchor="ctr" anchorCtr="0">
            <a:noAutofit/>
          </a:bodyPr>
          <a:lstStyle>
            <a:lvl1pPr algn="l">
              <a:defRPr lang="en-US" altLang="zh-TW" sz="2900" b="1" dirty="0" smtClean="0">
                <a:solidFill>
                  <a:srgbClr val="737373"/>
                </a:solidFill>
                <a:latin typeface="+mj-ea"/>
                <a:ea typeface="+mj-ea"/>
              </a:defRPr>
            </a:lvl1pPr>
          </a:lstStyle>
          <a:p>
            <a:r>
              <a:rPr lang="en-US" altLang="zh-TW" dirty="0" smtClean="0"/>
              <a:t>MAIN HEADING HERE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971600" y="3600064"/>
            <a:ext cx="4320480" cy="216000"/>
          </a:xfrm>
        </p:spPr>
        <p:txBody>
          <a:bodyPr lIns="0" tIns="0" rIns="0" bIns="0" anchor="ctr" anchorCtr="0">
            <a:normAutofit/>
          </a:bodyPr>
          <a:lstStyle>
            <a:lvl1pPr marL="0" indent="0" algn="l">
              <a:buNone/>
              <a:defRPr lang="zh-TW" altLang="en-US" sz="2100" dirty="0">
                <a:solidFill>
                  <a:srgbClr val="888889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 smtClean="0"/>
              <a:t>SUB HEADING HERE</a:t>
            </a:r>
            <a:endParaRPr lang="zh-TW" altLang="en-US" dirty="0"/>
          </a:p>
        </p:txBody>
      </p:sp>
      <p:sp>
        <p:nvSpPr>
          <p:cNvPr id="41" name="文字版面配置區 40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5265232"/>
            <a:ext cx="2088232" cy="252000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zh-TW" altLang="en-US" sz="1400" dirty="0">
                <a:solidFill>
                  <a:srgbClr val="888889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zh-TW" dirty="0" smtClean="0"/>
              <a:t>Dept. /</a:t>
            </a:r>
            <a:endParaRPr lang="zh-TW" altLang="en-US" dirty="0"/>
          </a:p>
        </p:txBody>
      </p:sp>
      <p:sp>
        <p:nvSpPr>
          <p:cNvPr id="42" name="文字版面配置區 40"/>
          <p:cNvSpPr>
            <a:spLocks noGrp="1"/>
          </p:cNvSpPr>
          <p:nvPr>
            <p:ph type="body" sz="quarter" idx="11" hasCustomPrompt="1"/>
          </p:nvPr>
        </p:nvSpPr>
        <p:spPr>
          <a:xfrm>
            <a:off x="2771800" y="5265232"/>
            <a:ext cx="1800200" cy="252000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1400" baseline="0">
                <a:solidFill>
                  <a:srgbClr val="888889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zh-TW" dirty="0" smtClean="0"/>
              <a:t>Date /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2864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錄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字版面配置區 48"/>
          <p:cNvSpPr>
            <a:spLocks noGrp="1"/>
          </p:cNvSpPr>
          <p:nvPr>
            <p:ph type="body" sz="quarter" idx="10" hasCustomPrompt="1"/>
          </p:nvPr>
        </p:nvSpPr>
        <p:spPr>
          <a:xfrm>
            <a:off x="1907704" y="1583992"/>
            <a:ext cx="3528392" cy="288032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None/>
              <a:defRPr sz="2000">
                <a:solidFill>
                  <a:schemeClr val="accent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TW" dirty="0" smtClean="0"/>
              <a:t>PLEASE ADD YOUR TITLE</a:t>
            </a:r>
            <a:endParaRPr lang="zh-TW" altLang="en-US" dirty="0"/>
          </a:p>
        </p:txBody>
      </p:sp>
      <p:sp>
        <p:nvSpPr>
          <p:cNvPr id="51" name="文字版面配置區 50"/>
          <p:cNvSpPr>
            <a:spLocks noGrp="1"/>
          </p:cNvSpPr>
          <p:nvPr>
            <p:ph type="body" sz="quarter" idx="11" hasCustomPrompt="1"/>
          </p:nvPr>
        </p:nvSpPr>
        <p:spPr>
          <a:xfrm>
            <a:off x="1907703" y="1943992"/>
            <a:ext cx="3528000" cy="144016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None/>
              <a:defRPr sz="1200" baseline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TW" dirty="0" smtClean="0"/>
              <a:t>ADD YOUR COMMENT HERE</a:t>
            </a:r>
            <a:endParaRPr lang="zh-TW" altLang="en-US" dirty="0"/>
          </a:p>
        </p:txBody>
      </p:sp>
      <p:sp>
        <p:nvSpPr>
          <p:cNvPr id="67" name="文字版面配置區 66"/>
          <p:cNvSpPr>
            <a:spLocks noGrp="1" noChangeAspect="1"/>
          </p:cNvSpPr>
          <p:nvPr>
            <p:ph type="body" sz="quarter" idx="20" hasCustomPrompt="1"/>
          </p:nvPr>
        </p:nvSpPr>
        <p:spPr>
          <a:xfrm>
            <a:off x="899592" y="1556792"/>
            <a:ext cx="900036" cy="5760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400" b="0" i="0">
                <a:solidFill>
                  <a:schemeClr val="tx1"/>
                </a:solidFill>
                <a:latin typeface="+mn-lt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pPr lvl="0"/>
            <a:r>
              <a:rPr lang="en-US" altLang="zh-TW" dirty="0" smtClean="0"/>
              <a:t>00</a:t>
            </a:r>
            <a:endParaRPr lang="zh-TW" altLang="en-US" dirty="0"/>
          </a:p>
        </p:txBody>
      </p:sp>
      <p:sp>
        <p:nvSpPr>
          <p:cNvPr id="68" name="文字版面配置區 66"/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899592" y="2420888"/>
            <a:ext cx="900036" cy="5760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400" b="0" i="0">
                <a:solidFill>
                  <a:schemeClr val="tx1"/>
                </a:solidFill>
                <a:latin typeface="+mn-lt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pPr lvl="0"/>
            <a:r>
              <a:rPr lang="en-US" altLang="zh-TW" dirty="0" smtClean="0"/>
              <a:t>00</a:t>
            </a:r>
            <a:endParaRPr lang="zh-TW" altLang="en-US" dirty="0"/>
          </a:p>
        </p:txBody>
      </p:sp>
      <p:sp>
        <p:nvSpPr>
          <p:cNvPr id="69" name="文字版面配置區 66"/>
          <p:cNvSpPr>
            <a:spLocks noGrp="1" noChangeAspect="1"/>
          </p:cNvSpPr>
          <p:nvPr>
            <p:ph type="body" sz="quarter" idx="22" hasCustomPrompt="1"/>
          </p:nvPr>
        </p:nvSpPr>
        <p:spPr>
          <a:xfrm>
            <a:off x="899592" y="3284984"/>
            <a:ext cx="900036" cy="5760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400" b="0" i="0">
                <a:solidFill>
                  <a:schemeClr val="tx1"/>
                </a:solidFill>
                <a:latin typeface="+mn-lt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pPr lvl="0"/>
            <a:r>
              <a:rPr lang="en-US" altLang="zh-TW" dirty="0" smtClean="0"/>
              <a:t>00</a:t>
            </a:r>
            <a:endParaRPr lang="zh-TW" altLang="en-US" dirty="0"/>
          </a:p>
        </p:txBody>
      </p:sp>
      <p:sp>
        <p:nvSpPr>
          <p:cNvPr id="70" name="文字版面配置區 66"/>
          <p:cNvSpPr>
            <a:spLocks noGrp="1" noChangeAspect="1"/>
          </p:cNvSpPr>
          <p:nvPr>
            <p:ph type="body" sz="quarter" idx="23" hasCustomPrompt="1"/>
          </p:nvPr>
        </p:nvSpPr>
        <p:spPr>
          <a:xfrm>
            <a:off x="899592" y="4221088"/>
            <a:ext cx="900036" cy="5760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400" b="0" i="0">
                <a:solidFill>
                  <a:schemeClr val="tx1"/>
                </a:solidFill>
                <a:latin typeface="+mn-lt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pPr lvl="0"/>
            <a:r>
              <a:rPr lang="en-US" altLang="zh-TW" dirty="0" smtClean="0"/>
              <a:t>00</a:t>
            </a:r>
            <a:endParaRPr lang="zh-TW" altLang="en-US" dirty="0"/>
          </a:p>
        </p:txBody>
      </p:sp>
      <p:sp>
        <p:nvSpPr>
          <p:cNvPr id="71" name="文字版面配置區 48"/>
          <p:cNvSpPr>
            <a:spLocks noGrp="1"/>
          </p:cNvSpPr>
          <p:nvPr>
            <p:ph type="body" sz="quarter" idx="24" hasCustomPrompt="1"/>
          </p:nvPr>
        </p:nvSpPr>
        <p:spPr>
          <a:xfrm>
            <a:off x="1907704" y="2492976"/>
            <a:ext cx="3528392" cy="288032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None/>
              <a:defRPr sz="2000">
                <a:solidFill>
                  <a:schemeClr val="accent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TW" dirty="0" smtClean="0"/>
              <a:t>PLEASE ADD YOUR TITLE</a:t>
            </a:r>
            <a:endParaRPr lang="zh-TW" altLang="en-US" dirty="0"/>
          </a:p>
        </p:txBody>
      </p:sp>
      <p:sp>
        <p:nvSpPr>
          <p:cNvPr id="72" name="文字版面配置區 50"/>
          <p:cNvSpPr>
            <a:spLocks noGrp="1"/>
          </p:cNvSpPr>
          <p:nvPr>
            <p:ph type="body" sz="quarter" idx="25" hasCustomPrompt="1"/>
          </p:nvPr>
        </p:nvSpPr>
        <p:spPr>
          <a:xfrm>
            <a:off x="1907703" y="2852976"/>
            <a:ext cx="3528000" cy="144016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None/>
              <a:defRPr sz="1200" baseline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TW" dirty="0" smtClean="0"/>
              <a:t>ADD YOUR COMMENT HERE</a:t>
            </a:r>
            <a:endParaRPr lang="zh-TW" altLang="en-US" dirty="0"/>
          </a:p>
        </p:txBody>
      </p:sp>
      <p:sp>
        <p:nvSpPr>
          <p:cNvPr id="73" name="文字版面配置區 48"/>
          <p:cNvSpPr>
            <a:spLocks noGrp="1"/>
          </p:cNvSpPr>
          <p:nvPr>
            <p:ph type="body" sz="quarter" idx="26" hasCustomPrompt="1"/>
          </p:nvPr>
        </p:nvSpPr>
        <p:spPr>
          <a:xfrm>
            <a:off x="1907704" y="3357072"/>
            <a:ext cx="3528392" cy="288032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None/>
              <a:defRPr sz="2000">
                <a:solidFill>
                  <a:schemeClr val="accent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TW" dirty="0" smtClean="0"/>
              <a:t>PLEASE ADD YOUR TITLE</a:t>
            </a:r>
            <a:endParaRPr lang="zh-TW" altLang="en-US" dirty="0"/>
          </a:p>
        </p:txBody>
      </p:sp>
      <p:sp>
        <p:nvSpPr>
          <p:cNvPr id="74" name="文字版面配置區 50"/>
          <p:cNvSpPr>
            <a:spLocks noGrp="1"/>
          </p:cNvSpPr>
          <p:nvPr>
            <p:ph type="body" sz="quarter" idx="27" hasCustomPrompt="1"/>
          </p:nvPr>
        </p:nvSpPr>
        <p:spPr>
          <a:xfrm>
            <a:off x="1907703" y="3717072"/>
            <a:ext cx="3528000" cy="144016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None/>
              <a:defRPr sz="1200" baseline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TW" dirty="0" smtClean="0"/>
              <a:t>ADD YOUR COMMENT HERE</a:t>
            </a:r>
            <a:endParaRPr lang="zh-TW" altLang="en-US" dirty="0"/>
          </a:p>
        </p:txBody>
      </p:sp>
      <p:sp>
        <p:nvSpPr>
          <p:cNvPr id="75" name="文字版面配置區 48"/>
          <p:cNvSpPr>
            <a:spLocks noGrp="1"/>
          </p:cNvSpPr>
          <p:nvPr>
            <p:ph type="body" sz="quarter" idx="28" hasCustomPrompt="1"/>
          </p:nvPr>
        </p:nvSpPr>
        <p:spPr>
          <a:xfrm>
            <a:off x="1907704" y="4257192"/>
            <a:ext cx="3528392" cy="288032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None/>
              <a:defRPr sz="2000">
                <a:solidFill>
                  <a:schemeClr val="accent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TW" dirty="0" smtClean="0"/>
              <a:t>PLEASE ADD YOUR TITLE</a:t>
            </a:r>
            <a:endParaRPr lang="zh-TW" altLang="en-US" dirty="0"/>
          </a:p>
        </p:txBody>
      </p:sp>
      <p:sp>
        <p:nvSpPr>
          <p:cNvPr id="76" name="文字版面配置區 50"/>
          <p:cNvSpPr>
            <a:spLocks noGrp="1"/>
          </p:cNvSpPr>
          <p:nvPr>
            <p:ph type="body" sz="quarter" idx="29" hasCustomPrompt="1"/>
          </p:nvPr>
        </p:nvSpPr>
        <p:spPr>
          <a:xfrm>
            <a:off x="1907703" y="4617192"/>
            <a:ext cx="3528000" cy="144016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None/>
              <a:defRPr sz="1200" baseline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TW" dirty="0" smtClean="0"/>
              <a:t>ADD YOUR COMMENT HERE</a:t>
            </a:r>
            <a:endParaRPr lang="zh-TW" altLang="en-US" dirty="0"/>
          </a:p>
        </p:txBody>
      </p:sp>
      <p:sp>
        <p:nvSpPr>
          <p:cNvPr id="77" name="文字版面配置區 48"/>
          <p:cNvSpPr>
            <a:spLocks noGrp="1"/>
          </p:cNvSpPr>
          <p:nvPr>
            <p:ph type="body" sz="quarter" idx="30" hasCustomPrompt="1"/>
          </p:nvPr>
        </p:nvSpPr>
        <p:spPr>
          <a:xfrm>
            <a:off x="1907704" y="5121288"/>
            <a:ext cx="3528392" cy="288032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None/>
              <a:defRPr sz="2000">
                <a:solidFill>
                  <a:schemeClr val="accent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TW" dirty="0" smtClean="0"/>
              <a:t>PLEASE ADD YOUR TITLE</a:t>
            </a:r>
            <a:endParaRPr lang="zh-TW" altLang="en-US" dirty="0"/>
          </a:p>
        </p:txBody>
      </p:sp>
      <p:sp>
        <p:nvSpPr>
          <p:cNvPr id="78" name="文字版面配置區 50"/>
          <p:cNvSpPr>
            <a:spLocks noGrp="1"/>
          </p:cNvSpPr>
          <p:nvPr>
            <p:ph type="body" sz="quarter" idx="31" hasCustomPrompt="1"/>
          </p:nvPr>
        </p:nvSpPr>
        <p:spPr>
          <a:xfrm>
            <a:off x="1907703" y="5481288"/>
            <a:ext cx="3528000" cy="144016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None/>
              <a:defRPr sz="1200" baseline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TW" dirty="0" smtClean="0"/>
              <a:t>ADD YOUR COMMENT HERE</a:t>
            </a:r>
            <a:endParaRPr lang="zh-TW" altLang="en-US" dirty="0"/>
          </a:p>
        </p:txBody>
      </p:sp>
      <p:sp>
        <p:nvSpPr>
          <p:cNvPr id="79" name="文字版面配置區 66"/>
          <p:cNvSpPr>
            <a:spLocks noGrp="1" noChangeAspect="1"/>
          </p:cNvSpPr>
          <p:nvPr>
            <p:ph type="body" sz="quarter" idx="32" hasCustomPrompt="1"/>
          </p:nvPr>
        </p:nvSpPr>
        <p:spPr>
          <a:xfrm>
            <a:off x="899592" y="5085184"/>
            <a:ext cx="900036" cy="5760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400" b="0" i="0">
                <a:solidFill>
                  <a:schemeClr val="tx1"/>
                </a:solidFill>
                <a:latin typeface="+mn-lt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pPr lvl="0"/>
            <a:r>
              <a:rPr lang="en-US" altLang="zh-TW" dirty="0" smtClean="0"/>
              <a:t>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0530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2339752" y="2780928"/>
            <a:ext cx="4536504" cy="325363"/>
          </a:xfrm>
        </p:spPr>
        <p:txBody>
          <a:bodyPr lIns="0" tIns="0" rIns="0" bIns="0" anchor="ctr" anchorCtr="0">
            <a:noAutofit/>
          </a:bodyPr>
          <a:lstStyle>
            <a:lvl1pPr algn="l">
              <a:defRPr lang="zh-TW" altLang="en-US" sz="2600" b="1" dirty="0">
                <a:solidFill>
                  <a:schemeClr val="accent3"/>
                </a:solidFill>
                <a:latin typeface="+mj-ea"/>
                <a:ea typeface="+mj-ea"/>
              </a:defRPr>
            </a:lvl1pPr>
          </a:lstStyle>
          <a:p>
            <a:r>
              <a:rPr lang="en-US" altLang="zh-TW" dirty="0" smtClean="0"/>
              <a:t>PLEASE ADD YOUR TITLE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2339752" y="3152949"/>
            <a:ext cx="4536504" cy="204043"/>
          </a:xfrm>
        </p:spPr>
        <p:txBody>
          <a:bodyPr lIns="36000" tIns="0" rIns="0" bIns="0" anchor="ctr" anchorCtr="0">
            <a:noAutofit/>
          </a:bodyPr>
          <a:lstStyle>
            <a:lvl1pPr marL="0" indent="0">
              <a:buNone/>
              <a:defRPr lang="zh-TW" altLang="en-US" sz="1200" dirty="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dirty="0" smtClean="0"/>
              <a:t>ADD TOUR COMMENT HERE</a:t>
            </a:r>
            <a:endParaRPr lang="zh-TW" altLang="en-US" dirty="0" smtClean="0"/>
          </a:p>
        </p:txBody>
      </p:sp>
      <p:sp>
        <p:nvSpPr>
          <p:cNvPr id="4" name="橢圓 3"/>
          <p:cNvSpPr/>
          <p:nvPr userDrawn="1"/>
        </p:nvSpPr>
        <p:spPr>
          <a:xfrm>
            <a:off x="1331640" y="2636912"/>
            <a:ext cx="864096" cy="86409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版面配置區 66"/>
          <p:cNvSpPr>
            <a:spLocks noGrp="1" noChangeAspect="1"/>
          </p:cNvSpPr>
          <p:nvPr>
            <p:ph type="body" sz="quarter" idx="20" hasCustomPrompt="1"/>
          </p:nvPr>
        </p:nvSpPr>
        <p:spPr>
          <a:xfrm>
            <a:off x="1384983" y="2671589"/>
            <a:ext cx="757411" cy="757411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dirty="0" smtClean="0"/>
              <a:t>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6412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174530" y="431060"/>
            <a:ext cx="3613494" cy="216024"/>
          </a:xfrm>
        </p:spPr>
        <p:txBody>
          <a:bodyPr lIns="0" tIns="0" rIns="0" bIns="0">
            <a:noAutofit/>
          </a:bodyPr>
          <a:lstStyle>
            <a:lvl1pPr algn="l">
              <a:defRPr sz="2400" b="1" baseline="0">
                <a:solidFill>
                  <a:schemeClr val="accent3"/>
                </a:solidFill>
                <a:latin typeface="+mj-ea"/>
                <a:ea typeface="+mj-ea"/>
              </a:defRPr>
            </a:lvl1pPr>
          </a:lstStyle>
          <a:p>
            <a:r>
              <a:rPr lang="en-US" altLang="zh-TW" dirty="0" smtClean="0"/>
              <a:t>ADD THE TITLE HERE</a:t>
            </a:r>
            <a:endParaRPr lang="zh-TW" altLang="en-US" dirty="0"/>
          </a:p>
        </p:txBody>
      </p:sp>
      <p:sp>
        <p:nvSpPr>
          <p:cNvPr id="6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1174530" y="709668"/>
            <a:ext cx="3613494" cy="204043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>
                <a:solidFill>
                  <a:srgbClr val="888889"/>
                </a:solidFill>
                <a:latin typeface="+mn-ea"/>
                <a:ea typeface="+mn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dirty="0" smtClean="0"/>
              <a:t>ADD TOUR COMMENT HERE</a:t>
            </a:r>
            <a:endParaRPr lang="zh-TW" altLang="en-US" dirty="0" smtClean="0"/>
          </a:p>
        </p:txBody>
      </p:sp>
      <p:sp>
        <p:nvSpPr>
          <p:cNvPr id="8" name="橢圓 7"/>
          <p:cNvSpPr/>
          <p:nvPr userDrawn="1"/>
        </p:nvSpPr>
        <p:spPr>
          <a:xfrm>
            <a:off x="323528" y="260648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版面配置區 66"/>
          <p:cNvSpPr>
            <a:spLocks noGrp="1" noChangeAspect="1"/>
          </p:cNvSpPr>
          <p:nvPr>
            <p:ph type="body" sz="quarter" idx="20" hasCustomPrompt="1"/>
          </p:nvPr>
        </p:nvSpPr>
        <p:spPr>
          <a:xfrm>
            <a:off x="395568" y="332688"/>
            <a:ext cx="576000" cy="5760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30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dirty="0" smtClean="0"/>
              <a:t>00</a:t>
            </a:r>
            <a:endParaRPr lang="zh-TW" altLang="en-US" dirty="0"/>
          </a:p>
        </p:txBody>
      </p:sp>
      <p:sp>
        <p:nvSpPr>
          <p:cNvPr id="9" name="橢圓 8"/>
          <p:cNvSpPr/>
          <p:nvPr userDrawn="1"/>
        </p:nvSpPr>
        <p:spPr>
          <a:xfrm>
            <a:off x="8125620" y="6143489"/>
            <a:ext cx="453863" cy="453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投影片編號版面配置區 25"/>
          <p:cNvSpPr>
            <a:spLocks noGrp="1"/>
          </p:cNvSpPr>
          <p:nvPr>
            <p:ph type="sldNum" sz="quarter" idx="24"/>
          </p:nvPr>
        </p:nvSpPr>
        <p:spPr>
          <a:xfrm>
            <a:off x="8100392" y="6187858"/>
            <a:ext cx="504319" cy="365125"/>
          </a:xfrm>
        </p:spPr>
        <p:txBody>
          <a:bodyPr/>
          <a:lstStyle>
            <a:lvl1pPr algn="ctr">
              <a:defRPr lang="zh-TW" altLang="en-US" sz="1800" b="0" smtClean="0">
                <a:solidFill>
                  <a:schemeClr val="tx1"/>
                </a:solidFill>
                <a:latin typeface="+mn-lt"/>
              </a:defRPr>
            </a:lvl1pPr>
          </a:lstStyle>
          <a:p>
            <a:fld id="{72F1D19E-ECCD-42C2-A508-F8AE06DCF5E2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5"/>
          </p:nvPr>
        </p:nvSpPr>
        <p:spPr>
          <a:xfrm>
            <a:off x="971568" y="1412776"/>
            <a:ext cx="7344848" cy="42484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777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 userDrawn="1"/>
        </p:nvSpPr>
        <p:spPr>
          <a:xfrm>
            <a:off x="8125620" y="6143489"/>
            <a:ext cx="453863" cy="453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投影片編號版面配置區 25"/>
          <p:cNvSpPr>
            <a:spLocks noGrp="1"/>
          </p:cNvSpPr>
          <p:nvPr>
            <p:ph type="sldNum" sz="quarter" idx="24"/>
          </p:nvPr>
        </p:nvSpPr>
        <p:spPr>
          <a:xfrm>
            <a:off x="8100391" y="6187857"/>
            <a:ext cx="504319" cy="365125"/>
          </a:xfrm>
        </p:spPr>
        <p:txBody>
          <a:bodyPr/>
          <a:lstStyle>
            <a:lvl1pPr algn="ctr">
              <a:defRPr lang="zh-TW" altLang="en-US" sz="1800" b="0" smtClean="0">
                <a:solidFill>
                  <a:schemeClr val="tx1"/>
                </a:solidFill>
                <a:latin typeface="+mn-lt"/>
              </a:defRPr>
            </a:lvl1pPr>
          </a:lstStyle>
          <a:p>
            <a:fld id="{72F1D19E-ECCD-42C2-A508-F8AE06DCF5E2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25"/>
          </p:nvPr>
        </p:nvSpPr>
        <p:spPr>
          <a:xfrm>
            <a:off x="899592" y="980728"/>
            <a:ext cx="7416824" cy="468052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962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束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8"/>
          <p:cNvSpPr>
            <a:spLocks noGrp="1"/>
          </p:cNvSpPr>
          <p:nvPr>
            <p:ph type="body" sz="quarter" idx="21" hasCustomPrompt="1"/>
          </p:nvPr>
        </p:nvSpPr>
        <p:spPr>
          <a:xfrm>
            <a:off x="900113" y="3068960"/>
            <a:ext cx="4247951" cy="1512167"/>
          </a:xfrm>
        </p:spPr>
        <p:txBody>
          <a:bodyPr wrap="square"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altLang="zh-TW" sz="3800" b="1" baseline="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TW" dirty="0" smtClean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613480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 smtClean="0"/>
              <a:t>Please add your title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29E34AF-BC9E-4489-945F-0B368F4736CC}" type="datetime1">
              <a:rPr lang="zh-TW" altLang="en-US" smtClean="0"/>
              <a:pPr/>
              <a:t>2025/8/1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72F1D19E-ECCD-42C2-A508-F8AE06DCF5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86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accent6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/index.php?title=ARC_(%E8%99%95%E7%90%86%E5%99%A8)&amp;action=edit&amp;redlink=1" TargetMode="External"/><Relationship Id="rId13" Type="http://schemas.openxmlformats.org/officeDocument/2006/relationships/hyperlink" Target="https://zh.wikipedia.org/wiki/RISC-V" TargetMode="External"/><Relationship Id="rId18" Type="http://schemas.openxmlformats.org/officeDocument/2006/relationships/image" Target="../media/image15.png"/><Relationship Id="rId3" Type="http://schemas.openxmlformats.org/officeDocument/2006/relationships/hyperlink" Target="https://zh.wikipedia.org/wiki/System/360" TargetMode="External"/><Relationship Id="rId7" Type="http://schemas.openxmlformats.org/officeDocument/2006/relationships/hyperlink" Target="https://zh.wikipedia.org/wiki/DEC_Alpha" TargetMode="External"/><Relationship Id="rId12" Type="http://schemas.openxmlformats.org/officeDocument/2006/relationships/hyperlink" Target="https://zh.wikipedia.org/wiki/Power_Architecture" TargetMode="External"/><Relationship Id="rId17" Type="http://schemas.openxmlformats.org/officeDocument/2006/relationships/image" Target="../media/image14.png"/><Relationship Id="rId2" Type="http://schemas.openxmlformats.org/officeDocument/2006/relationships/hyperlink" Target="https://zh.wikipedia.org/wiki/CDC_6600" TargetMode="Externa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zh.wikipedia.org/wiki/Motorola_68000" TargetMode="External"/><Relationship Id="rId11" Type="http://schemas.openxmlformats.org/officeDocument/2006/relationships/hyperlink" Target="https://zh.wikipedia.org/wiki/PA-RISC" TargetMode="External"/><Relationship Id="rId5" Type="http://schemas.openxmlformats.org/officeDocument/2006/relationships/hyperlink" Target="https://zh.wikipedia.org/wiki/PDP-11" TargetMode="External"/><Relationship Id="rId15" Type="http://schemas.openxmlformats.org/officeDocument/2006/relationships/image" Target="../media/image12.png"/><Relationship Id="rId10" Type="http://schemas.openxmlformats.org/officeDocument/2006/relationships/hyperlink" Target="https://zh.wikipedia.org/wiki/MIPS%E6%9E%B6%E6%A7%8B" TargetMode="External"/><Relationship Id="rId19" Type="http://schemas.openxmlformats.org/officeDocument/2006/relationships/image" Target="../media/image16.png"/><Relationship Id="rId4" Type="http://schemas.openxmlformats.org/officeDocument/2006/relationships/hyperlink" Target="https://zh.wikipedia.org/wiki/VAX" TargetMode="External"/><Relationship Id="rId9" Type="http://schemas.openxmlformats.org/officeDocument/2006/relationships/hyperlink" Target="https://zh.wikipedia.org/wiki/AVR" TargetMode="External"/><Relationship Id="rId14" Type="http://schemas.openxmlformats.org/officeDocument/2006/relationships/hyperlink" Target="https://zh.wikipedia.org/wiki/SPARC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標題 1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Linux </a:t>
            </a:r>
            <a:r>
              <a:rPr lang="zh-TW" altLang="en-US" dirty="0" smtClean="0"/>
              <a:t>作業系統初識</a:t>
            </a:r>
            <a:endParaRPr lang="zh-TW" altLang="en-US" dirty="0"/>
          </a:p>
        </p:txBody>
      </p:sp>
      <p:sp>
        <p:nvSpPr>
          <p:cNvPr id="18" name="副標題 17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r>
              <a:rPr lang="en-US" altLang="zh-TW" dirty="0" smtClean="0"/>
              <a:t>2021/05/11 Shaun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158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Linux </a:t>
            </a:r>
            <a:r>
              <a:rPr lang="zh-TW" altLang="en-US" dirty="0" smtClean="0"/>
              <a:t>如何吃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運作方式</a:t>
            </a:r>
            <a:endParaRPr lang="en-US" alt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01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10</a:t>
            </a:fld>
            <a:endParaRPr lang="en-US" altLang="zh-TW" dirty="0"/>
          </a:p>
        </p:txBody>
      </p:sp>
      <p:sp>
        <p:nvSpPr>
          <p:cNvPr id="21" name="文字版面配置區 5"/>
          <p:cNvSpPr txBox="1">
            <a:spLocks/>
          </p:cNvSpPr>
          <p:nvPr/>
        </p:nvSpPr>
        <p:spPr>
          <a:xfrm>
            <a:off x="900113" y="1340768"/>
            <a:ext cx="7704598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zh-TW" altLang="en-US" b="1" dirty="0">
                <a:latin typeface="+mj-ea"/>
              </a:rPr>
              <a:t>什麼是 </a:t>
            </a:r>
            <a:r>
              <a:rPr lang="en-US" altLang="zh-TW" b="1" dirty="0" smtClean="0">
                <a:latin typeface="+mj-ea"/>
              </a:rPr>
              <a:t>kernel </a:t>
            </a:r>
            <a:r>
              <a:rPr lang="en-US" altLang="zh-TW" b="1" dirty="0">
                <a:latin typeface="+mj-ea"/>
              </a:rPr>
              <a:t>?</a:t>
            </a:r>
          </a:p>
          <a:p>
            <a:pPr marL="457200" lvl="1" indent="0">
              <a:buNone/>
            </a:pPr>
            <a:endParaRPr lang="en-US" altLang="zh-TW" b="1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zh-TW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TW" dirty="0" smtClean="0">
                <a:latin typeface="+mj-ea"/>
                <a:ea typeface="+mj-ea"/>
              </a:rPr>
              <a:t>kernel </a:t>
            </a:r>
            <a:r>
              <a:rPr lang="zh-TW" altLang="en-US" dirty="0" smtClean="0">
                <a:latin typeface="+mj-ea"/>
                <a:ea typeface="+mj-ea"/>
              </a:rPr>
              <a:t>負責跟硬體進行溝通</a:t>
            </a:r>
            <a:endParaRPr lang="en-US" altLang="zh-TW" dirty="0" smtClean="0">
              <a:latin typeface="+mj-ea"/>
              <a:ea typeface="+mj-ea"/>
            </a:endParaRPr>
          </a:p>
          <a:p>
            <a:pPr lvl="2"/>
            <a:r>
              <a:rPr lang="zh-TW" altLang="en-US" dirty="0" smtClean="0">
                <a:latin typeface="+mj-ea"/>
                <a:ea typeface="+mj-ea"/>
              </a:rPr>
              <a:t>請求</a:t>
            </a:r>
            <a:r>
              <a:rPr lang="en-US" altLang="zh-TW" dirty="0" smtClean="0">
                <a:latin typeface="+mj-ea"/>
                <a:ea typeface="+mj-ea"/>
              </a:rPr>
              <a:t>CPU</a:t>
            </a:r>
            <a:r>
              <a:rPr lang="zh-TW" altLang="en-US" dirty="0" smtClean="0">
                <a:latin typeface="+mj-ea"/>
                <a:ea typeface="+mj-ea"/>
              </a:rPr>
              <a:t>進行數值運算</a:t>
            </a:r>
            <a:endParaRPr lang="en-US" altLang="zh-TW" dirty="0" smtClean="0">
              <a:latin typeface="+mj-ea"/>
              <a:ea typeface="+mj-ea"/>
            </a:endParaRPr>
          </a:p>
          <a:p>
            <a:pPr lvl="2"/>
            <a:r>
              <a:rPr lang="zh-TW" altLang="en-US" dirty="0" smtClean="0">
                <a:latin typeface="+mj-ea"/>
                <a:ea typeface="+mj-ea"/>
              </a:rPr>
              <a:t>透過顯示晶片或顯示卡進行螢幕渲染</a:t>
            </a:r>
            <a:endParaRPr lang="en-US" altLang="zh-TW" dirty="0" smtClean="0">
              <a:latin typeface="+mj-ea"/>
              <a:ea typeface="+mj-ea"/>
            </a:endParaRPr>
          </a:p>
          <a:p>
            <a:pPr lvl="2"/>
            <a:r>
              <a:rPr lang="zh-TW" altLang="en-US" dirty="0" smtClean="0">
                <a:latin typeface="+mj-ea"/>
                <a:ea typeface="+mj-ea"/>
              </a:rPr>
              <a:t>將資料傳送到硬碟上</a:t>
            </a:r>
            <a:endParaRPr lang="en-US" altLang="zh-TW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zh-TW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TW" dirty="0" smtClean="0">
                <a:latin typeface="+mn-ea"/>
              </a:rPr>
              <a:t>kernel  </a:t>
            </a:r>
            <a:r>
              <a:rPr lang="zh-TW" altLang="en-US" dirty="0">
                <a:latin typeface="+mn-ea"/>
              </a:rPr>
              <a:t>也是一種軟體，是作業系統的最底層 </a:t>
            </a:r>
            <a:endParaRPr lang="en-US" altLang="zh-TW" dirty="0" smtClean="0">
              <a:latin typeface="+mn-ea"/>
            </a:endParaRPr>
          </a:p>
          <a:p>
            <a:pPr marL="457200" lvl="1" indent="0">
              <a:buNone/>
            </a:pPr>
            <a:endParaRPr lang="en-US" altLang="zh-TW" b="1" dirty="0" smtClean="0">
              <a:latin typeface="+mj-ea"/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b="1" dirty="0" smtClean="0">
              <a:latin typeface="+mj-ea"/>
              <a:ea typeface="+mj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b="1" dirty="0" smtClean="0">
              <a:latin typeface="+mj-ea"/>
              <a:ea typeface="+mj-ea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68" y="3264016"/>
            <a:ext cx="432048" cy="432048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8799" y="2115630"/>
            <a:ext cx="431461" cy="333175"/>
          </a:xfrm>
          <a:prstGeom prst="rect">
            <a:avLst/>
          </a:prstGeom>
        </p:spPr>
      </p:pic>
      <p:pic>
        <p:nvPicPr>
          <p:cNvPr id="12" name="Picture 2" descr="Assembly Language vs Machine Language | Top 8 Differences to lear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0" t="6250" r="3982" b="4686"/>
          <a:stretch/>
        </p:blipFill>
        <p:spPr bwMode="auto">
          <a:xfrm>
            <a:off x="1390260" y="3704906"/>
            <a:ext cx="3807605" cy="202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91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Linux </a:t>
            </a:r>
            <a:r>
              <a:rPr lang="zh-TW" altLang="en-US" dirty="0" smtClean="0"/>
              <a:t>如何吃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運作方式</a:t>
            </a:r>
            <a:endParaRPr lang="en-US" alt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01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11</a:t>
            </a:fld>
            <a:endParaRPr lang="en-US" altLang="zh-TW" dirty="0"/>
          </a:p>
        </p:txBody>
      </p:sp>
      <p:pic>
        <p:nvPicPr>
          <p:cNvPr id="7" name="Picture 2" descr="https://pic1.xuehuaimg.com/proxy/csdn/https:/img-blog.csdn.net/20180803100029583?watermark/2/text/aHR0cHM6Ly9ibG9nLmNzZG4ubmV0L2xpbnlpamlvbmc=/font/5a6L5L2T/fontsize/400/fill/I0JBQkFCMA==/dissolve/7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7" t="10094" r="20812" b="7136"/>
          <a:stretch/>
        </p:blipFill>
        <p:spPr bwMode="auto">
          <a:xfrm>
            <a:off x="2051720" y="1772816"/>
            <a:ext cx="4464496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橢圓 8"/>
          <p:cNvSpPr/>
          <p:nvPr/>
        </p:nvSpPr>
        <p:spPr>
          <a:xfrm>
            <a:off x="6561054" y="3470187"/>
            <a:ext cx="1296144" cy="1296144"/>
          </a:xfrm>
          <a:prstGeom prst="ellipse">
            <a:avLst/>
          </a:prstGeom>
          <a:solidFill>
            <a:schemeClr val="accent4">
              <a:lumMod val="85000"/>
            </a:schemeClr>
          </a:solidFill>
          <a:ln>
            <a:solidFill>
              <a:schemeClr val="accent5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804248" y="3933056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3">
                    <a:lumMod val="50000"/>
                  </a:schemeClr>
                </a:solidFill>
              </a:rPr>
              <a:t>hardware</a:t>
            </a:r>
            <a:endParaRPr lang="zh-TW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笑臉 10"/>
          <p:cNvSpPr/>
          <p:nvPr/>
        </p:nvSpPr>
        <p:spPr>
          <a:xfrm>
            <a:off x="491667" y="1916832"/>
            <a:ext cx="720080" cy="720080"/>
          </a:xfrm>
          <a:prstGeom prst="smileyFace">
            <a:avLst/>
          </a:prstGeom>
          <a:solidFill>
            <a:schemeClr val="accent6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1279797" y="2319110"/>
            <a:ext cx="1917046" cy="899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 rot="1418404">
            <a:off x="1306900" y="2320040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3">
                    <a:lumMod val="50000"/>
                  </a:schemeClr>
                </a:solidFill>
              </a:rPr>
              <a:t>user command</a:t>
            </a:r>
            <a:endParaRPr lang="zh-TW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644008" y="3789040"/>
            <a:ext cx="21602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4599524" y="4221088"/>
            <a:ext cx="2194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H="1" flipV="1">
            <a:off x="1115618" y="2636911"/>
            <a:ext cx="2013175" cy="880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 rot="1418404">
            <a:off x="1700051" y="2817506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3">
                    <a:lumMod val="50000"/>
                  </a:schemeClr>
                </a:solidFill>
              </a:rPr>
              <a:t>response</a:t>
            </a:r>
            <a:endParaRPr lang="zh-TW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53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Linux </a:t>
            </a:r>
            <a:r>
              <a:rPr lang="zh-TW" altLang="en-US" dirty="0" smtClean="0"/>
              <a:t>開始吃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在家動手裝裝看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CentOs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01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12</a:t>
            </a:fld>
            <a:endParaRPr lang="en-US" altLang="zh-TW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4294967295"/>
          </p:nvPr>
        </p:nvSpPr>
        <p:spPr>
          <a:xfrm>
            <a:off x="900113" y="1340768"/>
            <a:ext cx="7559675" cy="5112568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r>
              <a:rPr lang="zh-TW" altLang="en-US" dirty="0" smtClean="0"/>
              <a:t>安裝 </a:t>
            </a:r>
            <a:r>
              <a:rPr lang="en-US" altLang="zh-TW" dirty="0" err="1" smtClean="0"/>
              <a:t>VirtualBox</a:t>
            </a:r>
            <a:endParaRPr lang="en-US" altLang="zh-TW" dirty="0"/>
          </a:p>
          <a:p>
            <a:pPr lvl="1"/>
            <a:r>
              <a:rPr lang="en-US" altLang="zh-TW" dirty="0" smtClean="0"/>
              <a:t>windows </a:t>
            </a:r>
            <a:r>
              <a:rPr lang="zh-TW" altLang="en-US" dirty="0" smtClean="0"/>
              <a:t>環境下操作 </a:t>
            </a:r>
            <a:r>
              <a:rPr lang="en-US" altLang="zh-TW" dirty="0"/>
              <a:t>L</a:t>
            </a:r>
            <a:r>
              <a:rPr lang="en-US" altLang="zh-TW" dirty="0" smtClean="0"/>
              <a:t>inux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下載 </a:t>
            </a:r>
            <a:r>
              <a:rPr lang="en-US" altLang="zh-TW" dirty="0" smtClean="0"/>
              <a:t>ISO </a:t>
            </a:r>
            <a:r>
              <a:rPr lang="zh-TW" altLang="en-US" dirty="0" smtClean="0"/>
              <a:t>檔案</a:t>
            </a:r>
            <a:endParaRPr lang="en-US" altLang="zh-TW" dirty="0" smtClean="0"/>
          </a:p>
          <a:p>
            <a:pPr lvl="1"/>
            <a:r>
              <a:rPr lang="en-US" altLang="zh-TW" dirty="0"/>
              <a:t>http://centos.mirrors.estointernet.in/8.3.2011/isos/x86_64</a:t>
            </a:r>
            <a:r>
              <a:rPr lang="en-US" altLang="zh-TW" dirty="0" smtClean="0"/>
              <a:t>/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安裝 </a:t>
            </a:r>
            <a:r>
              <a:rPr lang="en-US" altLang="zh-TW" dirty="0" smtClean="0"/>
              <a:t>Linux VM (virtual machine)</a:t>
            </a:r>
            <a:endParaRPr lang="en-US" altLang="zh-TW" dirty="0"/>
          </a:p>
          <a:p>
            <a:pPr lvl="1"/>
            <a:r>
              <a:rPr lang="zh-TW" altLang="en-US" dirty="0" smtClean="0"/>
              <a:t>透過 </a:t>
            </a:r>
            <a:r>
              <a:rPr lang="en-US" altLang="zh-TW" dirty="0" err="1" smtClean="0"/>
              <a:t>vm</a:t>
            </a:r>
            <a:r>
              <a:rPr lang="en-US" altLang="zh-TW" dirty="0" smtClean="0"/>
              <a:t> </a:t>
            </a:r>
            <a:r>
              <a:rPr lang="zh-TW" altLang="en-US" dirty="0" smtClean="0"/>
              <a:t>進行練習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玩壞他</a:t>
            </a:r>
            <a:r>
              <a:rPr lang="en-US" altLang="zh-TW" dirty="0" smtClean="0"/>
              <a:t>………..</a:t>
            </a:r>
            <a:endParaRPr lang="en-US" altLang="zh-TW" dirty="0"/>
          </a:p>
          <a:p>
            <a:pPr lvl="1"/>
            <a:endParaRPr lang="en-US" altLang="zh-TW" dirty="0"/>
          </a:p>
          <a:p>
            <a:pPr marL="457200" lvl="1" indent="0">
              <a:buNone/>
            </a:pPr>
            <a:endParaRPr lang="en-US" altLang="zh-TW" dirty="0" smtClean="0"/>
          </a:p>
          <a:p>
            <a:pPr marL="57150" indent="0">
              <a:buNone/>
            </a:pPr>
            <a:r>
              <a:rPr lang="zh-TW" altLang="en-US" dirty="0" smtClean="0"/>
              <a:t>參考來源</a:t>
            </a:r>
            <a:endParaRPr lang="en-US" altLang="zh-TW" dirty="0"/>
          </a:p>
          <a:p>
            <a:pPr marL="57150" indent="0">
              <a:buNone/>
            </a:pPr>
            <a:r>
              <a:rPr lang="en-US" altLang="zh-TW" dirty="0"/>
              <a:t>https://</a:t>
            </a:r>
            <a:r>
              <a:rPr lang="en-US" altLang="zh-TW" dirty="0" smtClean="0"/>
              <a:t>ithelp.ithome.com.tw/articles/10237481</a:t>
            </a:r>
          </a:p>
          <a:p>
            <a:pPr marL="57150" indent="0">
              <a:buNone/>
            </a:pPr>
            <a:r>
              <a:rPr lang="en-US" altLang="zh-TW" dirty="0" smtClean="0"/>
              <a:t>DEMO </a:t>
            </a:r>
            <a:r>
              <a:rPr lang="en-US" altLang="zh-TW" dirty="0" err="1" smtClean="0"/>
              <a:t>vMware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vCenter</a:t>
            </a:r>
            <a:r>
              <a:rPr lang="en-US" altLang="zh-TW" dirty="0" smtClean="0"/>
              <a:t> console 192.168.250.173 (window jump)</a:t>
            </a:r>
          </a:p>
          <a:p>
            <a:pPr marL="57150" indent="0">
              <a:buNone/>
            </a:pPr>
            <a:endParaRPr lang="en-US" altLang="zh-TW" dirty="0"/>
          </a:p>
          <a:p>
            <a:pPr marL="57150" indent="0">
              <a:buNone/>
            </a:pP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956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Linux</a:t>
            </a:r>
            <a:r>
              <a:rPr lang="zh-TW" altLang="en-US" dirty="0"/>
              <a:t>初識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 smtClean="0"/>
              <a:t>有獎徵答時間</a:t>
            </a:r>
            <a:r>
              <a:rPr lang="en-US" altLang="zh-TW" b="1" dirty="0" smtClean="0"/>
              <a:t>…</a:t>
            </a:r>
            <a:endParaRPr lang="zh-TW" altLang="en-US" b="1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01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13</a:t>
            </a:fld>
            <a:endParaRPr lang="en-US" altLang="zh-TW"/>
          </a:p>
        </p:txBody>
      </p:sp>
      <p:sp>
        <p:nvSpPr>
          <p:cNvPr id="7" name="文字版面配置區 5"/>
          <p:cNvSpPr txBox="1">
            <a:spLocks/>
          </p:cNvSpPr>
          <p:nvPr/>
        </p:nvSpPr>
        <p:spPr>
          <a:xfrm>
            <a:off x="900113" y="1340768"/>
            <a:ext cx="7559675" cy="5212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607395"/>
            <a:ext cx="1967672" cy="196767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916832"/>
            <a:ext cx="763265" cy="76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52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  <a:r>
              <a:rPr lang="zh-TW" altLang="en-US" dirty="0" smtClean="0"/>
              <a:t>結構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615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目錄結構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讓我們一起認識根</a:t>
            </a:r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02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15</a:t>
            </a:fld>
            <a:endParaRPr lang="en-US" altLang="zh-TW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4294967295"/>
          </p:nvPr>
        </p:nvSpPr>
        <p:spPr>
          <a:xfrm>
            <a:off x="900113" y="1340768"/>
            <a:ext cx="7559675" cy="4847090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什麼是根目錄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zh-TW" altLang="en-US" dirty="0" smtClean="0"/>
              <a:t>將 </a:t>
            </a:r>
            <a:r>
              <a:rPr lang="en-US" altLang="zh-TW" dirty="0" smtClean="0"/>
              <a:t>Linux </a:t>
            </a:r>
            <a:r>
              <a:rPr lang="zh-TW" altLang="en-US" dirty="0" smtClean="0"/>
              <a:t>文件系統當成一顆樹去看，而 </a:t>
            </a:r>
            <a:r>
              <a:rPr lang="en-US" altLang="zh-TW" sz="2400" b="1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en-US" altLang="zh-TW" dirty="0" smtClean="0"/>
              <a:t> </a:t>
            </a:r>
            <a:r>
              <a:rPr lang="zh-TW" altLang="en-US" dirty="0" smtClean="0"/>
              <a:t>就是最頂點的位置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zh-TW" altLang="en-US" dirty="0" smtClean="0"/>
              <a:t>相當於 </a:t>
            </a:r>
            <a:r>
              <a:rPr lang="en-US" altLang="zh-TW" dirty="0" smtClean="0"/>
              <a:t>windows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C:\</a:t>
            </a:r>
          </a:p>
          <a:p>
            <a:pPr marL="457200" lvl="1" indent="0">
              <a:buNone/>
            </a:pPr>
            <a:r>
              <a:rPr lang="zh-TW" altLang="en-US" dirty="0" smtClean="0"/>
              <a:t>根目錄只有 </a:t>
            </a:r>
            <a:r>
              <a:rPr lang="en-US" altLang="zh-TW" dirty="0" smtClean="0"/>
              <a:t>root </a:t>
            </a:r>
            <a:r>
              <a:rPr lang="zh-TW" altLang="en-US" dirty="0" smtClean="0"/>
              <a:t>身份擁有寫入的權限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marL="457200" lvl="1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644558"/>
            <a:ext cx="3810000" cy="35433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82" y="1268760"/>
            <a:ext cx="408571" cy="40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11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目錄結構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根目錄的目錄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02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16</a:t>
            </a:fld>
            <a:endParaRPr lang="en-US" altLang="zh-TW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4294967295"/>
          </p:nvPr>
        </p:nvSpPr>
        <p:spPr>
          <a:xfrm>
            <a:off x="900113" y="1340767"/>
            <a:ext cx="7559675" cy="53285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/boot</a:t>
            </a:r>
          </a:p>
          <a:p>
            <a:pPr marL="457200" lvl="1" indent="0">
              <a:buNone/>
            </a:pPr>
            <a:r>
              <a:rPr lang="zh-TW" altLang="en-US" dirty="0" smtClean="0"/>
              <a:t>啟動 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 </a:t>
            </a:r>
            <a:r>
              <a:rPr lang="zh-TW" altLang="en-US" dirty="0" smtClean="0"/>
              <a:t>時，須要參考的檔案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/dev</a:t>
            </a:r>
          </a:p>
          <a:p>
            <a:pPr marL="457200" lvl="1" indent="0">
              <a:buNone/>
            </a:pPr>
            <a:r>
              <a:rPr lang="zh-TW" altLang="en-US" dirty="0"/>
              <a:t>裝置檔案</a:t>
            </a:r>
            <a:r>
              <a:rPr lang="zh-TW" altLang="en-US" dirty="0" smtClean="0"/>
              <a:t>目錄 </a:t>
            </a:r>
            <a:r>
              <a:rPr lang="en-US" altLang="zh-TW" dirty="0" smtClean="0"/>
              <a:t>(kernel 2.6 </a:t>
            </a:r>
            <a:r>
              <a:rPr lang="en-US" altLang="zh-TW" dirty="0" err="1" smtClean="0"/>
              <a:t>berfoe</a:t>
            </a:r>
            <a:r>
              <a:rPr lang="en-US" altLang="zh-TW" dirty="0" smtClean="0"/>
              <a:t>)</a:t>
            </a:r>
          </a:p>
          <a:p>
            <a:pPr marL="457200" lvl="1" indent="0">
              <a:buNone/>
            </a:pPr>
            <a:r>
              <a:rPr lang="zh-TW" altLang="en-US" dirty="0" smtClean="0"/>
              <a:t>啟動系統時所偵測到的硬體裝置會在這個目錄下出現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/>
              <a:t>#</a:t>
            </a:r>
            <a:r>
              <a:rPr lang="zh-TW" altLang="en-US" dirty="0" smtClean="0"/>
              <a:t>驅動系統的一些必要硬體裝置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 </a:t>
            </a:r>
          </a:p>
          <a:p>
            <a:pPr marL="457200" lvl="1" indent="0">
              <a:buNone/>
            </a:pPr>
            <a:r>
              <a:rPr lang="zh-TW" altLang="en-US" dirty="0" smtClean="0"/>
              <a:t>系統與各軟體的配置文件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/home</a:t>
            </a:r>
          </a:p>
          <a:p>
            <a:pPr marL="457200" lvl="1" indent="0">
              <a:buNone/>
            </a:pPr>
            <a:r>
              <a:rPr lang="zh-TW" altLang="en-US" dirty="0" smtClean="0"/>
              <a:t>當建立新帳號時，預設會在這裡建立該帳號的目錄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/media</a:t>
            </a:r>
          </a:p>
          <a:p>
            <a:pPr marL="457200" lvl="1" indent="0">
              <a:buNone/>
            </a:pPr>
            <a:r>
              <a:rPr lang="zh-TW" altLang="en-US" dirty="0"/>
              <a:t>剛安裝完 </a:t>
            </a:r>
            <a:r>
              <a:rPr lang="en-US" altLang="zh-TW" dirty="0" err="1"/>
              <a:t>linux</a:t>
            </a:r>
            <a:r>
              <a:rPr lang="en-US" altLang="zh-TW" dirty="0"/>
              <a:t> </a:t>
            </a:r>
            <a:r>
              <a:rPr lang="zh-TW" altLang="en-US" dirty="0"/>
              <a:t>後是空目錄</a:t>
            </a:r>
            <a:endParaRPr lang="en-US" altLang="zh-TW" dirty="0"/>
          </a:p>
          <a:p>
            <a:pPr marL="457200" lvl="1" indent="0">
              <a:buNone/>
            </a:pPr>
            <a:r>
              <a:rPr lang="zh-TW" altLang="en-US" dirty="0" smtClean="0"/>
              <a:t>掛載移動裝置的臨時目錄 </a:t>
            </a:r>
            <a:r>
              <a:rPr lang="en-US" altLang="zh-TW" dirty="0" smtClean="0"/>
              <a:t>(</a:t>
            </a:r>
            <a:r>
              <a:rPr lang="zh-TW" altLang="en-US" dirty="0" smtClean="0"/>
              <a:t>光碟內容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/</a:t>
            </a:r>
            <a:r>
              <a:rPr lang="en-US" altLang="zh-TW" dirty="0" err="1"/>
              <a:t>mnt</a:t>
            </a:r>
            <a:endParaRPr lang="en-US" altLang="zh-TW" dirty="0"/>
          </a:p>
          <a:p>
            <a:pPr marL="457200" lvl="1" indent="0">
              <a:buNone/>
            </a:pPr>
            <a:r>
              <a:rPr lang="zh-TW" altLang="en-US" dirty="0"/>
              <a:t>剛安裝完 </a:t>
            </a:r>
            <a:r>
              <a:rPr lang="en-US" altLang="zh-TW" dirty="0" err="1"/>
              <a:t>linux</a:t>
            </a:r>
            <a:r>
              <a:rPr lang="en-US" altLang="zh-TW" dirty="0"/>
              <a:t> </a:t>
            </a:r>
            <a:r>
              <a:rPr lang="zh-TW" altLang="en-US" dirty="0"/>
              <a:t>後是空目錄</a:t>
            </a:r>
            <a:endParaRPr lang="en-US" altLang="zh-TW" dirty="0"/>
          </a:p>
          <a:p>
            <a:pPr marL="457200" lvl="1" indent="0">
              <a:buNone/>
            </a:pPr>
            <a:r>
              <a:rPr lang="zh-TW" altLang="en-US" dirty="0"/>
              <a:t>讓使用者可以臨時掛載別的檔案系統</a:t>
            </a:r>
            <a:endParaRPr lang="en-US" altLang="zh-TW" dirty="0"/>
          </a:p>
          <a:p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344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目錄結構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根目錄的目錄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02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17</a:t>
            </a:fld>
            <a:endParaRPr lang="en-US" altLang="zh-TW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4294967295"/>
          </p:nvPr>
        </p:nvSpPr>
        <p:spPr>
          <a:xfrm>
            <a:off x="900113" y="1340769"/>
            <a:ext cx="7559675" cy="46085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/opt</a:t>
            </a:r>
          </a:p>
          <a:p>
            <a:pPr marL="457200" lvl="1" indent="0">
              <a:buNone/>
            </a:pPr>
            <a:r>
              <a:rPr lang="zh-TW" altLang="en-US" dirty="0" smtClean="0"/>
              <a:t>第三方軟體安裝到這個位置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/proc</a:t>
            </a:r>
          </a:p>
          <a:p>
            <a:pPr marL="457200" lvl="1" indent="0">
              <a:buNone/>
            </a:pPr>
            <a:r>
              <a:rPr lang="zh-TW" altLang="en-US" dirty="0" smtClean="0"/>
              <a:t>虛擬目錄</a:t>
            </a:r>
            <a:r>
              <a:rPr lang="en-US" altLang="zh-TW" dirty="0"/>
              <a:t>,</a:t>
            </a:r>
            <a:r>
              <a:rPr lang="zh-TW" altLang="en-US" dirty="0"/>
              <a:t>它是系統記憶體的對映</a:t>
            </a:r>
            <a:r>
              <a:rPr lang="en-US" altLang="zh-TW" dirty="0" smtClean="0"/>
              <a:t>,</a:t>
            </a:r>
            <a:r>
              <a:rPr lang="zh-TW" altLang="en-US" dirty="0" smtClean="0"/>
              <a:t>通過</a:t>
            </a:r>
            <a:r>
              <a:rPr lang="zh-TW" altLang="en-US" dirty="0"/>
              <a:t>直接訪問這個目錄來獲取系統</a:t>
            </a:r>
            <a:r>
              <a:rPr lang="zh-TW" altLang="en-US" dirty="0" smtClean="0"/>
              <a:t>資訊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zh-TW" altLang="en-US" dirty="0" smtClean="0"/>
              <a:t>這個</a:t>
            </a:r>
            <a:r>
              <a:rPr lang="zh-TW" altLang="en-US" dirty="0"/>
              <a:t>目錄的內容不在硬碟上而是在記憶體裡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/root</a:t>
            </a:r>
          </a:p>
          <a:p>
            <a:pPr marL="457200" lvl="1" indent="0">
              <a:buNone/>
            </a:pPr>
            <a:r>
              <a:rPr lang="zh-TW" altLang="en-US" dirty="0" smtClean="0"/>
              <a:t>一般帳號的目錄放在 </a:t>
            </a:r>
            <a:r>
              <a:rPr lang="en-US" altLang="zh-TW" dirty="0" smtClean="0"/>
              <a:t>/home </a:t>
            </a:r>
            <a:r>
              <a:rPr lang="zh-TW" altLang="en-US" dirty="0" smtClean="0"/>
              <a:t>底下，系統管理員的目錄是另外獨立一個路徑放置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/</a:t>
            </a:r>
            <a:r>
              <a:rPr lang="en-US" altLang="zh-TW" dirty="0" err="1" smtClean="0"/>
              <a:t>srv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zh-TW" altLang="en-US" dirty="0" smtClean="0"/>
              <a:t>通常會放置一些資料在此目錄中提供給 </a:t>
            </a:r>
            <a:r>
              <a:rPr lang="en-US" altLang="zh-TW" dirty="0" smtClean="0"/>
              <a:t>WWW</a:t>
            </a:r>
            <a:r>
              <a:rPr lang="zh-TW" altLang="en-US" dirty="0"/>
              <a:t> </a:t>
            </a:r>
            <a:r>
              <a:rPr lang="zh-TW" altLang="en-US" dirty="0" smtClean="0"/>
              <a:t>伺服器進行外部存取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/sys  (kernel 2.6 after)</a:t>
            </a:r>
          </a:p>
          <a:p>
            <a:pPr marL="457200" lvl="1" indent="0">
              <a:buNone/>
            </a:pPr>
            <a:r>
              <a:rPr lang="zh-TW" altLang="en-US" dirty="0"/>
              <a:t>裝置檔案目錄</a:t>
            </a:r>
            <a:endParaRPr lang="en-US" altLang="zh-TW" dirty="0"/>
          </a:p>
          <a:p>
            <a:pPr marL="457200" lvl="1" indent="0">
              <a:buNone/>
            </a:pPr>
            <a:r>
              <a:rPr lang="zh-TW" altLang="en-US" dirty="0"/>
              <a:t>啟動系統時所偵測到的硬體裝置會在這個目錄下出現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/</a:t>
            </a:r>
            <a:r>
              <a:rPr lang="en-US" altLang="zh-TW" dirty="0" err="1" smtClean="0"/>
              <a:t>tmp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zh-TW" altLang="en-US" dirty="0" smtClean="0"/>
              <a:t>存放臨時檔案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386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目錄結構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根目錄的</a:t>
            </a:r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02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18</a:t>
            </a:fld>
            <a:endParaRPr lang="en-US" altLang="zh-TW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4294967295"/>
          </p:nvPr>
        </p:nvSpPr>
        <p:spPr>
          <a:xfrm>
            <a:off x="900113" y="1340768"/>
            <a:ext cx="7559675" cy="4742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>/</a:t>
            </a:r>
            <a:r>
              <a:rPr lang="en-US" altLang="zh-TW" dirty="0" err="1" smtClean="0">
                <a:latin typeface="+mn-ea"/>
              </a:rPr>
              <a:t>usr</a:t>
            </a:r>
            <a:endParaRPr lang="en-US" altLang="zh-TW" dirty="0" smtClean="0">
              <a:latin typeface="+mn-ea"/>
            </a:endParaRPr>
          </a:p>
          <a:p>
            <a:pPr marL="457200" lvl="1" indent="0">
              <a:buNone/>
            </a:pPr>
            <a:r>
              <a:rPr lang="zh-TW" altLang="en-US" dirty="0" smtClean="0">
                <a:latin typeface="+mn-ea"/>
              </a:rPr>
              <a:t>使用者等級軟體存放位置</a:t>
            </a:r>
            <a:endParaRPr lang="en-US" altLang="zh-TW" dirty="0" smtClean="0">
              <a:latin typeface="+mn-ea"/>
            </a:endParaRPr>
          </a:p>
          <a:p>
            <a:pPr marL="457200" lvl="1" indent="0">
              <a:buNone/>
            </a:pPr>
            <a:r>
              <a:rPr lang="zh-TW" altLang="en-US" dirty="0" smtClean="0">
                <a:latin typeface="+mn-ea"/>
              </a:rPr>
              <a:t>使用者用到的應用程式和檔案存放在此目錄</a:t>
            </a: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dirty="0">
                <a:latin typeface="+mn-ea"/>
              </a:rPr>
              <a:t>/</a:t>
            </a:r>
            <a:r>
              <a:rPr lang="en-US" altLang="zh-TW" dirty="0" err="1">
                <a:latin typeface="+mn-ea"/>
              </a:rPr>
              <a:t>usr</a:t>
            </a:r>
            <a:r>
              <a:rPr lang="en-US" altLang="zh-TW" dirty="0">
                <a:latin typeface="+mn-ea"/>
              </a:rPr>
              <a:t>/bin (binary)</a:t>
            </a:r>
          </a:p>
          <a:p>
            <a:pPr marL="457200" lvl="1" indent="0">
              <a:buNone/>
            </a:pPr>
            <a:r>
              <a:rPr lang="zh-TW" altLang="en-US" dirty="0">
                <a:latin typeface="+mn-ea"/>
              </a:rPr>
              <a:t>二進制可執行檔案</a:t>
            </a:r>
          </a:p>
          <a:p>
            <a:pPr marL="457200" lvl="1" indent="0">
              <a:buNone/>
            </a:pPr>
            <a:r>
              <a:rPr lang="zh-TW" altLang="en-US" dirty="0">
                <a:latin typeface="+mn-ea"/>
              </a:rPr>
              <a:t>使用者常用指令檔案放置處 </a:t>
            </a:r>
            <a:endParaRPr lang="en-US" altLang="zh-TW" dirty="0" smtClean="0">
              <a:latin typeface="+mn-ea"/>
            </a:endParaRPr>
          </a:p>
          <a:p>
            <a:pPr marL="457200" lvl="1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r>
              <a:rPr lang="en-US" altLang="zh-TW" dirty="0">
                <a:latin typeface="+mn-ea"/>
              </a:rPr>
              <a:t>/</a:t>
            </a:r>
            <a:r>
              <a:rPr lang="en-US" altLang="zh-TW" dirty="0" err="1">
                <a:latin typeface="+mn-ea"/>
              </a:rPr>
              <a:t>usr</a:t>
            </a:r>
            <a:r>
              <a:rPr lang="en-US" altLang="zh-TW" dirty="0">
                <a:latin typeface="+mn-ea"/>
              </a:rPr>
              <a:t>/</a:t>
            </a:r>
            <a:r>
              <a:rPr lang="en-US" altLang="zh-TW" dirty="0" err="1">
                <a:latin typeface="+mn-ea"/>
              </a:rPr>
              <a:t>sbin</a:t>
            </a:r>
            <a:r>
              <a:rPr lang="en-US" altLang="zh-TW" dirty="0">
                <a:latin typeface="+mn-ea"/>
              </a:rPr>
              <a:t> </a:t>
            </a:r>
          </a:p>
          <a:p>
            <a:pPr marL="457200" lvl="1" indent="0">
              <a:buNone/>
            </a:pPr>
            <a:r>
              <a:rPr lang="zh-TW" altLang="en-US" dirty="0">
                <a:latin typeface="+mn-ea"/>
              </a:rPr>
              <a:t>全名 </a:t>
            </a:r>
            <a:r>
              <a:rPr lang="en-US" altLang="zh-TW" dirty="0">
                <a:latin typeface="+mn-ea"/>
              </a:rPr>
              <a:t>super user binary</a:t>
            </a:r>
          </a:p>
          <a:p>
            <a:pPr marL="457200" lvl="1" indent="0">
              <a:buNone/>
            </a:pPr>
            <a:r>
              <a:rPr lang="zh-TW" altLang="en-US" dirty="0">
                <a:latin typeface="+mn-ea"/>
              </a:rPr>
              <a:t>跟</a:t>
            </a:r>
            <a:r>
              <a:rPr lang="en-US" altLang="zh-TW" dirty="0">
                <a:latin typeface="+mn-ea"/>
              </a:rPr>
              <a:t>bin </a:t>
            </a:r>
            <a:r>
              <a:rPr lang="zh-TW" altLang="en-US" dirty="0">
                <a:latin typeface="+mn-ea"/>
              </a:rPr>
              <a:t>類似，管理系統用的程式</a:t>
            </a: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dirty="0">
                <a:latin typeface="+mn-ea"/>
              </a:rPr>
              <a:t>/</a:t>
            </a:r>
            <a:r>
              <a:rPr lang="en-US" altLang="zh-TW" dirty="0" err="1">
                <a:latin typeface="+mn-ea"/>
              </a:rPr>
              <a:t>usr</a:t>
            </a:r>
            <a:r>
              <a:rPr lang="en-US" altLang="zh-TW" dirty="0">
                <a:latin typeface="+mn-ea"/>
              </a:rPr>
              <a:t>/lib</a:t>
            </a:r>
            <a:r>
              <a:rPr lang="zh-TW" altLang="en-US" dirty="0">
                <a:latin typeface="+mn-ea"/>
              </a:rPr>
              <a:t>、</a:t>
            </a:r>
            <a:r>
              <a:rPr lang="en-US" altLang="zh-TW" dirty="0" err="1">
                <a:latin typeface="+mn-ea"/>
              </a:rPr>
              <a:t>usr</a:t>
            </a:r>
            <a:r>
              <a:rPr lang="en-US" altLang="zh-TW" dirty="0">
                <a:latin typeface="+mn-ea"/>
              </a:rPr>
              <a:t>/lib64 (</a:t>
            </a:r>
            <a:r>
              <a:rPr lang="zh-TW" altLang="en-US" dirty="0">
                <a:latin typeface="+mn-ea"/>
              </a:rPr>
              <a:t>放</a:t>
            </a:r>
            <a:r>
              <a:rPr lang="en-US" altLang="zh-TW" dirty="0">
                <a:latin typeface="+mn-ea"/>
              </a:rPr>
              <a:t>64</a:t>
            </a:r>
            <a:r>
              <a:rPr lang="zh-TW" altLang="en-US" dirty="0">
                <a:latin typeface="+mn-ea"/>
              </a:rPr>
              <a:t>位元的庫</a:t>
            </a:r>
            <a:r>
              <a:rPr lang="en-US" altLang="zh-TW" dirty="0">
                <a:latin typeface="+mn-ea"/>
              </a:rPr>
              <a:t>)</a:t>
            </a:r>
          </a:p>
          <a:p>
            <a:pPr marL="457200" lvl="1" indent="0">
              <a:buNone/>
            </a:pPr>
            <a:r>
              <a:rPr lang="zh-TW" altLang="en-US" dirty="0">
                <a:latin typeface="+mn-ea"/>
              </a:rPr>
              <a:t>基本動態連結共享庫</a:t>
            </a:r>
            <a:endParaRPr lang="en-US" altLang="zh-TW" dirty="0">
              <a:latin typeface="+mn-ea"/>
            </a:endParaRPr>
          </a:p>
          <a:p>
            <a:pPr marL="0" indent="0">
              <a:buNone/>
            </a:pPr>
            <a:endParaRPr lang="en-US" altLang="zh-TW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n-ea"/>
              </a:rPr>
              <a:t>/</a:t>
            </a:r>
            <a:r>
              <a:rPr lang="en-US" altLang="zh-TW" dirty="0" err="1" smtClean="0">
                <a:latin typeface="+mn-ea"/>
              </a:rPr>
              <a:t>var</a:t>
            </a:r>
            <a:endParaRPr lang="en-US" altLang="zh-TW" dirty="0" smtClean="0">
              <a:latin typeface="+mn-ea"/>
            </a:endParaRPr>
          </a:p>
          <a:p>
            <a:pPr marL="457200" lvl="1" indent="0">
              <a:buNone/>
            </a:pPr>
            <a:r>
              <a:rPr lang="zh-TW" altLang="en-US" dirty="0" smtClean="0">
                <a:latin typeface="+mn-ea"/>
              </a:rPr>
              <a:t>動態增長內容檔案</a:t>
            </a:r>
            <a:endParaRPr lang="en-US" altLang="zh-TW" dirty="0" smtClean="0">
              <a:latin typeface="+mn-ea"/>
            </a:endParaRPr>
          </a:p>
          <a:p>
            <a:pPr marL="457200" lvl="1" indent="0">
              <a:buNone/>
            </a:pPr>
            <a:r>
              <a:rPr lang="zh-TW" altLang="en-US" dirty="0" smtClean="0">
                <a:latin typeface="+mn-ea"/>
              </a:rPr>
              <a:t>系統</a:t>
            </a:r>
            <a:r>
              <a:rPr lang="zh-TW" altLang="en-US" dirty="0">
                <a:latin typeface="+mn-ea"/>
              </a:rPr>
              <a:t>日誌檔案（</a:t>
            </a:r>
            <a:r>
              <a:rPr lang="en-US" altLang="zh-TW" dirty="0">
                <a:latin typeface="+mn-ea"/>
              </a:rPr>
              <a:t>/</a:t>
            </a:r>
            <a:r>
              <a:rPr lang="en-US" altLang="zh-TW" dirty="0" err="1">
                <a:latin typeface="+mn-ea"/>
              </a:rPr>
              <a:t>var</a:t>
            </a:r>
            <a:r>
              <a:rPr lang="en-US" altLang="zh-TW" dirty="0">
                <a:latin typeface="+mn-ea"/>
              </a:rPr>
              <a:t>/log</a:t>
            </a:r>
            <a:r>
              <a:rPr lang="zh-TW" altLang="en-US" dirty="0" smtClean="0">
                <a:latin typeface="+mn-ea"/>
              </a:rPr>
              <a:t>）</a:t>
            </a:r>
            <a:endParaRPr lang="en-US" altLang="zh-TW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734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目錄結構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 smtClean="0"/>
              <a:t>有獎徵答時間</a:t>
            </a:r>
            <a:r>
              <a:rPr lang="en-US" altLang="zh-TW" b="1" dirty="0" smtClean="0"/>
              <a:t>…</a:t>
            </a:r>
            <a:endParaRPr lang="zh-TW" altLang="en-US" b="1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02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19</a:t>
            </a:fld>
            <a:endParaRPr lang="en-US" altLang="zh-TW"/>
          </a:p>
        </p:txBody>
      </p:sp>
      <p:sp>
        <p:nvSpPr>
          <p:cNvPr id="7" name="文字版面配置區 5"/>
          <p:cNvSpPr txBox="1">
            <a:spLocks/>
          </p:cNvSpPr>
          <p:nvPr/>
        </p:nvSpPr>
        <p:spPr>
          <a:xfrm>
            <a:off x="900113" y="1340768"/>
            <a:ext cx="7559675" cy="5212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607395"/>
            <a:ext cx="1967672" cy="196767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916832"/>
            <a:ext cx="763265" cy="76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2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Linux</a:t>
            </a:r>
            <a:r>
              <a:rPr lang="zh-TW" altLang="en-US" dirty="0" smtClean="0"/>
              <a:t>初識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01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TW" dirty="0" smtClean="0"/>
              <a:t>02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zh-TW" dirty="0" smtClean="0"/>
              <a:t>03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zh-TW" dirty="0" smtClean="0"/>
              <a:t>04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24"/>
          </p:nvPr>
        </p:nvSpPr>
        <p:spPr>
          <a:xfrm>
            <a:off x="1907704" y="2492976"/>
            <a:ext cx="5400600" cy="288032"/>
          </a:xfrm>
        </p:spPr>
        <p:txBody>
          <a:bodyPr/>
          <a:lstStyle/>
          <a:p>
            <a:r>
              <a:rPr lang="zh-TW" altLang="en-US" dirty="0" smtClean="0"/>
              <a:t>目錄結構</a:t>
            </a:r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zh-TW" altLang="en-US" dirty="0" smtClean="0"/>
              <a:t>帳號</a:t>
            </a:r>
            <a:endParaRPr lang="zh-TW" altLang="en-US" dirty="0"/>
          </a:p>
        </p:txBody>
      </p:sp>
      <p:sp>
        <p:nvSpPr>
          <p:cNvPr id="11" name="文字版面配置區 10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zh-TW" altLang="en-US" dirty="0" smtClean="0"/>
              <a:t>檔案</a:t>
            </a:r>
            <a:r>
              <a:rPr lang="zh-TW" altLang="en-US" dirty="0"/>
              <a:t>屬性</a:t>
            </a:r>
          </a:p>
        </p:txBody>
      </p:sp>
      <p:sp>
        <p:nvSpPr>
          <p:cNvPr id="13" name="文字版面配置區 12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300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帳號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259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帳號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用途</a:t>
            </a:r>
            <a:endParaRPr lang="en-US" alt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03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21</a:t>
            </a:fld>
            <a:endParaRPr lang="en-US" altLang="zh-TW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4294967295"/>
          </p:nvPr>
        </p:nvSpPr>
        <p:spPr>
          <a:xfrm>
            <a:off x="900113" y="1340768"/>
            <a:ext cx="7559675" cy="388778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TW" sz="2400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zh-TW" altLang="en-US" sz="2400" dirty="0" smtClean="0">
                <a:latin typeface="+mj-ea"/>
                <a:ea typeface="+mj-ea"/>
              </a:rPr>
              <a:t>登入 </a:t>
            </a:r>
            <a:r>
              <a:rPr lang="en-US" altLang="zh-TW" sz="2400" dirty="0" err="1" smtClean="0">
                <a:latin typeface="+mj-ea"/>
                <a:ea typeface="+mj-ea"/>
              </a:rPr>
              <a:t>linux</a:t>
            </a:r>
            <a:endParaRPr lang="en-US" altLang="zh-TW" sz="2400" dirty="0" smtClean="0">
              <a:latin typeface="+mj-ea"/>
              <a:ea typeface="+mj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sz="2400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zh-TW" sz="2400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zh-TW" altLang="en-US" sz="2400" dirty="0" smtClean="0">
                <a:latin typeface="+mj-ea"/>
                <a:ea typeface="+mj-ea"/>
              </a:rPr>
              <a:t>觸發該帳號的工作事項、排程任務</a:t>
            </a:r>
            <a:endParaRPr lang="en-US" altLang="zh-TW" sz="2400" dirty="0" smtClean="0">
              <a:latin typeface="+mj-ea"/>
              <a:ea typeface="+mj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sz="2400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zh-TW" sz="2400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zh-TW" altLang="en-US" sz="2400" dirty="0" smtClean="0">
                <a:latin typeface="+mj-ea"/>
                <a:ea typeface="+mj-ea"/>
              </a:rPr>
              <a:t>限制使用資源</a:t>
            </a:r>
            <a:endParaRPr lang="en-US" altLang="zh-TW" sz="2400" dirty="0" smtClean="0">
              <a:latin typeface="+mj-ea"/>
              <a:ea typeface="+mj-ea"/>
            </a:endParaRPr>
          </a:p>
          <a:p>
            <a:endParaRPr lang="zh-TW" altLang="en-US" sz="12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59" y="1780954"/>
            <a:ext cx="602492" cy="60249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73" y="2926170"/>
            <a:ext cx="716982" cy="71698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9" y="4365104"/>
            <a:ext cx="634456" cy="63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9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帳號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查看在 </a:t>
            </a:r>
            <a:r>
              <a:rPr lang="en-US" altLang="zh-TW" dirty="0" err="1"/>
              <a:t>linux</a:t>
            </a:r>
            <a:r>
              <a:rPr lang="en-US" altLang="zh-TW" dirty="0"/>
              <a:t> </a:t>
            </a:r>
            <a:r>
              <a:rPr lang="zh-TW" altLang="en-US" dirty="0"/>
              <a:t>所有的帳號資訊</a:t>
            </a:r>
            <a:endParaRPr lang="en-US" alt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03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22</a:t>
            </a:fld>
            <a:endParaRPr lang="en-US" altLang="zh-TW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4294967295"/>
          </p:nvPr>
        </p:nvSpPr>
        <p:spPr>
          <a:xfrm>
            <a:off x="900113" y="1340768"/>
            <a:ext cx="7559675" cy="3887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200" dirty="0" smtClean="0"/>
              <a:t>/</a:t>
            </a:r>
            <a:r>
              <a:rPr lang="en-US" altLang="zh-TW" sz="1200" dirty="0" err="1" smtClean="0"/>
              <a:t>etc</a:t>
            </a:r>
            <a:r>
              <a:rPr lang="en-US" altLang="zh-TW" sz="1200" dirty="0" smtClean="0"/>
              <a:t>/</a:t>
            </a:r>
            <a:r>
              <a:rPr lang="en-US" altLang="zh-TW" sz="1200" dirty="0" err="1" smtClean="0"/>
              <a:t>passwd</a:t>
            </a:r>
            <a:endParaRPr lang="zh-TW" altLang="en-US" sz="12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68" y="1345791"/>
            <a:ext cx="7667625" cy="458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2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帳號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帳號資訊詳解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03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23</a:t>
            </a:fld>
            <a:endParaRPr lang="en-US" altLang="zh-TW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4294967295"/>
          </p:nvPr>
        </p:nvSpPr>
        <p:spPr>
          <a:xfrm>
            <a:off x="900113" y="1340768"/>
            <a:ext cx="7559675" cy="3887787"/>
          </a:xfrm>
        </p:spPr>
        <p:txBody>
          <a:bodyPr>
            <a:normAutofit/>
          </a:bodyPr>
          <a:lstStyle/>
          <a:p>
            <a:endParaRPr lang="en-US" altLang="zh-TW" sz="12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40" y="1279621"/>
            <a:ext cx="7615539" cy="394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32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帳號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認識</a:t>
            </a:r>
            <a:r>
              <a:rPr lang="en-US" altLang="zh-TW" dirty="0" smtClean="0"/>
              <a:t>UID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03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24</a:t>
            </a:fld>
            <a:endParaRPr lang="en-US" altLang="zh-TW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00" y="1007845"/>
            <a:ext cx="710565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7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帳號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03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25</a:t>
            </a:fld>
            <a:endParaRPr lang="en-US" altLang="zh-TW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4294967295"/>
          </p:nvPr>
        </p:nvSpPr>
        <p:spPr>
          <a:xfrm>
            <a:off x="900113" y="1340768"/>
            <a:ext cx="7559675" cy="388778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TW" sz="1200" dirty="0" smtClean="0">
              <a:latin typeface="+mj-ea"/>
            </a:endParaRPr>
          </a:p>
          <a:p>
            <a:pPr marL="457200" lvl="1" indent="0">
              <a:buNone/>
            </a:pPr>
            <a:endParaRPr lang="en-US" altLang="zh-TW" sz="1200" dirty="0">
              <a:latin typeface="+mj-ea"/>
            </a:endParaRPr>
          </a:p>
          <a:p>
            <a:pPr marL="457200" lvl="1" indent="0">
              <a:buNone/>
            </a:pPr>
            <a:r>
              <a:rPr lang="zh-TW" altLang="en-US" sz="2400" dirty="0" smtClean="0">
                <a:latin typeface="+mn-ea"/>
              </a:rPr>
              <a:t>觸發各別帳號</a:t>
            </a:r>
            <a:r>
              <a:rPr lang="zh-TW" altLang="en-US" sz="2400" dirty="0">
                <a:latin typeface="+mn-ea"/>
              </a:rPr>
              <a:t>的工作事項、排程任務</a:t>
            </a:r>
            <a:endParaRPr lang="en-US" altLang="zh-TW" sz="24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400" dirty="0" err="1" smtClean="0">
                <a:latin typeface="+mn-ea"/>
              </a:rPr>
              <a:t>crontab</a:t>
            </a:r>
            <a:endParaRPr lang="en-US" altLang="zh-TW" sz="2400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latin typeface="+mn-ea"/>
              </a:rPr>
              <a:t>/</a:t>
            </a:r>
            <a:r>
              <a:rPr lang="en-US" altLang="zh-TW" sz="2400" dirty="0" err="1" smtClean="0">
                <a:latin typeface="+mn-ea"/>
              </a:rPr>
              <a:t>etc</a:t>
            </a:r>
            <a:r>
              <a:rPr lang="en-US" altLang="zh-TW" sz="2400" dirty="0" smtClean="0">
                <a:latin typeface="+mn-ea"/>
              </a:rPr>
              <a:t>/</a:t>
            </a:r>
            <a:r>
              <a:rPr lang="en-US" altLang="zh-TW" sz="2400" dirty="0" err="1" smtClean="0">
                <a:latin typeface="+mn-ea"/>
              </a:rPr>
              <a:t>init.d</a:t>
            </a:r>
            <a:r>
              <a:rPr lang="en-US" altLang="zh-TW" sz="2400" dirty="0" smtClean="0">
                <a:latin typeface="+mn-ea"/>
              </a:rPr>
              <a:t>/</a:t>
            </a:r>
            <a:r>
              <a:rPr lang="en-US" altLang="zh-TW" sz="2400" dirty="0" err="1" smtClean="0">
                <a:latin typeface="+mn-ea"/>
              </a:rPr>
              <a:t>xxxx</a:t>
            </a:r>
            <a:endParaRPr lang="en-US" altLang="zh-TW" sz="2400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latin typeface="+mn-ea"/>
              </a:rPr>
              <a:t>.</a:t>
            </a:r>
            <a:r>
              <a:rPr lang="en-US" altLang="zh-TW" sz="2400" dirty="0" err="1" smtClean="0">
                <a:latin typeface="+mn-ea"/>
              </a:rPr>
              <a:t>bashrc</a:t>
            </a:r>
            <a:endParaRPr lang="en-US" altLang="zh-TW" sz="2400" dirty="0">
              <a:latin typeface="+mn-ea"/>
            </a:endParaRPr>
          </a:p>
          <a:p>
            <a:pPr marL="457200" lvl="1" indent="0">
              <a:buNone/>
            </a:pPr>
            <a:endParaRPr lang="en-US" altLang="zh-TW" sz="2400" dirty="0">
              <a:latin typeface="+mn-ea"/>
            </a:endParaRPr>
          </a:p>
          <a:p>
            <a:pPr marL="457200" lvl="1" indent="0">
              <a:buNone/>
            </a:pPr>
            <a:r>
              <a:rPr lang="zh-TW" altLang="en-US" sz="2400" dirty="0">
                <a:latin typeface="+mn-ea"/>
              </a:rPr>
              <a:t>限制使用</a:t>
            </a:r>
            <a:r>
              <a:rPr lang="zh-TW" altLang="en-US" sz="2400" dirty="0" smtClean="0">
                <a:latin typeface="+mn-ea"/>
              </a:rPr>
              <a:t>資源</a:t>
            </a:r>
            <a:endParaRPr lang="en-US" altLang="zh-TW" sz="2400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latin typeface="+mn-ea"/>
              </a:rPr>
              <a:t>/</a:t>
            </a:r>
            <a:r>
              <a:rPr lang="en-US" altLang="zh-TW" sz="2400" dirty="0" err="1" smtClean="0">
                <a:latin typeface="+mn-ea"/>
              </a:rPr>
              <a:t>etc</a:t>
            </a:r>
            <a:r>
              <a:rPr lang="en-US" altLang="zh-TW" sz="2400" dirty="0" smtClean="0">
                <a:latin typeface="+mn-ea"/>
              </a:rPr>
              <a:t>/security/</a:t>
            </a:r>
            <a:r>
              <a:rPr lang="en-US" altLang="zh-TW" sz="2400" dirty="0" err="1" smtClean="0">
                <a:latin typeface="+mn-ea"/>
              </a:rPr>
              <a:t>limit.conf</a:t>
            </a:r>
            <a:endParaRPr lang="en-US" altLang="zh-TW" sz="2400" dirty="0">
              <a:latin typeface="+mn-ea"/>
            </a:endParaRPr>
          </a:p>
          <a:p>
            <a:pPr marL="457200" lvl="1" indent="0">
              <a:buNone/>
            </a:pPr>
            <a:endParaRPr lang="en-US" altLang="zh-TW" sz="12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9407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檔案屬性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821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檔案屬性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1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04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27</a:t>
            </a:fld>
            <a:endParaRPr lang="en-US" altLang="zh-TW"/>
          </a:p>
        </p:txBody>
      </p:sp>
      <p:sp>
        <p:nvSpPr>
          <p:cNvPr id="7" name="文字版面配置區 5"/>
          <p:cNvSpPr txBox="1">
            <a:spLocks/>
          </p:cNvSpPr>
          <p:nvPr/>
        </p:nvSpPr>
        <p:spPr>
          <a:xfrm>
            <a:off x="900113" y="1340768"/>
            <a:ext cx="7559675" cy="3887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檢視檔案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778471"/>
            <a:ext cx="5328624" cy="261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6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檔案屬性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1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04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28</a:t>
            </a:fld>
            <a:endParaRPr lang="en-US" altLang="zh-TW"/>
          </a:p>
        </p:txBody>
      </p:sp>
      <p:sp>
        <p:nvSpPr>
          <p:cNvPr id="7" name="文字版面配置區 5"/>
          <p:cNvSpPr txBox="1">
            <a:spLocks/>
          </p:cNvSpPr>
          <p:nvPr/>
        </p:nvSpPr>
        <p:spPr>
          <a:xfrm>
            <a:off x="900113" y="1340768"/>
            <a:ext cx="7559675" cy="38877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b="1" dirty="0" smtClean="0"/>
              <a:t>檔案</a:t>
            </a:r>
            <a:r>
              <a:rPr lang="zh-TW" altLang="en-US" b="1" dirty="0"/>
              <a:t>類型</a:t>
            </a:r>
            <a:r>
              <a:rPr lang="zh-TW" altLang="en-US" b="1" dirty="0" smtClean="0"/>
              <a:t>權限</a:t>
            </a:r>
            <a:endParaRPr lang="en-US" altLang="zh-TW" b="1" dirty="0" smtClean="0"/>
          </a:p>
          <a:p>
            <a:r>
              <a:rPr lang="zh-TW" altLang="en-US" dirty="0"/>
              <a:t>第一個字元代表這個檔案是</a:t>
            </a:r>
            <a:r>
              <a:rPr lang="en-US" altLang="zh-TW" dirty="0"/>
              <a:t>『</a:t>
            </a:r>
            <a:r>
              <a:rPr lang="zh-TW" altLang="en-US" dirty="0"/>
              <a:t>目錄、檔案或連結檔等等</a:t>
            </a:r>
            <a:r>
              <a:rPr lang="en-US" altLang="zh-TW" dirty="0"/>
              <a:t>』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d</a:t>
            </a:r>
            <a:r>
              <a:rPr lang="en-US" altLang="zh-TW" dirty="0" smtClean="0"/>
              <a:t> </a:t>
            </a:r>
            <a:r>
              <a:rPr lang="zh-TW" altLang="en-US" dirty="0" smtClean="0"/>
              <a:t>代表是目錄</a:t>
            </a:r>
          </a:p>
          <a:p>
            <a:pPr marL="457200" lvl="1" indent="0"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-</a:t>
            </a:r>
            <a:r>
              <a:rPr lang="zh-TW" altLang="en-US" dirty="0" smtClean="0"/>
              <a:t> </a:t>
            </a:r>
            <a:r>
              <a:rPr lang="en-US" altLang="zh-TW" dirty="0" smtClean="0"/>
              <a:t> </a:t>
            </a:r>
            <a:r>
              <a:rPr lang="zh-TW" altLang="en-US" dirty="0" smtClean="0"/>
              <a:t>代表是檔案</a:t>
            </a:r>
          </a:p>
          <a:p>
            <a:pPr marL="457200" lvl="1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l</a:t>
            </a:r>
            <a:r>
              <a:rPr lang="en-US" altLang="zh-TW" dirty="0" smtClean="0"/>
              <a:t>  </a:t>
            </a:r>
            <a:r>
              <a:rPr lang="zh-TW" altLang="en-US" dirty="0" smtClean="0"/>
              <a:t>代表是一個連結</a:t>
            </a:r>
            <a:r>
              <a:rPr lang="zh-TW" altLang="en-US" dirty="0"/>
              <a:t>檔</a:t>
            </a:r>
            <a:r>
              <a:rPr lang="en-US" altLang="zh-TW" dirty="0"/>
              <a:t>(link file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pPr marL="457200" lvl="1" indent="0"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b</a:t>
            </a:r>
            <a:r>
              <a:rPr lang="zh-TW" altLang="en-US" dirty="0"/>
              <a:t> </a:t>
            </a:r>
            <a:r>
              <a:rPr lang="zh-TW" altLang="en-US" dirty="0" smtClean="0"/>
              <a:t>在</a:t>
            </a:r>
            <a:r>
              <a:rPr lang="zh-TW" altLang="en-US" dirty="0"/>
              <a:t>裝置</a:t>
            </a:r>
            <a:r>
              <a:rPr lang="zh-TW" altLang="en-US" dirty="0" smtClean="0"/>
              <a:t>檔案中代表</a:t>
            </a:r>
            <a:r>
              <a:rPr lang="zh-TW" altLang="en-US" dirty="0"/>
              <a:t>這</a:t>
            </a:r>
            <a:r>
              <a:rPr lang="zh-TW" altLang="en-US" dirty="0" smtClean="0"/>
              <a:t>是一個周邊</a:t>
            </a:r>
            <a:r>
              <a:rPr lang="zh-TW" altLang="en-US" dirty="0"/>
              <a:t>儲存</a:t>
            </a:r>
            <a:r>
              <a:rPr lang="zh-TW" altLang="en-US" dirty="0" smtClean="0"/>
              <a:t>設備 </a:t>
            </a:r>
            <a:r>
              <a:rPr lang="en-US" altLang="zh-TW" dirty="0" smtClean="0"/>
              <a:t>(</a:t>
            </a:r>
            <a:r>
              <a:rPr lang="zh-TW" altLang="en-US" dirty="0" smtClean="0"/>
              <a:t>硬碟、光碟、</a:t>
            </a:r>
            <a:r>
              <a:rPr lang="en-US" altLang="zh-TW" dirty="0" smtClean="0"/>
              <a:t>USB)</a:t>
            </a:r>
            <a:endParaRPr lang="zh-TW" altLang="en-US" dirty="0"/>
          </a:p>
          <a:p>
            <a:pPr marL="457200" lvl="1" indent="0"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c</a:t>
            </a:r>
            <a:r>
              <a:rPr lang="zh-TW" altLang="en-US" dirty="0"/>
              <a:t> 在裝置</a:t>
            </a:r>
            <a:r>
              <a:rPr lang="zh-TW" altLang="en-US" dirty="0" smtClean="0"/>
              <a:t>檔案中代表</a:t>
            </a:r>
            <a:r>
              <a:rPr lang="zh-TW" altLang="en-US" dirty="0"/>
              <a:t>這</a:t>
            </a:r>
            <a:r>
              <a:rPr lang="zh-TW" altLang="en-US" dirty="0" smtClean="0"/>
              <a:t>是個一次性讀取的</a:t>
            </a:r>
            <a:r>
              <a:rPr lang="zh-TW" altLang="en-US" dirty="0"/>
              <a:t>序列</a:t>
            </a:r>
            <a:r>
              <a:rPr lang="zh-TW" altLang="en-US" dirty="0" smtClean="0"/>
              <a:t>埠的設備 </a:t>
            </a:r>
            <a:r>
              <a:rPr lang="en-US" altLang="zh-TW" dirty="0" smtClean="0"/>
              <a:t>(</a:t>
            </a:r>
            <a:r>
              <a:rPr lang="zh-TW" altLang="en-US" dirty="0" smtClean="0"/>
              <a:t>鍵盤</a:t>
            </a:r>
            <a:r>
              <a:rPr lang="zh-TW" altLang="en-US" dirty="0"/>
              <a:t>、</a:t>
            </a:r>
            <a:r>
              <a:rPr lang="zh-TW" altLang="en-US" dirty="0" smtClean="0"/>
              <a:t>滑鼠、</a:t>
            </a:r>
            <a:r>
              <a:rPr lang="en-US" altLang="zh-TW" dirty="0" smtClean="0"/>
              <a:t>CPU</a:t>
            </a:r>
            <a:r>
              <a:rPr lang="zh-TW" altLang="en-US" dirty="0" smtClean="0"/>
              <a:t>、記憶體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8" name="Picture 2" descr="http://linux.vbird.org/linux_basic/0210filepermission/centos7_0210filepermission_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335745"/>
            <a:ext cx="5390283" cy="167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900113" y="2060848"/>
            <a:ext cx="71455" cy="43204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0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檔案屬性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1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04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29</a:t>
            </a:fld>
            <a:endParaRPr lang="en-US" altLang="zh-TW"/>
          </a:p>
        </p:txBody>
      </p:sp>
      <p:sp>
        <p:nvSpPr>
          <p:cNvPr id="7" name="文字版面配置區 5"/>
          <p:cNvSpPr txBox="1">
            <a:spLocks/>
          </p:cNvSpPr>
          <p:nvPr/>
        </p:nvSpPr>
        <p:spPr>
          <a:xfrm>
            <a:off x="900113" y="1340768"/>
            <a:ext cx="7559675" cy="5212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b="1" dirty="0" smtClean="0"/>
              <a:t>檔案</a:t>
            </a:r>
            <a:r>
              <a:rPr lang="zh-TW" altLang="en-US" b="1" dirty="0"/>
              <a:t>類型</a:t>
            </a:r>
            <a:r>
              <a:rPr lang="zh-TW" altLang="en-US" b="1" dirty="0" smtClean="0"/>
              <a:t>權限</a:t>
            </a:r>
            <a:endParaRPr lang="en-US" altLang="zh-TW" b="1" dirty="0" smtClean="0"/>
          </a:p>
          <a:p>
            <a:r>
              <a:rPr lang="zh-TW" altLang="en-US" dirty="0" smtClean="0"/>
              <a:t>三</a:t>
            </a:r>
            <a:r>
              <a:rPr lang="zh-TW" altLang="en-US" dirty="0"/>
              <a:t>個為一組，且均為</a:t>
            </a:r>
            <a:r>
              <a:rPr lang="en-US" altLang="zh-TW" dirty="0"/>
              <a:t>『</a:t>
            </a:r>
            <a:r>
              <a:rPr lang="en-US" altLang="zh-TW" dirty="0" err="1"/>
              <a:t>rwx</a:t>
            </a:r>
            <a:r>
              <a:rPr lang="en-US" altLang="zh-TW" dirty="0"/>
              <a:t>』 </a:t>
            </a:r>
            <a:r>
              <a:rPr lang="zh-TW" altLang="en-US" dirty="0"/>
              <a:t>的三個參數的</a:t>
            </a:r>
            <a:r>
              <a:rPr lang="zh-TW" altLang="en-US" dirty="0" smtClean="0"/>
              <a:t>組合</a:t>
            </a:r>
            <a:endParaRPr lang="en-US" altLang="zh-TW" dirty="0" smtClean="0"/>
          </a:p>
          <a:p>
            <a:r>
              <a:rPr lang="en-US" altLang="zh-TW" dirty="0" smtClean="0"/>
              <a:t>[ </a:t>
            </a:r>
            <a:r>
              <a:rPr lang="en-US" altLang="zh-TW" dirty="0"/>
              <a:t>r ]</a:t>
            </a:r>
            <a:r>
              <a:rPr lang="zh-TW" altLang="en-US" dirty="0"/>
              <a:t>代表可讀</a:t>
            </a:r>
            <a:r>
              <a:rPr lang="en-US" altLang="zh-TW" dirty="0"/>
              <a:t>(read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[ </a:t>
            </a:r>
            <a:r>
              <a:rPr lang="en-US" altLang="zh-TW" dirty="0"/>
              <a:t>w ]</a:t>
            </a:r>
            <a:r>
              <a:rPr lang="zh-TW" altLang="en-US" dirty="0"/>
              <a:t>代表可寫</a:t>
            </a:r>
            <a:r>
              <a:rPr lang="en-US" altLang="zh-TW" dirty="0"/>
              <a:t>(write)</a:t>
            </a:r>
            <a:r>
              <a:rPr lang="zh-TW" altLang="en-US" dirty="0"/>
              <a:t>、</a:t>
            </a:r>
            <a:r>
              <a:rPr lang="en-US" altLang="zh-TW" dirty="0"/>
              <a:t>[ x ]</a:t>
            </a:r>
            <a:r>
              <a:rPr lang="zh-TW" altLang="en-US" dirty="0"/>
              <a:t>代表可執行</a:t>
            </a:r>
            <a:r>
              <a:rPr lang="en-US" altLang="zh-TW" dirty="0"/>
              <a:t>(execute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這三</a:t>
            </a:r>
            <a:r>
              <a:rPr lang="zh-TW" altLang="en-US" dirty="0"/>
              <a:t>個權限的位置不會改變，如果沒有權限，就會出現</a:t>
            </a:r>
            <a:r>
              <a:rPr lang="zh-TW" altLang="en-US" dirty="0" smtClean="0"/>
              <a:t>減號 </a:t>
            </a:r>
            <a:r>
              <a:rPr lang="en-US" altLang="zh-TW" dirty="0" smtClean="0"/>
              <a:t>[ </a:t>
            </a:r>
            <a:r>
              <a:rPr lang="en-US" altLang="zh-TW" dirty="0"/>
              <a:t>- </a:t>
            </a:r>
            <a:r>
              <a:rPr lang="en-US" altLang="zh-TW" dirty="0" smtClean="0"/>
              <a:t>] </a:t>
            </a:r>
            <a:r>
              <a:rPr lang="zh-TW" altLang="en-US" dirty="0" smtClean="0"/>
              <a:t>而已。</a:t>
            </a:r>
            <a:endParaRPr lang="zh-TW" altLang="en-US" dirty="0"/>
          </a:p>
          <a:p>
            <a:pPr lvl="1"/>
            <a:r>
              <a:rPr lang="zh-TW" altLang="en-US" dirty="0"/>
              <a:t>第一組為</a:t>
            </a:r>
            <a:r>
              <a:rPr lang="en-US" altLang="zh-TW" dirty="0"/>
              <a:t>『</a:t>
            </a:r>
            <a:r>
              <a:rPr lang="zh-TW" altLang="en-US" dirty="0"/>
              <a:t>檔案擁有者可具備的權限</a:t>
            </a:r>
            <a:r>
              <a:rPr lang="en-US" altLang="zh-TW" dirty="0"/>
              <a:t>』</a:t>
            </a:r>
            <a:r>
              <a:rPr lang="zh-TW" altLang="en-US" dirty="0" smtClean="0"/>
              <a:t>， </a:t>
            </a:r>
            <a:r>
              <a:rPr lang="zh-TW" altLang="en-US" dirty="0"/>
              <a:t>該檔案的擁有者可以</a:t>
            </a:r>
            <a:r>
              <a:rPr lang="zh-TW" altLang="en-US" dirty="0" smtClean="0"/>
              <a:t>讀寫但</a:t>
            </a:r>
            <a:r>
              <a:rPr lang="zh-TW" altLang="en-US" dirty="0"/>
              <a:t>不可</a:t>
            </a:r>
            <a:r>
              <a:rPr lang="zh-TW" altLang="en-US" dirty="0" smtClean="0"/>
              <a:t>執行</a:t>
            </a:r>
            <a:endParaRPr lang="zh-TW" altLang="en-US" dirty="0"/>
          </a:p>
          <a:p>
            <a:pPr lvl="1"/>
            <a:r>
              <a:rPr lang="zh-TW" altLang="en-US" dirty="0"/>
              <a:t>第二組為</a:t>
            </a:r>
            <a:r>
              <a:rPr lang="en-US" altLang="zh-TW" dirty="0"/>
              <a:t>『</a:t>
            </a:r>
            <a:r>
              <a:rPr lang="zh-TW" altLang="en-US" dirty="0"/>
              <a:t>加入此群組之帳號的權限</a:t>
            </a:r>
            <a:r>
              <a:rPr lang="en-US" altLang="zh-TW" dirty="0" smtClean="0"/>
              <a:t>』</a:t>
            </a:r>
            <a:endParaRPr lang="zh-TW" altLang="en-US" dirty="0"/>
          </a:p>
          <a:p>
            <a:pPr lvl="1"/>
            <a:r>
              <a:rPr lang="zh-TW" altLang="en-US" dirty="0"/>
              <a:t>第三組為</a:t>
            </a:r>
            <a:r>
              <a:rPr lang="en-US" altLang="zh-TW" dirty="0"/>
              <a:t>『</a:t>
            </a:r>
            <a:r>
              <a:rPr lang="zh-TW" altLang="en-US" dirty="0"/>
              <a:t>非本人且沒有加入本群組之其他帳號的權限</a:t>
            </a:r>
            <a:r>
              <a:rPr lang="en-US" altLang="zh-TW" dirty="0"/>
              <a:t>』</a:t>
            </a:r>
            <a:r>
              <a:rPr lang="zh-TW" altLang="en-US" dirty="0"/>
              <a:t>。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8" name="Picture 2" descr="http://linux.vbird.org/linux_basic/0210filepermission/centos7_0210filepermission_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335745"/>
            <a:ext cx="5390283" cy="167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997527" y="2060848"/>
            <a:ext cx="766162" cy="36004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26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Linux</a:t>
            </a:r>
            <a:r>
              <a:rPr lang="zh-TW" altLang="en-US" dirty="0"/>
              <a:t>初識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310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檔案屬性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1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04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30</a:t>
            </a:fld>
            <a:endParaRPr lang="en-US" altLang="zh-TW"/>
          </a:p>
        </p:txBody>
      </p:sp>
      <p:sp>
        <p:nvSpPr>
          <p:cNvPr id="7" name="文字版面配置區 5"/>
          <p:cNvSpPr txBox="1">
            <a:spLocks/>
          </p:cNvSpPr>
          <p:nvPr/>
        </p:nvSpPr>
        <p:spPr>
          <a:xfrm>
            <a:off x="900113" y="1340768"/>
            <a:ext cx="7559675" cy="5212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b="1" dirty="0" smtClean="0"/>
              <a:t>連結數</a:t>
            </a:r>
            <a:endParaRPr lang="en-US" altLang="zh-TW" b="1" dirty="0" smtClean="0"/>
          </a:p>
          <a:p>
            <a:r>
              <a:rPr lang="zh-TW" altLang="en-US" dirty="0"/>
              <a:t>表示有多少檔名連結到此節點</a:t>
            </a:r>
          </a:p>
        </p:txBody>
      </p:sp>
      <p:pic>
        <p:nvPicPr>
          <p:cNvPr id="8" name="Picture 2" descr="http://linux.vbird.org/linux_basic/0210filepermission/centos7_0210filepermission_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335745"/>
            <a:ext cx="5390283" cy="167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1907704" y="2056868"/>
            <a:ext cx="262106" cy="36004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6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檔案屬性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1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04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31</a:t>
            </a:fld>
            <a:endParaRPr lang="en-US" altLang="zh-TW"/>
          </a:p>
        </p:txBody>
      </p:sp>
      <p:sp>
        <p:nvSpPr>
          <p:cNvPr id="7" name="文字版面配置區 5"/>
          <p:cNvSpPr txBox="1">
            <a:spLocks/>
          </p:cNvSpPr>
          <p:nvPr/>
        </p:nvSpPr>
        <p:spPr>
          <a:xfrm>
            <a:off x="900113" y="1340768"/>
            <a:ext cx="7559675" cy="5212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b="1" dirty="0" smtClean="0">
                <a:solidFill>
                  <a:srgbClr val="FF0000"/>
                </a:solidFill>
              </a:rPr>
              <a:t>第三欄表示這個檔案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或目錄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zh-TW" altLang="en-US" b="1" dirty="0" smtClean="0">
                <a:solidFill>
                  <a:srgbClr val="FF0000"/>
                </a:solidFill>
              </a:rPr>
              <a:t>的</a:t>
            </a:r>
            <a:r>
              <a:rPr lang="en-US" altLang="zh-TW" b="1" dirty="0" smtClean="0">
                <a:solidFill>
                  <a:srgbClr val="FF0000"/>
                </a:solidFill>
              </a:rPr>
              <a:t>『</a:t>
            </a:r>
            <a:r>
              <a:rPr lang="zh-TW" altLang="en-US" b="1" dirty="0" smtClean="0">
                <a:solidFill>
                  <a:srgbClr val="FF0000"/>
                </a:solidFill>
              </a:rPr>
              <a:t>擁有者帳號</a:t>
            </a:r>
            <a:r>
              <a:rPr lang="en-US" altLang="zh-TW" b="1" dirty="0" smtClean="0">
                <a:solidFill>
                  <a:srgbClr val="FF0000"/>
                </a:solidFill>
              </a:rPr>
              <a:t>』</a:t>
            </a:r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r>
              <a:rPr lang="zh-TW" altLang="en-US" b="1" dirty="0">
                <a:solidFill>
                  <a:srgbClr val="00B0F0"/>
                </a:solidFill>
              </a:rPr>
              <a:t>第四欄表示這個檔案的所屬群</a:t>
            </a:r>
            <a:r>
              <a:rPr lang="zh-TW" altLang="en-US" b="1" dirty="0" smtClean="0">
                <a:solidFill>
                  <a:srgbClr val="00B0F0"/>
                </a:solidFill>
              </a:rPr>
              <a:t>組</a:t>
            </a:r>
            <a:endParaRPr lang="en-US" altLang="zh-TW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zh-TW" b="1" dirty="0" smtClean="0"/>
          </a:p>
          <a:p>
            <a:pPr marL="0" indent="0">
              <a:buNone/>
            </a:pPr>
            <a:r>
              <a:rPr lang="zh-TW" altLang="en-US" b="1" dirty="0">
                <a:solidFill>
                  <a:srgbClr val="00B050"/>
                </a:solidFill>
              </a:rPr>
              <a:t>第五欄為這個檔案的容量大小，預設單位為</a:t>
            </a:r>
            <a:r>
              <a:rPr lang="en-US" altLang="zh-TW" b="1" dirty="0">
                <a:solidFill>
                  <a:srgbClr val="00B050"/>
                </a:solidFill>
              </a:rPr>
              <a:t>bytes</a:t>
            </a:r>
            <a:endParaRPr lang="zh-TW" alt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zh-TW" b="1" dirty="0"/>
          </a:p>
        </p:txBody>
      </p:sp>
      <p:pic>
        <p:nvPicPr>
          <p:cNvPr id="8" name="Picture 2" descr="http://linux.vbird.org/linux_basic/0210filepermission/centos7_0210filepermission_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335745"/>
            <a:ext cx="5390283" cy="167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2123728" y="2056868"/>
            <a:ext cx="432048" cy="36004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576170" y="2056868"/>
            <a:ext cx="432048" cy="360040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039209" y="2056868"/>
            <a:ext cx="380663" cy="360040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03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檔案屬性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1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04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32</a:t>
            </a:fld>
            <a:endParaRPr lang="en-US" altLang="zh-TW"/>
          </a:p>
        </p:txBody>
      </p:sp>
      <p:sp>
        <p:nvSpPr>
          <p:cNvPr id="7" name="文字版面配置區 5"/>
          <p:cNvSpPr txBox="1">
            <a:spLocks/>
          </p:cNvSpPr>
          <p:nvPr/>
        </p:nvSpPr>
        <p:spPr>
          <a:xfrm>
            <a:off x="900113" y="1340768"/>
            <a:ext cx="7559675" cy="5212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b="1" dirty="0" smtClean="0">
                <a:solidFill>
                  <a:srgbClr val="FF0000"/>
                </a:solidFill>
              </a:rPr>
              <a:t>第</a:t>
            </a:r>
            <a:r>
              <a:rPr lang="zh-TW" altLang="en-US" b="1" dirty="0">
                <a:solidFill>
                  <a:srgbClr val="FF0000"/>
                </a:solidFill>
              </a:rPr>
              <a:t>六</a:t>
            </a:r>
            <a:r>
              <a:rPr lang="zh-TW" altLang="en-US" b="1" dirty="0" smtClean="0">
                <a:solidFill>
                  <a:srgbClr val="FF0000"/>
                </a:solidFill>
              </a:rPr>
              <a:t>欄表示這個檔案最後修改時間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r>
              <a:rPr lang="zh-TW" altLang="en-US" b="1" dirty="0" smtClean="0">
                <a:solidFill>
                  <a:srgbClr val="00B0F0"/>
                </a:solidFill>
              </a:rPr>
              <a:t>第七欄表示檔案名稱</a:t>
            </a:r>
            <a:endParaRPr lang="en-US" altLang="zh-TW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zh-TW" b="1" dirty="0" smtClean="0"/>
          </a:p>
        </p:txBody>
      </p:sp>
      <p:pic>
        <p:nvPicPr>
          <p:cNvPr id="8" name="Picture 2" descr="http://linux.vbird.org/linux_basic/0210filepermission/centos7_0210filepermission_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335745"/>
            <a:ext cx="5390283" cy="167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4572000" y="2056868"/>
            <a:ext cx="1718396" cy="360040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404922" y="2056868"/>
            <a:ext cx="1095070" cy="36004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693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帳號、</a:t>
            </a:r>
            <a:r>
              <a:rPr lang="zh-TW" altLang="en-US" dirty="0"/>
              <a:t>檔案屬性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 smtClean="0"/>
              <a:t>有獎徵答時間</a:t>
            </a:r>
            <a:r>
              <a:rPr lang="en-US" altLang="zh-TW" b="1" dirty="0" smtClean="0"/>
              <a:t>…</a:t>
            </a:r>
            <a:endParaRPr lang="zh-TW" altLang="en-US" b="1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zh-TW" altLang="en-US" sz="8000" dirty="0"/>
              <a:t>∞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33</a:t>
            </a:fld>
            <a:endParaRPr lang="en-US" altLang="zh-TW"/>
          </a:p>
        </p:txBody>
      </p:sp>
      <p:sp>
        <p:nvSpPr>
          <p:cNvPr id="7" name="文字版面配置區 5"/>
          <p:cNvSpPr txBox="1">
            <a:spLocks/>
          </p:cNvSpPr>
          <p:nvPr/>
        </p:nvSpPr>
        <p:spPr>
          <a:xfrm>
            <a:off x="900113" y="1340768"/>
            <a:ext cx="7559675" cy="5212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607395"/>
            <a:ext cx="1967672" cy="196767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916832"/>
            <a:ext cx="763265" cy="76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5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21"/>
          </p:nvPr>
        </p:nvSpPr>
        <p:spPr>
          <a:xfrm>
            <a:off x="168869" y="1916833"/>
            <a:ext cx="4115099" cy="576064"/>
          </a:xfrm>
        </p:spPr>
        <p:txBody>
          <a:bodyPr/>
          <a:lstStyle/>
          <a:p>
            <a:r>
              <a:rPr lang="en-US" altLang="zh-TW" dirty="0" smtClean="0"/>
              <a:t>Thank You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07504" y="2644169"/>
            <a:ext cx="90364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資料參考 </a:t>
            </a:r>
            <a:r>
              <a:rPr lang="en-US" altLang="zh-TW" sz="1000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:</a:t>
            </a:r>
          </a:p>
          <a:p>
            <a:r>
              <a:rPr lang="en-US" altLang="zh-TW" sz="1000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http</a:t>
            </a:r>
            <a:r>
              <a:rPr lang="en-US" altLang="zh-TW" sz="1000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://linux.vbird.org/linux_basic/0110whatislinux.php</a:t>
            </a:r>
            <a:r>
              <a:rPr lang="en-US" altLang="zh-TW" sz="1000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#</a:t>
            </a:r>
          </a:p>
          <a:p>
            <a:r>
              <a:rPr lang="en-US" altLang="zh-TW" sz="1000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http://ir.lib.cyut.edu.tw:8080/bitstream/310901800/33673/1/1.pdf</a:t>
            </a:r>
          </a:p>
          <a:p>
            <a:r>
              <a:rPr lang="en-US" altLang="zh-TW" sz="1000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http</a:t>
            </a:r>
            <a:r>
              <a:rPr lang="en-US" altLang="zh-TW" sz="1000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://</a:t>
            </a:r>
            <a:r>
              <a:rPr lang="en-US" altLang="zh-TW" sz="1000" dirty="0" smtClean="0">
                <a:solidFill>
                  <a:schemeClr val="accent3">
                    <a:lumMod val="75000"/>
                  </a:schemeClr>
                </a:solidFill>
                <a:latin typeface="+mn-ea"/>
              </a:rPr>
              <a:t>ir.lib.cyut.edu.tw:8080/bitstream/310901800/33673/1/2.pdf</a:t>
            </a:r>
          </a:p>
          <a:p>
            <a:r>
              <a:rPr lang="en-US" altLang="zh-TW" sz="1000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https://www.itread01.com/p/183737.html</a:t>
            </a:r>
          </a:p>
          <a:p>
            <a:r>
              <a:rPr lang="en-US" altLang="zh-TW" sz="1000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https://codertw.com/%E7%A8%8B%E5%BC%8F%E8%AA%9E%E8%A8%80/429272/#outline__1_1</a:t>
            </a:r>
          </a:p>
          <a:p>
            <a:r>
              <a:rPr lang="en-US" altLang="zh-TW" sz="1000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http://linux-wiki.cn/wiki/zh-tw/Linux%E7%9B%AE%E5%BD%95%E7%BB%93%E6%9E%84#.E6.A0.B9.E6.96.87.E4.BB.B6.E7.B3.BB.E7.BB.9F</a:t>
            </a:r>
            <a:endParaRPr lang="zh-TW" altLang="en-US" sz="1000" dirty="0">
              <a:solidFill>
                <a:schemeClr val="accent3">
                  <a:lumMod val="75000"/>
                </a:schemeClr>
              </a:solidFill>
              <a:latin typeface="+mn-ea"/>
            </a:endParaRPr>
          </a:p>
          <a:p>
            <a:endParaRPr lang="zh-TW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3468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Linux</a:t>
            </a:r>
            <a:r>
              <a:rPr lang="en-US" altLang="zh-TW" dirty="0" smtClean="0"/>
              <a:t> </a:t>
            </a:r>
            <a:r>
              <a:rPr lang="zh-TW" altLang="en-US" dirty="0" smtClean="0"/>
              <a:t>能吃嗎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用途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01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4</a:t>
            </a:fld>
            <a:endParaRPr lang="en-US" altLang="zh-TW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4294967295"/>
          </p:nvPr>
        </p:nvSpPr>
        <p:spPr>
          <a:xfrm>
            <a:off x="900113" y="1340768"/>
            <a:ext cx="7559675" cy="3887787"/>
          </a:xfrm>
        </p:spPr>
        <p:txBody>
          <a:bodyPr>
            <a:normAutofit lnSpcReduction="10000"/>
          </a:bodyPr>
          <a:lstStyle/>
          <a:p>
            <a:endParaRPr lang="en-US" altLang="zh-TW" dirty="0" smtClean="0"/>
          </a:p>
          <a:p>
            <a:r>
              <a:rPr lang="en-US" altLang="zh-TW" dirty="0" smtClean="0"/>
              <a:t>M$ </a:t>
            </a:r>
            <a:r>
              <a:rPr lang="zh-TW" altLang="en-US" dirty="0" smtClean="0"/>
              <a:t>能作的 </a:t>
            </a:r>
            <a:r>
              <a:rPr lang="en-US" altLang="zh-TW" dirty="0" smtClean="0"/>
              <a:t>Linux </a:t>
            </a:r>
            <a:r>
              <a:rPr lang="zh-TW" altLang="en-US" dirty="0" smtClean="0"/>
              <a:t>都可以 </a:t>
            </a:r>
            <a:endParaRPr lang="en-US" altLang="zh-TW" dirty="0" smtClean="0"/>
          </a:p>
          <a:p>
            <a:pPr lvl="1"/>
            <a:r>
              <a:rPr lang="zh-TW" altLang="en-US" sz="1800" dirty="0" smtClean="0"/>
              <a:t>聽</a:t>
            </a:r>
            <a:endParaRPr lang="en-US" altLang="zh-TW" sz="1800" dirty="0" smtClean="0"/>
          </a:p>
          <a:p>
            <a:pPr lvl="1"/>
            <a:r>
              <a:rPr lang="zh-TW" altLang="en-US" sz="1800" dirty="0" smtClean="0"/>
              <a:t>玩</a:t>
            </a:r>
            <a:endParaRPr lang="en-US" altLang="zh-TW" sz="1800" dirty="0" smtClean="0"/>
          </a:p>
          <a:p>
            <a:pPr lvl="1"/>
            <a:r>
              <a:rPr lang="zh-TW" altLang="en-US" sz="1800" dirty="0" smtClean="0"/>
              <a:t>編</a:t>
            </a:r>
            <a:endParaRPr lang="en-US" altLang="zh-TW" sz="1800" dirty="0" smtClean="0"/>
          </a:p>
          <a:p>
            <a:pPr lvl="1"/>
            <a:r>
              <a:rPr lang="zh-TW" altLang="en-US" sz="1800" dirty="0" smtClean="0"/>
              <a:t>打</a:t>
            </a:r>
            <a:endParaRPr lang="en-US" altLang="zh-TW" sz="1800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伺服器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DNS</a:t>
            </a:r>
            <a:r>
              <a:rPr lang="zh-TW" altLang="en-US" dirty="0" smtClean="0"/>
              <a:t>伺服器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WWW</a:t>
            </a:r>
            <a:r>
              <a:rPr lang="zh-TW" altLang="en-US" dirty="0" smtClean="0"/>
              <a:t>伺服器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檔案伺服器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郵件伺服器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遊戲伺服器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XXX</a:t>
            </a:r>
            <a:r>
              <a:rPr lang="zh-TW" altLang="en-US" dirty="0" smtClean="0"/>
              <a:t>伺服器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277" y="1730548"/>
            <a:ext cx="720000" cy="720000"/>
          </a:xfrm>
          <a:prstGeom prst="rect">
            <a:avLst/>
          </a:prstGeom>
          <a:noFill/>
          <a:effectLst>
            <a:outerShdw dist="50800" dir="5400000" sx="1000" sy="1000" algn="ctr" rotWithShape="0">
              <a:schemeClr val="bg1"/>
            </a:outerShdw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65848" y="2756588"/>
            <a:ext cx="718532" cy="720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149" y="1688678"/>
            <a:ext cx="720000" cy="720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277" y="2666588"/>
            <a:ext cx="900000" cy="900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261" y="3476588"/>
            <a:ext cx="720080" cy="72008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197" y="3776560"/>
            <a:ext cx="720080" cy="72008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851" y="3559311"/>
            <a:ext cx="720080" cy="72008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658" y="4417051"/>
            <a:ext cx="720080" cy="72008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161" y="3854984"/>
            <a:ext cx="720080" cy="72008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841" y="5556465"/>
            <a:ext cx="720080" cy="72008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872" y="4706612"/>
            <a:ext cx="720080" cy="72008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471" y="3476003"/>
            <a:ext cx="720080" cy="720080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921" y="4335851"/>
            <a:ext cx="720080" cy="720080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950" y="4663354"/>
            <a:ext cx="720080" cy="72008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736" y="4949175"/>
            <a:ext cx="720080" cy="72008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426" y="4678136"/>
            <a:ext cx="720080" cy="720080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486" y="5576465"/>
            <a:ext cx="720080" cy="720080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975" y="5332502"/>
            <a:ext cx="720080" cy="720080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781" y="3763342"/>
            <a:ext cx="720080" cy="720080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091" y="4192802"/>
            <a:ext cx="720080" cy="720080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741" y="5624995"/>
            <a:ext cx="720080" cy="720080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033" y="5262513"/>
            <a:ext cx="720080" cy="720080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906" y="5228555"/>
            <a:ext cx="72008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0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"/>
                            </p:stCondLst>
                            <p:childTnLst>
                              <p:par>
                                <p:cTn id="7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"/>
                            </p:stCondLst>
                            <p:childTnLst>
                              <p:par>
                                <p:cTn id="7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00"/>
                            </p:stCondLst>
                            <p:childTnLst>
                              <p:par>
                                <p:cTn id="8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00"/>
                            </p:stCondLst>
                            <p:childTnLst>
                              <p:par>
                                <p:cTn id="8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00"/>
                            </p:stCondLst>
                            <p:childTnLst>
                              <p:par>
                                <p:cTn id="9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00"/>
                            </p:stCondLst>
                            <p:childTnLst>
                              <p:par>
                                <p:cTn id="10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300"/>
                            </p:stCondLst>
                            <p:childTnLst>
                              <p:par>
                                <p:cTn id="10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400"/>
                            </p:stCondLst>
                            <p:childTnLst>
                              <p:par>
                                <p:cTn id="1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600"/>
                            </p:stCondLst>
                            <p:childTnLst>
                              <p:par>
                                <p:cTn id="1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700"/>
                            </p:stCondLst>
                            <p:childTnLst>
                              <p:par>
                                <p:cTn id="1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800"/>
                            </p:stCondLst>
                            <p:childTnLst>
                              <p:par>
                                <p:cTn id="1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900"/>
                            </p:stCondLst>
                            <p:childTnLst>
                              <p:par>
                                <p:cTn id="1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1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100"/>
                            </p:stCondLst>
                            <p:childTnLst>
                              <p:par>
                                <p:cTn id="1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200"/>
                            </p:stCondLst>
                            <p:childTnLst>
                              <p:par>
                                <p:cTn id="1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300"/>
                            </p:stCondLst>
                            <p:childTnLst>
                              <p:par>
                                <p:cTn id="1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Linux </a:t>
            </a:r>
            <a:r>
              <a:rPr lang="zh-TW" altLang="en-US" dirty="0" smtClean="0"/>
              <a:t>好吃嗎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優點、特性</a:t>
            </a:r>
            <a:endParaRPr lang="en-US" alt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01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5</a:t>
            </a:fld>
            <a:endParaRPr lang="en-US" altLang="zh-TW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4294967295"/>
          </p:nvPr>
        </p:nvSpPr>
        <p:spPr>
          <a:xfrm>
            <a:off x="900757" y="1340768"/>
            <a:ext cx="7559675" cy="4752528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zh-TW" altLang="en-US" b="1" dirty="0" smtClean="0"/>
              <a:t>可在多種硬體平台</a:t>
            </a:r>
            <a:r>
              <a:rPr lang="zh-TW" altLang="en-US" b="1" dirty="0"/>
              <a:t>上</a:t>
            </a:r>
            <a:r>
              <a:rPr lang="zh-TW" altLang="en-US" b="1" dirty="0" smtClean="0"/>
              <a:t>執行</a:t>
            </a:r>
            <a:endParaRPr lang="en-US" altLang="zh-TW" b="1" dirty="0" smtClean="0"/>
          </a:p>
          <a:p>
            <a:pPr marL="57150" indent="0">
              <a:buNone/>
            </a:pPr>
            <a:endParaRPr lang="en-US" altLang="zh-TW" b="1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/>
              <a:t>Linux </a:t>
            </a:r>
            <a:r>
              <a:rPr lang="zh-TW" altLang="en-US" dirty="0"/>
              <a:t>可以在 </a:t>
            </a:r>
            <a:r>
              <a:rPr lang="en-US" altLang="zh-TW" b="1" dirty="0">
                <a:solidFill>
                  <a:srgbClr val="00B0F0"/>
                </a:solidFill>
              </a:rPr>
              <a:t>x86</a:t>
            </a:r>
            <a:r>
              <a:rPr lang="en-US" altLang="zh-TW" dirty="0"/>
              <a:t>, SPARC, Power PC, MIPS, </a:t>
            </a:r>
            <a:r>
              <a:rPr lang="en-US" altLang="zh-TW" b="1" dirty="0">
                <a:solidFill>
                  <a:srgbClr val="FF0000"/>
                </a:solidFill>
              </a:rPr>
              <a:t>ARM</a:t>
            </a:r>
            <a:r>
              <a:rPr lang="en-US" altLang="zh-TW" dirty="0"/>
              <a:t> </a:t>
            </a:r>
            <a:r>
              <a:rPr lang="zh-TW" altLang="en-US" dirty="0" smtClean="0"/>
              <a:t>等架構上執行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>
                <a:hlinkClick r:id="rId2"/>
              </a:rPr>
              <a:t>複雜指令集 </a:t>
            </a:r>
            <a:r>
              <a:rPr lang="en-US" altLang="zh-TW" dirty="0"/>
              <a:t>Complex Instruction Set Computer (</a:t>
            </a:r>
            <a:r>
              <a:rPr lang="en-US" altLang="zh-TW" dirty="0">
                <a:hlinkClick r:id="rId2"/>
              </a:rPr>
              <a:t>CISC )</a:t>
            </a:r>
          </a:p>
          <a:p>
            <a:pPr lvl="2"/>
            <a:r>
              <a:rPr lang="en-US" altLang="zh-TW" b="1" dirty="0">
                <a:solidFill>
                  <a:srgbClr val="00B0F0"/>
                </a:solidFill>
              </a:rPr>
              <a:t>x86</a:t>
            </a:r>
            <a:r>
              <a:rPr lang="zh-TW" altLang="en-US" b="1" dirty="0">
                <a:solidFill>
                  <a:srgbClr val="FF0000"/>
                </a:solidFill>
              </a:rPr>
              <a:t>、</a:t>
            </a:r>
            <a:r>
              <a:rPr lang="en-US" altLang="zh-TW" dirty="0">
                <a:hlinkClick r:id="rId2"/>
              </a:rPr>
              <a:t>CDC 6600</a:t>
            </a:r>
            <a:r>
              <a:rPr lang="zh-TW" altLang="en-US" dirty="0"/>
              <a:t>、</a:t>
            </a:r>
            <a:r>
              <a:rPr lang="en-US" altLang="zh-TW" dirty="0">
                <a:hlinkClick r:id="rId3" tooltip="System/360"/>
              </a:rPr>
              <a:t>System/360</a:t>
            </a:r>
            <a:r>
              <a:rPr lang="zh-TW" altLang="en-US" dirty="0"/>
              <a:t>、</a:t>
            </a:r>
            <a:r>
              <a:rPr lang="en-US" altLang="zh-TW" dirty="0">
                <a:hlinkClick r:id="rId4" tooltip="VAX"/>
              </a:rPr>
              <a:t>VAX</a:t>
            </a:r>
            <a:r>
              <a:rPr lang="zh-TW" altLang="en-US" dirty="0"/>
              <a:t>、</a:t>
            </a:r>
            <a:r>
              <a:rPr lang="en-US" altLang="zh-TW" dirty="0">
                <a:hlinkClick r:id="rId5" tooltip="PDP-11"/>
              </a:rPr>
              <a:t>PDP-11</a:t>
            </a:r>
            <a:r>
              <a:rPr lang="zh-TW" altLang="en-US" dirty="0"/>
              <a:t>、</a:t>
            </a:r>
            <a:r>
              <a:rPr lang="en-US" altLang="zh-TW" dirty="0">
                <a:hlinkClick r:id="rId6" tooltip="Motorola 68000"/>
              </a:rPr>
              <a:t>Motorola </a:t>
            </a:r>
            <a:r>
              <a:rPr lang="en-US" altLang="zh-TW" dirty="0" smtClean="0">
                <a:hlinkClick r:id="rId6" tooltip="Motorola 68000"/>
              </a:rPr>
              <a:t>68000</a:t>
            </a:r>
            <a:endParaRPr lang="en-US" altLang="zh-TW" dirty="0" smtClean="0"/>
          </a:p>
          <a:p>
            <a:pPr lvl="2"/>
            <a:endParaRPr lang="en-US" altLang="zh-TW" dirty="0" smtClean="0">
              <a:hlinkClick r:id="rId7" tooltip="DEC Alpha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 smtClean="0">
                <a:hlinkClick r:id="rId7" tooltip="DEC Alpha"/>
              </a:rPr>
              <a:t>精簡指令集 </a:t>
            </a:r>
            <a:r>
              <a:rPr lang="en-US" altLang="zh-TW" dirty="0" smtClean="0"/>
              <a:t>reduced instruction set computer</a:t>
            </a:r>
            <a:r>
              <a:rPr lang="en-US" altLang="zh-TW" b="1" dirty="0" smtClean="0"/>
              <a:t>  (</a:t>
            </a:r>
            <a:r>
              <a:rPr lang="en-US" altLang="zh-TW" dirty="0" smtClean="0">
                <a:hlinkClick r:id="rId7" tooltip="DEC Alpha"/>
              </a:rPr>
              <a:t>RISC)</a:t>
            </a:r>
          </a:p>
          <a:p>
            <a:pPr lvl="2"/>
            <a:r>
              <a:rPr lang="en-US" altLang="zh-TW" b="1" dirty="0" smtClean="0">
                <a:solidFill>
                  <a:srgbClr val="FF0000"/>
                </a:solidFill>
              </a:rPr>
              <a:t>ARM</a:t>
            </a:r>
            <a:r>
              <a:rPr lang="zh-TW" altLang="en-US" dirty="0" smtClean="0"/>
              <a:t>、</a:t>
            </a:r>
            <a:r>
              <a:rPr lang="en-US" altLang="zh-TW" dirty="0" smtClean="0">
                <a:hlinkClick r:id="rId7" tooltip="DEC Alpha"/>
              </a:rPr>
              <a:t>DEC </a:t>
            </a:r>
            <a:r>
              <a:rPr lang="en-US" altLang="zh-TW" dirty="0">
                <a:hlinkClick r:id="rId7" tooltip="DEC Alpha"/>
              </a:rPr>
              <a:t>Alpha</a:t>
            </a:r>
            <a:r>
              <a:rPr lang="zh-TW" altLang="en-US" dirty="0"/>
              <a:t>、</a:t>
            </a:r>
            <a:r>
              <a:rPr lang="en-US" altLang="zh-TW" dirty="0">
                <a:hlinkClick r:id="rId8"/>
              </a:rPr>
              <a:t>ARC</a:t>
            </a:r>
            <a:r>
              <a:rPr lang="zh-TW" altLang="en-US" dirty="0" smtClean="0"/>
              <a:t>、</a:t>
            </a:r>
            <a:r>
              <a:rPr lang="en-US" altLang="zh-TW" dirty="0" smtClean="0">
                <a:hlinkClick r:id="rId9" tooltip="AVR"/>
              </a:rPr>
              <a:t>AVR</a:t>
            </a:r>
            <a:r>
              <a:rPr lang="zh-TW" altLang="en-US" dirty="0"/>
              <a:t>、</a:t>
            </a:r>
            <a:r>
              <a:rPr lang="en-US" altLang="zh-TW" dirty="0">
                <a:hlinkClick r:id="rId10" tooltip="MIPS架構"/>
              </a:rPr>
              <a:t>MIPS</a:t>
            </a:r>
            <a:r>
              <a:rPr lang="zh-TW" altLang="en-US" dirty="0"/>
              <a:t>、</a:t>
            </a:r>
            <a:r>
              <a:rPr lang="en-US" altLang="zh-TW" dirty="0">
                <a:hlinkClick r:id="rId11" tooltip="PA-RISC"/>
              </a:rPr>
              <a:t>PA-RISC</a:t>
            </a:r>
            <a:r>
              <a:rPr lang="zh-TW" altLang="en-US" dirty="0"/>
              <a:t>、</a:t>
            </a:r>
            <a:r>
              <a:rPr lang="en-US" altLang="zh-TW" dirty="0">
                <a:hlinkClick r:id="rId12" tooltip="Power Architecture"/>
              </a:rPr>
              <a:t>Power </a:t>
            </a:r>
            <a:r>
              <a:rPr lang="en-US" altLang="zh-TW" dirty="0" smtClean="0">
                <a:hlinkClick r:id="rId12" tooltip="Power Architecture"/>
              </a:rPr>
              <a:t>ISA</a:t>
            </a:r>
            <a:r>
              <a:rPr lang="zh-TW" altLang="en-US" dirty="0" smtClean="0"/>
              <a:t>、</a:t>
            </a:r>
            <a:r>
              <a:rPr lang="en-US" altLang="zh-TW" dirty="0" smtClean="0">
                <a:hlinkClick r:id="rId13" tooltip="RISC-V"/>
              </a:rPr>
              <a:t>RISC-V</a:t>
            </a:r>
            <a:r>
              <a:rPr lang="zh-TW" altLang="en-US" dirty="0" smtClean="0"/>
              <a:t>、</a:t>
            </a:r>
            <a:r>
              <a:rPr lang="en-US" altLang="zh-TW" dirty="0" smtClean="0">
                <a:hlinkClick r:id="rId14" tooltip="SPARC"/>
              </a:rPr>
              <a:t>SPARC</a:t>
            </a:r>
            <a:endParaRPr lang="en-US" altLang="zh-TW" dirty="0" smtClean="0"/>
          </a:p>
          <a:p>
            <a:pPr lvl="2"/>
            <a:endParaRPr lang="en-US" altLang="zh-TW" dirty="0"/>
          </a:p>
          <a:p>
            <a:pPr marL="0" indent="0">
              <a:buNone/>
            </a:pPr>
            <a:r>
              <a:rPr lang="zh-TW" altLang="en-US" b="1" dirty="0" smtClean="0"/>
              <a:t>穩定度高</a:t>
            </a:r>
            <a:endParaRPr lang="en-US" altLang="zh-TW" b="1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 smtClean="0"/>
              <a:t>⼀</a:t>
            </a:r>
            <a:r>
              <a:rPr lang="zh-TW" altLang="en-US" dirty="0"/>
              <a:t>些大型的⽣產控制設備</a:t>
            </a:r>
            <a:r>
              <a:rPr lang="zh-TW" altLang="en-US" dirty="0" smtClean="0"/>
              <a:t>，皆使用 </a:t>
            </a:r>
            <a:r>
              <a:rPr lang="en-US" altLang="zh-TW" dirty="0"/>
              <a:t>Unix </a:t>
            </a:r>
            <a:r>
              <a:rPr lang="zh-TW" altLang="en-US" dirty="0"/>
              <a:t>的作業系統。 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 smtClean="0"/>
              <a:t>Linux </a:t>
            </a:r>
            <a:r>
              <a:rPr lang="zh-TW" altLang="en-US" dirty="0"/>
              <a:t>的作業系統也承襲其特性，在經過多次演變 系統也達相當穩定的狀況。</a:t>
            </a:r>
            <a:endParaRPr lang="en-US" altLang="zh-TW" b="1" dirty="0" smtClean="0"/>
          </a:p>
          <a:p>
            <a:pPr marL="57150" indent="0">
              <a:buNone/>
            </a:pPr>
            <a:endParaRPr lang="en-US" altLang="zh-TW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717032"/>
            <a:ext cx="576064" cy="57606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790" y="2564904"/>
            <a:ext cx="504056" cy="50405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888" y="2112502"/>
            <a:ext cx="689504" cy="68950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80" y="3717032"/>
            <a:ext cx="576064" cy="57606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1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440" y="3717032"/>
            <a:ext cx="574890" cy="57606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426" y="3693204"/>
            <a:ext cx="599892" cy="59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Linux </a:t>
            </a:r>
            <a:r>
              <a:rPr lang="zh-TW" altLang="en-US" dirty="0" smtClean="0"/>
              <a:t>好吃嗎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優點、特性</a:t>
            </a:r>
            <a:endParaRPr lang="en-US" alt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01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6</a:t>
            </a:fld>
            <a:endParaRPr lang="en-US" altLang="zh-TW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4294967295"/>
          </p:nvPr>
        </p:nvSpPr>
        <p:spPr>
          <a:xfrm>
            <a:off x="900113" y="1340768"/>
            <a:ext cx="7704598" cy="468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 smtClean="0"/>
              <a:t>多人多工系統</a:t>
            </a:r>
            <a:endParaRPr lang="en-US" altLang="zh-TW" b="1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 smtClean="0"/>
              <a:t>Linux </a:t>
            </a:r>
            <a:r>
              <a:rPr lang="zh-TW" altLang="en-US" dirty="0"/>
              <a:t>是可供多人使用</a:t>
            </a:r>
            <a:r>
              <a:rPr lang="zh-TW" altLang="en-US" dirty="0" smtClean="0"/>
              <a:t>的分時多工作業系統</a:t>
            </a:r>
            <a:r>
              <a:rPr lang="en-US" altLang="zh-TW" dirty="0"/>
              <a:t>, </a:t>
            </a:r>
            <a:r>
              <a:rPr lang="zh-TW" altLang="en-US" dirty="0"/>
              <a:t>具有優異的記憶體和</a:t>
            </a:r>
            <a:r>
              <a:rPr lang="zh-TW" altLang="en-US" dirty="0" smtClean="0"/>
              <a:t>多工</a:t>
            </a:r>
            <a:r>
              <a:rPr lang="zh-TW" altLang="en-US" dirty="0"/>
              <a:t>管理能力</a:t>
            </a:r>
            <a:r>
              <a:rPr lang="en-US" altLang="zh-TW" dirty="0"/>
              <a:t>, </a:t>
            </a:r>
            <a:r>
              <a:rPr lang="zh-TW" altLang="en-US" dirty="0"/>
              <a:t>不僅可讓使用者同時執行數個</a:t>
            </a:r>
            <a:r>
              <a:rPr lang="zh-TW" altLang="en-US" dirty="0" smtClean="0"/>
              <a:t>應用程式</a:t>
            </a:r>
            <a:r>
              <a:rPr lang="en-US" altLang="zh-TW" dirty="0"/>
              <a:t>, </a:t>
            </a:r>
            <a:r>
              <a:rPr lang="zh-TW" altLang="en-US" dirty="0"/>
              <a:t>還能允許遠端使用者連線登入執行程式。 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 smtClean="0"/>
              <a:t>使用者</a:t>
            </a:r>
            <a:r>
              <a:rPr lang="zh-TW" altLang="en-US" dirty="0"/>
              <a:t>帳號的</a:t>
            </a:r>
            <a:r>
              <a:rPr lang="zh-TW" altLang="en-US" dirty="0" smtClean="0"/>
              <a:t>管理、檔案控制權限、硬碟</a:t>
            </a:r>
            <a:r>
              <a:rPr lang="zh-TW" altLang="en-US" dirty="0"/>
              <a:t>空間限制</a:t>
            </a:r>
            <a:r>
              <a:rPr lang="zh-TW" altLang="en-US" dirty="0" smtClean="0"/>
              <a:t>等，都</a:t>
            </a:r>
            <a:r>
              <a:rPr lang="zh-TW" altLang="en-US" dirty="0"/>
              <a:t>有</a:t>
            </a:r>
            <a:r>
              <a:rPr lang="zh-TW" altLang="en-US" dirty="0" smtClean="0"/>
              <a:t>完善</a:t>
            </a:r>
            <a:r>
              <a:rPr lang="zh-TW" altLang="en-US" dirty="0"/>
              <a:t>的工具可以使用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57150" indent="0">
              <a:buNone/>
            </a:pPr>
            <a:endParaRPr lang="en-US" altLang="zh-TW" dirty="0" smtClean="0"/>
          </a:p>
          <a:p>
            <a:pPr marL="57150" indent="0">
              <a:buNone/>
            </a:pPr>
            <a:r>
              <a:rPr lang="zh-TW" altLang="en-US" b="1" dirty="0" smtClean="0"/>
              <a:t>強健的網路功能</a:t>
            </a:r>
            <a:endParaRPr lang="en-US" altLang="zh-TW" b="1" dirty="0" smtClean="0"/>
          </a:p>
          <a:p>
            <a:pPr marL="57150" indent="0">
              <a:buNone/>
            </a:pPr>
            <a:endParaRPr lang="en-US" altLang="zh-TW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 smtClean="0"/>
              <a:t>Linux </a:t>
            </a:r>
            <a:r>
              <a:rPr lang="zh-TW" altLang="en-US" dirty="0"/>
              <a:t>沿襲 </a:t>
            </a:r>
            <a:r>
              <a:rPr lang="en-US" altLang="zh-TW" dirty="0"/>
              <a:t>Unix </a:t>
            </a:r>
            <a:r>
              <a:rPr lang="zh-TW" altLang="en-US" dirty="0"/>
              <a:t>系統使用 </a:t>
            </a:r>
            <a:r>
              <a:rPr lang="en-US" altLang="zh-TW" dirty="0"/>
              <a:t>TCP/IP (Transmission Control Protocol/Internet Protocol) </a:t>
            </a:r>
            <a:r>
              <a:rPr lang="zh-TW" altLang="en-US" dirty="0"/>
              <a:t>為主要的 網路通訊協定</a:t>
            </a:r>
            <a:r>
              <a:rPr lang="en-US" altLang="zh-TW" dirty="0"/>
              <a:t>, </a:t>
            </a:r>
            <a:r>
              <a:rPr lang="zh-TW" altLang="en-US" dirty="0"/>
              <a:t>內建 </a:t>
            </a:r>
            <a:r>
              <a:rPr lang="en-US" altLang="zh-TW" dirty="0"/>
              <a:t>FTP (File Transfer Protocol)</a:t>
            </a:r>
            <a:r>
              <a:rPr lang="zh-TW" altLang="en-US" dirty="0"/>
              <a:t>、 </a:t>
            </a:r>
            <a:r>
              <a:rPr lang="en-US" altLang="zh-TW" dirty="0"/>
              <a:t>E-mail </a:t>
            </a:r>
            <a:r>
              <a:rPr lang="zh-TW" altLang="en-US" dirty="0"/>
              <a:t>與 </a:t>
            </a:r>
            <a:r>
              <a:rPr lang="en-US" altLang="zh-TW" dirty="0"/>
              <a:t>telnet ...</a:t>
            </a:r>
            <a:r>
              <a:rPr lang="zh-TW" altLang="en-US" dirty="0"/>
              <a:t>等功能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 smtClean="0"/>
              <a:t>網路穩定性高</a:t>
            </a:r>
            <a:r>
              <a:rPr lang="zh-TW" altLang="en-US" dirty="0"/>
              <a:t>，</a:t>
            </a:r>
            <a:r>
              <a:rPr lang="zh-TW" altLang="en-US" dirty="0" smtClean="0"/>
              <a:t>許多 </a:t>
            </a:r>
            <a:r>
              <a:rPr lang="en-US" altLang="zh-TW" dirty="0"/>
              <a:t>ISP </a:t>
            </a:r>
            <a:r>
              <a:rPr lang="zh-TW" altLang="en-US" dirty="0" smtClean="0"/>
              <a:t>公司也</a:t>
            </a:r>
            <a:r>
              <a:rPr lang="zh-TW" altLang="en-US" dirty="0"/>
              <a:t>採用 </a:t>
            </a:r>
            <a:r>
              <a:rPr lang="en-US" altLang="zh-TW" dirty="0"/>
              <a:t>Linux </a:t>
            </a:r>
            <a:r>
              <a:rPr lang="zh-TW" altLang="en-US" dirty="0"/>
              <a:t>來</a:t>
            </a:r>
            <a:r>
              <a:rPr lang="zh-TW" altLang="en-US" dirty="0" smtClean="0"/>
              <a:t>架設商用伺服器</a:t>
            </a:r>
            <a:r>
              <a:rPr lang="en-US" altLang="zh-TW" dirty="0" smtClean="0"/>
              <a:t>(</a:t>
            </a:r>
            <a:r>
              <a:rPr lang="zh-TW" altLang="en-US" dirty="0"/>
              <a:t>郵件、</a:t>
            </a:r>
            <a:r>
              <a:rPr lang="en-US" altLang="zh-TW" dirty="0" smtClean="0"/>
              <a:t>WWW</a:t>
            </a:r>
            <a:r>
              <a:rPr lang="zh-TW" altLang="en-US" dirty="0" smtClean="0"/>
              <a:t>、</a:t>
            </a:r>
            <a:r>
              <a:rPr lang="en-US" altLang="zh-TW" dirty="0" smtClean="0"/>
              <a:t>FTP)</a:t>
            </a:r>
            <a:r>
              <a:rPr lang="zh-TW" altLang="en-US" dirty="0" smtClean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5645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Linux </a:t>
            </a:r>
            <a:r>
              <a:rPr lang="zh-TW" altLang="en-US" dirty="0" smtClean="0"/>
              <a:t>難吃嗎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缺點</a:t>
            </a:r>
            <a:endParaRPr lang="en-US" alt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01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7</a:t>
            </a:fld>
            <a:endParaRPr lang="en-US" altLang="zh-TW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4294967295"/>
          </p:nvPr>
        </p:nvSpPr>
        <p:spPr>
          <a:xfrm>
            <a:off x="827584" y="992941"/>
            <a:ext cx="7704598" cy="50405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b="1" dirty="0" smtClean="0">
                <a:latin typeface="+mj-ea"/>
                <a:ea typeface="+mj-ea"/>
              </a:rPr>
              <a:t>在視窗模式下要查看目錄內容，滑鼠點兩下就好</a:t>
            </a:r>
            <a:endParaRPr lang="en-US" altLang="zh-TW" b="1" dirty="0" smtClean="0">
              <a:latin typeface="+mj-ea"/>
              <a:ea typeface="+mj-ea"/>
            </a:endParaRPr>
          </a:p>
          <a:p>
            <a:pPr lvl="2">
              <a:buFont typeface="Wingdings" panose="05000000000000000000" pitchFamily="2" charset="2"/>
              <a:buChar char="l"/>
            </a:pPr>
            <a:endParaRPr lang="en-US" altLang="zh-TW" b="1" dirty="0" smtClean="0">
              <a:latin typeface="+mj-ea"/>
              <a:ea typeface="+mj-ea"/>
            </a:endParaRPr>
          </a:p>
          <a:p>
            <a:pPr lvl="2">
              <a:buFont typeface="Wingdings" panose="05000000000000000000" pitchFamily="2" charset="2"/>
              <a:buChar char="l"/>
            </a:pPr>
            <a:endParaRPr lang="en-US" altLang="zh-TW" b="1" dirty="0">
              <a:latin typeface="+mj-ea"/>
              <a:ea typeface="+mj-ea"/>
            </a:endParaRPr>
          </a:p>
          <a:p>
            <a:pPr lvl="2">
              <a:buFont typeface="Wingdings" panose="05000000000000000000" pitchFamily="2" charset="2"/>
              <a:buChar char="l"/>
            </a:pPr>
            <a:endParaRPr lang="en-US" altLang="zh-TW" b="1" dirty="0" smtClean="0">
              <a:latin typeface="+mj-ea"/>
              <a:ea typeface="+mj-ea"/>
            </a:endParaRPr>
          </a:p>
          <a:p>
            <a:pPr lvl="2">
              <a:buFont typeface="Wingdings" panose="05000000000000000000" pitchFamily="2" charset="2"/>
              <a:buChar char="l"/>
            </a:pPr>
            <a:endParaRPr lang="en-US" altLang="zh-TW" b="1" dirty="0">
              <a:latin typeface="+mj-ea"/>
              <a:ea typeface="+mj-ea"/>
            </a:endParaRPr>
          </a:p>
          <a:p>
            <a:pPr lvl="2">
              <a:buFont typeface="Wingdings" panose="05000000000000000000" pitchFamily="2" charset="2"/>
              <a:buChar char="l"/>
            </a:pPr>
            <a:endParaRPr lang="en-US" altLang="zh-TW" b="1" dirty="0" smtClean="0">
              <a:latin typeface="+mj-ea"/>
              <a:ea typeface="+mj-ea"/>
            </a:endParaRPr>
          </a:p>
          <a:p>
            <a:pPr lvl="2">
              <a:buFont typeface="Wingdings" panose="05000000000000000000" pitchFamily="2" charset="2"/>
              <a:buChar char="l"/>
            </a:pPr>
            <a:endParaRPr lang="en-US" altLang="zh-TW" b="1" dirty="0">
              <a:latin typeface="+mj-ea"/>
              <a:ea typeface="+mj-ea"/>
            </a:endParaRPr>
          </a:p>
          <a:p>
            <a:pPr lvl="2">
              <a:buFont typeface="Wingdings" panose="05000000000000000000" pitchFamily="2" charset="2"/>
              <a:buChar char="l"/>
            </a:pPr>
            <a:endParaRPr lang="en-US" altLang="zh-TW" b="1" dirty="0" smtClean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b="1" dirty="0" smtClean="0">
                <a:latin typeface="+mj-ea"/>
                <a:ea typeface="+mj-ea"/>
              </a:rPr>
              <a:t>命令模式下</a:t>
            </a:r>
            <a:r>
              <a:rPr lang="zh-TW" altLang="en-US" b="1" dirty="0">
                <a:latin typeface="+mj-ea"/>
              </a:rPr>
              <a:t>要查看目錄內容</a:t>
            </a:r>
            <a:r>
              <a:rPr lang="zh-TW" altLang="en-US" b="1" dirty="0" smtClean="0">
                <a:latin typeface="+mj-ea"/>
                <a:ea typeface="+mj-ea"/>
              </a:rPr>
              <a:t>，至少要敲三次指令</a:t>
            </a:r>
            <a:r>
              <a:rPr lang="zh-TW" altLang="en-US" b="1" dirty="0">
                <a:latin typeface="+mj-ea"/>
                <a:ea typeface="+mj-ea"/>
              </a:rPr>
              <a:t>外</a:t>
            </a:r>
            <a:r>
              <a:rPr lang="zh-TW" altLang="en-US" b="1" dirty="0" smtClean="0">
                <a:latin typeface="+mj-ea"/>
                <a:ea typeface="+mj-ea"/>
              </a:rPr>
              <a:t>，還要知道自己在哪裡</a:t>
            </a:r>
            <a:endParaRPr lang="en-US" altLang="zh-TW" b="1" dirty="0" smtClean="0">
              <a:latin typeface="+mj-ea"/>
              <a:ea typeface="+mj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b="1" dirty="0" smtClean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zh-TW" b="1" dirty="0" smtClean="0">
              <a:latin typeface="+mj-ea"/>
              <a:ea typeface="+mj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TW" b="1" dirty="0" smtClean="0">
              <a:latin typeface="+mj-ea"/>
              <a:ea typeface="+mj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b="1" dirty="0" smtClean="0">
              <a:latin typeface="+mj-ea"/>
              <a:ea typeface="+mj-ea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142" y="1235505"/>
            <a:ext cx="3590871" cy="1684987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530" y="3413241"/>
            <a:ext cx="3816687" cy="311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4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Linux </a:t>
            </a:r>
            <a:r>
              <a:rPr lang="zh-TW" altLang="en-US" dirty="0"/>
              <a:t>難</a:t>
            </a:r>
            <a:r>
              <a:rPr lang="zh-TW" altLang="en-US" dirty="0" smtClean="0"/>
              <a:t>吃嗎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缺點</a:t>
            </a:r>
            <a:endParaRPr lang="en-US" alt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01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8</a:t>
            </a:fld>
            <a:endParaRPr lang="en-US" altLang="zh-TW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4294967295"/>
          </p:nvPr>
        </p:nvSpPr>
        <p:spPr>
          <a:xfrm>
            <a:off x="900113" y="1340768"/>
            <a:ext cx="7704598" cy="46805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b="1" dirty="0" smtClean="0">
                <a:latin typeface="+mj-ea"/>
                <a:ea typeface="+mj-ea"/>
              </a:rPr>
              <a:t>基礎軟、硬體、網路知識</a:t>
            </a:r>
            <a:endParaRPr lang="en-US" altLang="zh-TW" b="1" dirty="0" smtClean="0">
              <a:latin typeface="+mj-ea"/>
              <a:ea typeface="+mj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b="1" dirty="0" smtClean="0">
              <a:latin typeface="+mj-ea"/>
              <a:ea typeface="+mj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b="1" dirty="0" smtClean="0">
              <a:latin typeface="+mj-ea"/>
              <a:ea typeface="+mj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b="1" dirty="0">
              <a:latin typeface="+mj-ea"/>
              <a:ea typeface="+mj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b="1" dirty="0" smtClean="0">
              <a:latin typeface="+mj-ea"/>
              <a:ea typeface="+mj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b="1" dirty="0">
              <a:latin typeface="+mj-ea"/>
              <a:ea typeface="+mj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b="1" dirty="0" smtClean="0">
              <a:latin typeface="+mj-ea"/>
              <a:ea typeface="+mj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b="1" dirty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b="1" dirty="0" smtClean="0">
                <a:latin typeface="+mj-ea"/>
                <a:ea typeface="+mj-ea"/>
              </a:rPr>
              <a:t>記憶指令</a:t>
            </a:r>
            <a:endParaRPr lang="en-US" altLang="zh-TW" b="1" dirty="0" smtClean="0">
              <a:latin typeface="+mj-ea"/>
              <a:ea typeface="+mj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b="1" dirty="0" smtClean="0">
              <a:latin typeface="+mj-ea"/>
              <a:ea typeface="+mj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TW" b="1" dirty="0" smtClean="0">
              <a:latin typeface="+mj-ea"/>
              <a:ea typeface="+mj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b="1" dirty="0" smtClean="0">
              <a:latin typeface="+mj-ea"/>
              <a:ea typeface="+mj-ea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330" y="1896620"/>
            <a:ext cx="720000" cy="72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790" y="1918739"/>
            <a:ext cx="720000" cy="720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480" y="1950674"/>
            <a:ext cx="720000" cy="720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079" y="3791272"/>
            <a:ext cx="1967672" cy="1967672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301" y="4047198"/>
            <a:ext cx="531976" cy="531976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6212">
            <a:off x="3275856" y="3502195"/>
            <a:ext cx="763265" cy="76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9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Linux </a:t>
            </a:r>
            <a:r>
              <a:rPr lang="zh-TW" altLang="en-US" dirty="0" smtClean="0"/>
              <a:t>如何吃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運作方式</a:t>
            </a:r>
            <a:endParaRPr lang="en-US" alt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01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9</a:t>
            </a:fld>
            <a:endParaRPr lang="en-US" altLang="zh-TW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67" y="1340768"/>
            <a:ext cx="5735514" cy="446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2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ungyo Group">
  <a:themeElements>
    <a:clrScheme name="Chungyo Group CIS">
      <a:dk1>
        <a:srgbClr val="C0CC00"/>
      </a:dk1>
      <a:lt1>
        <a:srgbClr val="E3E4EB"/>
      </a:lt1>
      <a:dk2>
        <a:srgbClr val="909228"/>
      </a:dk2>
      <a:lt2>
        <a:srgbClr val="E3E4EB"/>
      </a:lt2>
      <a:accent1>
        <a:srgbClr val="909228"/>
      </a:accent1>
      <a:accent2>
        <a:srgbClr val="E13863"/>
      </a:accent2>
      <a:accent3>
        <a:srgbClr val="717171"/>
      </a:accent3>
      <a:accent4>
        <a:srgbClr val="FFFFFF"/>
      </a:accent4>
      <a:accent5>
        <a:srgbClr val="FFFFFF"/>
      </a:accent5>
      <a:accent6>
        <a:srgbClr val="FFFFFF"/>
      </a:accent6>
      <a:hlink>
        <a:srgbClr val="C0CC00"/>
      </a:hlink>
      <a:folHlink>
        <a:srgbClr val="90922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6406</TotalTime>
  <Words>1220</Words>
  <Application>Microsoft Office PowerPoint</Application>
  <PresentationFormat>如螢幕大小 (4:3)</PresentationFormat>
  <Paragraphs>366</Paragraphs>
  <Slides>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1" baseType="lpstr">
      <vt:lpstr>Arial Unicode MS</vt:lpstr>
      <vt:lpstr>微軟正黑體</vt:lpstr>
      <vt:lpstr>新細明體</vt:lpstr>
      <vt:lpstr>Arial</vt:lpstr>
      <vt:lpstr>Calibri</vt:lpstr>
      <vt:lpstr>Wingdings</vt:lpstr>
      <vt:lpstr>Chungyo Group</vt:lpstr>
      <vt:lpstr>Linux 作業系統初識</vt:lpstr>
      <vt:lpstr>PowerPoint 簡報</vt:lpstr>
      <vt:lpstr>Linux初識</vt:lpstr>
      <vt:lpstr>Linux 能吃嗎?</vt:lpstr>
      <vt:lpstr>Linux 好吃嗎?</vt:lpstr>
      <vt:lpstr>Linux 好吃嗎?</vt:lpstr>
      <vt:lpstr>Linux 難吃嗎?</vt:lpstr>
      <vt:lpstr>Linux 難吃嗎?</vt:lpstr>
      <vt:lpstr>Linux 如何吃?</vt:lpstr>
      <vt:lpstr>Linux 如何吃?</vt:lpstr>
      <vt:lpstr>Linux 如何吃?</vt:lpstr>
      <vt:lpstr>Linux 開始吃</vt:lpstr>
      <vt:lpstr>Linux初識</vt:lpstr>
      <vt:lpstr>目錄結構</vt:lpstr>
      <vt:lpstr>目錄結構</vt:lpstr>
      <vt:lpstr>目錄結構</vt:lpstr>
      <vt:lpstr>目錄結構</vt:lpstr>
      <vt:lpstr>目錄結構</vt:lpstr>
      <vt:lpstr>目錄結構</vt:lpstr>
      <vt:lpstr>帳號</vt:lpstr>
      <vt:lpstr>帳號</vt:lpstr>
      <vt:lpstr>帳號</vt:lpstr>
      <vt:lpstr>帳號</vt:lpstr>
      <vt:lpstr>帳號</vt:lpstr>
      <vt:lpstr>帳號</vt:lpstr>
      <vt:lpstr>檔案屬性</vt:lpstr>
      <vt:lpstr>檔案屬性</vt:lpstr>
      <vt:lpstr>檔案屬性</vt:lpstr>
      <vt:lpstr>檔案屬性</vt:lpstr>
      <vt:lpstr>檔案屬性</vt:lpstr>
      <vt:lpstr>檔案屬性</vt:lpstr>
      <vt:lpstr>檔案屬性</vt:lpstr>
      <vt:lpstr>帳號、檔案屬性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Rickie</dc:creator>
  <cp:lastModifiedBy>Shaun</cp:lastModifiedBy>
  <cp:revision>660</cp:revision>
  <dcterms:created xsi:type="dcterms:W3CDTF">2014-05-27T07:58:36Z</dcterms:created>
  <dcterms:modified xsi:type="dcterms:W3CDTF">2025-08-01T07:44:12Z</dcterms:modified>
</cp:coreProperties>
</file>