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57" r:id="rId6"/>
    <p:sldId id="260" r:id="rId7"/>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D4C1-B3C0-4ED3-80F0-52BC0D39E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54F086B8-5F07-452B-B64D-2E2EDC842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A9A7F0EB-CB4E-45DA-BBF3-72A59543CD80}"/>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5" name="Footer Placeholder 4">
            <a:extLst>
              <a:ext uri="{FF2B5EF4-FFF2-40B4-BE49-F238E27FC236}">
                <a16:creationId xmlns:a16="http://schemas.microsoft.com/office/drawing/2014/main" id="{CFCADC4F-A22E-4C24-8346-C821949C5A1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AB428315-75A9-491B-A69E-9FDDBC3EED2E}"/>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26050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445B-805B-41D9-ABDB-367AFD9DF5D5}"/>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0BC0D8F8-BEE0-46E6-8ED6-BBF2D09FC1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3291B9C9-B2DB-4C1D-A6FB-295A68D94CAF}"/>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5" name="Footer Placeholder 4">
            <a:extLst>
              <a:ext uri="{FF2B5EF4-FFF2-40B4-BE49-F238E27FC236}">
                <a16:creationId xmlns:a16="http://schemas.microsoft.com/office/drawing/2014/main" id="{1AEB0575-B5AC-4FAE-A559-7C0EE978B9D0}"/>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A3E4834C-B517-4BAD-A88B-909675233C22}"/>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131503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95F57-A919-4D41-9597-BD79E6F8C6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D73D076D-D4AA-4963-A187-861F01DC91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BDD574A3-DDD6-48B7-B95E-A68E001FF9F9}"/>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5" name="Footer Placeholder 4">
            <a:extLst>
              <a:ext uri="{FF2B5EF4-FFF2-40B4-BE49-F238E27FC236}">
                <a16:creationId xmlns:a16="http://schemas.microsoft.com/office/drawing/2014/main" id="{41E09468-5FE5-46ED-BDC7-66BD28AEC649}"/>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35C85839-DDEC-4EB8-83EC-74E46FDE3971}"/>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384121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475E-2D15-4143-B529-18599680D2C3}"/>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937BDEBA-8240-4777-9DFF-F61390BF49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332C7694-4599-4B15-8A96-B92A74E0E010}"/>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5" name="Footer Placeholder 4">
            <a:extLst>
              <a:ext uri="{FF2B5EF4-FFF2-40B4-BE49-F238E27FC236}">
                <a16:creationId xmlns:a16="http://schemas.microsoft.com/office/drawing/2014/main" id="{DD2F2E4C-75EA-4D01-95D6-8C7DC7B10243}"/>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980D9EB4-D919-4D9B-AE29-121E8E6FF6A2}"/>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85380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01F7-995D-4AC4-B7FE-8CF17297C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268578D8-B3BC-4222-AC93-2D1D97E54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2AD391-488B-4141-BE43-DE3D1F35A5E1}"/>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5" name="Footer Placeholder 4">
            <a:extLst>
              <a:ext uri="{FF2B5EF4-FFF2-40B4-BE49-F238E27FC236}">
                <a16:creationId xmlns:a16="http://schemas.microsoft.com/office/drawing/2014/main" id="{837B75DD-18E1-4594-856A-CB6F758F65A5}"/>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BEE564D2-CBC9-4BB6-AB77-8146AF6C6624}"/>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165376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A613-5138-4F5A-8276-01AE69362BFA}"/>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8CBAFA7D-FBF5-46B6-A62E-E1C883A8C6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B81D0251-FA27-4F29-A235-ECF2C14598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CBE5B9DE-A443-428A-8F59-C8B291B641AC}"/>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6" name="Footer Placeholder 5">
            <a:extLst>
              <a:ext uri="{FF2B5EF4-FFF2-40B4-BE49-F238E27FC236}">
                <a16:creationId xmlns:a16="http://schemas.microsoft.com/office/drawing/2014/main" id="{020E9FBE-BC6B-441E-88AF-6AA892954100}"/>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A1546CC2-3A18-4811-A6FB-CA0EB2CA8313}"/>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303737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F084-F712-494C-AA76-4F15F0694859}"/>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327E50F8-EEE9-416B-B023-E8D900049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AD2225-E629-487C-81AF-33FB8AE8A6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74C06967-C677-4336-BCF9-77DEE52A3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C57735-A277-49BD-A394-4B052AC19B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5285633D-4395-4BCA-A257-A053FDD94C60}"/>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8" name="Footer Placeholder 7">
            <a:extLst>
              <a:ext uri="{FF2B5EF4-FFF2-40B4-BE49-F238E27FC236}">
                <a16:creationId xmlns:a16="http://schemas.microsoft.com/office/drawing/2014/main" id="{E5D0E297-6C24-4D00-A4C1-48ADBB014237}"/>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1AE5BDC2-1D82-48F8-9915-078FD683383A}"/>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309206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0B1-D230-4FE6-8F05-59C50507F82C}"/>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71956DC6-3CE6-4B0E-8EFB-287F04E06027}"/>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4" name="Footer Placeholder 3">
            <a:extLst>
              <a:ext uri="{FF2B5EF4-FFF2-40B4-BE49-F238E27FC236}">
                <a16:creationId xmlns:a16="http://schemas.microsoft.com/office/drawing/2014/main" id="{263BDA00-AEE2-4812-8FA6-75E0250E9973}"/>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D0CAEDED-2021-4861-BC5B-D657F74F8CCF}"/>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161299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15DC1-2B83-495F-94A1-B1F92D0D4C19}"/>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3" name="Footer Placeholder 2">
            <a:extLst>
              <a:ext uri="{FF2B5EF4-FFF2-40B4-BE49-F238E27FC236}">
                <a16:creationId xmlns:a16="http://schemas.microsoft.com/office/drawing/2014/main" id="{C1F2D3EB-3099-4A4E-86BD-53D289C41C31}"/>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A1BF8475-86F9-47CF-8A98-54B06A742855}"/>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126887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683B-9B46-4E5E-A0F5-8BC773D7E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DBE9BF57-B6B9-44AC-800A-315BD26DB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F70A98A7-8AED-4EC6-89C1-6E10B803E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A7173-2559-4D28-A178-3F8D19AF7438}"/>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6" name="Footer Placeholder 5">
            <a:extLst>
              <a:ext uri="{FF2B5EF4-FFF2-40B4-BE49-F238E27FC236}">
                <a16:creationId xmlns:a16="http://schemas.microsoft.com/office/drawing/2014/main" id="{99F9DE15-28BB-4F32-9ECF-EAA40D69A761}"/>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49999C5B-D598-444D-A93E-0DA0745B073B}"/>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237807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C417-1E40-48E4-A2E2-5F9E705F6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2E608CEC-2F4D-4B4E-96BC-E232369C0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FA6428C6-1E59-48AB-ABFB-6B7F42753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5520C3-0E0B-4ECE-B8FA-D39C35EB016F}"/>
              </a:ext>
            </a:extLst>
          </p:cNvPr>
          <p:cNvSpPr>
            <a:spLocks noGrp="1"/>
          </p:cNvSpPr>
          <p:nvPr>
            <p:ph type="dt" sz="half" idx="10"/>
          </p:nvPr>
        </p:nvSpPr>
        <p:spPr/>
        <p:txBody>
          <a:bodyPr/>
          <a:lstStyle/>
          <a:p>
            <a:fld id="{3B5579B1-D090-4E66-A6B2-F5BA720A6882}" type="datetimeFigureOut">
              <a:rPr lang="ar-SA" smtClean="0"/>
              <a:t>30/05/1439</a:t>
            </a:fld>
            <a:endParaRPr lang="ar-SA"/>
          </a:p>
        </p:txBody>
      </p:sp>
      <p:sp>
        <p:nvSpPr>
          <p:cNvPr id="6" name="Footer Placeholder 5">
            <a:extLst>
              <a:ext uri="{FF2B5EF4-FFF2-40B4-BE49-F238E27FC236}">
                <a16:creationId xmlns:a16="http://schemas.microsoft.com/office/drawing/2014/main" id="{E8F7457C-0377-412D-99B6-00ED6F7A2E4B}"/>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123B4658-4321-4B58-9400-375D17ACA91E}"/>
              </a:ext>
            </a:extLst>
          </p:cNvPr>
          <p:cNvSpPr>
            <a:spLocks noGrp="1"/>
          </p:cNvSpPr>
          <p:nvPr>
            <p:ph type="sldNum" sz="quarter" idx="12"/>
          </p:nvPr>
        </p:nvSpPr>
        <p:spPr/>
        <p:txBody>
          <a:bodyPr/>
          <a:lstStyle/>
          <a:p>
            <a:fld id="{96EDDC7B-7885-4F55-8810-34B1ECF5B888}" type="slidenum">
              <a:rPr lang="ar-SA" smtClean="0"/>
              <a:t>‹#›</a:t>
            </a:fld>
            <a:endParaRPr lang="ar-SA"/>
          </a:p>
        </p:txBody>
      </p:sp>
    </p:spTree>
    <p:extLst>
      <p:ext uri="{BB962C8B-B14F-4D97-AF65-F5344CB8AC3E}">
        <p14:creationId xmlns:p14="http://schemas.microsoft.com/office/powerpoint/2010/main" val="204529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F9F0A1-3943-45CB-B298-A01D5BAA1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DEE385DC-D031-4113-A388-201F1DC53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FCB719F2-D2E8-4AD3-A99B-11B946507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579B1-D090-4E66-A6B2-F5BA720A6882}" type="datetimeFigureOut">
              <a:rPr lang="ar-SA" smtClean="0"/>
              <a:t>30/05/1439</a:t>
            </a:fld>
            <a:endParaRPr lang="ar-SA"/>
          </a:p>
        </p:txBody>
      </p:sp>
      <p:sp>
        <p:nvSpPr>
          <p:cNvPr id="5" name="Footer Placeholder 4">
            <a:extLst>
              <a:ext uri="{FF2B5EF4-FFF2-40B4-BE49-F238E27FC236}">
                <a16:creationId xmlns:a16="http://schemas.microsoft.com/office/drawing/2014/main" id="{944BBF96-8D46-4BA2-BC7E-3C14D6621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9C2632FE-E6E7-42B0-A231-2038B3A5E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DDC7B-7885-4F55-8810-34B1ECF5B888}" type="slidenum">
              <a:rPr lang="ar-SA" smtClean="0"/>
              <a:t>‹#›</a:t>
            </a:fld>
            <a:endParaRPr lang="ar-SA"/>
          </a:p>
        </p:txBody>
      </p:sp>
    </p:spTree>
    <p:extLst>
      <p:ext uri="{BB962C8B-B14F-4D97-AF65-F5344CB8AC3E}">
        <p14:creationId xmlns:p14="http://schemas.microsoft.com/office/powerpoint/2010/main" val="185576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7A53-BAF0-41A5-AEE8-90E35C925FD0}"/>
              </a:ext>
            </a:extLst>
          </p:cNvPr>
          <p:cNvSpPr>
            <a:spLocks noGrp="1"/>
          </p:cNvSpPr>
          <p:nvPr>
            <p:ph type="ctrTitle"/>
          </p:nvPr>
        </p:nvSpPr>
        <p:spPr/>
        <p:txBody>
          <a:bodyPr/>
          <a:lstStyle/>
          <a:p>
            <a:endParaRPr lang="ar-SA"/>
          </a:p>
        </p:txBody>
      </p:sp>
      <p:sp>
        <p:nvSpPr>
          <p:cNvPr id="3" name="Subtitle 2">
            <a:extLst>
              <a:ext uri="{FF2B5EF4-FFF2-40B4-BE49-F238E27FC236}">
                <a16:creationId xmlns:a16="http://schemas.microsoft.com/office/drawing/2014/main" id="{EFD6CA4F-DFF1-4EF2-9344-20F1369A5772}"/>
              </a:ext>
            </a:extLst>
          </p:cNvPr>
          <p:cNvSpPr>
            <a:spLocks noGrp="1"/>
          </p:cNvSpPr>
          <p:nvPr>
            <p:ph type="subTitle" idx="1"/>
          </p:nvPr>
        </p:nvSpPr>
        <p:spPr/>
        <p:txBody>
          <a:bodyPr/>
          <a:lstStyle/>
          <a:p>
            <a:endParaRPr lang="ar-SA"/>
          </a:p>
        </p:txBody>
      </p:sp>
    </p:spTree>
    <p:extLst>
      <p:ext uri="{BB962C8B-B14F-4D97-AF65-F5344CB8AC3E}">
        <p14:creationId xmlns:p14="http://schemas.microsoft.com/office/powerpoint/2010/main" val="50862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F39A-F711-46F3-8170-4917E556AF6C}"/>
              </a:ext>
            </a:extLst>
          </p:cNvPr>
          <p:cNvSpPr>
            <a:spLocks noGrp="1"/>
          </p:cNvSpPr>
          <p:nvPr>
            <p:ph type="title"/>
          </p:nvPr>
        </p:nvSpPr>
        <p:spPr>
          <a:xfrm>
            <a:off x="838200" y="1469082"/>
            <a:ext cx="10515600" cy="3433117"/>
          </a:xfrm>
        </p:spPr>
        <p:txBody>
          <a:bodyPr>
            <a:normAutofit fontScale="90000"/>
          </a:bodyPr>
          <a:lstStyle/>
          <a:p>
            <a:r>
              <a:rPr lang="en-US" dirty="0" err="1"/>
              <a:t>OpenCelliD</a:t>
            </a:r>
            <a:r>
              <a:rPr lang="en-US" dirty="0"/>
              <a:t> is </a:t>
            </a:r>
            <a:r>
              <a:rPr lang="en-US" dirty="0" err="1"/>
              <a:t>BigData</a:t>
            </a:r>
            <a:r>
              <a:rPr lang="en-US" dirty="0"/>
              <a:t> collection of Cell Towers and </a:t>
            </a:r>
            <a:r>
              <a:rPr lang="en-US" dirty="0" err="1"/>
              <a:t>WiFi</a:t>
            </a:r>
            <a:r>
              <a:rPr lang="en-US" dirty="0"/>
              <a:t> Aps.</a:t>
            </a:r>
            <a:br>
              <a:rPr lang="en-US" dirty="0"/>
            </a:br>
            <a:br>
              <a:rPr lang="en-US" dirty="0"/>
            </a:br>
            <a:r>
              <a:rPr lang="en-US" dirty="0"/>
              <a:t>This database is built by the community and is free available for download.</a:t>
            </a:r>
            <a:br>
              <a:rPr lang="en-US" dirty="0"/>
            </a:br>
            <a:br>
              <a:rPr lang="en-US" dirty="0"/>
            </a:br>
            <a:r>
              <a:rPr lang="en-US" dirty="0"/>
              <a:t>The row count is 39,374,666 The size is 3.12 GB, </a:t>
            </a:r>
            <a:r>
              <a:rPr lang="en-US" i="1" dirty="0">
                <a:effectLst/>
              </a:rPr>
              <a:t>Last updated on : 2018-02-14</a:t>
            </a:r>
            <a:r>
              <a:rPr lang="en-US" dirty="0"/>
              <a:t> </a:t>
            </a:r>
            <a:endParaRPr lang="ar-SA" dirty="0"/>
          </a:p>
        </p:txBody>
      </p:sp>
    </p:spTree>
    <p:extLst>
      <p:ext uri="{BB962C8B-B14F-4D97-AF65-F5344CB8AC3E}">
        <p14:creationId xmlns:p14="http://schemas.microsoft.com/office/powerpoint/2010/main" val="366438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CAE8-A490-41D0-A8DF-94F78BC4525A}"/>
              </a:ext>
            </a:extLst>
          </p:cNvPr>
          <p:cNvSpPr>
            <a:spLocks noGrp="1"/>
          </p:cNvSpPr>
          <p:nvPr>
            <p:ph type="title"/>
          </p:nvPr>
        </p:nvSpPr>
        <p:spPr/>
        <p:txBody>
          <a:bodyPr/>
          <a:lstStyle/>
          <a:p>
            <a:r>
              <a:rPr lang="en-US" b="1" dirty="0"/>
              <a:t>Remove Duplicates</a:t>
            </a:r>
            <a:endParaRPr lang="ar-SA" b="1" dirty="0"/>
          </a:p>
        </p:txBody>
      </p:sp>
      <p:sp>
        <p:nvSpPr>
          <p:cNvPr id="3" name="Content Placeholder 2">
            <a:extLst>
              <a:ext uri="{FF2B5EF4-FFF2-40B4-BE49-F238E27FC236}">
                <a16:creationId xmlns:a16="http://schemas.microsoft.com/office/drawing/2014/main" id="{718029DC-0E1F-4204-A93F-FC4D8863C124}"/>
              </a:ext>
            </a:extLst>
          </p:cNvPr>
          <p:cNvSpPr>
            <a:spLocks noGrp="1"/>
          </p:cNvSpPr>
          <p:nvPr>
            <p:ph idx="1"/>
          </p:nvPr>
        </p:nvSpPr>
        <p:spPr/>
        <p:txBody>
          <a:bodyPr>
            <a:normAutofit lnSpcReduction="10000"/>
          </a:bodyPr>
          <a:lstStyle/>
          <a:p>
            <a:r>
              <a:rPr lang="en-US" dirty="0"/>
              <a:t>SELECT [radio],[mcc],[net],[area],[cell],[unit],[</a:t>
            </a:r>
            <a:r>
              <a:rPr lang="en-US" dirty="0" err="1"/>
              <a:t>lon</a:t>
            </a:r>
            <a:r>
              <a:rPr lang="en-US" dirty="0"/>
              <a:t>],[</a:t>
            </a:r>
            <a:r>
              <a:rPr lang="en-US" dirty="0" err="1"/>
              <a:t>lat</a:t>
            </a:r>
            <a:r>
              <a:rPr lang="en-US" dirty="0"/>
              <a:t>],[range],[samples],[changeable],[created],[updated],[</a:t>
            </a:r>
            <a:r>
              <a:rPr lang="en-US" dirty="0" err="1"/>
              <a:t>averageSignal</a:t>
            </a:r>
            <a:r>
              <a:rPr lang="en-US" dirty="0"/>
              <a:t>]</a:t>
            </a:r>
          </a:p>
          <a:p>
            <a:r>
              <a:rPr lang="en-US" dirty="0"/>
              <a:t>  ,col3=count(*)</a:t>
            </a:r>
          </a:p>
          <a:p>
            <a:r>
              <a:rPr lang="en-US" dirty="0"/>
              <a:t>  INTO </a:t>
            </a:r>
            <a:r>
              <a:rPr lang="en-US" dirty="0" err="1"/>
              <a:t>holdkey</a:t>
            </a:r>
            <a:endParaRPr lang="en-US" dirty="0"/>
          </a:p>
          <a:p>
            <a:r>
              <a:rPr lang="en-US" dirty="0"/>
              <a:t>  FROM [</a:t>
            </a:r>
            <a:r>
              <a:rPr lang="en-US" dirty="0" err="1"/>
              <a:t>Opencellid</a:t>
            </a:r>
            <a:r>
              <a:rPr lang="en-US" dirty="0"/>
              <a:t>].[</a:t>
            </a:r>
            <a:r>
              <a:rPr lang="en-US" dirty="0" err="1"/>
              <a:t>dbo</a:t>
            </a:r>
            <a:r>
              <a:rPr lang="en-US" dirty="0"/>
              <a:t>].[cell_towers_2018-01-31-T10-00-01]</a:t>
            </a:r>
          </a:p>
          <a:p>
            <a:r>
              <a:rPr lang="en-US" dirty="0"/>
              <a:t>  GROUP BY [radio],[mcc],[net],[area],[cell],[unit],[</a:t>
            </a:r>
            <a:r>
              <a:rPr lang="en-US" dirty="0" err="1"/>
              <a:t>lon</a:t>
            </a:r>
            <a:r>
              <a:rPr lang="en-US" dirty="0"/>
              <a:t>],[</a:t>
            </a:r>
            <a:r>
              <a:rPr lang="en-US" dirty="0" err="1"/>
              <a:t>lat</a:t>
            </a:r>
            <a:r>
              <a:rPr lang="en-US" dirty="0"/>
              <a:t>],[range],[samples],[changeable],[created],[updated],[</a:t>
            </a:r>
            <a:r>
              <a:rPr lang="en-US" dirty="0" err="1"/>
              <a:t>averageSignal</a:t>
            </a:r>
            <a:r>
              <a:rPr lang="en-US" dirty="0"/>
              <a:t>]</a:t>
            </a:r>
          </a:p>
          <a:p>
            <a:r>
              <a:rPr lang="en-US" dirty="0"/>
              <a:t>  HAVING count(*) &gt; 1</a:t>
            </a:r>
          </a:p>
          <a:p>
            <a:endParaRPr lang="ar-SA" dirty="0"/>
          </a:p>
        </p:txBody>
      </p:sp>
    </p:spTree>
    <p:extLst>
      <p:ext uri="{BB962C8B-B14F-4D97-AF65-F5344CB8AC3E}">
        <p14:creationId xmlns:p14="http://schemas.microsoft.com/office/powerpoint/2010/main" val="207584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F39A-F711-46F3-8170-4917E556AF6C}"/>
              </a:ext>
            </a:extLst>
          </p:cNvPr>
          <p:cNvSpPr>
            <a:spLocks noGrp="1"/>
          </p:cNvSpPr>
          <p:nvPr>
            <p:ph type="title"/>
          </p:nvPr>
        </p:nvSpPr>
        <p:spPr>
          <a:xfrm>
            <a:off x="838200" y="300683"/>
            <a:ext cx="10515600" cy="908810"/>
          </a:xfrm>
        </p:spPr>
        <p:txBody>
          <a:bodyPr/>
          <a:lstStyle/>
          <a:p>
            <a:r>
              <a:rPr lang="en-US" dirty="0"/>
              <a:t>Database</a:t>
            </a:r>
            <a:endParaRPr lang="ar-SA" dirty="0"/>
          </a:p>
        </p:txBody>
      </p:sp>
      <p:pic>
        <p:nvPicPr>
          <p:cNvPr id="4" name="Picture 3">
            <a:extLst>
              <a:ext uri="{FF2B5EF4-FFF2-40B4-BE49-F238E27FC236}">
                <a16:creationId xmlns:a16="http://schemas.microsoft.com/office/drawing/2014/main" id="{B7BC433A-1EF2-499D-9834-536BDB9ED117}"/>
              </a:ext>
            </a:extLst>
          </p:cNvPr>
          <p:cNvPicPr>
            <a:picLocks noChangeAspect="1"/>
          </p:cNvPicPr>
          <p:nvPr/>
        </p:nvPicPr>
        <p:blipFill>
          <a:blip r:embed="rId2"/>
          <a:stretch>
            <a:fillRect/>
          </a:stretch>
        </p:blipFill>
        <p:spPr>
          <a:xfrm>
            <a:off x="1083075" y="1209493"/>
            <a:ext cx="10270725" cy="5648507"/>
          </a:xfrm>
          <a:prstGeom prst="rect">
            <a:avLst/>
          </a:prstGeom>
        </p:spPr>
      </p:pic>
    </p:spTree>
    <p:extLst>
      <p:ext uri="{BB962C8B-B14F-4D97-AF65-F5344CB8AC3E}">
        <p14:creationId xmlns:p14="http://schemas.microsoft.com/office/powerpoint/2010/main" val="7795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FA4623-E613-4B73-8AAD-D4035C2FF0ED}"/>
              </a:ext>
            </a:extLst>
          </p:cNvPr>
          <p:cNvPicPr>
            <a:picLocks noChangeAspect="1"/>
          </p:cNvPicPr>
          <p:nvPr/>
        </p:nvPicPr>
        <p:blipFill>
          <a:blip r:embed="rId2"/>
          <a:stretch>
            <a:fillRect/>
          </a:stretch>
        </p:blipFill>
        <p:spPr>
          <a:xfrm>
            <a:off x="3136812" y="867229"/>
            <a:ext cx="8084516" cy="5439747"/>
          </a:xfrm>
          <a:prstGeom prst="rect">
            <a:avLst/>
          </a:prstGeom>
        </p:spPr>
      </p:pic>
    </p:spTree>
    <p:extLst>
      <p:ext uri="{BB962C8B-B14F-4D97-AF65-F5344CB8AC3E}">
        <p14:creationId xmlns:p14="http://schemas.microsoft.com/office/powerpoint/2010/main" val="285350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9F3A9D-31A2-4DB2-8951-9A53A956C45C}"/>
              </a:ext>
            </a:extLst>
          </p:cNvPr>
          <p:cNvSpPr/>
          <p:nvPr/>
        </p:nvSpPr>
        <p:spPr>
          <a:xfrm>
            <a:off x="862532" y="592435"/>
            <a:ext cx="5526962" cy="923330"/>
          </a:xfrm>
          <a:prstGeom prst="rect">
            <a:avLst/>
          </a:prstGeom>
        </p:spPr>
        <p:txBody>
          <a:bodyPr wrap="none">
            <a:spAutoFit/>
          </a:bodyPr>
          <a:lstStyle/>
          <a:p>
            <a:pPr marL="342900" indent="-342900">
              <a:buFont typeface="+mj-lt"/>
              <a:buAutoNum type="arabicPeriod"/>
            </a:pPr>
            <a:r>
              <a:rPr lang="en-US" dirty="0"/>
              <a:t>Create A new Database in SQL, name “</a:t>
            </a:r>
            <a:r>
              <a:rPr lang="en-US" dirty="0" err="1"/>
              <a:t>Opencellid</a:t>
            </a:r>
            <a:r>
              <a:rPr lang="en-US" dirty="0"/>
              <a:t>”.</a:t>
            </a:r>
          </a:p>
          <a:p>
            <a:pPr marL="342900" indent="-342900">
              <a:buFont typeface="+mj-lt"/>
              <a:buAutoNum type="arabicPeriod"/>
            </a:pPr>
            <a:r>
              <a:rPr lang="en-US" dirty="0"/>
              <a:t>Import Data using Task-&gt; Import Data”</a:t>
            </a:r>
          </a:p>
          <a:p>
            <a:pPr marL="342900" indent="-342900">
              <a:buFont typeface="+mj-lt"/>
              <a:buAutoNum type="arabicPeriod"/>
            </a:pPr>
            <a:r>
              <a:rPr lang="en-US" dirty="0"/>
              <a:t>Choose “Flat File Source” and choose “Cell-</a:t>
            </a:r>
            <a:r>
              <a:rPr lang="en-US" dirty="0" err="1"/>
              <a:t>tower.csv</a:t>
            </a:r>
            <a:r>
              <a:rPr lang="en-US" dirty="0"/>
              <a:t>”</a:t>
            </a:r>
            <a:endParaRPr lang="ar-SA" dirty="0"/>
          </a:p>
        </p:txBody>
      </p:sp>
      <p:pic>
        <p:nvPicPr>
          <p:cNvPr id="5" name="Picture 4">
            <a:extLst>
              <a:ext uri="{FF2B5EF4-FFF2-40B4-BE49-F238E27FC236}">
                <a16:creationId xmlns:a16="http://schemas.microsoft.com/office/drawing/2014/main" id="{6968BB04-2DDE-449D-9820-75F09F4D711F}"/>
              </a:ext>
            </a:extLst>
          </p:cNvPr>
          <p:cNvPicPr>
            <a:picLocks noChangeAspect="1"/>
          </p:cNvPicPr>
          <p:nvPr/>
        </p:nvPicPr>
        <p:blipFill rotWithShape="1">
          <a:blip r:embed="rId2"/>
          <a:srcRect r="65312" b="32037"/>
          <a:stretch/>
        </p:blipFill>
        <p:spPr>
          <a:xfrm>
            <a:off x="431800" y="1955800"/>
            <a:ext cx="3491600" cy="3848100"/>
          </a:xfrm>
          <a:prstGeom prst="rect">
            <a:avLst/>
          </a:prstGeom>
        </p:spPr>
      </p:pic>
      <p:pic>
        <p:nvPicPr>
          <p:cNvPr id="6" name="Picture 5">
            <a:extLst>
              <a:ext uri="{FF2B5EF4-FFF2-40B4-BE49-F238E27FC236}">
                <a16:creationId xmlns:a16="http://schemas.microsoft.com/office/drawing/2014/main" id="{18771DC1-789D-4CC4-AC81-471A002B2BDA}"/>
              </a:ext>
            </a:extLst>
          </p:cNvPr>
          <p:cNvPicPr>
            <a:picLocks noChangeAspect="1"/>
          </p:cNvPicPr>
          <p:nvPr/>
        </p:nvPicPr>
        <p:blipFill>
          <a:blip r:embed="rId3"/>
          <a:stretch>
            <a:fillRect/>
          </a:stretch>
        </p:blipFill>
        <p:spPr>
          <a:xfrm>
            <a:off x="4698579" y="1955800"/>
            <a:ext cx="3707070" cy="3848100"/>
          </a:xfrm>
          <a:prstGeom prst="rect">
            <a:avLst/>
          </a:prstGeom>
        </p:spPr>
      </p:pic>
    </p:spTree>
    <p:extLst>
      <p:ext uri="{BB962C8B-B14F-4D97-AF65-F5344CB8AC3E}">
        <p14:creationId xmlns:p14="http://schemas.microsoft.com/office/powerpoint/2010/main" val="187617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136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OpenCelliD is BigData collection of Cell Towers and WiFi Aps.  This database is built by the community and is free available for download.  The row count is 39,374,666 The size is 3.12 GB, Last updated on : 2018-02-14 </vt:lpstr>
      <vt:lpstr>Remove Duplicates</vt:lpstr>
      <vt:lpstr>Database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cp:revision>
  <dcterms:created xsi:type="dcterms:W3CDTF">2018-02-15T09:59:51Z</dcterms:created>
  <dcterms:modified xsi:type="dcterms:W3CDTF">2018-02-15T11:06:35Z</dcterms:modified>
</cp:coreProperties>
</file>