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259" r:id="rId5"/>
    <p:sldId id="260" r:id="rId6"/>
    <p:sldId id="268" r:id="rId7"/>
    <p:sldId id="261" r:id="rId8"/>
    <p:sldId id="262" r:id="rId9"/>
    <p:sldId id="263" r:id="rId10"/>
    <p:sldId id="269" r:id="rId11"/>
    <p:sldId id="270" r:id="rId12"/>
    <p:sldId id="264" r:id="rId13"/>
    <p:sldId id="265"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30DDC-DFFF-6D43-94E8-AA14B537E908}">
          <p14:sldIdLst>
            <p14:sldId id="256"/>
            <p14:sldId id="257"/>
            <p14:sldId id="258"/>
            <p14:sldId id="259"/>
            <p14:sldId id="260"/>
            <p14:sldId id="268"/>
            <p14:sldId id="261"/>
            <p14:sldId id="262"/>
            <p14:sldId id="263"/>
            <p14:sldId id="269"/>
            <p14:sldId id="270"/>
            <p14:sldId id="264"/>
            <p14:sldId id="265"/>
            <p14:sldId id="266"/>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64843"/>
  </p:normalViewPr>
  <p:slideViewPr>
    <p:cSldViewPr snapToGrid="0">
      <p:cViewPr varScale="1">
        <p:scale>
          <a:sx n="72" d="100"/>
          <a:sy n="72" d="100"/>
        </p:scale>
        <p:origin x="2120"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7" d="100"/>
          <a:sy n="87" d="100"/>
        </p:scale>
        <p:origin x="390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51817-76E9-4747-A6AA-4DF6FC0FD84A}" type="datetimeFigureOut">
              <a:rPr lang="en-US" smtClean="0"/>
              <a:t>4/29/19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80197-8450-2B4F-9CB6-11A068C6150A}" type="slidenum">
              <a:rPr lang="en-US" smtClean="0"/>
              <a:t>‹#›</a:t>
            </a:fld>
            <a:endParaRPr lang="en-US"/>
          </a:p>
        </p:txBody>
      </p:sp>
    </p:spTree>
    <p:extLst>
      <p:ext uri="{BB962C8B-B14F-4D97-AF65-F5344CB8AC3E}">
        <p14:creationId xmlns:p14="http://schemas.microsoft.com/office/powerpoint/2010/main" val="154473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180197-8450-2B4F-9CB6-11A068C6150A}" type="slidenum">
              <a:rPr lang="en-US" smtClean="0"/>
              <a:t>1</a:t>
            </a:fld>
            <a:endParaRPr lang="en-US"/>
          </a:p>
        </p:txBody>
      </p:sp>
    </p:spTree>
    <p:extLst>
      <p:ext uri="{BB962C8B-B14F-4D97-AF65-F5344CB8AC3E}">
        <p14:creationId xmlns:p14="http://schemas.microsoft.com/office/powerpoint/2010/main" val="4230610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methodology that I used for factor selection is stepwise regression. </a:t>
            </a:r>
          </a:p>
          <a:p>
            <a:endParaRPr lang="en-US" dirty="0"/>
          </a:p>
          <a:p>
            <a:r>
              <a:rPr lang="en-US" dirty="0"/>
              <a:t>This has same algorithm with logistic regression, but it’s different from the logistic one that stepwise one repeat entering and removing predictors when making a model. </a:t>
            </a:r>
          </a:p>
          <a:p>
            <a:endParaRPr lang="en-US" dirty="0"/>
          </a:p>
          <a:p>
            <a:r>
              <a:rPr lang="en-US" dirty="0"/>
              <a:t>I used a function in R-package, and the results of factor selection through stepwise regression is like this in the table; </a:t>
            </a:r>
          </a:p>
        </p:txBody>
      </p:sp>
      <p:sp>
        <p:nvSpPr>
          <p:cNvPr id="4" name="Slide Number Placeholder 3"/>
          <p:cNvSpPr>
            <a:spLocks noGrp="1"/>
          </p:cNvSpPr>
          <p:nvPr>
            <p:ph type="sldNum" sz="quarter" idx="5"/>
          </p:nvPr>
        </p:nvSpPr>
        <p:spPr/>
        <p:txBody>
          <a:bodyPr/>
          <a:lstStyle/>
          <a:p>
            <a:fld id="{42180197-8450-2B4F-9CB6-11A068C6150A}" type="slidenum">
              <a:rPr lang="en-US" smtClean="0"/>
              <a:t>12</a:t>
            </a:fld>
            <a:endParaRPr lang="en-US"/>
          </a:p>
        </p:txBody>
      </p:sp>
    </p:spTree>
    <p:extLst>
      <p:ext uri="{BB962C8B-B14F-4D97-AF65-F5344CB8AC3E}">
        <p14:creationId xmlns:p14="http://schemas.microsoft.com/office/powerpoint/2010/main" val="3784224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method for factor selection is Random Forest. </a:t>
            </a:r>
          </a:p>
          <a:p>
            <a:endParaRPr lang="en-US" dirty="0"/>
          </a:p>
          <a:p>
            <a:r>
              <a:rPr lang="en-US" dirty="0"/>
              <a:t>This one is highly useful to rank the importance of a set of variables when creating either regression or classification model. </a:t>
            </a:r>
          </a:p>
          <a:p>
            <a:endParaRPr lang="en-US" dirty="0"/>
          </a:p>
          <a:p>
            <a:r>
              <a:rPr lang="en-US" dirty="0"/>
              <a:t>SO, I use a r-packaged function and set 500 as default values of making trees, and got 6 as the optimal value for each split of trees. </a:t>
            </a:r>
          </a:p>
          <a:p>
            <a:endParaRPr lang="en-US" dirty="0"/>
          </a:p>
          <a:p>
            <a:r>
              <a:rPr lang="en-US" dirty="0"/>
              <a:t>The result looks like the plot,  and this table shows the list of top most 5 important variables in predicting the mental illness. </a:t>
            </a:r>
          </a:p>
        </p:txBody>
      </p:sp>
      <p:sp>
        <p:nvSpPr>
          <p:cNvPr id="4" name="Slide Number Placeholder 3"/>
          <p:cNvSpPr>
            <a:spLocks noGrp="1"/>
          </p:cNvSpPr>
          <p:nvPr>
            <p:ph type="sldNum" sz="quarter" idx="5"/>
          </p:nvPr>
        </p:nvSpPr>
        <p:spPr/>
        <p:txBody>
          <a:bodyPr/>
          <a:lstStyle/>
          <a:p>
            <a:fld id="{42180197-8450-2B4F-9CB6-11A068C6150A}" type="slidenum">
              <a:rPr lang="en-US" smtClean="0"/>
              <a:t>13</a:t>
            </a:fld>
            <a:endParaRPr lang="en-US"/>
          </a:p>
        </p:txBody>
      </p:sp>
    </p:spTree>
    <p:extLst>
      <p:ext uri="{BB962C8B-B14F-4D97-AF65-F5344CB8AC3E}">
        <p14:creationId xmlns:p14="http://schemas.microsoft.com/office/powerpoint/2010/main" val="3861023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section of my research, which suggests some possible solutions for creating a better working environment to be free of worries about mental illness. </a:t>
            </a:r>
          </a:p>
          <a:p>
            <a:endParaRPr lang="en-US" dirty="0"/>
          </a:p>
          <a:p>
            <a:r>
              <a:rPr lang="en-US" dirty="0"/>
              <a:t>So those five variables are commonly shown in all models that I made for prediction, and you can see that in addition to personal information, how employees view mental illness or their working environment also play important roles in increasing the probability of having mental illness among workers. </a:t>
            </a:r>
          </a:p>
          <a:p>
            <a:endParaRPr lang="en-US" dirty="0"/>
          </a:p>
          <a:p>
            <a:r>
              <a:rPr lang="en-US" dirty="0"/>
              <a:t>And I focus on employees’ working environment in Tech industry. </a:t>
            </a:r>
          </a:p>
          <a:p>
            <a:endParaRPr lang="en-US" dirty="0"/>
          </a:p>
          <a:p>
            <a:r>
              <a:rPr lang="en-US" dirty="0"/>
              <a:t>I used a sociology article that indicates that there are social stigma and discrimination to a worker with mental illness in the workplaces, and the author claimed that this is because employees are generally uneducated to a certain problem of how to deal with mental illness. </a:t>
            </a:r>
          </a:p>
          <a:p>
            <a:endParaRPr lang="en-US" dirty="0"/>
          </a:p>
          <a:p>
            <a:r>
              <a:rPr lang="en-US" dirty="0"/>
              <a:t>There are limitation on my research, which is there are not much direct relation on the independent variables to the target variable, and also this is not confined to tech industry. So for future research, gathering more collection of data which also includes specific information about tech industry, will better improve the quality of my research project in the future. Thank you. </a:t>
            </a:r>
          </a:p>
        </p:txBody>
      </p:sp>
      <p:sp>
        <p:nvSpPr>
          <p:cNvPr id="4" name="Slide Number Placeholder 3"/>
          <p:cNvSpPr>
            <a:spLocks noGrp="1"/>
          </p:cNvSpPr>
          <p:nvPr>
            <p:ph type="sldNum" sz="quarter" idx="5"/>
          </p:nvPr>
        </p:nvSpPr>
        <p:spPr/>
        <p:txBody>
          <a:bodyPr/>
          <a:lstStyle/>
          <a:p>
            <a:fld id="{42180197-8450-2B4F-9CB6-11A068C6150A}" type="slidenum">
              <a:rPr lang="en-US" smtClean="0"/>
              <a:t>14</a:t>
            </a:fld>
            <a:endParaRPr lang="en-US"/>
          </a:p>
        </p:txBody>
      </p:sp>
    </p:spTree>
    <p:extLst>
      <p:ext uri="{BB962C8B-B14F-4D97-AF65-F5344CB8AC3E}">
        <p14:creationId xmlns:p14="http://schemas.microsoft.com/office/powerpoint/2010/main" val="167622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Let me first </a:t>
            </a:r>
            <a:r>
              <a:rPr lang="en-US" sz="1800" dirty="0"/>
              <a:t>introduce how I have come up with this topic. According </a:t>
            </a:r>
            <a:r>
              <a:rPr lang="en-US" sz="1400" dirty="0"/>
              <a:t>to National Institute of Mental health in the United States, nearly one in five adults live with a mental illness. </a:t>
            </a:r>
          </a:p>
        </p:txBody>
      </p:sp>
      <p:sp>
        <p:nvSpPr>
          <p:cNvPr id="4" name="Slide Number Placeholder 3"/>
          <p:cNvSpPr>
            <a:spLocks noGrp="1"/>
          </p:cNvSpPr>
          <p:nvPr>
            <p:ph type="sldNum" sz="quarter" idx="5"/>
          </p:nvPr>
        </p:nvSpPr>
        <p:spPr/>
        <p:txBody>
          <a:bodyPr/>
          <a:lstStyle/>
          <a:p>
            <a:fld id="{42180197-8450-2B4F-9CB6-11A068C6150A}" type="slidenum">
              <a:rPr lang="en-US" smtClean="0"/>
              <a:t>2</a:t>
            </a:fld>
            <a:endParaRPr lang="en-US"/>
          </a:p>
        </p:txBody>
      </p:sp>
    </p:spTree>
    <p:extLst>
      <p:ext uri="{BB962C8B-B14F-4D97-AF65-F5344CB8AC3E}">
        <p14:creationId xmlns:p14="http://schemas.microsoft.com/office/powerpoint/2010/main" val="132037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section of my research is the general analysis of the dataset. </a:t>
            </a:r>
          </a:p>
          <a:p>
            <a:r>
              <a:rPr lang="en-US" dirty="0"/>
              <a:t>I first examined the personal information of the respondents in the survey. </a:t>
            </a:r>
          </a:p>
          <a:p>
            <a:r>
              <a:rPr lang="en-US" dirty="0"/>
              <a:t>About 80 percent of workers in the survey are male, and among people with mental illness, 72.6 percent of people are found to be male. </a:t>
            </a:r>
          </a:p>
        </p:txBody>
      </p:sp>
      <p:sp>
        <p:nvSpPr>
          <p:cNvPr id="4" name="Slide Number Placeholder 3"/>
          <p:cNvSpPr>
            <a:spLocks noGrp="1"/>
          </p:cNvSpPr>
          <p:nvPr>
            <p:ph type="sldNum" sz="quarter" idx="5"/>
          </p:nvPr>
        </p:nvSpPr>
        <p:spPr/>
        <p:txBody>
          <a:bodyPr/>
          <a:lstStyle/>
          <a:p>
            <a:fld id="{42180197-8450-2B4F-9CB6-11A068C6150A}" type="slidenum">
              <a:rPr lang="en-US" smtClean="0"/>
              <a:t>5</a:t>
            </a:fld>
            <a:endParaRPr lang="en-US"/>
          </a:p>
        </p:txBody>
      </p:sp>
    </p:spTree>
    <p:extLst>
      <p:ext uri="{BB962C8B-B14F-4D97-AF65-F5344CB8AC3E}">
        <p14:creationId xmlns:p14="http://schemas.microsoft.com/office/powerpoint/2010/main" val="155876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57% people with mental illness said they have family history of mental illness </a:t>
            </a:r>
          </a:p>
          <a:p>
            <a:r>
              <a:rPr lang="en-US" dirty="0"/>
              <a:t>On the right chart, over 70 percent of people with mental illness said they have experienced any interference due to mental illness while they’re working in Tech industry. </a:t>
            </a:r>
          </a:p>
        </p:txBody>
      </p:sp>
      <p:sp>
        <p:nvSpPr>
          <p:cNvPr id="4" name="Slide Number Placeholder 3"/>
          <p:cNvSpPr>
            <a:spLocks noGrp="1"/>
          </p:cNvSpPr>
          <p:nvPr>
            <p:ph type="sldNum" sz="quarter" idx="5"/>
          </p:nvPr>
        </p:nvSpPr>
        <p:spPr/>
        <p:txBody>
          <a:bodyPr/>
          <a:lstStyle/>
          <a:p>
            <a:fld id="{42180197-8450-2B4F-9CB6-11A068C6150A}" type="slidenum">
              <a:rPr lang="en-US" smtClean="0"/>
              <a:t>6</a:t>
            </a:fld>
            <a:endParaRPr lang="en-US"/>
          </a:p>
        </p:txBody>
      </p:sp>
    </p:spTree>
    <p:extLst>
      <p:ext uri="{BB962C8B-B14F-4D97-AF65-F5344CB8AC3E}">
        <p14:creationId xmlns:p14="http://schemas.microsoft.com/office/powerpoint/2010/main" val="84740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second category of employees’ perspective toward mental illness in the workplaces, I divided the dataset into two groups of people: so one is those who have sought treatment for mental illness or the other is those who haven’t. </a:t>
            </a:r>
          </a:p>
          <a:p>
            <a:endParaRPr lang="en-US" dirty="0"/>
          </a:p>
          <a:p>
            <a:r>
              <a:rPr lang="en-US" dirty="0"/>
              <a:t>The first variable that I examined is how easy to take a medical leave for a mental illness in the workplace. Although most of people in both two groups don’t know much about the leave, people with mental illness said they feel somewhat or very difficult to take a medical leave for mental illness, compared to the other group who have not sought treatment for mental illness. </a:t>
            </a:r>
          </a:p>
          <a:p>
            <a:endParaRPr lang="en-US" dirty="0"/>
          </a:p>
          <a:p>
            <a:r>
              <a:rPr lang="en-US" dirty="0"/>
              <a:t>Also, on the right side, most of people in both groups said they will not bring up their mental health issues to potential employers while having job interviews. </a:t>
            </a:r>
          </a:p>
          <a:p>
            <a:endParaRPr lang="en-US" dirty="0"/>
          </a:p>
          <a:p>
            <a:r>
              <a:rPr lang="en-US" dirty="0"/>
              <a:t>So, those seems like employees have pretty much negative viewpoint toward mental illness in the workplaces. </a:t>
            </a:r>
          </a:p>
        </p:txBody>
      </p:sp>
      <p:sp>
        <p:nvSpPr>
          <p:cNvPr id="4" name="Slide Number Placeholder 3"/>
          <p:cNvSpPr>
            <a:spLocks noGrp="1"/>
          </p:cNvSpPr>
          <p:nvPr>
            <p:ph type="sldNum" sz="quarter" idx="5"/>
          </p:nvPr>
        </p:nvSpPr>
        <p:spPr/>
        <p:txBody>
          <a:bodyPr/>
          <a:lstStyle/>
          <a:p>
            <a:fld id="{42180197-8450-2B4F-9CB6-11A068C6150A}" type="slidenum">
              <a:rPr lang="en-US" smtClean="0"/>
              <a:t>7</a:t>
            </a:fld>
            <a:endParaRPr lang="en-US"/>
          </a:p>
        </p:txBody>
      </p:sp>
    </p:spTree>
    <p:extLst>
      <p:ext uri="{BB962C8B-B14F-4D97-AF65-F5344CB8AC3E}">
        <p14:creationId xmlns:p14="http://schemas.microsoft.com/office/powerpoint/2010/main" val="350800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analysis, I also investigated the working environment created by employers. </a:t>
            </a:r>
          </a:p>
          <a:p>
            <a:r>
              <a:rPr lang="en-US" dirty="0"/>
              <a:t>For the question of whether employers provide mental health care resources to the workers, most of respondents said they either don’t know or don’t experience that health care offers from their employers. </a:t>
            </a:r>
          </a:p>
          <a:p>
            <a:endParaRPr lang="en-US" dirty="0"/>
          </a:p>
          <a:p>
            <a:r>
              <a:rPr lang="en-US" dirty="0"/>
              <a:t>Lastly, although both of two groups said they haven’t yet observed the negative results of co-workers having mental illness, people with mental illness takes a higher proportion to agreeing that they have any experienced about that discrimination in the workplaces. </a:t>
            </a:r>
          </a:p>
          <a:p>
            <a:endParaRPr lang="en-US" dirty="0"/>
          </a:p>
          <a:p>
            <a:endParaRPr lang="en-US" dirty="0"/>
          </a:p>
        </p:txBody>
      </p:sp>
      <p:sp>
        <p:nvSpPr>
          <p:cNvPr id="4" name="Slide Number Placeholder 3"/>
          <p:cNvSpPr>
            <a:spLocks noGrp="1"/>
          </p:cNvSpPr>
          <p:nvPr>
            <p:ph type="sldNum" sz="quarter" idx="5"/>
          </p:nvPr>
        </p:nvSpPr>
        <p:spPr/>
        <p:txBody>
          <a:bodyPr/>
          <a:lstStyle/>
          <a:p>
            <a:fld id="{42180197-8450-2B4F-9CB6-11A068C6150A}" type="slidenum">
              <a:rPr lang="en-US" smtClean="0"/>
              <a:t>8</a:t>
            </a:fld>
            <a:endParaRPr lang="en-US"/>
          </a:p>
        </p:txBody>
      </p:sp>
    </p:spTree>
    <p:extLst>
      <p:ext uri="{BB962C8B-B14F-4D97-AF65-F5344CB8AC3E}">
        <p14:creationId xmlns:p14="http://schemas.microsoft.com/office/powerpoint/2010/main" val="416813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general analysis part, then I analyzed each predictor of mental illness in the dataset by using several kinds of methodologies to create a predictive model. </a:t>
            </a:r>
          </a:p>
          <a:p>
            <a:r>
              <a:rPr lang="en-US" dirty="0"/>
              <a:t>First method is logistic regression. </a:t>
            </a:r>
          </a:p>
          <a:p>
            <a:r>
              <a:rPr lang="en-US" dirty="0"/>
              <a:t>I first built a base line model which included all the variables in the dataset. </a:t>
            </a:r>
          </a:p>
          <a:p>
            <a:r>
              <a:rPr lang="en-US" dirty="0"/>
              <a:t>Then, for creating another model with logistic regression, I used a technique of mosaic plots to see the relationship between each independent variable and the target factor. </a:t>
            </a:r>
          </a:p>
        </p:txBody>
      </p:sp>
      <p:sp>
        <p:nvSpPr>
          <p:cNvPr id="4" name="Slide Number Placeholder 3"/>
          <p:cNvSpPr>
            <a:spLocks noGrp="1"/>
          </p:cNvSpPr>
          <p:nvPr>
            <p:ph type="sldNum" sz="quarter" idx="5"/>
          </p:nvPr>
        </p:nvSpPr>
        <p:spPr/>
        <p:txBody>
          <a:bodyPr/>
          <a:lstStyle/>
          <a:p>
            <a:fld id="{42180197-8450-2B4F-9CB6-11A068C6150A}" type="slidenum">
              <a:rPr lang="en-US" smtClean="0"/>
              <a:t>9</a:t>
            </a:fld>
            <a:endParaRPr lang="en-US"/>
          </a:p>
        </p:txBody>
      </p:sp>
    </p:spTree>
    <p:extLst>
      <p:ext uri="{BB962C8B-B14F-4D97-AF65-F5344CB8AC3E}">
        <p14:creationId xmlns:p14="http://schemas.microsoft.com/office/powerpoint/2010/main" val="294939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explain how to interpret the mosaic plot. The size of rectangles means the number of responses to the combination of features, and we can compare the number of responses by looking at the width or height of each rectangle box. </a:t>
            </a:r>
          </a:p>
          <a:p>
            <a:endParaRPr lang="en-US" dirty="0"/>
          </a:p>
          <a:p>
            <a:r>
              <a:rPr lang="en-US" dirty="0"/>
              <a:t>For example, if we say you are willing to discuss your mental illness with co-workers, then you see each two boxes at the bottom, and you can see on the plot that people who have tried medical treatment for mental illness take higher proportion to the other group. </a:t>
            </a:r>
          </a:p>
          <a:p>
            <a:endParaRPr lang="en-US" dirty="0"/>
          </a:p>
          <a:p>
            <a:r>
              <a:rPr lang="en-US" dirty="0"/>
              <a:t>Also, on the right plot, you can figure out that when it comes to saying how you much know about mental care options for mental illness, you see workers with mental illness takes a higher proportion to the other group. That’s how we interpret the mosaic plot to get the association between two variables. </a:t>
            </a:r>
          </a:p>
        </p:txBody>
      </p:sp>
      <p:sp>
        <p:nvSpPr>
          <p:cNvPr id="4" name="Slide Number Placeholder 3"/>
          <p:cNvSpPr>
            <a:spLocks noGrp="1"/>
          </p:cNvSpPr>
          <p:nvPr>
            <p:ph type="sldNum" sz="quarter" idx="5"/>
          </p:nvPr>
        </p:nvSpPr>
        <p:spPr/>
        <p:txBody>
          <a:bodyPr/>
          <a:lstStyle/>
          <a:p>
            <a:fld id="{42180197-8450-2B4F-9CB6-11A068C6150A}" type="slidenum">
              <a:rPr lang="en-US" smtClean="0"/>
              <a:t>10</a:t>
            </a:fld>
            <a:endParaRPr lang="en-US"/>
          </a:p>
        </p:txBody>
      </p:sp>
    </p:spTree>
    <p:extLst>
      <p:ext uri="{BB962C8B-B14F-4D97-AF65-F5344CB8AC3E}">
        <p14:creationId xmlns:p14="http://schemas.microsoft.com/office/powerpoint/2010/main" val="33479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factors that are found to be significant in predicting the workers’ chance of having mental illness while working in the Tech industry. </a:t>
            </a:r>
          </a:p>
          <a:p>
            <a:r>
              <a:rPr lang="en-US" dirty="0"/>
              <a:t>. </a:t>
            </a:r>
          </a:p>
          <a:p>
            <a:r>
              <a:rPr lang="en-US" dirty="0"/>
              <a:t>Those two models commonly showed that personal information and employers’ provision of healthcare option for mental illness are important, but in addition to that, the model which used the mosaic plot, showed that those following four variables are also significant to predicting the mental illness</a:t>
            </a:r>
          </a:p>
        </p:txBody>
      </p:sp>
      <p:sp>
        <p:nvSpPr>
          <p:cNvPr id="4" name="Slide Number Placeholder 3"/>
          <p:cNvSpPr>
            <a:spLocks noGrp="1"/>
          </p:cNvSpPr>
          <p:nvPr>
            <p:ph type="sldNum" sz="quarter" idx="5"/>
          </p:nvPr>
        </p:nvSpPr>
        <p:spPr/>
        <p:txBody>
          <a:bodyPr/>
          <a:lstStyle/>
          <a:p>
            <a:fld id="{42180197-8450-2B4F-9CB6-11A068C6150A}" type="slidenum">
              <a:rPr lang="en-US" smtClean="0"/>
              <a:t>11</a:t>
            </a:fld>
            <a:endParaRPr lang="en-US"/>
          </a:p>
        </p:txBody>
      </p:sp>
    </p:spTree>
    <p:extLst>
      <p:ext uri="{BB962C8B-B14F-4D97-AF65-F5344CB8AC3E}">
        <p14:creationId xmlns:p14="http://schemas.microsoft.com/office/powerpoint/2010/main" val="406631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9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6640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530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7973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55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4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9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443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4/29/19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654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4/29/19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95260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843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4/29/19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9061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careers.google.com/how-we-care-for-googl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235111"/>
            <a:ext cx="10058400" cy="1626517"/>
          </a:xfrm>
        </p:spPr>
        <p:txBody>
          <a:bodyPr>
            <a:normAutofit/>
          </a:bodyPr>
          <a:lstStyle/>
          <a:p>
            <a:r>
              <a:rPr lang="en-US" sz="5400" b="1" dirty="0">
                <a:cs typeface="Calibri Light"/>
              </a:rPr>
              <a:t>Analysis on Predictors of </a:t>
            </a:r>
            <a:br>
              <a:rPr lang="en-US" sz="5400" b="1" dirty="0">
                <a:cs typeface="Calibri Light"/>
              </a:rPr>
            </a:br>
            <a:r>
              <a:rPr lang="en-US" sz="5400" b="1" dirty="0">
                <a:cs typeface="Calibri Light"/>
              </a:rPr>
              <a:t>Mental Illness in Tech Industry</a:t>
            </a:r>
            <a:r>
              <a:rPr lang="en-US" sz="6000" dirty="0">
                <a:cs typeface="Calibri Light"/>
              </a:rPr>
              <a:t> </a:t>
            </a:r>
            <a:endParaRPr lang="en-US" sz="6000" dirty="0"/>
          </a:p>
        </p:txBody>
      </p:sp>
      <p:sp>
        <p:nvSpPr>
          <p:cNvPr id="3" name="Subtitle 2"/>
          <p:cNvSpPr>
            <a:spLocks noGrp="1"/>
          </p:cNvSpPr>
          <p:nvPr>
            <p:ph type="subTitle" idx="1"/>
          </p:nvPr>
        </p:nvSpPr>
        <p:spPr>
          <a:xfrm>
            <a:off x="1200412" y="4489075"/>
            <a:ext cx="10058400" cy="1143000"/>
          </a:xfrm>
        </p:spPr>
        <p:txBody>
          <a:bodyPr>
            <a:normAutofit fontScale="85000" lnSpcReduction="20000"/>
          </a:bodyPr>
          <a:lstStyle/>
          <a:p>
            <a:r>
              <a:rPr lang="en-US" b="1" dirty="0" err="1"/>
              <a:t>Minhwa</a:t>
            </a:r>
            <a:r>
              <a:rPr lang="en-US" b="1" dirty="0"/>
              <a:t>(Mina) Lee</a:t>
            </a:r>
          </a:p>
          <a:p>
            <a:r>
              <a:rPr lang="en-US" dirty="0"/>
              <a:t>Department of mathematics and computer science</a:t>
            </a:r>
          </a:p>
          <a:p>
            <a:r>
              <a:rPr lang="en-US" dirty="0"/>
              <a:t>The college of </a:t>
            </a:r>
            <a:r>
              <a:rPr lang="en-US" dirty="0" err="1"/>
              <a:t>wooster</a:t>
            </a:r>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1573"/>
    </mc:Choice>
    <mc:Fallback xmlns="">
      <p:transition spd="slow" advTm="15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02058A02-6862-F346-A170-ED8A9A18A039}"/>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947610" y="1444625"/>
            <a:ext cx="4938713" cy="3968750"/>
          </a:xfrm>
          <a:ln>
            <a:solidFill>
              <a:schemeClr val="accent1">
                <a:lumMod val="75000"/>
              </a:schemeClr>
            </a:solidFill>
          </a:ln>
        </p:spPr>
      </p:pic>
      <p:pic>
        <p:nvPicPr>
          <p:cNvPr id="14" name="Content Placeholder 13" descr="A screenshot of a cell phone&#10;&#10;Description automatically generated">
            <a:extLst>
              <a:ext uri="{FF2B5EF4-FFF2-40B4-BE49-F238E27FC236}">
                <a16:creationId xmlns:a16="http://schemas.microsoft.com/office/drawing/2014/main" id="{A3BAE788-CFE2-A744-BDE7-F2091D0BC936}"/>
              </a:ext>
            </a:extLst>
          </p:cNvPr>
          <p:cNvPicPr>
            <a:picLocks noGrp="1" noChangeAspect="1"/>
          </p:cNvPicPr>
          <p:nvPr>
            <p:ph sz="quarter" idx="4294967295"/>
          </p:nvPr>
        </p:nvPicPr>
        <p:blipFill>
          <a:blip r:embed="rId4">
            <a:extLst>
              <a:ext uri="{28A0092B-C50C-407E-A947-70E740481C1C}">
                <a14:useLocalDpi xmlns:a14="http://schemas.microsoft.com/office/drawing/2010/main" val="0"/>
              </a:ext>
            </a:extLst>
          </a:blip>
          <a:stretch>
            <a:fillRect/>
          </a:stretch>
        </p:blipFill>
        <p:spPr>
          <a:xfrm>
            <a:off x="6593304" y="1444625"/>
            <a:ext cx="5214937" cy="3968750"/>
          </a:xfrm>
          <a:ln>
            <a:solidFill>
              <a:schemeClr val="accent1">
                <a:lumMod val="75000"/>
              </a:schemeClr>
            </a:solidFill>
          </a:ln>
        </p:spPr>
      </p:pic>
      <p:sp>
        <p:nvSpPr>
          <p:cNvPr id="17" name="TextBox 16">
            <a:extLst>
              <a:ext uri="{FF2B5EF4-FFF2-40B4-BE49-F238E27FC236}">
                <a16:creationId xmlns:a16="http://schemas.microsoft.com/office/drawing/2014/main" id="{C924A2F4-7E0A-1545-ADDC-CA4D6AC39F8A}"/>
              </a:ext>
            </a:extLst>
          </p:cNvPr>
          <p:cNvSpPr txBox="1"/>
          <p:nvPr/>
        </p:nvSpPr>
        <p:spPr>
          <a:xfrm>
            <a:off x="372978" y="926432"/>
            <a:ext cx="6087979" cy="369332"/>
          </a:xfrm>
          <a:prstGeom prst="rect">
            <a:avLst/>
          </a:prstGeom>
          <a:noFill/>
        </p:spPr>
        <p:txBody>
          <a:bodyPr wrap="square" rtlCol="0">
            <a:spAutoFit/>
          </a:bodyPr>
          <a:lstStyle/>
          <a:p>
            <a:r>
              <a:rPr lang="en-US" dirty="0"/>
              <a:t>Willingness to Discuss Mental Health Issues with Co-workers</a:t>
            </a:r>
          </a:p>
        </p:txBody>
      </p:sp>
      <p:sp>
        <p:nvSpPr>
          <p:cNvPr id="18" name="TextBox 17">
            <a:extLst>
              <a:ext uri="{FF2B5EF4-FFF2-40B4-BE49-F238E27FC236}">
                <a16:creationId xmlns:a16="http://schemas.microsoft.com/office/drawing/2014/main" id="{DC560480-3333-594C-937E-F413CC0755A6}"/>
              </a:ext>
            </a:extLst>
          </p:cNvPr>
          <p:cNvSpPr txBox="1"/>
          <p:nvPr/>
        </p:nvSpPr>
        <p:spPr>
          <a:xfrm>
            <a:off x="6304547" y="926432"/>
            <a:ext cx="6087979" cy="369332"/>
          </a:xfrm>
          <a:prstGeom prst="rect">
            <a:avLst/>
          </a:prstGeom>
          <a:noFill/>
        </p:spPr>
        <p:txBody>
          <a:bodyPr wrap="square" rtlCol="0">
            <a:spAutoFit/>
          </a:bodyPr>
          <a:lstStyle/>
          <a:p>
            <a:r>
              <a:rPr lang="en-US" dirty="0"/>
              <a:t>Employers’ Provision of Healthcare Option for Mental illness</a:t>
            </a:r>
          </a:p>
        </p:txBody>
      </p:sp>
    </p:spTree>
    <p:extLst>
      <p:ext uri="{BB962C8B-B14F-4D97-AF65-F5344CB8AC3E}">
        <p14:creationId xmlns:p14="http://schemas.microsoft.com/office/powerpoint/2010/main" val="25963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EE1F-5EC4-0A4D-B8FF-C6EE07A5D676}"/>
              </a:ext>
            </a:extLst>
          </p:cNvPr>
          <p:cNvSpPr>
            <a:spLocks noGrp="1"/>
          </p:cNvSpPr>
          <p:nvPr>
            <p:ph type="title"/>
          </p:nvPr>
        </p:nvSpPr>
        <p:spPr>
          <a:xfrm>
            <a:off x="1096963" y="649709"/>
            <a:ext cx="10058400" cy="834988"/>
          </a:xfrm>
        </p:spPr>
        <p:txBody>
          <a:bodyPr/>
          <a:lstStyle/>
          <a:p>
            <a:r>
              <a:rPr lang="en-US" dirty="0"/>
              <a:t>Factor Selection Through Logistic Model</a:t>
            </a:r>
          </a:p>
        </p:txBody>
      </p:sp>
      <p:graphicFrame>
        <p:nvGraphicFramePr>
          <p:cNvPr id="15" name="Content Placeholder 14">
            <a:extLst>
              <a:ext uri="{FF2B5EF4-FFF2-40B4-BE49-F238E27FC236}">
                <a16:creationId xmlns:a16="http://schemas.microsoft.com/office/drawing/2014/main" id="{DA2CBED5-0346-8346-B7A5-0FD5638E889F}"/>
              </a:ext>
            </a:extLst>
          </p:cNvPr>
          <p:cNvGraphicFramePr>
            <a:graphicFrameLocks noGrp="1"/>
          </p:cNvGraphicFramePr>
          <p:nvPr>
            <p:ph idx="1"/>
            <p:extLst>
              <p:ext uri="{D42A27DB-BD31-4B8C-83A1-F6EECF244321}">
                <p14:modId xmlns:p14="http://schemas.microsoft.com/office/powerpoint/2010/main" val="3467984336"/>
              </p:ext>
            </p:extLst>
          </p:nvPr>
        </p:nvGraphicFramePr>
        <p:xfrm>
          <a:off x="1096963" y="1930484"/>
          <a:ext cx="10058400" cy="4166084"/>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360548723"/>
                    </a:ext>
                  </a:extLst>
                </a:gridCol>
                <a:gridCol w="5029200">
                  <a:extLst>
                    <a:ext uri="{9D8B030D-6E8A-4147-A177-3AD203B41FA5}">
                      <a16:colId xmlns:a16="http://schemas.microsoft.com/office/drawing/2014/main" val="918400115"/>
                    </a:ext>
                  </a:extLst>
                </a:gridCol>
              </a:tblGrid>
              <a:tr h="492881">
                <a:tc>
                  <a:txBody>
                    <a:bodyPr/>
                    <a:lstStyle/>
                    <a:p>
                      <a:pPr algn="ctr"/>
                      <a:r>
                        <a:rPr lang="en-US" dirty="0"/>
                        <a:t>Baseline Model (Full Model) </a:t>
                      </a:r>
                      <a:endParaRPr lang="en-US" dirty="0">
                        <a:solidFill>
                          <a:sysClr val="windowText" lastClr="000000"/>
                        </a:solidFill>
                      </a:endParaRPr>
                    </a:p>
                  </a:txBody>
                  <a:tcPr anchor="ctr"/>
                </a:tc>
                <a:tc>
                  <a:txBody>
                    <a:bodyPr/>
                    <a:lstStyle/>
                    <a:p>
                      <a:pPr algn="ctr"/>
                      <a:r>
                        <a:rPr lang="en-US" dirty="0"/>
                        <a:t>Model selected by Mosaic Plot </a:t>
                      </a:r>
                      <a:endParaRPr lang="en-US" dirty="0">
                        <a:solidFill>
                          <a:sysClr val="windowText" lastClr="000000"/>
                        </a:solidFill>
                      </a:endParaRPr>
                    </a:p>
                  </a:txBody>
                  <a:tcPr anchor="ctr"/>
                </a:tc>
                <a:extLst>
                  <a:ext uri="{0D108BD9-81ED-4DB2-BD59-A6C34878D82A}">
                    <a16:rowId xmlns:a16="http://schemas.microsoft.com/office/drawing/2014/main" val="790709990"/>
                  </a:ext>
                </a:extLst>
              </a:tr>
              <a:tr h="985762">
                <a:tc gridSpan="2">
                  <a:txBody>
                    <a:bodyPr/>
                    <a:lstStyle/>
                    <a:p>
                      <a:pPr marL="285750" indent="-285750" algn="ctr">
                        <a:buFontTx/>
                        <a:buChar char="-"/>
                      </a:pPr>
                      <a:r>
                        <a:rPr lang="en-US" dirty="0"/>
                        <a:t>All Personal Information (Age, Family History of Mental illness, Gender, and Feeling work Interference) </a:t>
                      </a:r>
                    </a:p>
                    <a:p>
                      <a:pPr marL="285750" indent="-285750" algn="ctr">
                        <a:buFontTx/>
                        <a:buChar char="-"/>
                      </a:pPr>
                      <a:r>
                        <a:rPr lang="en-US" dirty="0"/>
                        <a:t>Employers’ Provision of Healthcare option for Mental illness</a:t>
                      </a:r>
                      <a:endParaRPr lang="en-US" dirty="0">
                        <a:solidFill>
                          <a:sysClr val="windowText" lastClr="000000"/>
                        </a:solidFill>
                      </a:endParaRPr>
                    </a:p>
                  </a:txBody>
                  <a:tcPr anchor="ctr"/>
                </a:tc>
                <a:tc hMerge="1">
                  <a:txBody>
                    <a:bodyPr/>
                    <a:lstStyle/>
                    <a:p>
                      <a:pPr algn="ctr"/>
                      <a:endParaRPr lang="en-US" dirty="0">
                        <a:solidFill>
                          <a:sysClr val="windowText" lastClr="000000"/>
                        </a:solidFill>
                      </a:endParaRPr>
                    </a:p>
                  </a:txBody>
                  <a:tcPr anchor="ctr"/>
                </a:tc>
                <a:extLst>
                  <a:ext uri="{0D108BD9-81ED-4DB2-BD59-A6C34878D82A}">
                    <a16:rowId xmlns:a16="http://schemas.microsoft.com/office/drawing/2014/main" val="3933328628"/>
                  </a:ext>
                </a:extLst>
              </a:tr>
              <a:tr h="492881">
                <a:tc rowSpan="4">
                  <a:txBody>
                    <a:bodyPr/>
                    <a:lstStyle/>
                    <a:p>
                      <a:pPr algn="ctr"/>
                      <a:r>
                        <a:rPr lang="en-US" dirty="0"/>
                        <a:t>x</a:t>
                      </a:r>
                      <a:endParaRPr lang="en-US" dirty="0">
                        <a:solidFill>
                          <a:sysClr val="windowText" lastClr="000000"/>
                        </a:solidFill>
                      </a:endParaRPr>
                    </a:p>
                  </a:txBody>
                  <a:tcPr anchor="ctr"/>
                </a:tc>
                <a:tc>
                  <a:txBody>
                    <a:bodyPr/>
                    <a:lstStyle/>
                    <a:p>
                      <a:pPr algn="ctr"/>
                      <a:r>
                        <a:rPr lang="en-US" dirty="0"/>
                        <a:t>- Provision of Resources for mental health issues</a:t>
                      </a:r>
                      <a:endParaRPr lang="en-US" dirty="0">
                        <a:solidFill>
                          <a:sysClr val="windowText" lastClr="000000"/>
                        </a:solidFill>
                      </a:endParaRPr>
                    </a:p>
                  </a:txBody>
                  <a:tcPr anchor="ctr"/>
                </a:tc>
                <a:extLst>
                  <a:ext uri="{0D108BD9-81ED-4DB2-BD59-A6C34878D82A}">
                    <a16:rowId xmlns:a16="http://schemas.microsoft.com/office/drawing/2014/main" val="3084199613"/>
                  </a:ext>
                </a:extLst>
              </a:tr>
              <a:tr h="560372">
                <a:tc vMerge="1">
                  <a:txBody>
                    <a:bodyPr/>
                    <a:lstStyle/>
                    <a:p>
                      <a:pPr algn="ctr"/>
                      <a:endParaRPr lang="en-US" dirty="0">
                        <a:solidFill>
                          <a:sysClr val="windowText" lastClr="000000"/>
                        </a:solidFill>
                      </a:endParaRPr>
                    </a:p>
                  </a:txBody>
                  <a:tcPr anchor="ctr"/>
                </a:tc>
                <a:tc>
                  <a:txBody>
                    <a:bodyPr/>
                    <a:lstStyle/>
                    <a:p>
                      <a:pPr algn="ctr"/>
                      <a:r>
                        <a:rPr lang="en-US" dirty="0"/>
                        <a:t>- </a:t>
                      </a:r>
                      <a:r>
                        <a:rPr lang="en-US" sz="1800" kern="1200" dirty="0">
                          <a:effectLst/>
                        </a:rPr>
                        <a:t>The observation of negative results of co-workers with mental illness</a:t>
                      </a:r>
                      <a:r>
                        <a:rPr lang="en-US" dirty="0">
                          <a:effectLst/>
                        </a:rPr>
                        <a:t> </a:t>
                      </a:r>
                      <a:endParaRPr lang="en-US" dirty="0">
                        <a:solidFill>
                          <a:sysClr val="windowText" lastClr="000000"/>
                        </a:solidFill>
                      </a:endParaRPr>
                    </a:p>
                  </a:txBody>
                  <a:tcPr anchor="ctr"/>
                </a:tc>
                <a:extLst>
                  <a:ext uri="{0D108BD9-81ED-4DB2-BD59-A6C34878D82A}">
                    <a16:rowId xmlns:a16="http://schemas.microsoft.com/office/drawing/2014/main" val="4003196477"/>
                  </a:ext>
                </a:extLst>
              </a:tr>
              <a:tr h="800532">
                <a:tc vMerge="1">
                  <a:txBody>
                    <a:bodyPr/>
                    <a:lstStyle/>
                    <a:p>
                      <a:pPr algn="ctr"/>
                      <a:endParaRPr lang="en-US" dirty="0">
                        <a:solidFill>
                          <a:sysClr val="windowText" lastClr="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effectLst/>
                        </a:rPr>
                        <a:t>- Employees’ willingness to bring up their mental illness during job interview</a:t>
                      </a:r>
                    </a:p>
                    <a:p>
                      <a:pPr algn="ctr"/>
                      <a:endParaRPr lang="en-US" dirty="0">
                        <a:solidFill>
                          <a:sysClr val="windowText" lastClr="000000"/>
                        </a:solidFill>
                      </a:endParaRPr>
                    </a:p>
                  </a:txBody>
                  <a:tcPr anchor="ctr"/>
                </a:tc>
                <a:extLst>
                  <a:ext uri="{0D108BD9-81ED-4DB2-BD59-A6C34878D82A}">
                    <a16:rowId xmlns:a16="http://schemas.microsoft.com/office/drawing/2014/main" val="3508253571"/>
                  </a:ext>
                </a:extLst>
              </a:tr>
              <a:tr h="560372">
                <a:tc vMerge="1">
                  <a:txBody>
                    <a:bodyPr/>
                    <a:lstStyle/>
                    <a:p>
                      <a:pPr algn="ctr"/>
                      <a:endParaRPr lang="en-US" dirty="0">
                        <a:solidFill>
                          <a:sysClr val="windowText" lastClr="000000"/>
                        </a:solidFill>
                      </a:endParaRPr>
                    </a:p>
                  </a:txBody>
                  <a:tcPr anchor="ctr"/>
                </a:tc>
                <a:tc>
                  <a:txBody>
                    <a:bodyPr/>
                    <a:lstStyle/>
                    <a:p>
                      <a:pPr algn="ctr"/>
                      <a:r>
                        <a:rPr lang="en-US" dirty="0"/>
                        <a:t>- </a:t>
                      </a:r>
                      <a:r>
                        <a:rPr lang="en-US" sz="1800" kern="1200" dirty="0">
                          <a:effectLst/>
                        </a:rPr>
                        <a:t>Employees’ anticipation of negative results by discussing mental issues with their employers</a:t>
                      </a:r>
                      <a:r>
                        <a:rPr lang="en-US" dirty="0">
                          <a:effectLst/>
                        </a:rPr>
                        <a:t> </a:t>
                      </a:r>
                      <a:endParaRPr lang="en-US" dirty="0">
                        <a:solidFill>
                          <a:sysClr val="windowText" lastClr="000000"/>
                        </a:solidFill>
                      </a:endParaRPr>
                    </a:p>
                  </a:txBody>
                  <a:tcPr anchor="ctr"/>
                </a:tc>
                <a:extLst>
                  <a:ext uri="{0D108BD9-81ED-4DB2-BD59-A6C34878D82A}">
                    <a16:rowId xmlns:a16="http://schemas.microsoft.com/office/drawing/2014/main" val="3503443960"/>
                  </a:ext>
                </a:extLst>
              </a:tr>
            </a:tbl>
          </a:graphicData>
        </a:graphic>
      </p:graphicFrame>
    </p:spTree>
    <p:extLst>
      <p:ext uri="{BB962C8B-B14F-4D97-AF65-F5344CB8AC3E}">
        <p14:creationId xmlns:p14="http://schemas.microsoft.com/office/powerpoint/2010/main" val="138977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41A3-CB22-234A-BDBD-3D46168FACA6}"/>
              </a:ext>
            </a:extLst>
          </p:cNvPr>
          <p:cNvSpPr>
            <a:spLocks noGrp="1"/>
          </p:cNvSpPr>
          <p:nvPr>
            <p:ph type="title"/>
          </p:nvPr>
        </p:nvSpPr>
        <p:spPr>
          <a:xfrm>
            <a:off x="1097280" y="581131"/>
            <a:ext cx="10058400" cy="839894"/>
          </a:xfrm>
        </p:spPr>
        <p:txBody>
          <a:bodyPr/>
          <a:lstStyle/>
          <a:p>
            <a:pPr algn="ctr"/>
            <a:r>
              <a:rPr lang="en-US" altLang="ko-KR" dirty="0"/>
              <a:t>(2)</a:t>
            </a:r>
            <a:r>
              <a:rPr lang="ko-KR" altLang="en-US" dirty="0"/>
              <a:t> </a:t>
            </a:r>
            <a:r>
              <a:rPr lang="en-US" dirty="0"/>
              <a:t>Stepwise Regression</a:t>
            </a:r>
          </a:p>
        </p:txBody>
      </p:sp>
      <p:sp>
        <p:nvSpPr>
          <p:cNvPr id="4" name="Text Placeholder 3">
            <a:extLst>
              <a:ext uri="{FF2B5EF4-FFF2-40B4-BE49-F238E27FC236}">
                <a16:creationId xmlns:a16="http://schemas.microsoft.com/office/drawing/2014/main" id="{6999EAD1-AB99-2243-A578-81B884F5E3AB}"/>
              </a:ext>
            </a:extLst>
          </p:cNvPr>
          <p:cNvSpPr>
            <a:spLocks noGrp="1"/>
          </p:cNvSpPr>
          <p:nvPr>
            <p:ph type="body" idx="1"/>
          </p:nvPr>
        </p:nvSpPr>
        <p:spPr/>
        <p:txBody>
          <a:bodyPr/>
          <a:lstStyle/>
          <a:p>
            <a:pPr algn="ctr"/>
            <a:r>
              <a:rPr lang="en-US" dirty="0"/>
              <a:t>Process</a:t>
            </a:r>
          </a:p>
        </p:txBody>
      </p:sp>
      <p:sp>
        <p:nvSpPr>
          <p:cNvPr id="5" name="Content Placeholder 4">
            <a:extLst>
              <a:ext uri="{FF2B5EF4-FFF2-40B4-BE49-F238E27FC236}">
                <a16:creationId xmlns:a16="http://schemas.microsoft.com/office/drawing/2014/main" id="{50F91FE7-58E1-C94C-AB20-D64A3384B499}"/>
              </a:ext>
            </a:extLst>
          </p:cNvPr>
          <p:cNvSpPr>
            <a:spLocks noGrp="1"/>
          </p:cNvSpPr>
          <p:nvPr>
            <p:ph sz="half" idx="2"/>
          </p:nvPr>
        </p:nvSpPr>
        <p:spPr/>
        <p:txBody>
          <a:bodyPr/>
          <a:lstStyle/>
          <a:p>
            <a:pPr>
              <a:buFont typeface="Arial" panose="020B0604020202020204" pitchFamily="34" charset="0"/>
              <a:buChar char="•"/>
            </a:pPr>
            <a:r>
              <a:rPr lang="en-US" dirty="0"/>
              <a:t>  Repeat entering and removing predictors </a:t>
            </a:r>
          </a:p>
          <a:p>
            <a:pPr>
              <a:buFont typeface="Arial" panose="020B0604020202020204" pitchFamily="34" charset="0"/>
              <a:buChar char="•"/>
            </a:pPr>
            <a:r>
              <a:rPr lang="en-US" dirty="0"/>
              <a:t>  Use R-packaged function </a:t>
            </a:r>
          </a:p>
          <a:p>
            <a:pPr>
              <a:buFont typeface="Arial" panose="020B0604020202020204" pitchFamily="34" charset="0"/>
              <a:buChar char="•"/>
            </a:pPr>
            <a:r>
              <a:rPr lang="en-US" dirty="0"/>
              <a:t>  Same Algorithm with Logistic regression</a:t>
            </a:r>
          </a:p>
        </p:txBody>
      </p:sp>
      <p:sp>
        <p:nvSpPr>
          <p:cNvPr id="6" name="Text Placeholder 5">
            <a:extLst>
              <a:ext uri="{FF2B5EF4-FFF2-40B4-BE49-F238E27FC236}">
                <a16:creationId xmlns:a16="http://schemas.microsoft.com/office/drawing/2014/main" id="{61561379-37A5-9A48-8DCF-587D58996EAD}"/>
              </a:ext>
            </a:extLst>
          </p:cNvPr>
          <p:cNvSpPr>
            <a:spLocks noGrp="1"/>
          </p:cNvSpPr>
          <p:nvPr>
            <p:ph type="body" sz="quarter" idx="3"/>
          </p:nvPr>
        </p:nvSpPr>
        <p:spPr/>
        <p:txBody>
          <a:bodyPr/>
          <a:lstStyle/>
          <a:p>
            <a:pPr algn="ctr"/>
            <a:r>
              <a:rPr lang="en-US" dirty="0"/>
              <a:t>Results</a:t>
            </a:r>
          </a:p>
        </p:txBody>
      </p:sp>
      <p:graphicFrame>
        <p:nvGraphicFramePr>
          <p:cNvPr id="10" name="Content Placeholder 9">
            <a:extLst>
              <a:ext uri="{FF2B5EF4-FFF2-40B4-BE49-F238E27FC236}">
                <a16:creationId xmlns:a16="http://schemas.microsoft.com/office/drawing/2014/main" id="{D6A1C231-F978-0F48-848F-02CB79845A7B}"/>
              </a:ext>
            </a:extLst>
          </p:cNvPr>
          <p:cNvGraphicFramePr>
            <a:graphicFrameLocks noGrp="1"/>
          </p:cNvGraphicFramePr>
          <p:nvPr>
            <p:ph sz="quarter" idx="4"/>
            <p:extLst>
              <p:ext uri="{D42A27DB-BD31-4B8C-83A1-F6EECF244321}">
                <p14:modId xmlns:p14="http://schemas.microsoft.com/office/powerpoint/2010/main" val="2578040738"/>
              </p:ext>
            </p:extLst>
          </p:nvPr>
        </p:nvGraphicFramePr>
        <p:xfrm>
          <a:off x="6218238" y="2582862"/>
          <a:ext cx="4937125" cy="3454805"/>
        </p:xfrm>
        <a:graphic>
          <a:graphicData uri="http://schemas.openxmlformats.org/drawingml/2006/table">
            <a:tbl>
              <a:tblPr firstRow="1" bandRow="1">
                <a:tableStyleId>{21E4AEA4-8DFA-4A89-87EB-49C32662AFE0}</a:tableStyleId>
              </a:tblPr>
              <a:tblGrid>
                <a:gridCol w="4937125">
                  <a:extLst>
                    <a:ext uri="{9D8B030D-6E8A-4147-A177-3AD203B41FA5}">
                      <a16:colId xmlns:a16="http://schemas.microsoft.com/office/drawing/2014/main" val="2082350026"/>
                    </a:ext>
                  </a:extLst>
                </a:gridCol>
              </a:tblGrid>
              <a:tr h="562945">
                <a:tc>
                  <a:txBody>
                    <a:bodyPr/>
                    <a:lstStyle/>
                    <a:p>
                      <a:pPr algn="ctr"/>
                      <a:r>
                        <a:rPr lang="en-US" dirty="0"/>
                        <a:t>Top 5 Important Variables </a:t>
                      </a:r>
                    </a:p>
                  </a:txBody>
                  <a:tcPr anchor="ctr"/>
                </a:tc>
                <a:extLst>
                  <a:ext uri="{0D108BD9-81ED-4DB2-BD59-A6C34878D82A}">
                    <a16:rowId xmlns:a16="http://schemas.microsoft.com/office/drawing/2014/main" val="3095796102"/>
                  </a:ext>
                </a:extLst>
              </a:tr>
              <a:tr h="562945">
                <a:tc>
                  <a:txBody>
                    <a:bodyPr/>
                    <a:lstStyle/>
                    <a:p>
                      <a:pPr algn="ctr"/>
                      <a:r>
                        <a:rPr lang="en-US" dirty="0"/>
                        <a:t>Gender</a:t>
                      </a:r>
                    </a:p>
                  </a:txBody>
                  <a:tcPr anchor="ctr"/>
                </a:tc>
                <a:extLst>
                  <a:ext uri="{0D108BD9-81ED-4DB2-BD59-A6C34878D82A}">
                    <a16:rowId xmlns:a16="http://schemas.microsoft.com/office/drawing/2014/main" val="3495868255"/>
                  </a:ext>
                </a:extLst>
              </a:tr>
              <a:tr h="562945">
                <a:tc>
                  <a:txBody>
                    <a:bodyPr/>
                    <a:lstStyle/>
                    <a:p>
                      <a:pPr algn="ctr"/>
                      <a:r>
                        <a:rPr lang="en-US" dirty="0"/>
                        <a:t>Family History of Mental Illness</a:t>
                      </a:r>
                    </a:p>
                  </a:txBody>
                  <a:tcPr anchor="ctr"/>
                </a:tc>
                <a:extLst>
                  <a:ext uri="{0D108BD9-81ED-4DB2-BD59-A6C34878D82A}">
                    <a16:rowId xmlns:a16="http://schemas.microsoft.com/office/drawing/2014/main" val="3959554511"/>
                  </a:ext>
                </a:extLst>
              </a:tr>
              <a:tr h="562945">
                <a:tc>
                  <a:txBody>
                    <a:bodyPr/>
                    <a:lstStyle/>
                    <a:p>
                      <a:pPr algn="ctr"/>
                      <a:r>
                        <a:rPr lang="en-US" dirty="0"/>
                        <a:t>Feeling of Work Interference Due to Mental Illness</a:t>
                      </a:r>
                    </a:p>
                  </a:txBody>
                  <a:tcPr anchor="ctr"/>
                </a:tc>
                <a:extLst>
                  <a:ext uri="{0D108BD9-81ED-4DB2-BD59-A6C34878D82A}">
                    <a16:rowId xmlns:a16="http://schemas.microsoft.com/office/drawing/2014/main" val="728510562"/>
                  </a:ext>
                </a:extLst>
              </a:tr>
              <a:tr h="562945">
                <a:tc>
                  <a:txBody>
                    <a:bodyPr/>
                    <a:lstStyle/>
                    <a:p>
                      <a:pPr algn="ctr"/>
                      <a:r>
                        <a:rPr lang="en-US" dirty="0"/>
                        <a:t>Provision of Healthcare option for mental illness</a:t>
                      </a:r>
                    </a:p>
                  </a:txBody>
                  <a:tcPr anchor="ctr"/>
                </a:tc>
                <a:extLst>
                  <a:ext uri="{0D108BD9-81ED-4DB2-BD59-A6C34878D82A}">
                    <a16:rowId xmlns:a16="http://schemas.microsoft.com/office/drawing/2014/main" val="3539464304"/>
                  </a:ext>
                </a:extLst>
              </a:tr>
              <a:tr h="562945">
                <a:tc>
                  <a:txBody>
                    <a:bodyPr/>
                    <a:lstStyle/>
                    <a:p>
                      <a:pPr algn="ctr"/>
                      <a:r>
                        <a:rPr lang="en-US" dirty="0"/>
                        <a:t>Willingness to discuss with co-workers about mental health illness</a:t>
                      </a:r>
                    </a:p>
                  </a:txBody>
                  <a:tcPr anchor="ctr"/>
                </a:tc>
                <a:extLst>
                  <a:ext uri="{0D108BD9-81ED-4DB2-BD59-A6C34878D82A}">
                    <a16:rowId xmlns:a16="http://schemas.microsoft.com/office/drawing/2014/main" val="3185496061"/>
                  </a:ext>
                </a:extLst>
              </a:tr>
            </a:tbl>
          </a:graphicData>
        </a:graphic>
      </p:graphicFrame>
    </p:spTree>
    <p:extLst>
      <p:ext uri="{BB962C8B-B14F-4D97-AF65-F5344CB8AC3E}">
        <p14:creationId xmlns:p14="http://schemas.microsoft.com/office/powerpoint/2010/main" val="335499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8787-7CC9-FE48-A00C-4CFF91B406F6}"/>
              </a:ext>
            </a:extLst>
          </p:cNvPr>
          <p:cNvSpPr>
            <a:spLocks noGrp="1"/>
          </p:cNvSpPr>
          <p:nvPr>
            <p:ph type="title"/>
          </p:nvPr>
        </p:nvSpPr>
        <p:spPr>
          <a:xfrm>
            <a:off x="1066800" y="581131"/>
            <a:ext cx="10058400" cy="839894"/>
          </a:xfrm>
        </p:spPr>
        <p:txBody>
          <a:bodyPr/>
          <a:lstStyle/>
          <a:p>
            <a:pPr algn="ctr"/>
            <a:r>
              <a:rPr lang="en-US" dirty="0"/>
              <a:t>(3) Random Forest</a:t>
            </a:r>
          </a:p>
        </p:txBody>
      </p:sp>
      <p:sp>
        <p:nvSpPr>
          <p:cNvPr id="6" name="Text Placeholder 5">
            <a:extLst>
              <a:ext uri="{FF2B5EF4-FFF2-40B4-BE49-F238E27FC236}">
                <a16:creationId xmlns:a16="http://schemas.microsoft.com/office/drawing/2014/main" id="{7E9EE010-9E64-884B-8FDB-221DD0983986}"/>
              </a:ext>
            </a:extLst>
          </p:cNvPr>
          <p:cNvSpPr>
            <a:spLocks noGrp="1"/>
          </p:cNvSpPr>
          <p:nvPr>
            <p:ph type="body" idx="1"/>
          </p:nvPr>
        </p:nvSpPr>
        <p:spPr/>
        <p:txBody>
          <a:bodyPr/>
          <a:lstStyle/>
          <a:p>
            <a:pPr algn="ctr"/>
            <a:r>
              <a:rPr lang="en-US" dirty="0"/>
              <a:t>Process</a:t>
            </a:r>
          </a:p>
        </p:txBody>
      </p:sp>
      <p:sp>
        <p:nvSpPr>
          <p:cNvPr id="4" name="Text Placeholder 3">
            <a:extLst>
              <a:ext uri="{FF2B5EF4-FFF2-40B4-BE49-F238E27FC236}">
                <a16:creationId xmlns:a16="http://schemas.microsoft.com/office/drawing/2014/main" id="{8B6EF85E-8A4C-A948-80FD-FBF3A0047AEF}"/>
              </a:ext>
            </a:extLst>
          </p:cNvPr>
          <p:cNvSpPr>
            <a:spLocks noGrp="1"/>
          </p:cNvSpPr>
          <p:nvPr>
            <p:ph sz="half" idx="2"/>
          </p:nvPr>
        </p:nvSpPr>
        <p:spPr/>
        <p:txBody>
          <a:bodyPr>
            <a:normAutofit/>
          </a:bodyPr>
          <a:lstStyle/>
          <a:p>
            <a:pPr>
              <a:buFont typeface="Arial" panose="020B0604020202020204" pitchFamily="34" charset="0"/>
              <a:buChar char="•"/>
            </a:pPr>
            <a:r>
              <a:rPr lang="en-US" dirty="0"/>
              <a:t>  Rank the importance of variables for the  classification model </a:t>
            </a:r>
          </a:p>
          <a:p>
            <a:pPr>
              <a:buFont typeface="Arial" panose="020B0604020202020204" pitchFamily="34" charset="0"/>
              <a:buChar char="•"/>
            </a:pPr>
            <a:r>
              <a:rPr lang="en-US" dirty="0"/>
              <a:t>  Use R-Package function </a:t>
            </a:r>
          </a:p>
          <a:p>
            <a:pPr>
              <a:buFont typeface="Arial" panose="020B0604020202020204" pitchFamily="34" charset="0"/>
              <a:buChar char="•"/>
            </a:pPr>
            <a:r>
              <a:rPr lang="en-US" dirty="0"/>
              <a:t>  500 trees, 6 variables for each split</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sp>
        <p:nvSpPr>
          <p:cNvPr id="3" name="Text Placeholder 2">
            <a:extLst>
              <a:ext uri="{FF2B5EF4-FFF2-40B4-BE49-F238E27FC236}">
                <a16:creationId xmlns:a16="http://schemas.microsoft.com/office/drawing/2014/main" id="{7009CAEA-F8BA-5E4D-BE7D-527F3DAFB6B1}"/>
              </a:ext>
            </a:extLst>
          </p:cNvPr>
          <p:cNvSpPr>
            <a:spLocks noGrp="1"/>
          </p:cNvSpPr>
          <p:nvPr>
            <p:ph type="body" sz="quarter" idx="3"/>
          </p:nvPr>
        </p:nvSpPr>
        <p:spPr/>
        <p:txBody>
          <a:bodyPr/>
          <a:lstStyle/>
          <a:p>
            <a:pPr algn="ctr"/>
            <a:r>
              <a:rPr lang="en-US" dirty="0"/>
              <a:t>Results</a:t>
            </a:r>
          </a:p>
        </p:txBody>
      </p:sp>
      <p:pic>
        <p:nvPicPr>
          <p:cNvPr id="9" name="Content Placeholder 8" descr="A screenshot of a social media post&#10;&#10;Description automatically generated">
            <a:extLst>
              <a:ext uri="{FF2B5EF4-FFF2-40B4-BE49-F238E27FC236}">
                <a16:creationId xmlns:a16="http://schemas.microsoft.com/office/drawing/2014/main" id="{A52004FB-C18B-5B40-A1DC-36AC076A208A}"/>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617368" y="2582334"/>
            <a:ext cx="4477352" cy="3378200"/>
          </a:xfrm>
          <a:prstGeom prst="rect">
            <a:avLst/>
          </a:prstGeom>
          <a:ln>
            <a:solidFill>
              <a:schemeClr val="accent1">
                <a:lumMod val="75000"/>
              </a:schemeClr>
            </a:solidFill>
          </a:ln>
        </p:spPr>
      </p:pic>
      <p:graphicFrame>
        <p:nvGraphicFramePr>
          <p:cNvPr id="7" name="Content Placeholder 9">
            <a:extLst>
              <a:ext uri="{FF2B5EF4-FFF2-40B4-BE49-F238E27FC236}">
                <a16:creationId xmlns:a16="http://schemas.microsoft.com/office/drawing/2014/main" id="{A6369290-8513-6C42-B638-AB644A026400}"/>
              </a:ext>
            </a:extLst>
          </p:cNvPr>
          <p:cNvGraphicFramePr>
            <a:graphicFrameLocks/>
          </p:cNvGraphicFramePr>
          <p:nvPr>
            <p:extLst>
              <p:ext uri="{D42A27DB-BD31-4B8C-83A1-F6EECF244321}">
                <p14:modId xmlns:p14="http://schemas.microsoft.com/office/powerpoint/2010/main" val="927818588"/>
              </p:ext>
            </p:extLst>
          </p:nvPr>
        </p:nvGraphicFramePr>
        <p:xfrm>
          <a:off x="6401435" y="2505464"/>
          <a:ext cx="4937125" cy="3531940"/>
        </p:xfrm>
        <a:graphic>
          <a:graphicData uri="http://schemas.openxmlformats.org/drawingml/2006/table">
            <a:tbl>
              <a:tblPr firstRow="1" bandRow="1">
                <a:tableStyleId>{21E4AEA4-8DFA-4A89-87EB-49C32662AFE0}</a:tableStyleId>
              </a:tblPr>
              <a:tblGrid>
                <a:gridCol w="4937125">
                  <a:extLst>
                    <a:ext uri="{9D8B030D-6E8A-4147-A177-3AD203B41FA5}">
                      <a16:colId xmlns:a16="http://schemas.microsoft.com/office/drawing/2014/main" val="2082350026"/>
                    </a:ext>
                  </a:extLst>
                </a:gridCol>
              </a:tblGrid>
              <a:tr h="562945">
                <a:tc>
                  <a:txBody>
                    <a:bodyPr/>
                    <a:lstStyle/>
                    <a:p>
                      <a:pPr algn="ctr"/>
                      <a:r>
                        <a:rPr lang="en-US" dirty="0"/>
                        <a:t>Top 5 Important Variables </a:t>
                      </a:r>
                    </a:p>
                  </a:txBody>
                  <a:tcPr anchor="ctr"/>
                </a:tc>
                <a:extLst>
                  <a:ext uri="{0D108BD9-81ED-4DB2-BD59-A6C34878D82A}">
                    <a16:rowId xmlns:a16="http://schemas.microsoft.com/office/drawing/2014/main" val="3095796102"/>
                  </a:ext>
                </a:extLst>
              </a:tr>
              <a:tr h="562945">
                <a:tc>
                  <a:txBody>
                    <a:bodyPr/>
                    <a:lstStyle/>
                    <a:p>
                      <a:pPr algn="ctr"/>
                      <a:r>
                        <a:rPr lang="en-US" dirty="0"/>
                        <a:t>Feeling Work Interference due to Mental Illness</a:t>
                      </a:r>
                    </a:p>
                  </a:txBody>
                  <a:tcPr anchor="ctr"/>
                </a:tc>
                <a:extLst>
                  <a:ext uri="{0D108BD9-81ED-4DB2-BD59-A6C34878D82A}">
                    <a16:rowId xmlns:a16="http://schemas.microsoft.com/office/drawing/2014/main" val="3495868255"/>
                  </a:ext>
                </a:extLst>
              </a:tr>
              <a:tr h="562945">
                <a:tc>
                  <a:txBody>
                    <a:bodyPr/>
                    <a:lstStyle/>
                    <a:p>
                      <a:pPr algn="ctr"/>
                      <a:r>
                        <a:rPr lang="en-US" dirty="0"/>
                        <a:t>Family History of Mental Illness</a:t>
                      </a:r>
                    </a:p>
                  </a:txBody>
                  <a:tcPr anchor="ctr"/>
                </a:tc>
                <a:extLst>
                  <a:ext uri="{0D108BD9-81ED-4DB2-BD59-A6C34878D82A}">
                    <a16:rowId xmlns:a16="http://schemas.microsoft.com/office/drawing/2014/main" val="3959554511"/>
                  </a:ext>
                </a:extLst>
              </a:tr>
              <a:tr h="562945">
                <a:tc>
                  <a:txBody>
                    <a:bodyPr/>
                    <a:lstStyle/>
                    <a:p>
                      <a:pPr algn="ctr"/>
                      <a:r>
                        <a:rPr lang="en-US" dirty="0"/>
                        <a:t>How Easy to Take a Medical Leave for Mental Illness</a:t>
                      </a:r>
                    </a:p>
                  </a:txBody>
                  <a:tcPr anchor="ctr"/>
                </a:tc>
                <a:extLst>
                  <a:ext uri="{0D108BD9-81ED-4DB2-BD59-A6C34878D82A}">
                    <a16:rowId xmlns:a16="http://schemas.microsoft.com/office/drawing/2014/main" val="728510562"/>
                  </a:ext>
                </a:extLst>
              </a:tr>
              <a:tr h="562945">
                <a:tc>
                  <a:txBody>
                    <a:bodyPr/>
                    <a:lstStyle/>
                    <a:p>
                      <a:pPr algn="ctr"/>
                      <a:r>
                        <a:rPr lang="en-US" dirty="0"/>
                        <a:t>Provision of Healthcare option for mental illness</a:t>
                      </a:r>
                    </a:p>
                  </a:txBody>
                  <a:tcPr anchor="ctr"/>
                </a:tc>
                <a:extLst>
                  <a:ext uri="{0D108BD9-81ED-4DB2-BD59-A6C34878D82A}">
                    <a16:rowId xmlns:a16="http://schemas.microsoft.com/office/drawing/2014/main" val="3539464304"/>
                  </a:ext>
                </a:extLst>
              </a:tr>
              <a:tr h="562945">
                <a:tc>
                  <a:txBody>
                    <a:bodyPr/>
                    <a:lstStyle/>
                    <a:p>
                      <a:pPr algn="ctr"/>
                      <a:r>
                        <a:rPr lang="en-US" dirty="0"/>
                        <a:t>Experience in Negative Results for Co-workers with Mental Illness</a:t>
                      </a:r>
                    </a:p>
                  </a:txBody>
                  <a:tcPr anchor="ctr"/>
                </a:tc>
                <a:extLst>
                  <a:ext uri="{0D108BD9-81ED-4DB2-BD59-A6C34878D82A}">
                    <a16:rowId xmlns:a16="http://schemas.microsoft.com/office/drawing/2014/main" val="3185496061"/>
                  </a:ext>
                </a:extLst>
              </a:tr>
            </a:tbl>
          </a:graphicData>
        </a:graphic>
      </p:graphicFrame>
    </p:spTree>
    <p:extLst>
      <p:ext uri="{BB962C8B-B14F-4D97-AF65-F5344CB8AC3E}">
        <p14:creationId xmlns:p14="http://schemas.microsoft.com/office/powerpoint/2010/main" val="249237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FBE6-8D0C-4942-ADE3-C4F168232ED0}"/>
              </a:ext>
            </a:extLst>
          </p:cNvPr>
          <p:cNvSpPr>
            <a:spLocks noGrp="1"/>
          </p:cNvSpPr>
          <p:nvPr>
            <p:ph type="title"/>
          </p:nvPr>
        </p:nvSpPr>
        <p:spPr>
          <a:xfrm>
            <a:off x="1097280" y="613966"/>
            <a:ext cx="10747058" cy="929838"/>
          </a:xfrm>
        </p:spPr>
        <p:txBody>
          <a:bodyPr>
            <a:normAutofit fontScale="90000"/>
          </a:bodyPr>
          <a:lstStyle/>
          <a:p>
            <a:r>
              <a:rPr lang="en-US" b="1" dirty="0"/>
              <a:t>C. Approaches for Better Working Environment</a:t>
            </a:r>
          </a:p>
        </p:txBody>
      </p:sp>
      <p:sp>
        <p:nvSpPr>
          <p:cNvPr id="4" name="Text Placeholder 3">
            <a:extLst>
              <a:ext uri="{FF2B5EF4-FFF2-40B4-BE49-F238E27FC236}">
                <a16:creationId xmlns:a16="http://schemas.microsoft.com/office/drawing/2014/main" id="{CC25055F-3D7E-D345-BE4C-31CA8C39EFE8}"/>
              </a:ext>
            </a:extLst>
          </p:cNvPr>
          <p:cNvSpPr>
            <a:spLocks noGrp="1"/>
          </p:cNvSpPr>
          <p:nvPr>
            <p:ph type="body" idx="1"/>
          </p:nvPr>
        </p:nvSpPr>
        <p:spPr/>
        <p:txBody>
          <a:bodyPr/>
          <a:lstStyle/>
          <a:p>
            <a:pPr algn="ctr"/>
            <a:r>
              <a:rPr lang="en-US" dirty="0"/>
              <a:t>Commonly Important factors</a:t>
            </a:r>
          </a:p>
        </p:txBody>
      </p:sp>
      <p:sp>
        <p:nvSpPr>
          <p:cNvPr id="5" name="Content Placeholder 4">
            <a:extLst>
              <a:ext uri="{FF2B5EF4-FFF2-40B4-BE49-F238E27FC236}">
                <a16:creationId xmlns:a16="http://schemas.microsoft.com/office/drawing/2014/main" id="{DDE0A04E-E04D-BA4C-BDFE-B12A1BD69BAC}"/>
              </a:ext>
            </a:extLst>
          </p:cNvPr>
          <p:cNvSpPr>
            <a:spLocks noGrp="1"/>
          </p:cNvSpPr>
          <p:nvPr>
            <p:ph sz="half" idx="2"/>
          </p:nvPr>
        </p:nvSpPr>
        <p:spPr/>
        <p:txBody>
          <a:bodyPr>
            <a:normAutofit fontScale="32500" lnSpcReduction="20000"/>
          </a:bodyPr>
          <a:lstStyle/>
          <a:p>
            <a:pPr>
              <a:lnSpc>
                <a:spcPct val="120000"/>
              </a:lnSpc>
              <a:buFont typeface="Arial" panose="020B0604020202020204" pitchFamily="34" charset="0"/>
              <a:buChar char="•"/>
            </a:pPr>
            <a:r>
              <a:rPr lang="en-US" sz="5500" dirty="0"/>
              <a:t>  </a:t>
            </a:r>
            <a:r>
              <a:rPr lang="en-US" sz="5500" dirty="0">
                <a:latin typeface="+mj-lt"/>
              </a:rPr>
              <a:t>Family History of Mental illness</a:t>
            </a:r>
          </a:p>
          <a:p>
            <a:pPr>
              <a:lnSpc>
                <a:spcPct val="120000"/>
              </a:lnSpc>
              <a:buFont typeface="Arial" panose="020B0604020202020204" pitchFamily="34" charset="0"/>
              <a:buChar char="•"/>
            </a:pPr>
            <a:r>
              <a:rPr lang="en-US" sz="5500" dirty="0">
                <a:latin typeface="+mj-lt"/>
              </a:rPr>
              <a:t>  Work Interference</a:t>
            </a:r>
          </a:p>
          <a:p>
            <a:pPr>
              <a:lnSpc>
                <a:spcPct val="120000"/>
              </a:lnSpc>
              <a:buFont typeface="Arial" panose="020B0604020202020204" pitchFamily="34" charset="0"/>
              <a:buChar char="•"/>
            </a:pPr>
            <a:r>
              <a:rPr lang="en-US" sz="5500" dirty="0">
                <a:latin typeface="+mj-lt"/>
              </a:rPr>
              <a:t>  How employees know health care options for mental illness provided by their employers </a:t>
            </a:r>
          </a:p>
          <a:p>
            <a:pPr>
              <a:lnSpc>
                <a:spcPct val="120000"/>
              </a:lnSpc>
              <a:buFont typeface="Arial" panose="020B0604020202020204" pitchFamily="34" charset="0"/>
              <a:buChar char="•"/>
            </a:pPr>
            <a:r>
              <a:rPr lang="en-US" sz="5500" dirty="0">
                <a:latin typeface="+mj-lt"/>
              </a:rPr>
              <a:t>  Medical Resources from Employers (Companies)</a:t>
            </a:r>
          </a:p>
          <a:p>
            <a:pPr>
              <a:lnSpc>
                <a:spcPct val="120000"/>
              </a:lnSpc>
              <a:buFont typeface="Arial" panose="020B0604020202020204" pitchFamily="34" charset="0"/>
              <a:buChar char="•"/>
            </a:pPr>
            <a:r>
              <a:rPr lang="en-US" sz="5500" dirty="0">
                <a:latin typeface="+mj-lt"/>
              </a:rPr>
              <a:t>  Discussion with co-workers about mental illness</a:t>
            </a:r>
          </a:p>
          <a:p>
            <a:endParaRPr lang="en-US" dirty="0"/>
          </a:p>
        </p:txBody>
      </p:sp>
      <p:sp>
        <p:nvSpPr>
          <p:cNvPr id="6" name="Text Placeholder 5">
            <a:extLst>
              <a:ext uri="{FF2B5EF4-FFF2-40B4-BE49-F238E27FC236}">
                <a16:creationId xmlns:a16="http://schemas.microsoft.com/office/drawing/2014/main" id="{3B52C370-1826-3B4A-938C-5DC35D415CA9}"/>
              </a:ext>
            </a:extLst>
          </p:cNvPr>
          <p:cNvSpPr>
            <a:spLocks noGrp="1"/>
          </p:cNvSpPr>
          <p:nvPr>
            <p:ph type="body" sz="quarter" idx="3"/>
          </p:nvPr>
        </p:nvSpPr>
        <p:spPr/>
        <p:txBody>
          <a:bodyPr/>
          <a:lstStyle/>
          <a:p>
            <a:pPr algn="ctr"/>
            <a:r>
              <a:rPr lang="en-US" dirty="0"/>
              <a:t>Suggestions</a:t>
            </a:r>
          </a:p>
        </p:txBody>
      </p:sp>
      <p:sp>
        <p:nvSpPr>
          <p:cNvPr id="7" name="Content Placeholder 6">
            <a:extLst>
              <a:ext uri="{FF2B5EF4-FFF2-40B4-BE49-F238E27FC236}">
                <a16:creationId xmlns:a16="http://schemas.microsoft.com/office/drawing/2014/main" id="{3687225E-AC65-9C4E-938D-225C44C6465E}"/>
              </a:ext>
            </a:extLst>
          </p:cNvPr>
          <p:cNvSpPr>
            <a:spLocks noGrp="1"/>
          </p:cNvSpPr>
          <p:nvPr>
            <p:ph sz="quarter" idx="4"/>
          </p:nvPr>
        </p:nvSpPr>
        <p:spPr>
          <a:xfrm>
            <a:off x="6217920" y="2582333"/>
            <a:ext cx="4937760" cy="3661701"/>
          </a:xfrm>
        </p:spPr>
        <p:txBody>
          <a:bodyPr>
            <a:normAutofit fontScale="32500" lnSpcReduction="20000"/>
          </a:bodyPr>
          <a:lstStyle/>
          <a:p>
            <a:pPr>
              <a:lnSpc>
                <a:spcPct val="100000"/>
              </a:lnSpc>
            </a:pPr>
            <a:r>
              <a:rPr lang="en-US" sz="5500" b="1" dirty="0">
                <a:latin typeface="+mj-lt"/>
              </a:rPr>
              <a:t>“ No More Stigmatization on Mental Illness”</a:t>
            </a:r>
          </a:p>
          <a:p>
            <a:pPr>
              <a:lnSpc>
                <a:spcPct val="100000"/>
              </a:lnSpc>
            </a:pPr>
            <a:endParaRPr lang="en-US" sz="5500" dirty="0">
              <a:latin typeface="+mj-lt"/>
            </a:endParaRPr>
          </a:p>
          <a:p>
            <a:pPr>
              <a:lnSpc>
                <a:spcPct val="100000"/>
              </a:lnSpc>
              <a:buFont typeface="Arial" panose="020B0604020202020204" pitchFamily="34" charset="0"/>
              <a:buChar char="•"/>
            </a:pPr>
            <a:r>
              <a:rPr lang="en-US" sz="5500" dirty="0">
                <a:latin typeface="+mj-lt"/>
              </a:rPr>
              <a:t>  Provide Educational Resources about Mental Illness</a:t>
            </a:r>
          </a:p>
          <a:p>
            <a:pPr>
              <a:lnSpc>
                <a:spcPct val="100000"/>
              </a:lnSpc>
              <a:buFont typeface="Arial" panose="020B0604020202020204" pitchFamily="34" charset="0"/>
              <a:buChar char="•"/>
            </a:pPr>
            <a:r>
              <a:rPr lang="en-US" sz="5500" dirty="0">
                <a:latin typeface="+mj-lt"/>
              </a:rPr>
              <a:t>  Hold a regular seminar of how to respect co-workers with mental illness </a:t>
            </a:r>
          </a:p>
          <a:p>
            <a:pPr>
              <a:lnSpc>
                <a:spcPct val="100000"/>
              </a:lnSpc>
              <a:buFont typeface="Arial" panose="020B0604020202020204" pitchFamily="34" charset="0"/>
              <a:buChar char="•"/>
            </a:pPr>
            <a:r>
              <a:rPr lang="en-US" sz="5500" dirty="0">
                <a:latin typeface="+mj-lt"/>
              </a:rPr>
              <a:t>  Offer a more healthcare option for mental health issues as benefits for employees </a:t>
            </a:r>
          </a:p>
          <a:p>
            <a:pPr>
              <a:lnSpc>
                <a:spcPct val="100000"/>
              </a:lnSpc>
            </a:pPr>
            <a:endParaRPr lang="en-US" sz="5500" dirty="0">
              <a:latin typeface="+mj-lt"/>
            </a:endParaRPr>
          </a:p>
          <a:p>
            <a:pPr>
              <a:lnSpc>
                <a:spcPct val="100000"/>
              </a:lnSpc>
            </a:pPr>
            <a:r>
              <a:rPr lang="en-US" sz="5500" dirty="0">
                <a:latin typeface="+mj-lt"/>
              </a:rPr>
              <a:t>Limitation on Research</a:t>
            </a:r>
          </a:p>
          <a:p>
            <a:pPr>
              <a:lnSpc>
                <a:spcPct val="100000"/>
              </a:lnSpc>
            </a:pPr>
            <a:r>
              <a:rPr lang="en-US" sz="5500" dirty="0">
                <a:latin typeface="+mj-lt"/>
              </a:rPr>
              <a:t>- Not much direct relation to technology industry</a:t>
            </a:r>
          </a:p>
          <a:p>
            <a:endParaRPr lang="en-US" dirty="0"/>
          </a:p>
        </p:txBody>
      </p:sp>
      <p:grpSp>
        <p:nvGrpSpPr>
          <p:cNvPr id="9" name="Group 8">
            <a:extLst>
              <a:ext uri="{FF2B5EF4-FFF2-40B4-BE49-F238E27FC236}">
                <a16:creationId xmlns:a16="http://schemas.microsoft.com/office/drawing/2014/main" id="{8CEB8A3D-8FBB-B349-8164-15E0D0A4CD54}"/>
              </a:ext>
            </a:extLst>
          </p:cNvPr>
          <p:cNvGrpSpPr/>
          <p:nvPr/>
        </p:nvGrpSpPr>
        <p:grpSpPr>
          <a:xfrm>
            <a:off x="796550" y="3416163"/>
            <a:ext cx="5079076" cy="2624759"/>
            <a:chOff x="831274" y="3424844"/>
            <a:chExt cx="5079076" cy="2624759"/>
          </a:xfrm>
        </p:grpSpPr>
        <p:sp>
          <p:nvSpPr>
            <p:cNvPr id="3" name="Frame 2">
              <a:extLst>
                <a:ext uri="{FF2B5EF4-FFF2-40B4-BE49-F238E27FC236}">
                  <a16:creationId xmlns:a16="http://schemas.microsoft.com/office/drawing/2014/main" id="{9622F089-21D5-114B-AD43-5A5782B8A8EE}"/>
                </a:ext>
              </a:extLst>
            </p:cNvPr>
            <p:cNvSpPr/>
            <p:nvPr/>
          </p:nvSpPr>
          <p:spPr>
            <a:xfrm>
              <a:off x="831274" y="3424844"/>
              <a:ext cx="5079076" cy="1905636"/>
            </a:xfrm>
            <a:prstGeom prst="frame">
              <a:avLst>
                <a:gd name="adj1" fmla="val 3776"/>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8EBA8912-2D9F-A548-96C8-B26A50D3115E}"/>
                </a:ext>
              </a:extLst>
            </p:cNvPr>
            <p:cNvSpPr txBox="1"/>
            <p:nvPr/>
          </p:nvSpPr>
          <p:spPr>
            <a:xfrm>
              <a:off x="1529542" y="5403272"/>
              <a:ext cx="4073236"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Focus on Employees’ </a:t>
              </a:r>
            </a:p>
            <a:p>
              <a:r>
                <a:rPr lang="en-US" dirty="0">
                  <a:ln w="0"/>
                  <a:effectLst>
                    <a:outerShdw blurRad="38100" dist="19050" dir="2700000" algn="tl" rotWithShape="0">
                      <a:schemeClr val="dk1">
                        <a:alpha val="40000"/>
                      </a:schemeClr>
                    </a:outerShdw>
                  </a:effectLst>
                </a:rPr>
                <a:t>Working Environment in Tech Industry </a:t>
              </a:r>
            </a:p>
          </p:txBody>
        </p:sp>
      </p:grpSp>
    </p:spTree>
    <p:extLst>
      <p:ext uri="{BB962C8B-B14F-4D97-AF65-F5344CB8AC3E}">
        <p14:creationId xmlns:p14="http://schemas.microsoft.com/office/powerpoint/2010/main" val="207455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70ED9D-78AE-7F4E-8E5A-E7A2DC97FB97}"/>
              </a:ext>
            </a:extLst>
          </p:cNvPr>
          <p:cNvSpPr>
            <a:spLocks noGrp="1"/>
          </p:cNvSpPr>
          <p:nvPr>
            <p:ph type="title" idx="4294967295"/>
          </p:nvPr>
        </p:nvSpPr>
        <p:spPr>
          <a:xfrm>
            <a:off x="6540779" y="2062162"/>
            <a:ext cx="4813300" cy="2733675"/>
          </a:xfrm>
        </p:spPr>
        <p:txBody>
          <a:bodyPr vert="horz" lIns="91440" tIns="45720" rIns="91440" bIns="45720" rtlCol="0" anchor="b">
            <a:normAutofit fontScale="90000"/>
          </a:bodyPr>
          <a:lstStyle/>
          <a:p>
            <a:r>
              <a:rPr lang="en-US" sz="6800" b="1" dirty="0">
                <a:solidFill>
                  <a:schemeClr val="tx1">
                    <a:lumMod val="85000"/>
                    <a:lumOff val="15000"/>
                  </a:schemeClr>
                </a:solidFill>
              </a:rPr>
              <a:t>Thank you! </a:t>
            </a:r>
            <a:br>
              <a:rPr lang="en-US" sz="6800" b="1" dirty="0">
                <a:solidFill>
                  <a:schemeClr val="tx1">
                    <a:lumMod val="85000"/>
                    <a:lumOff val="15000"/>
                  </a:schemeClr>
                </a:solidFill>
              </a:rPr>
            </a:br>
            <a:br>
              <a:rPr lang="en-US" sz="6800" b="1" dirty="0">
                <a:solidFill>
                  <a:schemeClr val="tx1">
                    <a:lumMod val="85000"/>
                    <a:lumOff val="15000"/>
                  </a:schemeClr>
                </a:solidFill>
              </a:rPr>
            </a:br>
            <a:r>
              <a:rPr lang="en-US" sz="6800" b="1" dirty="0">
                <a:solidFill>
                  <a:schemeClr val="tx1">
                    <a:lumMod val="85000"/>
                    <a:lumOff val="15000"/>
                  </a:schemeClr>
                </a:solidFill>
              </a:rPr>
              <a:t>Any Question? </a:t>
            </a:r>
          </a:p>
        </p:txBody>
      </p:sp>
      <p:pic>
        <p:nvPicPr>
          <p:cNvPr id="8" name="Graphic 7" descr="Questions">
            <a:extLst>
              <a:ext uri="{FF2B5EF4-FFF2-40B4-BE49-F238E27FC236}">
                <a16:creationId xmlns:a16="http://schemas.microsoft.com/office/drawing/2014/main" id="{5B6058AB-5BB3-45F4-8242-F956027EA6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spTree>
    <p:extLst>
      <p:ext uri="{BB962C8B-B14F-4D97-AF65-F5344CB8AC3E}">
        <p14:creationId xmlns:p14="http://schemas.microsoft.com/office/powerpoint/2010/main" val="120929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F4590-B59C-0147-B125-F9298E87EB43}"/>
              </a:ext>
            </a:extLst>
          </p:cNvPr>
          <p:cNvSpPr>
            <a:spLocks noGrp="1"/>
          </p:cNvSpPr>
          <p:nvPr>
            <p:ph type="title"/>
          </p:nvPr>
        </p:nvSpPr>
        <p:spPr>
          <a:xfrm>
            <a:off x="965030" y="963997"/>
            <a:ext cx="3254691" cy="4938361"/>
          </a:xfrm>
        </p:spPr>
        <p:txBody>
          <a:bodyPr anchor="ctr">
            <a:normAutofit/>
          </a:bodyPr>
          <a:lstStyle/>
          <a:p>
            <a:pPr algn="r"/>
            <a:r>
              <a:rPr lang="en-US" sz="4400"/>
              <a:t>Works Cited </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01D382-EB4B-A54C-9522-4E9AD8C69804}"/>
              </a:ext>
            </a:extLst>
          </p:cNvPr>
          <p:cNvSpPr>
            <a:spLocks noGrp="1"/>
          </p:cNvSpPr>
          <p:nvPr>
            <p:ph idx="1"/>
          </p:nvPr>
        </p:nvSpPr>
        <p:spPr>
          <a:xfrm>
            <a:off x="5134882" y="963507"/>
            <a:ext cx="6135097" cy="4938851"/>
          </a:xfrm>
        </p:spPr>
        <p:txBody>
          <a:bodyPr anchor="ctr">
            <a:normAutofit/>
          </a:bodyPr>
          <a:lstStyle/>
          <a:p>
            <a:r>
              <a:rPr lang="en-US" sz="1500"/>
              <a:t>Baldwin, M.L. and Marcus, S.C. “Perceived and measured stigma among workers with serious mental illness," </a:t>
            </a:r>
            <a:r>
              <a:rPr lang="en-US" sz="1500" i="1"/>
              <a:t>Psychiatric Services</a:t>
            </a:r>
            <a:r>
              <a:rPr lang="en-US" sz="1500"/>
              <a:t>, vol. 57, no. 3, 2006, pp. 388 – 392. </a:t>
            </a:r>
          </a:p>
          <a:p>
            <a:r>
              <a:rPr lang="en-US" sz="1500"/>
              <a:t>Brohan, E., et al. “Systematic review of beliefs, behaviours and influencing factors associated with disclosure of a mental health problem in the workplace," </a:t>
            </a:r>
            <a:r>
              <a:rPr lang="en-US" sz="1500" i="1"/>
              <a:t>BMC Psychiatry</a:t>
            </a:r>
            <a:r>
              <a:rPr lang="en-US" sz="1500"/>
              <a:t>, vol. 12, no. 11, February 2012. </a:t>
            </a:r>
          </a:p>
          <a:p>
            <a:r>
              <a:rPr lang="en-US" sz="1500"/>
              <a:t>Department of Human Genetics - Division of Medical Genetics, “Family history of mental illness," </a:t>
            </a:r>
            <a:r>
              <a:rPr lang="en-US" sz="1500" i="1"/>
              <a:t>Emory University School of Medicine</a:t>
            </a:r>
            <a:r>
              <a:rPr lang="en-US" sz="1500"/>
              <a:t>, 2008.</a:t>
            </a:r>
          </a:p>
          <a:p>
            <a:r>
              <a:rPr lang="en-US" sz="1500"/>
              <a:t>Gabriel, P., and Liimatainen, M.R. and International Labor Office, Mental Health in the Workplace: Introduction, Executive Summaries. </a:t>
            </a:r>
            <a:r>
              <a:rPr lang="en-US" sz="1500" i="1"/>
              <a:t>International Labor Office Geneva</a:t>
            </a:r>
            <a:r>
              <a:rPr lang="en-US" sz="1500"/>
              <a:t>, 2000. </a:t>
            </a:r>
          </a:p>
          <a:p>
            <a:r>
              <a:rPr lang="en-US" sz="1500"/>
              <a:t>Google, “How we care for Googlers,” </a:t>
            </a:r>
            <a:r>
              <a:rPr lang="en-US" sz="1500" i="1"/>
              <a:t>Google Career, </a:t>
            </a:r>
            <a:r>
              <a:rPr lang="en-US" sz="1500"/>
              <a:t>Accessed April 25, 2019, </a:t>
            </a:r>
            <a:r>
              <a:rPr lang="en-US" sz="1500" u="sng">
                <a:hlinkClick r:id="rId2"/>
              </a:rPr>
              <a:t>https://careers.google.com/how-we-care-for-googlers/</a:t>
            </a:r>
            <a:endParaRPr lang="en-US" sz="1500"/>
          </a:p>
          <a:p>
            <a:r>
              <a:rPr lang="en-US" sz="1500"/>
              <a:t>Kanwar, Y.P.S., et al. “Work-Life Balance and Burnout as Predictors of Job Satisfaction in the IT-ITES Industry.” </a:t>
            </a:r>
            <a:r>
              <a:rPr lang="en-US" sz="1500" i="1"/>
              <a:t>Vision</a:t>
            </a:r>
            <a:r>
              <a:rPr lang="en-US" sz="1500"/>
              <a:t>, vol. 13, no. 2, Apr. 2009, pp 1-12. </a:t>
            </a:r>
          </a:p>
          <a:p>
            <a:r>
              <a:rPr lang="en-US" sz="1500"/>
              <a:t>Open Source Mental Illness (OSMI), Mental Illness in Tech Survey, </a:t>
            </a:r>
            <a:r>
              <a:rPr lang="en-US" sz="1500" i="1"/>
              <a:t>OSMI</a:t>
            </a:r>
            <a:r>
              <a:rPr lang="en-US" sz="1500"/>
              <a:t>, 2014 </a:t>
            </a:r>
          </a:p>
          <a:p>
            <a:endParaRPr lang="en-US" sz="1500"/>
          </a:p>
        </p:txBody>
      </p:sp>
    </p:spTree>
    <p:extLst>
      <p:ext uri="{BB962C8B-B14F-4D97-AF65-F5344CB8AC3E}">
        <p14:creationId xmlns:p14="http://schemas.microsoft.com/office/powerpoint/2010/main" val="221718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7730-D26D-B547-8597-90C5CAD5D0C2}"/>
              </a:ext>
            </a:extLst>
          </p:cNvPr>
          <p:cNvSpPr>
            <a:spLocks noGrp="1"/>
          </p:cNvSpPr>
          <p:nvPr>
            <p:ph type="title"/>
          </p:nvPr>
        </p:nvSpPr>
        <p:spPr>
          <a:xfrm>
            <a:off x="1097280" y="732428"/>
            <a:ext cx="10058400" cy="748454"/>
          </a:xfrm>
        </p:spPr>
        <p:txBody>
          <a:bodyPr/>
          <a:lstStyle/>
          <a:p>
            <a:r>
              <a:rPr lang="en-US" dirty="0"/>
              <a:t>Introduction To Topic</a:t>
            </a:r>
          </a:p>
        </p:txBody>
      </p:sp>
      <p:sp>
        <p:nvSpPr>
          <p:cNvPr id="3" name="Content Placeholder 2">
            <a:extLst>
              <a:ext uri="{FF2B5EF4-FFF2-40B4-BE49-F238E27FC236}">
                <a16:creationId xmlns:a16="http://schemas.microsoft.com/office/drawing/2014/main" id="{FE3040DE-F107-7B4B-A994-E93A94386BD1}"/>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dirty="0">
                <a:latin typeface="+mj-lt"/>
              </a:rPr>
              <a:t> </a:t>
            </a:r>
            <a:r>
              <a:rPr lang="en-US" dirty="0">
                <a:latin typeface="+mj-lt"/>
                <a:cs typeface="Calibri" panose="020F0502020204030204" pitchFamily="34" charset="0"/>
              </a:rPr>
              <a:t>Nearly one in five adults live with a mental illness (46.6 million in 2017) in the United States.</a:t>
            </a:r>
          </a:p>
          <a:p>
            <a:pPr>
              <a:lnSpc>
                <a:spcPct val="150000"/>
              </a:lnSpc>
              <a:buFont typeface="Arial" panose="020B0604020202020204" pitchFamily="34" charset="0"/>
              <a:buChar char="•"/>
            </a:pPr>
            <a:r>
              <a:rPr lang="en-US" dirty="0">
                <a:latin typeface="+mj-lt"/>
                <a:cs typeface="Calibri" panose="020F0502020204030204" pitchFamily="34" charset="0"/>
              </a:rPr>
              <a:t> Rising Issues in tackling with mental health issues among workers in Tech Industry</a:t>
            </a:r>
          </a:p>
          <a:p>
            <a:pPr lvl="1">
              <a:lnSpc>
                <a:spcPct val="150000"/>
              </a:lnSpc>
              <a:buFont typeface="Wingdings" pitchFamily="2" charset="2"/>
              <a:buChar char="Ø"/>
            </a:pPr>
            <a:r>
              <a:rPr lang="en-US" dirty="0">
                <a:latin typeface="+mj-lt"/>
                <a:cs typeface="Calibri" panose="020F0502020204030204" pitchFamily="34" charset="0"/>
              </a:rPr>
              <a:t> Notorious for heavy workloads </a:t>
            </a:r>
          </a:p>
          <a:p>
            <a:pPr lvl="1">
              <a:lnSpc>
                <a:spcPct val="150000"/>
              </a:lnSpc>
              <a:buFont typeface="Wingdings" pitchFamily="2" charset="2"/>
              <a:buChar char="Ø"/>
            </a:pPr>
            <a:r>
              <a:rPr lang="ko-KR" altLang="en-US" dirty="0">
                <a:latin typeface="+mj-lt"/>
                <a:cs typeface="Calibri" panose="020F0502020204030204" pitchFamily="34" charset="0"/>
              </a:rPr>
              <a:t> </a:t>
            </a:r>
            <a:r>
              <a:rPr lang="en-US" altLang="ko-KR" dirty="0">
                <a:latin typeface="+mj-lt"/>
                <a:cs typeface="Calibri" panose="020F0502020204030204" pitchFamily="34" charset="0"/>
              </a:rPr>
              <a:t>Stigma on the co-workers with mental illness </a:t>
            </a:r>
          </a:p>
          <a:p>
            <a:pPr>
              <a:lnSpc>
                <a:spcPct val="150000"/>
              </a:lnSpc>
              <a:buFont typeface="Arial" panose="020B0604020202020204" pitchFamily="34" charset="0"/>
              <a:buChar char="•"/>
            </a:pPr>
            <a:r>
              <a:rPr lang="en-US" dirty="0">
                <a:latin typeface="+mj-lt"/>
                <a:cs typeface="Calibri" panose="020F0502020204030204" pitchFamily="34" charset="0"/>
              </a:rPr>
              <a:t> Study Question </a:t>
            </a:r>
          </a:p>
        </p:txBody>
      </p:sp>
      <p:grpSp>
        <p:nvGrpSpPr>
          <p:cNvPr id="8" name="Group 7">
            <a:extLst>
              <a:ext uri="{FF2B5EF4-FFF2-40B4-BE49-F238E27FC236}">
                <a16:creationId xmlns:a16="http://schemas.microsoft.com/office/drawing/2014/main" id="{539C0E5C-4F66-714C-A5C1-6DD121B212D3}"/>
              </a:ext>
            </a:extLst>
          </p:cNvPr>
          <p:cNvGrpSpPr/>
          <p:nvPr/>
        </p:nvGrpSpPr>
        <p:grpSpPr>
          <a:xfrm>
            <a:off x="1464030" y="4771028"/>
            <a:ext cx="9540240" cy="1098066"/>
            <a:chOff x="1715429" y="5238922"/>
            <a:chExt cx="9540240" cy="620373"/>
          </a:xfrm>
        </p:grpSpPr>
        <p:sp>
          <p:nvSpPr>
            <p:cNvPr id="6" name="Rounded Rectangle 5">
              <a:extLst>
                <a:ext uri="{FF2B5EF4-FFF2-40B4-BE49-F238E27FC236}">
                  <a16:creationId xmlns:a16="http://schemas.microsoft.com/office/drawing/2014/main" id="{DB6332CC-37FB-734E-8DDC-5C0E806805A4}"/>
                </a:ext>
              </a:extLst>
            </p:cNvPr>
            <p:cNvSpPr/>
            <p:nvPr/>
          </p:nvSpPr>
          <p:spPr>
            <a:xfrm>
              <a:off x="1715429" y="5238922"/>
              <a:ext cx="9540240" cy="6203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BF70D634-DA57-C54F-B27C-21F3D11A8484}"/>
                </a:ext>
              </a:extLst>
            </p:cNvPr>
            <p:cNvSpPr txBox="1"/>
            <p:nvPr/>
          </p:nvSpPr>
          <p:spPr>
            <a:xfrm>
              <a:off x="1715429" y="5314365"/>
              <a:ext cx="9418320" cy="469487"/>
            </a:xfrm>
            <a:prstGeom prst="rect">
              <a:avLst/>
            </a:prstGeom>
            <a:noFill/>
          </p:spPr>
          <p:txBody>
            <a:bodyPr wrap="square" rtlCol="0">
              <a:spAutoFit/>
            </a:bodyPr>
            <a:lstStyle/>
            <a:p>
              <a:pPr algn="ctr"/>
              <a:r>
                <a:rPr lang="en-US" sz="2400" b="1" dirty="0"/>
                <a:t>Which factors affect the workers’ chance of having mental illness </a:t>
              </a:r>
            </a:p>
            <a:p>
              <a:pPr algn="ctr"/>
              <a:r>
                <a:rPr lang="en-US" sz="2400" b="1" dirty="0"/>
                <a:t>while working in the technology industry? </a:t>
              </a:r>
            </a:p>
          </p:txBody>
        </p:sp>
      </p:grpSp>
    </p:spTree>
    <p:extLst>
      <p:ext uri="{BB962C8B-B14F-4D97-AF65-F5344CB8AC3E}">
        <p14:creationId xmlns:p14="http://schemas.microsoft.com/office/powerpoint/2010/main" val="28385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5FAD-0746-9C4E-A9AB-7BD2EA8DAF2D}"/>
              </a:ext>
            </a:extLst>
          </p:cNvPr>
          <p:cNvSpPr>
            <a:spLocks noGrp="1"/>
          </p:cNvSpPr>
          <p:nvPr>
            <p:ph type="title"/>
          </p:nvPr>
        </p:nvSpPr>
        <p:spPr>
          <a:xfrm>
            <a:off x="1097280" y="648678"/>
            <a:ext cx="10058400" cy="941713"/>
          </a:xfrm>
        </p:spPr>
        <p:txBody>
          <a:bodyPr/>
          <a:lstStyle/>
          <a:p>
            <a:r>
              <a:rPr lang="en-US" dirty="0"/>
              <a:t>Data Processing</a:t>
            </a:r>
          </a:p>
        </p:txBody>
      </p:sp>
      <p:sp>
        <p:nvSpPr>
          <p:cNvPr id="3" name="Content Placeholder 2">
            <a:extLst>
              <a:ext uri="{FF2B5EF4-FFF2-40B4-BE49-F238E27FC236}">
                <a16:creationId xmlns:a16="http://schemas.microsoft.com/office/drawing/2014/main" id="{7FEFCF34-8AB1-924C-9027-F4960A8D1259}"/>
              </a:ext>
            </a:extLst>
          </p:cNvPr>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ko-KR" altLang="en-US" dirty="0"/>
              <a:t> </a:t>
            </a:r>
            <a:r>
              <a:rPr lang="en-US" dirty="0"/>
              <a:t> </a:t>
            </a:r>
            <a:r>
              <a:rPr lang="en-US" dirty="0">
                <a:latin typeface="+mj-lt"/>
              </a:rPr>
              <a:t>A Survey in 2014 by Open Sourcing Mental Illness (OSMI) in the United States</a:t>
            </a:r>
          </a:p>
          <a:p>
            <a:pPr>
              <a:lnSpc>
                <a:spcPct val="150000"/>
              </a:lnSpc>
              <a:buFont typeface="Arial" panose="020B0604020202020204" pitchFamily="34" charset="0"/>
              <a:buChar char="•"/>
            </a:pPr>
            <a:r>
              <a:rPr lang="en-US" dirty="0">
                <a:latin typeface="+mj-lt"/>
              </a:rPr>
              <a:t>  Total 1,031 Responses</a:t>
            </a:r>
          </a:p>
          <a:p>
            <a:pPr>
              <a:lnSpc>
                <a:spcPct val="150000"/>
              </a:lnSpc>
              <a:buFont typeface="Arial" panose="020B0604020202020204" pitchFamily="34" charset="0"/>
              <a:buChar char="•"/>
            </a:pPr>
            <a:r>
              <a:rPr lang="en-US" dirty="0">
                <a:latin typeface="+mj-lt"/>
              </a:rPr>
              <a:t>  </a:t>
            </a:r>
            <a:r>
              <a:rPr lang="en-US" b="1" dirty="0">
                <a:latin typeface="+mj-lt"/>
              </a:rPr>
              <a:t>Dependent Variable </a:t>
            </a:r>
          </a:p>
          <a:p>
            <a:pPr lvl="1">
              <a:lnSpc>
                <a:spcPct val="150000"/>
              </a:lnSpc>
              <a:buFont typeface="Wingdings" pitchFamily="2" charset="2"/>
              <a:buChar char="Ø"/>
            </a:pPr>
            <a:r>
              <a:rPr lang="en-US" dirty="0">
                <a:latin typeface="+mj-lt"/>
              </a:rPr>
              <a:t> Workers’ Medical history of treatments for mental health issues </a:t>
            </a:r>
          </a:p>
          <a:p>
            <a:pPr>
              <a:lnSpc>
                <a:spcPct val="150000"/>
              </a:lnSpc>
              <a:buFont typeface="Arial" panose="020B0604020202020204" pitchFamily="34" charset="0"/>
              <a:buChar char="•"/>
            </a:pPr>
            <a:r>
              <a:rPr lang="en-US" dirty="0"/>
              <a:t>   </a:t>
            </a:r>
            <a:r>
              <a:rPr lang="en-US" b="1" dirty="0">
                <a:latin typeface="+mj-lt"/>
              </a:rPr>
              <a:t>Independent Variable </a:t>
            </a:r>
          </a:p>
          <a:p>
            <a:pPr lvl="1">
              <a:lnSpc>
                <a:spcPct val="150000"/>
              </a:lnSpc>
              <a:buFont typeface="Wingdings" pitchFamily="2" charset="2"/>
              <a:buChar char="Ø"/>
            </a:pPr>
            <a:r>
              <a:rPr lang="en-US" dirty="0">
                <a:latin typeface="+mj-lt"/>
              </a:rPr>
              <a:t> Personal Level : Age, Family history of mental illness, etc. </a:t>
            </a:r>
          </a:p>
          <a:p>
            <a:pPr lvl="1">
              <a:lnSpc>
                <a:spcPct val="150000"/>
              </a:lnSpc>
              <a:buFont typeface="Wingdings" pitchFamily="2" charset="2"/>
              <a:buChar char="Ø"/>
            </a:pPr>
            <a:r>
              <a:rPr lang="en-US" dirty="0">
                <a:latin typeface="+mj-lt"/>
              </a:rPr>
              <a:t> Employees’ perspective toward mental illness</a:t>
            </a:r>
          </a:p>
          <a:p>
            <a:pPr lvl="1">
              <a:lnSpc>
                <a:spcPct val="150000"/>
              </a:lnSpc>
              <a:buFont typeface="Wingdings" pitchFamily="2" charset="2"/>
              <a:buChar char="Ø"/>
            </a:pPr>
            <a:r>
              <a:rPr lang="en-US" dirty="0">
                <a:latin typeface="+mj-lt"/>
              </a:rPr>
              <a:t> The Working Environment (Employers) </a:t>
            </a:r>
          </a:p>
          <a:p>
            <a:pPr lvl="1">
              <a:buFont typeface="Wingdings" pitchFamily="2" charset="2"/>
              <a:buChar char="Ø"/>
            </a:pPr>
            <a:endParaRPr lang="en-US" dirty="0">
              <a:latin typeface="+mj-lt"/>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0080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C42-36F9-4B4A-9747-C95B81AC462D}"/>
              </a:ext>
            </a:extLst>
          </p:cNvPr>
          <p:cNvSpPr>
            <a:spLocks noGrp="1"/>
          </p:cNvSpPr>
          <p:nvPr>
            <p:ph type="title"/>
          </p:nvPr>
        </p:nvSpPr>
        <p:spPr>
          <a:xfrm>
            <a:off x="1097280" y="729826"/>
            <a:ext cx="10058400" cy="748454"/>
          </a:xfrm>
        </p:spPr>
        <p:txBody>
          <a:bodyPr/>
          <a:lstStyle/>
          <a:p>
            <a:r>
              <a:rPr lang="en-US" dirty="0"/>
              <a:t>Main Focus of Research</a:t>
            </a:r>
          </a:p>
        </p:txBody>
      </p:sp>
      <p:sp>
        <p:nvSpPr>
          <p:cNvPr id="3" name="Content Placeholder 2">
            <a:extLst>
              <a:ext uri="{FF2B5EF4-FFF2-40B4-BE49-F238E27FC236}">
                <a16:creationId xmlns:a16="http://schemas.microsoft.com/office/drawing/2014/main" id="{E3853AE4-4BA3-834F-87F2-03301A1CF070}"/>
              </a:ext>
            </a:extLst>
          </p:cNvPr>
          <p:cNvSpPr>
            <a:spLocks noGrp="1"/>
          </p:cNvSpPr>
          <p:nvPr>
            <p:ph idx="1"/>
          </p:nvPr>
        </p:nvSpPr>
        <p:spPr>
          <a:xfrm>
            <a:off x="1097280" y="1905000"/>
            <a:ext cx="10058400" cy="3842174"/>
          </a:xfrm>
        </p:spPr>
        <p:txBody>
          <a:bodyPr>
            <a:noAutofit/>
          </a:bodyPr>
          <a:lstStyle/>
          <a:p>
            <a:pPr marL="457200" indent="-457200">
              <a:lnSpc>
                <a:spcPct val="100000"/>
              </a:lnSpc>
              <a:buFont typeface="+mj-lt"/>
              <a:buAutoNum type="alphaUcPeriod"/>
            </a:pPr>
            <a:r>
              <a:rPr lang="en-US" b="1" dirty="0">
                <a:latin typeface="+mj-lt"/>
              </a:rPr>
              <a:t> </a:t>
            </a:r>
            <a:r>
              <a:rPr lang="en-US" sz="2200" b="1" dirty="0">
                <a:latin typeface="+mj-lt"/>
              </a:rPr>
              <a:t>General Analysis of Data </a:t>
            </a:r>
          </a:p>
          <a:p>
            <a:pPr marL="749808" lvl="1" indent="-457200">
              <a:lnSpc>
                <a:spcPct val="100000"/>
              </a:lnSpc>
              <a:buFont typeface="+mj-lt"/>
              <a:buAutoNum type="alphaLcParenR"/>
            </a:pPr>
            <a:r>
              <a:rPr lang="en-US" sz="1900" dirty="0">
                <a:latin typeface="+mj-lt"/>
              </a:rPr>
              <a:t>Personal Information </a:t>
            </a:r>
          </a:p>
          <a:p>
            <a:pPr marL="749808" lvl="1" indent="-457200">
              <a:lnSpc>
                <a:spcPct val="100000"/>
              </a:lnSpc>
              <a:buFont typeface="+mj-lt"/>
              <a:buAutoNum type="alphaLcParenR"/>
            </a:pPr>
            <a:r>
              <a:rPr lang="en-US" sz="1900" dirty="0">
                <a:latin typeface="+mj-lt"/>
              </a:rPr>
              <a:t>Workers’ Perspective toward Mental Health Issues in the Workplaces</a:t>
            </a:r>
          </a:p>
          <a:p>
            <a:pPr marL="749808" lvl="1" indent="-457200">
              <a:lnSpc>
                <a:spcPct val="100000"/>
              </a:lnSpc>
              <a:buFont typeface="+mj-lt"/>
              <a:buAutoNum type="alphaLcParenR"/>
            </a:pPr>
            <a:r>
              <a:rPr lang="en-US" sz="1900" dirty="0">
                <a:latin typeface="+mj-lt"/>
              </a:rPr>
              <a:t>The Working Environment </a:t>
            </a:r>
            <a:r>
              <a:rPr lang="en-US" altLang="ko-KR" sz="1900" dirty="0">
                <a:latin typeface="+mj-lt"/>
              </a:rPr>
              <a:t>(Employers) </a:t>
            </a:r>
            <a:endParaRPr lang="en-US" sz="1900" dirty="0">
              <a:latin typeface="+mj-lt"/>
            </a:endParaRPr>
          </a:p>
          <a:p>
            <a:pPr marL="457200" indent="-457200">
              <a:lnSpc>
                <a:spcPct val="100000"/>
              </a:lnSpc>
              <a:buFont typeface="+mj-lt"/>
              <a:buAutoNum type="alphaUcPeriod"/>
            </a:pPr>
            <a:r>
              <a:rPr lang="en-US" sz="2200" b="1" dirty="0">
                <a:latin typeface="+mj-lt"/>
              </a:rPr>
              <a:t>Predictors of Mental Illness in Tech Industry </a:t>
            </a:r>
          </a:p>
          <a:p>
            <a:pPr marL="749808" lvl="1" indent="-457200">
              <a:lnSpc>
                <a:spcPct val="100000"/>
              </a:lnSpc>
              <a:buFont typeface="+mj-lt"/>
              <a:buAutoNum type="alphaLcParenR"/>
            </a:pPr>
            <a:r>
              <a:rPr lang="en-US" sz="1900" dirty="0">
                <a:latin typeface="+mj-lt"/>
              </a:rPr>
              <a:t>Logistic Regression </a:t>
            </a:r>
          </a:p>
          <a:p>
            <a:pPr marL="932688" lvl="2" indent="-457200">
              <a:lnSpc>
                <a:spcPct val="100000"/>
              </a:lnSpc>
              <a:buFont typeface="+mj-lt"/>
              <a:buAutoNum type="romanLcPeriod"/>
            </a:pPr>
            <a:r>
              <a:rPr lang="en-US" sz="1900" dirty="0">
                <a:latin typeface="+mj-lt"/>
              </a:rPr>
              <a:t>Stepwise Regression</a:t>
            </a:r>
          </a:p>
          <a:p>
            <a:pPr marL="749808" lvl="1" indent="-457200">
              <a:lnSpc>
                <a:spcPct val="100000"/>
              </a:lnSpc>
              <a:buFont typeface="+mj-lt"/>
              <a:buAutoNum type="alphaLcParenR"/>
            </a:pPr>
            <a:r>
              <a:rPr lang="en-US" sz="1900" dirty="0">
                <a:latin typeface="+mj-lt"/>
              </a:rPr>
              <a:t>Random Forest </a:t>
            </a:r>
          </a:p>
          <a:p>
            <a:pPr marL="457200" indent="-457200">
              <a:lnSpc>
                <a:spcPct val="100000"/>
              </a:lnSpc>
              <a:buFont typeface="+mj-lt"/>
              <a:buAutoNum type="alphaUcPeriod"/>
            </a:pPr>
            <a:r>
              <a:rPr lang="en-US" sz="2200" b="1" dirty="0">
                <a:latin typeface="+mj-lt"/>
              </a:rPr>
              <a:t>Feasible Approaches for Employers to Improve Working Environment</a:t>
            </a:r>
          </a:p>
          <a:p>
            <a:pPr marL="292608" lvl="1" indent="0">
              <a:buNone/>
            </a:pPr>
            <a:endParaRPr lang="en-US" dirty="0"/>
          </a:p>
        </p:txBody>
      </p:sp>
    </p:spTree>
    <p:extLst>
      <p:ext uri="{BB962C8B-B14F-4D97-AF65-F5344CB8AC3E}">
        <p14:creationId xmlns:p14="http://schemas.microsoft.com/office/powerpoint/2010/main" val="301515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A0B4-B017-6642-9C4F-8158B8F840A7}"/>
              </a:ext>
            </a:extLst>
          </p:cNvPr>
          <p:cNvSpPr>
            <a:spLocks noGrp="1"/>
          </p:cNvSpPr>
          <p:nvPr>
            <p:ph type="title"/>
          </p:nvPr>
        </p:nvSpPr>
        <p:spPr>
          <a:xfrm>
            <a:off x="1097280" y="790786"/>
            <a:ext cx="10058400" cy="748454"/>
          </a:xfrm>
        </p:spPr>
        <p:txBody>
          <a:bodyPr/>
          <a:lstStyle/>
          <a:p>
            <a:pPr algn="ctr"/>
            <a:r>
              <a:rPr lang="en-US" b="1" dirty="0"/>
              <a:t>A. General Analysis </a:t>
            </a:r>
            <a:r>
              <a:rPr lang="en-US" dirty="0"/>
              <a:t>– </a:t>
            </a:r>
            <a:r>
              <a:rPr lang="ko-KR" altLang="en-US" dirty="0"/>
              <a:t> </a:t>
            </a:r>
            <a:r>
              <a:rPr lang="en-US" altLang="ko-KR" dirty="0"/>
              <a:t>1)</a:t>
            </a:r>
            <a:r>
              <a:rPr lang="ko-KR" altLang="en-US" dirty="0"/>
              <a:t> </a:t>
            </a:r>
            <a:r>
              <a:rPr lang="en-US" dirty="0"/>
              <a:t>Personal Level </a:t>
            </a:r>
          </a:p>
        </p:txBody>
      </p:sp>
      <p:sp>
        <p:nvSpPr>
          <p:cNvPr id="8" name="Content Placeholder 7">
            <a:extLst>
              <a:ext uri="{FF2B5EF4-FFF2-40B4-BE49-F238E27FC236}">
                <a16:creationId xmlns:a16="http://schemas.microsoft.com/office/drawing/2014/main" id="{9F1CA203-DFE6-824B-8150-CA70F4596FEB}"/>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428C4F8-E7DF-5848-877E-9A706DCD8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213655"/>
            <a:ext cx="4732150" cy="3375261"/>
          </a:xfrm>
          <a:prstGeom prst="rect">
            <a:avLst/>
          </a:prstGeom>
          <a:ln>
            <a:solidFill>
              <a:schemeClr val="accent1">
                <a:lumMod val="75000"/>
              </a:schemeClr>
            </a:solidFill>
          </a:ln>
        </p:spPr>
      </p:pic>
      <p:pic>
        <p:nvPicPr>
          <p:cNvPr id="4" name="Picture 3" descr="A close up of a logo&#10;&#10;Description automatically generated">
            <a:extLst>
              <a:ext uri="{FF2B5EF4-FFF2-40B4-BE49-F238E27FC236}">
                <a16:creationId xmlns:a16="http://schemas.microsoft.com/office/drawing/2014/main" id="{5A70DA63-6111-C64D-A94F-913B1AF2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5983" y="2213656"/>
            <a:ext cx="4593447" cy="3375260"/>
          </a:xfrm>
          <a:prstGeom prst="rect">
            <a:avLst/>
          </a:prstGeom>
          <a:ln>
            <a:solidFill>
              <a:schemeClr val="accent1">
                <a:lumMod val="75000"/>
              </a:schemeClr>
            </a:solidFill>
          </a:ln>
        </p:spPr>
      </p:pic>
    </p:spTree>
    <p:extLst>
      <p:ext uri="{BB962C8B-B14F-4D97-AF65-F5344CB8AC3E}">
        <p14:creationId xmlns:p14="http://schemas.microsoft.com/office/powerpoint/2010/main" val="199948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F1D5830A-7EB2-A140-A0EE-2D615A9B85AF}"/>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0337" y="1699351"/>
            <a:ext cx="4870450" cy="3505200"/>
          </a:xfrm>
          <a:ln>
            <a:solidFill>
              <a:schemeClr val="accent1">
                <a:lumMod val="75000"/>
              </a:schemeClr>
            </a:solidFill>
          </a:ln>
        </p:spPr>
      </p:pic>
      <p:pic>
        <p:nvPicPr>
          <p:cNvPr id="7" name="Picture 6" descr="A close up of a device&#10;&#10;Description automatically generated">
            <a:extLst>
              <a:ext uri="{FF2B5EF4-FFF2-40B4-BE49-F238E27FC236}">
                <a16:creationId xmlns:a16="http://schemas.microsoft.com/office/drawing/2014/main" id="{B508FC7C-F7FA-4B4A-A9E9-71F7B9C31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358" y="1676400"/>
            <a:ext cx="4815038" cy="3528151"/>
          </a:xfrm>
          <a:prstGeom prst="rect">
            <a:avLst/>
          </a:prstGeom>
          <a:ln>
            <a:solidFill>
              <a:schemeClr val="accent1">
                <a:lumMod val="75000"/>
              </a:schemeClr>
            </a:solidFill>
          </a:ln>
        </p:spPr>
      </p:pic>
    </p:spTree>
    <p:extLst>
      <p:ext uri="{BB962C8B-B14F-4D97-AF65-F5344CB8AC3E}">
        <p14:creationId xmlns:p14="http://schemas.microsoft.com/office/powerpoint/2010/main" val="398374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250DDA2B-9E6B-2844-99D3-99F71B287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767" y="2194895"/>
            <a:ext cx="4901913" cy="3315569"/>
          </a:xfrm>
          <a:prstGeom prst="rect">
            <a:avLst/>
          </a:prstGeom>
          <a:ln>
            <a:solidFill>
              <a:schemeClr val="accent1">
                <a:lumMod val="75000"/>
              </a:schemeClr>
            </a:solidFill>
          </a:ln>
        </p:spPr>
      </p:pic>
      <p:sp>
        <p:nvSpPr>
          <p:cNvPr id="2" name="Title 1">
            <a:extLst>
              <a:ext uri="{FF2B5EF4-FFF2-40B4-BE49-F238E27FC236}">
                <a16:creationId xmlns:a16="http://schemas.microsoft.com/office/drawing/2014/main" id="{922EABB4-1568-DD49-B754-37E200F6E7D9}"/>
              </a:ext>
            </a:extLst>
          </p:cNvPr>
          <p:cNvSpPr>
            <a:spLocks noGrp="1"/>
          </p:cNvSpPr>
          <p:nvPr>
            <p:ph type="title"/>
          </p:nvPr>
        </p:nvSpPr>
        <p:spPr>
          <a:xfrm>
            <a:off x="1097280" y="286604"/>
            <a:ext cx="10058400" cy="1277502"/>
          </a:xfrm>
        </p:spPr>
        <p:txBody>
          <a:bodyPr>
            <a:normAutofit fontScale="90000"/>
          </a:bodyPr>
          <a:lstStyle/>
          <a:p>
            <a:pPr algn="ctr"/>
            <a:r>
              <a:rPr lang="en-US" altLang="ko-KR" dirty="0"/>
              <a:t>(2)</a:t>
            </a:r>
            <a:r>
              <a:rPr lang="ko-KR" altLang="en-US" dirty="0"/>
              <a:t> </a:t>
            </a:r>
            <a:r>
              <a:rPr lang="en-US" altLang="ko-KR" dirty="0"/>
              <a:t>Employee’s Perspective toward </a:t>
            </a:r>
            <a:br>
              <a:rPr lang="en-US" altLang="ko-KR" dirty="0"/>
            </a:br>
            <a:r>
              <a:rPr lang="en-US" altLang="ko-KR" dirty="0"/>
              <a:t>Mental Illness in the Workplaces</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64ACBD4-6732-0B42-8567-C8777DF45E9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97280" y="2194895"/>
            <a:ext cx="4497404" cy="3315569"/>
          </a:xfrm>
          <a:ln>
            <a:solidFill>
              <a:schemeClr val="accent1">
                <a:lumMod val="75000"/>
              </a:schemeClr>
            </a:solidFill>
          </a:ln>
        </p:spPr>
      </p:pic>
    </p:spTree>
    <p:extLst>
      <p:ext uri="{BB962C8B-B14F-4D97-AF65-F5344CB8AC3E}">
        <p14:creationId xmlns:p14="http://schemas.microsoft.com/office/powerpoint/2010/main" val="367324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5AA7-525F-024E-92CE-63C41BBC7032}"/>
              </a:ext>
            </a:extLst>
          </p:cNvPr>
          <p:cNvSpPr>
            <a:spLocks noGrp="1"/>
          </p:cNvSpPr>
          <p:nvPr>
            <p:ph type="title"/>
          </p:nvPr>
        </p:nvSpPr>
        <p:spPr>
          <a:xfrm>
            <a:off x="1097280" y="554566"/>
            <a:ext cx="10058400" cy="868680"/>
          </a:xfrm>
        </p:spPr>
        <p:txBody>
          <a:bodyPr/>
          <a:lstStyle/>
          <a:p>
            <a:pPr algn="ctr"/>
            <a:r>
              <a:rPr lang="en-US" dirty="0"/>
              <a:t>(3) The Working Environment </a:t>
            </a:r>
          </a:p>
        </p:txBody>
      </p:sp>
      <p:pic>
        <p:nvPicPr>
          <p:cNvPr id="5" name="Content Placeholder 4" descr="A screenshot of a cell phone&#10;&#10;Description automatically generated">
            <a:extLst>
              <a:ext uri="{FF2B5EF4-FFF2-40B4-BE49-F238E27FC236}">
                <a16:creationId xmlns:a16="http://schemas.microsoft.com/office/drawing/2014/main" id="{8FB045F9-0A09-2844-A76E-04B93699A3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4111" y="2126456"/>
            <a:ext cx="4859337" cy="3282247"/>
          </a:xfrm>
          <a:ln>
            <a:solidFill>
              <a:schemeClr val="accent1">
                <a:lumMod val="75000"/>
              </a:schemeClr>
            </a:solidFill>
          </a:ln>
        </p:spPr>
      </p:pic>
      <p:pic>
        <p:nvPicPr>
          <p:cNvPr id="13" name="Picture 12" descr="A screenshot of a cell phone&#10;&#10;Description automatically generated">
            <a:extLst>
              <a:ext uri="{FF2B5EF4-FFF2-40B4-BE49-F238E27FC236}">
                <a16:creationId xmlns:a16="http://schemas.microsoft.com/office/drawing/2014/main" id="{A114808C-8B21-D944-BE6A-B2616DF91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171" y="2126456"/>
            <a:ext cx="5105718" cy="3282247"/>
          </a:xfrm>
          <a:prstGeom prst="rect">
            <a:avLst/>
          </a:prstGeom>
          <a:ln>
            <a:solidFill>
              <a:schemeClr val="accent1">
                <a:lumMod val="75000"/>
              </a:schemeClr>
            </a:solidFill>
          </a:ln>
        </p:spPr>
      </p:pic>
    </p:spTree>
    <p:extLst>
      <p:ext uri="{BB962C8B-B14F-4D97-AF65-F5344CB8AC3E}">
        <p14:creationId xmlns:p14="http://schemas.microsoft.com/office/powerpoint/2010/main" val="28193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55D9-EBFF-474D-B721-97C51636F673}"/>
              </a:ext>
            </a:extLst>
          </p:cNvPr>
          <p:cNvSpPr>
            <a:spLocks noGrp="1"/>
          </p:cNvSpPr>
          <p:nvPr>
            <p:ph type="title"/>
          </p:nvPr>
        </p:nvSpPr>
        <p:spPr/>
        <p:txBody>
          <a:bodyPr>
            <a:normAutofit/>
          </a:bodyPr>
          <a:lstStyle/>
          <a:p>
            <a:pPr algn="ctr"/>
            <a:r>
              <a:rPr lang="en-US" b="1" dirty="0"/>
              <a:t>B. Predictors of Mental Illness </a:t>
            </a:r>
            <a:br>
              <a:rPr lang="en-US" dirty="0"/>
            </a:br>
            <a:r>
              <a:rPr lang="en-US" dirty="0"/>
              <a:t>- (1) Logistic Regression</a:t>
            </a:r>
          </a:p>
        </p:txBody>
      </p:sp>
      <p:sp>
        <p:nvSpPr>
          <p:cNvPr id="4" name="Text Placeholder 3">
            <a:extLst>
              <a:ext uri="{FF2B5EF4-FFF2-40B4-BE49-F238E27FC236}">
                <a16:creationId xmlns:a16="http://schemas.microsoft.com/office/drawing/2014/main" id="{6B51ACD5-DA27-1E42-8DAE-6F21E11899C9}"/>
              </a:ext>
            </a:extLst>
          </p:cNvPr>
          <p:cNvSpPr>
            <a:spLocks noGrp="1"/>
          </p:cNvSpPr>
          <p:nvPr>
            <p:ph type="body" idx="1"/>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984EA9FF-F0C4-1347-815C-D7B9124F9509}"/>
              </a:ext>
            </a:extLst>
          </p:cNvPr>
          <p:cNvSpPr>
            <a:spLocks noGrp="1"/>
          </p:cNvSpPr>
          <p:nvPr>
            <p:ph sz="half" idx="2"/>
          </p:nvPr>
        </p:nvSpPr>
        <p:spPr/>
        <p:txBody>
          <a:bodyPr/>
          <a:lstStyle/>
          <a:p>
            <a:pPr>
              <a:buFont typeface="Arial" panose="020B0604020202020204" pitchFamily="34" charset="0"/>
              <a:buChar char="•"/>
            </a:pPr>
            <a:r>
              <a:rPr lang="ko-KR" altLang="en-US" dirty="0"/>
              <a:t>  </a:t>
            </a:r>
            <a:r>
              <a:rPr lang="en-US" altLang="ko-KR" dirty="0"/>
              <a:t>Baseline Model </a:t>
            </a:r>
          </a:p>
          <a:p>
            <a:pPr lvl="1">
              <a:buFont typeface="Wingdings" pitchFamily="2" charset="2"/>
              <a:buChar char="Ø"/>
            </a:pPr>
            <a:r>
              <a:rPr lang="en-US" dirty="0"/>
              <a:t> Include All variables </a:t>
            </a:r>
            <a:r>
              <a:rPr lang="en-US" altLang="ko-KR" dirty="0"/>
              <a:t>(Full Model) </a:t>
            </a:r>
            <a:endParaRPr lang="en-US" dirty="0"/>
          </a:p>
          <a:p>
            <a:pPr>
              <a:buFont typeface="Arial" panose="020B0604020202020204" pitchFamily="34" charset="0"/>
              <a:buChar char="•"/>
            </a:pPr>
            <a:r>
              <a:rPr lang="ko-KR" altLang="en-US" dirty="0"/>
              <a:t> </a:t>
            </a:r>
            <a:r>
              <a:rPr lang="en-US" altLang="ko-KR" dirty="0"/>
              <a:t> Factor Selection </a:t>
            </a:r>
          </a:p>
          <a:p>
            <a:pPr lvl="1">
              <a:buFont typeface="Wingdings" pitchFamily="2" charset="2"/>
              <a:buChar char="Ø"/>
            </a:pPr>
            <a:r>
              <a:rPr lang="en-US" dirty="0"/>
              <a:t> Include variables with small p-values </a:t>
            </a:r>
          </a:p>
          <a:p>
            <a:pPr lvl="1">
              <a:buFont typeface="Wingdings" pitchFamily="2" charset="2"/>
              <a:buChar char="Ø"/>
            </a:pPr>
            <a:r>
              <a:rPr lang="en-US" dirty="0"/>
              <a:t> Use Mosaic Plot </a:t>
            </a:r>
          </a:p>
          <a:p>
            <a:pPr lvl="1">
              <a:buFont typeface="Wingdings" pitchFamily="2" charset="2"/>
              <a:buChar char="Ø"/>
            </a:pPr>
            <a:endParaRPr lang="en-US" dirty="0"/>
          </a:p>
          <a:p>
            <a:pPr marL="201168" lvl="1" indent="0">
              <a:buNone/>
            </a:pPr>
            <a:endParaRPr lang="en-US" dirty="0"/>
          </a:p>
        </p:txBody>
      </p:sp>
      <p:sp>
        <p:nvSpPr>
          <p:cNvPr id="5" name="Text Placeholder 4">
            <a:extLst>
              <a:ext uri="{FF2B5EF4-FFF2-40B4-BE49-F238E27FC236}">
                <a16:creationId xmlns:a16="http://schemas.microsoft.com/office/drawing/2014/main" id="{2704F439-888F-EC41-95CF-619DCDB619EC}"/>
              </a:ext>
            </a:extLst>
          </p:cNvPr>
          <p:cNvSpPr>
            <a:spLocks noGrp="1"/>
          </p:cNvSpPr>
          <p:nvPr>
            <p:ph type="body" sz="quarter" idx="3"/>
          </p:nvPr>
        </p:nvSpPr>
        <p:spPr/>
        <p:txBody>
          <a:bodyPr/>
          <a:lstStyle/>
          <a:p>
            <a:pPr algn="ctr"/>
            <a:r>
              <a:rPr lang="en-US" dirty="0"/>
              <a:t>Results</a:t>
            </a:r>
          </a:p>
        </p:txBody>
      </p:sp>
      <p:pic>
        <p:nvPicPr>
          <p:cNvPr id="10" name="Content Placeholder 9" descr="A picture containing screenshot&#10;&#10;Description automatically generated">
            <a:extLst>
              <a:ext uri="{FF2B5EF4-FFF2-40B4-BE49-F238E27FC236}">
                <a16:creationId xmlns:a16="http://schemas.microsoft.com/office/drawing/2014/main" id="{A83CE5ED-2B18-0543-8088-D2370A18243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238" y="2490537"/>
            <a:ext cx="4937125" cy="3469997"/>
          </a:xfrm>
          <a:ln>
            <a:solidFill>
              <a:schemeClr val="accent1">
                <a:lumMod val="75000"/>
              </a:schemeClr>
            </a:solidFill>
          </a:ln>
        </p:spPr>
      </p:pic>
    </p:spTree>
    <p:extLst>
      <p:ext uri="{BB962C8B-B14F-4D97-AF65-F5344CB8AC3E}">
        <p14:creationId xmlns:p14="http://schemas.microsoft.com/office/powerpoint/2010/main" val="8911799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1875</Words>
  <Application>Microsoft Macintosh PowerPoint</Application>
  <PresentationFormat>Widescreen</PresentationFormat>
  <Paragraphs>168</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Analysis on Predictors of  Mental Illness in Tech Industry </vt:lpstr>
      <vt:lpstr>Introduction To Topic</vt:lpstr>
      <vt:lpstr>Data Processing</vt:lpstr>
      <vt:lpstr>Main Focus of Research</vt:lpstr>
      <vt:lpstr>A. General Analysis –  1) Personal Level </vt:lpstr>
      <vt:lpstr>PowerPoint Presentation</vt:lpstr>
      <vt:lpstr>(2) Employee’s Perspective toward  Mental Illness in the Workplaces</vt:lpstr>
      <vt:lpstr>(3) The Working Environment </vt:lpstr>
      <vt:lpstr>B. Predictors of Mental Illness  - (1) Logistic Regression</vt:lpstr>
      <vt:lpstr>PowerPoint Presentation</vt:lpstr>
      <vt:lpstr>Factor Selection Through Logistic Model</vt:lpstr>
      <vt:lpstr>(2) Stepwise Regression</vt:lpstr>
      <vt:lpstr>(3) Random Forest</vt:lpstr>
      <vt:lpstr>C. Approaches for Better Working Environment</vt:lpstr>
      <vt:lpstr>Thank you!   Any Question? </vt:lpstr>
      <vt:lpstr>Works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Predictors of  Mental Illness in Tech Industry </dc:title>
  <dc:creator>Minhwa Lee</dc:creator>
  <cp:lastModifiedBy>Minhwa Lee</cp:lastModifiedBy>
  <cp:revision>18</cp:revision>
  <dcterms:created xsi:type="dcterms:W3CDTF">2019-04-29T22:55:15Z</dcterms:created>
  <dcterms:modified xsi:type="dcterms:W3CDTF">2019-04-30T13:14:24Z</dcterms:modified>
</cp:coreProperties>
</file>