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63" r:id="rId3"/>
    <p:sldId id="257" r:id="rId4"/>
    <p:sldId id="258" r:id="rId5"/>
    <p:sldId id="259" r:id="rId6"/>
    <p:sldId id="264" r:id="rId7"/>
    <p:sldId id="260" r:id="rId8"/>
    <p:sldId id="261" r:id="rId9"/>
    <p:sldId id="266" r:id="rId10"/>
    <p:sldId id="267" r:id="rId11"/>
    <p:sldId id="262"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2D5629-B330-FF5D-9997-57BA419DBB1D}" v="1200" dt="2020-04-27T23:53:12.363"/>
    <p1510:client id="{7E1594B3-FC97-ED91-3343-B4AF09A19A34}" v="574" dt="2020-04-27T18:28:41.7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95" autoAdjust="0"/>
    <p:restoredTop sz="74926"/>
  </p:normalViewPr>
  <p:slideViewPr>
    <p:cSldViewPr snapToGrid="0">
      <p:cViewPr varScale="1">
        <p:scale>
          <a:sx n="86" d="100"/>
          <a:sy n="86" d="100"/>
        </p:scale>
        <p:origin x="13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4EB83A-47C1-4CD2-9A26-A6622A02417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BCC68FA-89F2-4699-ABA5-2465166CA0FB}">
      <dgm:prSet phldr="0"/>
      <dgm:spPr/>
      <dgm:t>
        <a:bodyPr/>
        <a:lstStyle/>
        <a:p>
          <a:pPr>
            <a:lnSpc>
              <a:spcPct val="100000"/>
            </a:lnSpc>
          </a:pPr>
          <a:r>
            <a:rPr lang="en-US" b="0" i="0" u="none" strike="noStrike" cap="none" baseline="0" noProof="0" dirty="0">
              <a:solidFill>
                <a:srgbClr val="010000"/>
              </a:solidFill>
              <a:latin typeface="Calibri Light"/>
              <a:cs typeface="Calibri Light"/>
            </a:rPr>
            <a:t> Definition of Feedforward Neural Network (FNN)</a:t>
          </a:r>
        </a:p>
      </dgm:t>
    </dgm:pt>
    <dgm:pt modelId="{1B885A8A-5407-4650-A00B-83576CDF4F38}" type="parTrans" cxnId="{2FF8589A-7F5A-4CC1-A55B-603F42CB712E}">
      <dgm:prSet/>
      <dgm:spPr/>
      <dgm:t>
        <a:bodyPr/>
        <a:lstStyle/>
        <a:p>
          <a:endParaRPr lang="en-US"/>
        </a:p>
      </dgm:t>
    </dgm:pt>
    <dgm:pt modelId="{1F0F7B1D-FE1E-449A-8CB5-735A506BA687}" type="sibTrans" cxnId="{2FF8589A-7F5A-4CC1-A55B-603F42CB712E}">
      <dgm:prSet/>
      <dgm:spPr/>
      <dgm:t>
        <a:bodyPr/>
        <a:lstStyle/>
        <a:p>
          <a:endParaRPr lang="en-US"/>
        </a:p>
      </dgm:t>
    </dgm:pt>
    <dgm:pt modelId="{76B319EA-6C16-4359-97D2-75A99970AF67}">
      <dgm:prSet phldr="0"/>
      <dgm:spPr/>
      <dgm:t>
        <a:bodyPr/>
        <a:lstStyle/>
        <a:p>
          <a:pPr>
            <a:lnSpc>
              <a:spcPct val="100000"/>
            </a:lnSpc>
          </a:pPr>
          <a:r>
            <a:rPr lang="en-US" dirty="0">
              <a:latin typeface="Calibri Light" panose="020F0302020204030204"/>
            </a:rPr>
            <a:t> Multilayer Perceptron with Backpropagation </a:t>
          </a:r>
          <a:endParaRPr lang="en-US" dirty="0"/>
        </a:p>
      </dgm:t>
    </dgm:pt>
    <dgm:pt modelId="{B9026F18-083F-4452-94E5-93489E5C88F3}" type="parTrans" cxnId="{E37021F4-8E84-4AF8-9A94-F82ACCF8B6B7}">
      <dgm:prSet/>
      <dgm:spPr/>
      <dgm:t>
        <a:bodyPr/>
        <a:lstStyle/>
        <a:p>
          <a:endParaRPr lang="en-US"/>
        </a:p>
      </dgm:t>
    </dgm:pt>
    <dgm:pt modelId="{B4652A2C-3351-4A25-BF1D-C335A508D584}" type="sibTrans" cxnId="{E37021F4-8E84-4AF8-9A94-F82ACCF8B6B7}">
      <dgm:prSet/>
      <dgm:spPr/>
      <dgm:t>
        <a:bodyPr/>
        <a:lstStyle/>
        <a:p>
          <a:endParaRPr lang="en-US"/>
        </a:p>
      </dgm:t>
    </dgm:pt>
    <dgm:pt modelId="{F7CD96F0-5E52-476E-8B52-36E2BBBFA94A}">
      <dgm:prSet phldr="0"/>
      <dgm:spPr/>
      <dgm:t>
        <a:bodyPr/>
        <a:lstStyle/>
        <a:p>
          <a:pPr>
            <a:lnSpc>
              <a:spcPct val="100000"/>
            </a:lnSpc>
          </a:pPr>
          <a:r>
            <a:rPr lang="en-US" dirty="0">
              <a:latin typeface="Calibri Light" panose="020F0302020204030204"/>
            </a:rPr>
            <a:t> Real-world Applications – Pattern Classification</a:t>
          </a:r>
        </a:p>
      </dgm:t>
    </dgm:pt>
    <dgm:pt modelId="{47797031-5E77-4D9A-B41D-D120D726F689}" type="parTrans" cxnId="{C22C139A-2AE8-46C0-A536-088C020AA9C6}">
      <dgm:prSet/>
      <dgm:spPr/>
      <dgm:t>
        <a:bodyPr/>
        <a:lstStyle/>
        <a:p>
          <a:endParaRPr lang="en-US"/>
        </a:p>
      </dgm:t>
    </dgm:pt>
    <dgm:pt modelId="{26F56058-1C66-436C-A73A-F25DA0C3E2B1}" type="sibTrans" cxnId="{C22C139A-2AE8-46C0-A536-088C020AA9C6}">
      <dgm:prSet/>
      <dgm:spPr/>
      <dgm:t>
        <a:bodyPr/>
        <a:lstStyle/>
        <a:p>
          <a:endParaRPr lang="en-US"/>
        </a:p>
      </dgm:t>
    </dgm:pt>
    <dgm:pt modelId="{9631A98C-C101-41B2-AF02-857CF3C72670}">
      <dgm:prSet/>
      <dgm:spPr/>
      <dgm:t>
        <a:bodyPr/>
        <a:lstStyle/>
        <a:p>
          <a:pPr>
            <a:lnSpc>
              <a:spcPct val="100000"/>
            </a:lnSpc>
          </a:pPr>
          <a:r>
            <a:rPr lang="en-US" dirty="0">
              <a:latin typeface="Calibri Light" panose="020F0302020204030204"/>
            </a:rPr>
            <a:t> Analysis of Results</a:t>
          </a:r>
          <a:endParaRPr lang="en-US" dirty="0"/>
        </a:p>
      </dgm:t>
    </dgm:pt>
    <dgm:pt modelId="{92F411EF-29FF-4E02-B833-680C489A00D7}" type="parTrans" cxnId="{99ACF364-5259-48CF-8221-4FE1F396C75A}">
      <dgm:prSet/>
      <dgm:spPr/>
      <dgm:t>
        <a:bodyPr/>
        <a:lstStyle/>
        <a:p>
          <a:endParaRPr lang="en-US"/>
        </a:p>
      </dgm:t>
    </dgm:pt>
    <dgm:pt modelId="{3EB1B9AF-B44B-4B2A-9337-424B36F9D7CE}" type="sibTrans" cxnId="{99ACF364-5259-48CF-8221-4FE1F396C75A}">
      <dgm:prSet/>
      <dgm:spPr/>
      <dgm:t>
        <a:bodyPr/>
        <a:lstStyle/>
        <a:p>
          <a:endParaRPr lang="en-US"/>
        </a:p>
      </dgm:t>
    </dgm:pt>
    <dgm:pt modelId="{01C135A6-7130-4032-A757-DA5399008B7A}" type="pres">
      <dgm:prSet presAssocID="{4F4EB83A-47C1-4CD2-9A26-A6622A02417B}" presName="root" presStyleCnt="0">
        <dgm:presLayoutVars>
          <dgm:dir/>
          <dgm:resizeHandles val="exact"/>
        </dgm:presLayoutVars>
      </dgm:prSet>
      <dgm:spPr/>
    </dgm:pt>
    <dgm:pt modelId="{9C029F0F-783C-4C1C-8DF8-C79882ED3BDD}" type="pres">
      <dgm:prSet presAssocID="{CBCC68FA-89F2-4699-ABA5-2465166CA0FB}" presName="compNode" presStyleCnt="0"/>
      <dgm:spPr/>
    </dgm:pt>
    <dgm:pt modelId="{C15CE13F-85DF-430D-B7D5-8EAD17B0E9E6}" type="pres">
      <dgm:prSet presAssocID="{CBCC68FA-89F2-4699-ABA5-2465166CA0FB}" presName="bgRect" presStyleLbl="bgShp" presStyleIdx="0" presStyleCnt="4"/>
      <dgm:spPr/>
    </dgm:pt>
    <dgm:pt modelId="{8E3BB7E1-986C-492D-B7CC-786F102D3ADE}" type="pres">
      <dgm:prSet presAssocID="{CBCC68FA-89F2-4699-ABA5-2465166CA0F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d Chime"/>
        </a:ext>
      </dgm:extLst>
    </dgm:pt>
    <dgm:pt modelId="{7062397D-59B4-47C1-8FCF-4287D3E4CF0B}" type="pres">
      <dgm:prSet presAssocID="{CBCC68FA-89F2-4699-ABA5-2465166CA0FB}" presName="spaceRect" presStyleCnt="0"/>
      <dgm:spPr/>
    </dgm:pt>
    <dgm:pt modelId="{5C1F7296-8231-4FA4-A9C2-921546CEC170}" type="pres">
      <dgm:prSet presAssocID="{CBCC68FA-89F2-4699-ABA5-2465166CA0FB}" presName="parTx" presStyleLbl="revTx" presStyleIdx="0" presStyleCnt="4">
        <dgm:presLayoutVars>
          <dgm:chMax val="0"/>
          <dgm:chPref val="0"/>
        </dgm:presLayoutVars>
      </dgm:prSet>
      <dgm:spPr/>
    </dgm:pt>
    <dgm:pt modelId="{32CFE785-20CD-44CF-9A8D-B05450B313A9}" type="pres">
      <dgm:prSet presAssocID="{1F0F7B1D-FE1E-449A-8CB5-735A506BA687}" presName="sibTrans" presStyleCnt="0"/>
      <dgm:spPr/>
    </dgm:pt>
    <dgm:pt modelId="{C9FF9490-67CE-40BE-9331-D2B2DE86DAAC}" type="pres">
      <dgm:prSet presAssocID="{76B319EA-6C16-4359-97D2-75A99970AF67}" presName="compNode" presStyleCnt="0"/>
      <dgm:spPr/>
    </dgm:pt>
    <dgm:pt modelId="{533FFA6C-A740-4F12-994B-9C4EAD8E3A11}" type="pres">
      <dgm:prSet presAssocID="{76B319EA-6C16-4359-97D2-75A99970AF67}" presName="bgRect" presStyleLbl="bgShp" presStyleIdx="1" presStyleCnt="4"/>
      <dgm:spPr/>
    </dgm:pt>
    <dgm:pt modelId="{5276C541-B21B-45BB-B0D2-0538EC31B79F}" type="pres">
      <dgm:prSet presAssocID="{76B319EA-6C16-4359-97D2-75A99970AF6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CC435B93-BA6D-485F-816E-EE155A516549}" type="pres">
      <dgm:prSet presAssocID="{76B319EA-6C16-4359-97D2-75A99970AF67}" presName="spaceRect" presStyleCnt="0"/>
      <dgm:spPr/>
    </dgm:pt>
    <dgm:pt modelId="{37E924E8-C892-4195-BB8A-3F50188E422C}" type="pres">
      <dgm:prSet presAssocID="{76B319EA-6C16-4359-97D2-75A99970AF67}" presName="parTx" presStyleLbl="revTx" presStyleIdx="1" presStyleCnt="4">
        <dgm:presLayoutVars>
          <dgm:chMax val="0"/>
          <dgm:chPref val="0"/>
        </dgm:presLayoutVars>
      </dgm:prSet>
      <dgm:spPr/>
    </dgm:pt>
    <dgm:pt modelId="{58A3119E-4FBD-4E45-9DDC-A809B223261A}" type="pres">
      <dgm:prSet presAssocID="{B4652A2C-3351-4A25-BF1D-C335A508D584}" presName="sibTrans" presStyleCnt="0"/>
      <dgm:spPr/>
    </dgm:pt>
    <dgm:pt modelId="{CEC61889-2675-46AA-A4F5-64890064BB70}" type="pres">
      <dgm:prSet presAssocID="{F7CD96F0-5E52-476E-8B52-36E2BBBFA94A}" presName="compNode" presStyleCnt="0"/>
      <dgm:spPr/>
    </dgm:pt>
    <dgm:pt modelId="{2FD858E7-CF43-4D5B-B530-EC78EE1B1486}" type="pres">
      <dgm:prSet presAssocID="{F7CD96F0-5E52-476E-8B52-36E2BBBFA94A}" presName="bgRect" presStyleLbl="bgShp" presStyleIdx="2" presStyleCnt="4"/>
      <dgm:spPr/>
    </dgm:pt>
    <dgm:pt modelId="{3913D61C-215D-4C68-BC55-9CF26EB9AB1E}" type="pres">
      <dgm:prSet presAssocID="{F7CD96F0-5E52-476E-8B52-36E2BBBFA94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614E6F3D-FCE1-4210-ABAE-D564DBEFE275}" type="pres">
      <dgm:prSet presAssocID="{F7CD96F0-5E52-476E-8B52-36E2BBBFA94A}" presName="spaceRect" presStyleCnt="0"/>
      <dgm:spPr/>
    </dgm:pt>
    <dgm:pt modelId="{D921A33D-D6C2-454C-B115-16C40E0080AA}" type="pres">
      <dgm:prSet presAssocID="{F7CD96F0-5E52-476E-8B52-36E2BBBFA94A}" presName="parTx" presStyleLbl="revTx" presStyleIdx="2" presStyleCnt="4">
        <dgm:presLayoutVars>
          <dgm:chMax val="0"/>
          <dgm:chPref val="0"/>
        </dgm:presLayoutVars>
      </dgm:prSet>
      <dgm:spPr/>
    </dgm:pt>
    <dgm:pt modelId="{89354206-C7CA-4C8E-A628-6394C3A32030}" type="pres">
      <dgm:prSet presAssocID="{26F56058-1C66-436C-A73A-F25DA0C3E2B1}" presName="sibTrans" presStyleCnt="0"/>
      <dgm:spPr/>
    </dgm:pt>
    <dgm:pt modelId="{D959E20A-7849-4A5A-9750-EBFAB15DECF7}" type="pres">
      <dgm:prSet presAssocID="{9631A98C-C101-41B2-AF02-857CF3C72670}" presName="compNode" presStyleCnt="0"/>
      <dgm:spPr/>
    </dgm:pt>
    <dgm:pt modelId="{A2486ABC-0C22-42AC-B73C-5F9A90F2A37E}" type="pres">
      <dgm:prSet presAssocID="{9631A98C-C101-41B2-AF02-857CF3C72670}" presName="bgRect" presStyleLbl="bgShp" presStyleIdx="3" presStyleCnt="4"/>
      <dgm:spPr/>
    </dgm:pt>
    <dgm:pt modelId="{B5571435-F03C-4778-B8D5-8330A9C93E34}" type="pres">
      <dgm:prSet presAssocID="{9631A98C-C101-41B2-AF02-857CF3C7267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nieBottle"/>
        </a:ext>
      </dgm:extLst>
    </dgm:pt>
    <dgm:pt modelId="{259B8247-201A-47E6-9A7D-F2F039F405B4}" type="pres">
      <dgm:prSet presAssocID="{9631A98C-C101-41B2-AF02-857CF3C72670}" presName="spaceRect" presStyleCnt="0"/>
      <dgm:spPr/>
    </dgm:pt>
    <dgm:pt modelId="{17208885-0A0B-404B-A29C-35209BB2FCD0}" type="pres">
      <dgm:prSet presAssocID="{9631A98C-C101-41B2-AF02-857CF3C72670}" presName="parTx" presStyleLbl="revTx" presStyleIdx="3" presStyleCnt="4">
        <dgm:presLayoutVars>
          <dgm:chMax val="0"/>
          <dgm:chPref val="0"/>
        </dgm:presLayoutVars>
      </dgm:prSet>
      <dgm:spPr/>
    </dgm:pt>
  </dgm:ptLst>
  <dgm:cxnLst>
    <dgm:cxn modelId="{3277EA1A-E1D7-4CF6-BE7C-8865D1A4346D}" type="presOf" srcId="{9631A98C-C101-41B2-AF02-857CF3C72670}" destId="{17208885-0A0B-404B-A29C-35209BB2FCD0}" srcOrd="0" destOrd="0" presId="urn:microsoft.com/office/officeart/2018/2/layout/IconVerticalSolidList"/>
    <dgm:cxn modelId="{2EE0B82F-33B5-412F-8C3B-2B937C7107C2}" type="presOf" srcId="{CBCC68FA-89F2-4699-ABA5-2465166CA0FB}" destId="{5C1F7296-8231-4FA4-A9C2-921546CEC170}" srcOrd="0" destOrd="0" presId="urn:microsoft.com/office/officeart/2018/2/layout/IconVerticalSolidList"/>
    <dgm:cxn modelId="{02DE2C32-4FBB-4B1E-AFAA-0AA52123B489}" type="presOf" srcId="{4F4EB83A-47C1-4CD2-9A26-A6622A02417B}" destId="{01C135A6-7130-4032-A757-DA5399008B7A}" srcOrd="0" destOrd="0" presId="urn:microsoft.com/office/officeart/2018/2/layout/IconVerticalSolidList"/>
    <dgm:cxn modelId="{99ACF364-5259-48CF-8221-4FE1F396C75A}" srcId="{4F4EB83A-47C1-4CD2-9A26-A6622A02417B}" destId="{9631A98C-C101-41B2-AF02-857CF3C72670}" srcOrd="3" destOrd="0" parTransId="{92F411EF-29FF-4E02-B833-680C489A00D7}" sibTransId="{3EB1B9AF-B44B-4B2A-9337-424B36F9D7CE}"/>
    <dgm:cxn modelId="{EDC7836A-A9A4-430B-8406-79AA2362254E}" type="presOf" srcId="{76B319EA-6C16-4359-97D2-75A99970AF67}" destId="{37E924E8-C892-4195-BB8A-3F50188E422C}" srcOrd="0" destOrd="0" presId="urn:microsoft.com/office/officeart/2018/2/layout/IconVerticalSolidList"/>
    <dgm:cxn modelId="{C22C139A-2AE8-46C0-A536-088C020AA9C6}" srcId="{4F4EB83A-47C1-4CD2-9A26-A6622A02417B}" destId="{F7CD96F0-5E52-476E-8B52-36E2BBBFA94A}" srcOrd="2" destOrd="0" parTransId="{47797031-5E77-4D9A-B41D-D120D726F689}" sibTransId="{26F56058-1C66-436C-A73A-F25DA0C3E2B1}"/>
    <dgm:cxn modelId="{2FF8589A-7F5A-4CC1-A55B-603F42CB712E}" srcId="{4F4EB83A-47C1-4CD2-9A26-A6622A02417B}" destId="{CBCC68FA-89F2-4699-ABA5-2465166CA0FB}" srcOrd="0" destOrd="0" parTransId="{1B885A8A-5407-4650-A00B-83576CDF4F38}" sibTransId="{1F0F7B1D-FE1E-449A-8CB5-735A506BA687}"/>
    <dgm:cxn modelId="{FF40F9A3-E75E-43C0-BD44-0D5A008E97DE}" type="presOf" srcId="{F7CD96F0-5E52-476E-8B52-36E2BBBFA94A}" destId="{D921A33D-D6C2-454C-B115-16C40E0080AA}" srcOrd="0" destOrd="0" presId="urn:microsoft.com/office/officeart/2018/2/layout/IconVerticalSolidList"/>
    <dgm:cxn modelId="{E37021F4-8E84-4AF8-9A94-F82ACCF8B6B7}" srcId="{4F4EB83A-47C1-4CD2-9A26-A6622A02417B}" destId="{76B319EA-6C16-4359-97D2-75A99970AF67}" srcOrd="1" destOrd="0" parTransId="{B9026F18-083F-4452-94E5-93489E5C88F3}" sibTransId="{B4652A2C-3351-4A25-BF1D-C335A508D584}"/>
    <dgm:cxn modelId="{81CC91D3-7200-4110-AA54-07510AED7A64}" type="presParOf" srcId="{01C135A6-7130-4032-A757-DA5399008B7A}" destId="{9C029F0F-783C-4C1C-8DF8-C79882ED3BDD}" srcOrd="0" destOrd="0" presId="urn:microsoft.com/office/officeart/2018/2/layout/IconVerticalSolidList"/>
    <dgm:cxn modelId="{6A06C091-639B-407B-84B4-FF10652F0FB2}" type="presParOf" srcId="{9C029F0F-783C-4C1C-8DF8-C79882ED3BDD}" destId="{C15CE13F-85DF-430D-B7D5-8EAD17B0E9E6}" srcOrd="0" destOrd="0" presId="urn:microsoft.com/office/officeart/2018/2/layout/IconVerticalSolidList"/>
    <dgm:cxn modelId="{338A6332-C3D1-402E-A4F8-31D0B5844685}" type="presParOf" srcId="{9C029F0F-783C-4C1C-8DF8-C79882ED3BDD}" destId="{8E3BB7E1-986C-492D-B7CC-786F102D3ADE}" srcOrd="1" destOrd="0" presId="urn:microsoft.com/office/officeart/2018/2/layout/IconVerticalSolidList"/>
    <dgm:cxn modelId="{E8293F2E-29A6-4D25-8296-C2FADE908E7D}" type="presParOf" srcId="{9C029F0F-783C-4C1C-8DF8-C79882ED3BDD}" destId="{7062397D-59B4-47C1-8FCF-4287D3E4CF0B}" srcOrd="2" destOrd="0" presId="urn:microsoft.com/office/officeart/2018/2/layout/IconVerticalSolidList"/>
    <dgm:cxn modelId="{3642077F-31D8-429C-8D0E-BF5059810AD3}" type="presParOf" srcId="{9C029F0F-783C-4C1C-8DF8-C79882ED3BDD}" destId="{5C1F7296-8231-4FA4-A9C2-921546CEC170}" srcOrd="3" destOrd="0" presId="urn:microsoft.com/office/officeart/2018/2/layout/IconVerticalSolidList"/>
    <dgm:cxn modelId="{55136B33-8661-4988-BC4A-C175D646B48F}" type="presParOf" srcId="{01C135A6-7130-4032-A757-DA5399008B7A}" destId="{32CFE785-20CD-44CF-9A8D-B05450B313A9}" srcOrd="1" destOrd="0" presId="urn:microsoft.com/office/officeart/2018/2/layout/IconVerticalSolidList"/>
    <dgm:cxn modelId="{BCDD986A-3E92-4AF2-A278-BF1B8672435A}" type="presParOf" srcId="{01C135A6-7130-4032-A757-DA5399008B7A}" destId="{C9FF9490-67CE-40BE-9331-D2B2DE86DAAC}" srcOrd="2" destOrd="0" presId="urn:microsoft.com/office/officeart/2018/2/layout/IconVerticalSolidList"/>
    <dgm:cxn modelId="{3D2FFE8D-39D3-4FC2-953B-3938FA200BC2}" type="presParOf" srcId="{C9FF9490-67CE-40BE-9331-D2B2DE86DAAC}" destId="{533FFA6C-A740-4F12-994B-9C4EAD8E3A11}" srcOrd="0" destOrd="0" presId="urn:microsoft.com/office/officeart/2018/2/layout/IconVerticalSolidList"/>
    <dgm:cxn modelId="{C7B9A921-D797-4390-93DE-DA0C0D6F438A}" type="presParOf" srcId="{C9FF9490-67CE-40BE-9331-D2B2DE86DAAC}" destId="{5276C541-B21B-45BB-B0D2-0538EC31B79F}" srcOrd="1" destOrd="0" presId="urn:microsoft.com/office/officeart/2018/2/layout/IconVerticalSolidList"/>
    <dgm:cxn modelId="{CFCFE4F9-4B9B-4610-9491-C44D55D2D736}" type="presParOf" srcId="{C9FF9490-67CE-40BE-9331-D2B2DE86DAAC}" destId="{CC435B93-BA6D-485F-816E-EE155A516549}" srcOrd="2" destOrd="0" presId="urn:microsoft.com/office/officeart/2018/2/layout/IconVerticalSolidList"/>
    <dgm:cxn modelId="{A0D3A4FD-4EE6-4DA9-9423-1BF662CC66AA}" type="presParOf" srcId="{C9FF9490-67CE-40BE-9331-D2B2DE86DAAC}" destId="{37E924E8-C892-4195-BB8A-3F50188E422C}" srcOrd="3" destOrd="0" presId="urn:microsoft.com/office/officeart/2018/2/layout/IconVerticalSolidList"/>
    <dgm:cxn modelId="{804EAADD-360F-4DE8-9024-E67E2BB10A7B}" type="presParOf" srcId="{01C135A6-7130-4032-A757-DA5399008B7A}" destId="{58A3119E-4FBD-4E45-9DDC-A809B223261A}" srcOrd="3" destOrd="0" presId="urn:microsoft.com/office/officeart/2018/2/layout/IconVerticalSolidList"/>
    <dgm:cxn modelId="{328F821D-58DE-423D-81B1-E287AD327C5E}" type="presParOf" srcId="{01C135A6-7130-4032-A757-DA5399008B7A}" destId="{CEC61889-2675-46AA-A4F5-64890064BB70}" srcOrd="4" destOrd="0" presId="urn:microsoft.com/office/officeart/2018/2/layout/IconVerticalSolidList"/>
    <dgm:cxn modelId="{981A5698-5888-4EB4-A167-04AF433CCAE5}" type="presParOf" srcId="{CEC61889-2675-46AA-A4F5-64890064BB70}" destId="{2FD858E7-CF43-4D5B-B530-EC78EE1B1486}" srcOrd="0" destOrd="0" presId="urn:microsoft.com/office/officeart/2018/2/layout/IconVerticalSolidList"/>
    <dgm:cxn modelId="{3F806C56-8495-46AB-83D4-39D6A6F479D5}" type="presParOf" srcId="{CEC61889-2675-46AA-A4F5-64890064BB70}" destId="{3913D61C-215D-4C68-BC55-9CF26EB9AB1E}" srcOrd="1" destOrd="0" presId="urn:microsoft.com/office/officeart/2018/2/layout/IconVerticalSolidList"/>
    <dgm:cxn modelId="{6245C9C6-B62E-48A4-B895-80E7B7D1C9D6}" type="presParOf" srcId="{CEC61889-2675-46AA-A4F5-64890064BB70}" destId="{614E6F3D-FCE1-4210-ABAE-D564DBEFE275}" srcOrd="2" destOrd="0" presId="urn:microsoft.com/office/officeart/2018/2/layout/IconVerticalSolidList"/>
    <dgm:cxn modelId="{AE99DEEE-5A2A-472D-BFF8-FE86865B04FC}" type="presParOf" srcId="{CEC61889-2675-46AA-A4F5-64890064BB70}" destId="{D921A33D-D6C2-454C-B115-16C40E0080AA}" srcOrd="3" destOrd="0" presId="urn:microsoft.com/office/officeart/2018/2/layout/IconVerticalSolidList"/>
    <dgm:cxn modelId="{B92A8706-D63F-40D7-BE58-D52AFEBC27D0}" type="presParOf" srcId="{01C135A6-7130-4032-A757-DA5399008B7A}" destId="{89354206-C7CA-4C8E-A628-6394C3A32030}" srcOrd="5" destOrd="0" presId="urn:microsoft.com/office/officeart/2018/2/layout/IconVerticalSolidList"/>
    <dgm:cxn modelId="{9A70CC83-7FEC-4398-8F4F-DC32AAE3F621}" type="presParOf" srcId="{01C135A6-7130-4032-A757-DA5399008B7A}" destId="{D959E20A-7849-4A5A-9750-EBFAB15DECF7}" srcOrd="6" destOrd="0" presId="urn:microsoft.com/office/officeart/2018/2/layout/IconVerticalSolidList"/>
    <dgm:cxn modelId="{86F122DD-7BA7-48A1-80D6-D533236F9FE5}" type="presParOf" srcId="{D959E20A-7849-4A5A-9750-EBFAB15DECF7}" destId="{A2486ABC-0C22-42AC-B73C-5F9A90F2A37E}" srcOrd="0" destOrd="0" presId="urn:microsoft.com/office/officeart/2018/2/layout/IconVerticalSolidList"/>
    <dgm:cxn modelId="{4253ADBF-49B2-4E3C-8930-D008A3029AFA}" type="presParOf" srcId="{D959E20A-7849-4A5A-9750-EBFAB15DECF7}" destId="{B5571435-F03C-4778-B8D5-8330A9C93E34}" srcOrd="1" destOrd="0" presId="urn:microsoft.com/office/officeart/2018/2/layout/IconVerticalSolidList"/>
    <dgm:cxn modelId="{5EB9E973-FCCF-4829-8804-7B0D9D35EC7F}" type="presParOf" srcId="{D959E20A-7849-4A5A-9750-EBFAB15DECF7}" destId="{259B8247-201A-47E6-9A7D-F2F039F405B4}" srcOrd="2" destOrd="0" presId="urn:microsoft.com/office/officeart/2018/2/layout/IconVerticalSolidList"/>
    <dgm:cxn modelId="{BBF21693-6B75-46AD-AF72-49BCB521E07A}" type="presParOf" srcId="{D959E20A-7849-4A5A-9750-EBFAB15DECF7}" destId="{17208885-0A0B-404B-A29C-35209BB2FCD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CE13F-85DF-430D-B7D5-8EAD17B0E9E6}">
      <dsp:nvSpPr>
        <dsp:cNvPr id="0" name=""/>
        <dsp:cNvSpPr/>
      </dsp:nvSpPr>
      <dsp:spPr>
        <a:xfrm>
          <a:off x="0" y="2344"/>
          <a:ext cx="7421788"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3BB7E1-986C-492D-B7CC-786F102D3ADE}">
      <dsp:nvSpPr>
        <dsp:cNvPr id="0" name=""/>
        <dsp:cNvSpPr/>
      </dsp:nvSpPr>
      <dsp:spPr>
        <a:xfrm>
          <a:off x="359511" y="269750"/>
          <a:ext cx="653657" cy="653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1F7296-8231-4FA4-A9C2-921546CEC170}">
      <dsp:nvSpPr>
        <dsp:cNvPr id="0" name=""/>
        <dsp:cNvSpPr/>
      </dsp:nvSpPr>
      <dsp:spPr>
        <a:xfrm>
          <a:off x="1372680" y="2344"/>
          <a:ext cx="6049107"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100000"/>
            </a:lnSpc>
            <a:spcBef>
              <a:spcPct val="0"/>
            </a:spcBef>
            <a:spcAft>
              <a:spcPct val="35000"/>
            </a:spcAft>
            <a:buNone/>
          </a:pPr>
          <a:r>
            <a:rPr lang="en-US" sz="2200" b="0" i="0" u="none" strike="noStrike" kern="1200" cap="none" baseline="0" noProof="0" dirty="0">
              <a:solidFill>
                <a:srgbClr val="010000"/>
              </a:solidFill>
              <a:latin typeface="Calibri Light"/>
              <a:cs typeface="Calibri Light"/>
            </a:rPr>
            <a:t> Definition of Feedforward Neural Network (FNN)</a:t>
          </a:r>
        </a:p>
      </dsp:txBody>
      <dsp:txXfrm>
        <a:off x="1372680" y="2344"/>
        <a:ext cx="6049107" cy="1188467"/>
      </dsp:txXfrm>
    </dsp:sp>
    <dsp:sp modelId="{533FFA6C-A740-4F12-994B-9C4EAD8E3A11}">
      <dsp:nvSpPr>
        <dsp:cNvPr id="0" name=""/>
        <dsp:cNvSpPr/>
      </dsp:nvSpPr>
      <dsp:spPr>
        <a:xfrm>
          <a:off x="0" y="1487929"/>
          <a:ext cx="7421788"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76C541-B21B-45BB-B0D2-0538EC31B79F}">
      <dsp:nvSpPr>
        <dsp:cNvPr id="0" name=""/>
        <dsp:cNvSpPr/>
      </dsp:nvSpPr>
      <dsp:spPr>
        <a:xfrm>
          <a:off x="359511" y="1755334"/>
          <a:ext cx="653657" cy="653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E924E8-C892-4195-BB8A-3F50188E422C}">
      <dsp:nvSpPr>
        <dsp:cNvPr id="0" name=""/>
        <dsp:cNvSpPr/>
      </dsp:nvSpPr>
      <dsp:spPr>
        <a:xfrm>
          <a:off x="1372680" y="1487929"/>
          <a:ext cx="6049107"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Calibri Light" panose="020F0302020204030204"/>
            </a:rPr>
            <a:t> Multilayer Perceptron with Backpropagation </a:t>
          </a:r>
          <a:endParaRPr lang="en-US" sz="2200" kern="1200" dirty="0"/>
        </a:p>
      </dsp:txBody>
      <dsp:txXfrm>
        <a:off x="1372680" y="1487929"/>
        <a:ext cx="6049107" cy="1188467"/>
      </dsp:txXfrm>
    </dsp:sp>
    <dsp:sp modelId="{2FD858E7-CF43-4D5B-B530-EC78EE1B1486}">
      <dsp:nvSpPr>
        <dsp:cNvPr id="0" name=""/>
        <dsp:cNvSpPr/>
      </dsp:nvSpPr>
      <dsp:spPr>
        <a:xfrm>
          <a:off x="0" y="2973514"/>
          <a:ext cx="7421788"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13D61C-215D-4C68-BC55-9CF26EB9AB1E}">
      <dsp:nvSpPr>
        <dsp:cNvPr id="0" name=""/>
        <dsp:cNvSpPr/>
      </dsp:nvSpPr>
      <dsp:spPr>
        <a:xfrm>
          <a:off x="359511" y="3240919"/>
          <a:ext cx="653657" cy="653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21A33D-D6C2-454C-B115-16C40E0080AA}">
      <dsp:nvSpPr>
        <dsp:cNvPr id="0" name=""/>
        <dsp:cNvSpPr/>
      </dsp:nvSpPr>
      <dsp:spPr>
        <a:xfrm>
          <a:off x="1372680" y="2973514"/>
          <a:ext cx="6049107"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Calibri Light" panose="020F0302020204030204"/>
            </a:rPr>
            <a:t> Real-world Applications – Pattern Classification</a:t>
          </a:r>
        </a:p>
      </dsp:txBody>
      <dsp:txXfrm>
        <a:off x="1372680" y="2973514"/>
        <a:ext cx="6049107" cy="1188467"/>
      </dsp:txXfrm>
    </dsp:sp>
    <dsp:sp modelId="{A2486ABC-0C22-42AC-B73C-5F9A90F2A37E}">
      <dsp:nvSpPr>
        <dsp:cNvPr id="0" name=""/>
        <dsp:cNvSpPr/>
      </dsp:nvSpPr>
      <dsp:spPr>
        <a:xfrm>
          <a:off x="0" y="4459099"/>
          <a:ext cx="7421788"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571435-F03C-4778-B8D5-8330A9C93E34}">
      <dsp:nvSpPr>
        <dsp:cNvPr id="0" name=""/>
        <dsp:cNvSpPr/>
      </dsp:nvSpPr>
      <dsp:spPr>
        <a:xfrm>
          <a:off x="359511" y="4726504"/>
          <a:ext cx="653657" cy="653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208885-0A0B-404B-A29C-35209BB2FCD0}">
      <dsp:nvSpPr>
        <dsp:cNvPr id="0" name=""/>
        <dsp:cNvSpPr/>
      </dsp:nvSpPr>
      <dsp:spPr>
        <a:xfrm>
          <a:off x="1372680" y="4459099"/>
          <a:ext cx="6049107"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Calibri Light" panose="020F0302020204030204"/>
            </a:rPr>
            <a:t> Analysis of Results</a:t>
          </a:r>
          <a:endParaRPr lang="en-US" sz="2200" kern="1200" dirty="0"/>
        </a:p>
      </dsp:txBody>
      <dsp:txXfrm>
        <a:off x="1372680" y="4459099"/>
        <a:ext cx="6049107" cy="118846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2C43A-5FFE-4842-908D-39D1B53B8CB8}" type="datetimeFigureOut">
              <a:rPr lang="en-US" smtClean="0"/>
              <a:t>4/28/20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EB9F77-84E1-3342-B904-8F1691CCDB4C}" type="slidenum">
              <a:rPr lang="en-US" smtClean="0"/>
              <a:t>‹#›</a:t>
            </a:fld>
            <a:endParaRPr lang="en-US"/>
          </a:p>
        </p:txBody>
      </p:sp>
    </p:spTree>
    <p:extLst>
      <p:ext uri="{BB962C8B-B14F-4D97-AF65-F5344CB8AC3E}">
        <p14:creationId xmlns:p14="http://schemas.microsoft.com/office/powerpoint/2010/main" val="837380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EB9F77-84E1-3342-B904-8F1691CCDB4C}" type="slidenum">
              <a:rPr lang="en-US" smtClean="0"/>
              <a:t>1</a:t>
            </a:fld>
            <a:endParaRPr lang="en-US"/>
          </a:p>
        </p:txBody>
      </p:sp>
    </p:spTree>
    <p:extLst>
      <p:ext uri="{BB962C8B-B14F-4D97-AF65-F5344CB8AC3E}">
        <p14:creationId xmlns:p14="http://schemas.microsoft.com/office/powerpoint/2010/main" val="1358666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EB9F77-84E1-3342-B904-8F1691CCDB4C}" type="slidenum">
              <a:rPr lang="en-US" smtClean="0"/>
              <a:t>10</a:t>
            </a:fld>
            <a:endParaRPr lang="en-US"/>
          </a:p>
        </p:txBody>
      </p:sp>
    </p:spTree>
    <p:extLst>
      <p:ext uri="{BB962C8B-B14F-4D97-AF65-F5344CB8AC3E}">
        <p14:creationId xmlns:p14="http://schemas.microsoft.com/office/powerpoint/2010/main" val="1613574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EB9F77-84E1-3342-B904-8F1691CCDB4C}" type="slidenum">
              <a:rPr lang="en-US" smtClean="0"/>
              <a:t>12</a:t>
            </a:fld>
            <a:endParaRPr lang="en-US"/>
          </a:p>
        </p:txBody>
      </p:sp>
    </p:spTree>
    <p:extLst>
      <p:ext uri="{BB962C8B-B14F-4D97-AF65-F5344CB8AC3E}">
        <p14:creationId xmlns:p14="http://schemas.microsoft.com/office/powerpoint/2010/main" val="624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t>
            </a:r>
          </a:p>
        </p:txBody>
      </p:sp>
      <p:sp>
        <p:nvSpPr>
          <p:cNvPr id="4" name="Slide Number Placeholder 3"/>
          <p:cNvSpPr>
            <a:spLocks noGrp="1"/>
          </p:cNvSpPr>
          <p:nvPr>
            <p:ph type="sldNum" sz="quarter" idx="5"/>
          </p:nvPr>
        </p:nvSpPr>
        <p:spPr/>
        <p:txBody>
          <a:bodyPr/>
          <a:lstStyle/>
          <a:p>
            <a:fld id="{08EB9F77-84E1-3342-B904-8F1691CCDB4C}" type="slidenum">
              <a:rPr lang="en-US" smtClean="0"/>
              <a:t>2</a:t>
            </a:fld>
            <a:endParaRPr lang="en-US"/>
          </a:p>
        </p:txBody>
      </p:sp>
    </p:spTree>
    <p:extLst>
      <p:ext uri="{BB962C8B-B14F-4D97-AF65-F5344CB8AC3E}">
        <p14:creationId xmlns:p14="http://schemas.microsoft.com/office/powerpoint/2010/main" val="2056160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the ANN is defined as an algorithm that mimics the way that</a:t>
            </a:r>
          </a:p>
          <a:p>
            <a:r>
              <a:rPr lang="en-US" sz="1200" kern="1200" dirty="0">
                <a:solidFill>
                  <a:schemeClr val="tx1"/>
                </a:solidFill>
                <a:effectLst/>
                <a:latin typeface="+mn-lt"/>
                <a:ea typeface="+mn-ea"/>
                <a:cs typeface="+mn-cs"/>
              </a:rPr>
              <a:t>the human brain solves a given problem through a repetition of doing certain task</a:t>
            </a:r>
            <a:r>
              <a:rPr lang="ko-KR" altLang="en-US" sz="1200" kern="1200" dirty="0">
                <a:solidFill>
                  <a:schemeClr val="tx1"/>
                </a:solidFill>
                <a:effectLst/>
                <a:latin typeface="+mn-lt"/>
                <a:ea typeface="+mn-ea"/>
                <a:cs typeface="+mn-cs"/>
              </a:rPr>
              <a:t> </a:t>
            </a:r>
            <a:r>
              <a:rPr lang="en-US" altLang="ko-KR" sz="1200" kern="1200" dirty="0">
                <a:solidFill>
                  <a:schemeClr val="tx1"/>
                </a:solidFill>
                <a:effectLst/>
                <a:latin typeface="+mn-lt"/>
                <a:ea typeface="+mn-ea"/>
                <a:cs typeface="+mn-cs"/>
              </a:rPr>
              <a:t>–</a:t>
            </a:r>
            <a:r>
              <a:rPr lang="ko-KR" altLang="en-US" sz="1200" kern="1200" dirty="0">
                <a:solidFill>
                  <a:schemeClr val="tx1"/>
                </a:solidFill>
                <a:effectLst/>
                <a:latin typeface="+mn-lt"/>
                <a:ea typeface="+mn-ea"/>
                <a:cs typeface="+mn-cs"/>
              </a:rPr>
              <a:t> </a:t>
            </a:r>
            <a:r>
              <a:rPr lang="en-US" altLang="ko-KR" sz="1200" kern="1200" dirty="0">
                <a:solidFill>
                  <a:schemeClr val="tx1"/>
                </a:solidFill>
                <a:effectLst/>
                <a:latin typeface="+mn-lt"/>
                <a:ea typeface="+mn-ea"/>
                <a:cs typeface="+mn-cs"/>
              </a:rPr>
              <a:t>we call this entire process as “learning process” for the neural network.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Also, as you see on the figure 1, each directed edge has a synaptic weight which is then multiplied with the corresponding input value, Those multiplied values flow through the network to output units.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FNN is a type of ANNs whose learning process works in feedforward direction, which means the input signals go from only left to right, and layer by layer, but not in backward direction.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Figure 1 is a single layer FNN. It is composed of only input and output layer. </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8EB9F77-84E1-3342-B904-8F1691CCDB4C}" type="slidenum">
              <a:rPr lang="en-US" smtClean="0"/>
              <a:t>3</a:t>
            </a:fld>
            <a:endParaRPr lang="en-US"/>
          </a:p>
        </p:txBody>
      </p:sp>
    </p:spTree>
    <p:extLst>
      <p:ext uri="{BB962C8B-B14F-4D97-AF65-F5344CB8AC3E}">
        <p14:creationId xmlns:p14="http://schemas.microsoft.com/office/powerpoint/2010/main" val="2859205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type of FNN is we call multilayer perceptron. It is same as a multilayer FNN but usually used for pattern classification tasks. </a:t>
            </a:r>
          </a:p>
          <a:p>
            <a:endParaRPr lang="en-US" dirty="0"/>
          </a:p>
          <a:p>
            <a:r>
              <a:rPr lang="en-US" dirty="0"/>
              <a:t>The MLP also works in forward direction, but as you see on Figure 2, there are one or more hidden layers in the network, which is the main difference between the MLP and simple FNN. </a:t>
            </a:r>
          </a:p>
          <a:p>
            <a:r>
              <a:rPr lang="en-US" dirty="0"/>
              <a:t>So, it performs well even under nonlinear separable settings, that means it works well for data whose variables are not necessarily linear related. </a:t>
            </a:r>
          </a:p>
          <a:p>
            <a:endParaRPr lang="en-US" dirty="0"/>
          </a:p>
          <a:p>
            <a:r>
              <a:rPr lang="en-US" dirty="0"/>
              <a:t>But there are also a problem of this network. Since there are hidden neurons between the input and output layer, the network should choose the optimal combinations of inputs and weights to give the best result for the classification tasks. This should require a process that minimizes the error. And the solution is we call </a:t>
            </a:r>
            <a:r>
              <a:rPr lang="en-US" dirty="0" err="1"/>
              <a:t>backpropa</a:t>
            </a:r>
            <a:r>
              <a:rPr lang="en-US" dirty="0"/>
              <a:t> </a:t>
            </a:r>
            <a:r>
              <a:rPr lang="en-US" dirty="0" err="1"/>
              <a:t>gation</a:t>
            </a:r>
            <a:r>
              <a:rPr lang="en-US" dirty="0"/>
              <a:t>.  </a:t>
            </a:r>
          </a:p>
          <a:p>
            <a:endParaRPr lang="en-US" dirty="0"/>
          </a:p>
        </p:txBody>
      </p:sp>
      <p:sp>
        <p:nvSpPr>
          <p:cNvPr id="4" name="Slide Number Placeholder 3"/>
          <p:cNvSpPr>
            <a:spLocks noGrp="1"/>
          </p:cNvSpPr>
          <p:nvPr>
            <p:ph type="sldNum" sz="quarter" idx="5"/>
          </p:nvPr>
        </p:nvSpPr>
        <p:spPr/>
        <p:txBody>
          <a:bodyPr/>
          <a:lstStyle/>
          <a:p>
            <a:fld id="{08EB9F77-84E1-3342-B904-8F1691CCDB4C}" type="slidenum">
              <a:rPr lang="en-US" smtClean="0"/>
              <a:t>4</a:t>
            </a:fld>
            <a:endParaRPr lang="en-US"/>
          </a:p>
        </p:txBody>
      </p:sp>
    </p:spTree>
    <p:extLst>
      <p:ext uri="{BB962C8B-B14F-4D97-AF65-F5344CB8AC3E}">
        <p14:creationId xmlns:p14="http://schemas.microsoft.com/office/powerpoint/2010/main" val="1975036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it work? </a:t>
            </a:r>
          </a:p>
          <a:p>
            <a:r>
              <a:rPr lang="en-US" dirty="0"/>
              <a:t>First step is to randomly initialize weights on every directed edges of the network</a:t>
            </a:r>
          </a:p>
          <a:p>
            <a:r>
              <a:rPr lang="en-US" dirty="0"/>
              <a:t>Then we do forward propagation process, which is that we have to calculate the output for each units on output layer. You see that o1 and o2 are on the output layer. We calculate the output value for each of these units. </a:t>
            </a:r>
          </a:p>
          <a:p>
            <a:endParaRPr lang="en-US" dirty="0"/>
          </a:p>
          <a:p>
            <a:r>
              <a:rPr lang="en-US" dirty="0"/>
              <a:t>Then, we calculate the error, which is the difference between the target output value and the computed value from the previous step. </a:t>
            </a:r>
          </a:p>
          <a:p>
            <a:r>
              <a:rPr lang="en-US" dirty="0"/>
              <a:t>Along with this total error, we move backward. This is the main step of backpropagation. We go from output to hidden to input layer in this order, and we compute how a change in each weight impacts total error that we’ve computed in the forward propagation step. </a:t>
            </a:r>
          </a:p>
          <a:p>
            <a:endParaRPr lang="en-US" dirty="0"/>
          </a:p>
          <a:p>
            <a:r>
              <a:rPr lang="en-US" dirty="0"/>
              <a:t>After calculating the impact of w1 on total error, we subtract this value from the initialized weight, which gives an updated weight value. </a:t>
            </a:r>
          </a:p>
          <a:p>
            <a:endParaRPr lang="en-US" dirty="0"/>
          </a:p>
          <a:p>
            <a:r>
              <a:rPr lang="en-US" dirty="0"/>
              <a:t>Following those process, then we run this process again and again until the error is sufficient to be small as possible. Then we stop. </a:t>
            </a:r>
          </a:p>
        </p:txBody>
      </p:sp>
      <p:sp>
        <p:nvSpPr>
          <p:cNvPr id="4" name="Slide Number Placeholder 3"/>
          <p:cNvSpPr>
            <a:spLocks noGrp="1"/>
          </p:cNvSpPr>
          <p:nvPr>
            <p:ph type="sldNum" sz="quarter" idx="5"/>
          </p:nvPr>
        </p:nvSpPr>
        <p:spPr/>
        <p:txBody>
          <a:bodyPr/>
          <a:lstStyle/>
          <a:p>
            <a:fld id="{08EB9F77-84E1-3342-B904-8F1691CCDB4C}" type="slidenum">
              <a:rPr lang="en-US" smtClean="0"/>
              <a:t>5</a:t>
            </a:fld>
            <a:endParaRPr lang="en-US"/>
          </a:p>
        </p:txBody>
      </p:sp>
    </p:spTree>
    <p:extLst>
      <p:ext uri="{BB962C8B-B14F-4D97-AF65-F5344CB8AC3E}">
        <p14:creationId xmlns:p14="http://schemas.microsoft.com/office/powerpoint/2010/main" val="341782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going to discuss how the real-world problems have been solved by the application of the FNN, especially for multilayer perceptron with backpropagation algorithm. </a:t>
            </a:r>
          </a:p>
          <a:p>
            <a:endParaRPr lang="en-US" dirty="0"/>
          </a:p>
          <a:p>
            <a:r>
              <a:rPr lang="en-US" dirty="0"/>
              <a:t>I’ve done two case studies, the first one is iris classification. This is very famous data set that is imported from UCI machine learning website. The dataset has a total of 150 </a:t>
            </a:r>
            <a:r>
              <a:rPr lang="en-US" dirty="0" err="1"/>
              <a:t>cases.The</a:t>
            </a:r>
            <a:r>
              <a:rPr lang="en-US" dirty="0"/>
              <a:t> column species represents the three classes of the iris plant, which are </a:t>
            </a:r>
            <a:r>
              <a:rPr lang="en-US" dirty="0" err="1"/>
              <a:t>setosa</a:t>
            </a:r>
            <a:r>
              <a:rPr lang="en-US" dirty="0"/>
              <a:t>, versicolor, and virginica. </a:t>
            </a:r>
          </a:p>
          <a:p>
            <a:endParaRPr lang="en-US" dirty="0"/>
          </a:p>
          <a:p>
            <a:r>
              <a:rPr lang="en-US" dirty="0"/>
              <a:t>For the Multilayer perceptron model, I first did training process before making a classification. So I partition the entire dataset into 70% of training set and 30% of the testing set that I applied the MLP model to. </a:t>
            </a:r>
          </a:p>
          <a:p>
            <a:endParaRPr lang="en-US" dirty="0"/>
          </a:p>
          <a:p>
            <a:r>
              <a:rPr lang="en-US" dirty="0"/>
              <a:t>Second case study is to predict the high-risk of suicide among Korean adolescents. This data set is excerpted from The Korean national web-survey done in 2019. for this case study, I just took a sample of only 1777 cases, which are only 5% of the total. There are two classes that we need to classify from the dataset, which are high-risk or not. </a:t>
            </a:r>
          </a:p>
          <a:p>
            <a:r>
              <a:rPr lang="en-US" dirty="0"/>
              <a:t>Likewise, I also did training process with the multilayer perceptron with backpropagation, and before that separated the entire dataset into 70% training set and 30% of the testing set. </a:t>
            </a:r>
          </a:p>
        </p:txBody>
      </p:sp>
      <p:sp>
        <p:nvSpPr>
          <p:cNvPr id="4" name="Slide Number Placeholder 3"/>
          <p:cNvSpPr>
            <a:spLocks noGrp="1"/>
          </p:cNvSpPr>
          <p:nvPr>
            <p:ph type="sldNum" sz="quarter" idx="5"/>
          </p:nvPr>
        </p:nvSpPr>
        <p:spPr/>
        <p:txBody>
          <a:bodyPr/>
          <a:lstStyle/>
          <a:p>
            <a:fld id="{08EB9F77-84E1-3342-B904-8F1691CCDB4C}" type="slidenum">
              <a:rPr lang="en-US" smtClean="0"/>
              <a:t>6</a:t>
            </a:fld>
            <a:endParaRPr lang="en-US"/>
          </a:p>
        </p:txBody>
      </p:sp>
    </p:spTree>
    <p:extLst>
      <p:ext uri="{BB962C8B-B14F-4D97-AF65-F5344CB8AC3E}">
        <p14:creationId xmlns:p14="http://schemas.microsoft.com/office/powerpoint/2010/main" val="1867041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two software for data modeling. </a:t>
            </a:r>
          </a:p>
          <a:p>
            <a:r>
              <a:rPr lang="en-US" dirty="0"/>
              <a:t>First I used R for data cleaning using </a:t>
            </a:r>
            <a:r>
              <a:rPr lang="en-US" dirty="0" err="1"/>
              <a:t>dplyr</a:t>
            </a:r>
            <a:r>
              <a:rPr lang="en-US" dirty="0"/>
              <a:t> library. </a:t>
            </a:r>
          </a:p>
          <a:p>
            <a:endParaRPr lang="en-US" dirty="0"/>
          </a:p>
          <a:p>
            <a:r>
              <a:rPr lang="en-US" dirty="0"/>
              <a:t>Then, I used Python for entire process. </a:t>
            </a:r>
          </a:p>
          <a:p>
            <a:r>
              <a:rPr lang="en-US" dirty="0"/>
              <a:t>Especially For training process, I used </a:t>
            </a:r>
            <a:r>
              <a:rPr lang="en-US" dirty="0" err="1"/>
              <a:t>scikit</a:t>
            </a:r>
            <a:r>
              <a:rPr lang="en-US" dirty="0"/>
              <a:t>-learn library which is known for open-source machine learning tools. I imported train-test-split for splitting the data into training set and testing set. Then I used </a:t>
            </a:r>
            <a:r>
              <a:rPr lang="en-US" dirty="0" err="1"/>
              <a:t>MLPClassifier</a:t>
            </a:r>
            <a:r>
              <a:rPr lang="en-US" dirty="0"/>
              <a:t> function to build the MLP model. </a:t>
            </a:r>
          </a:p>
          <a:p>
            <a:r>
              <a:rPr lang="en-US" dirty="0"/>
              <a:t>Lastly, I used matplotlib library to make a plot. </a:t>
            </a:r>
          </a:p>
        </p:txBody>
      </p:sp>
      <p:sp>
        <p:nvSpPr>
          <p:cNvPr id="4" name="Slide Number Placeholder 3"/>
          <p:cNvSpPr>
            <a:spLocks noGrp="1"/>
          </p:cNvSpPr>
          <p:nvPr>
            <p:ph type="sldNum" sz="quarter" idx="5"/>
          </p:nvPr>
        </p:nvSpPr>
        <p:spPr/>
        <p:txBody>
          <a:bodyPr/>
          <a:lstStyle/>
          <a:p>
            <a:fld id="{08EB9F77-84E1-3342-B904-8F1691CCDB4C}" type="slidenum">
              <a:rPr lang="en-US" smtClean="0"/>
              <a:t>7</a:t>
            </a:fld>
            <a:endParaRPr lang="en-US"/>
          </a:p>
        </p:txBody>
      </p:sp>
    </p:spTree>
    <p:extLst>
      <p:ext uri="{BB962C8B-B14F-4D97-AF65-F5344CB8AC3E}">
        <p14:creationId xmlns:p14="http://schemas.microsoft.com/office/powerpoint/2010/main" val="3150749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result of iris classification. </a:t>
            </a:r>
          </a:p>
          <a:p>
            <a:endParaRPr lang="en-US" dirty="0"/>
          </a:p>
          <a:p>
            <a:r>
              <a:rPr lang="en-US" dirty="0"/>
              <a:t>As you see on the table, </a:t>
            </a:r>
            <a:r>
              <a:rPr lang="en-US" dirty="0" err="1"/>
              <a:t>setosa</a:t>
            </a:r>
            <a:r>
              <a:rPr lang="en-US" dirty="0"/>
              <a:t> and virginica are all correctly classified, but versicolor gives four incorrectly classified cases. The accuracy rate is 91%. </a:t>
            </a:r>
          </a:p>
          <a:p>
            <a:endParaRPr lang="en-US" dirty="0"/>
          </a:p>
          <a:p>
            <a:r>
              <a:rPr lang="en-US" dirty="0"/>
              <a:t>I also looked over the accuracy of the MLP model versus the number of hidden units in the hidden layer. The figure shows that </a:t>
            </a:r>
            <a:r>
              <a:rPr lang="en-US" sz="1200" kern="1200" dirty="0">
                <a:solidFill>
                  <a:schemeClr val="tx1"/>
                </a:solidFill>
                <a:effectLst/>
                <a:latin typeface="+mn-lt"/>
                <a:ea typeface="+mn-ea"/>
                <a:cs typeface="+mn-cs"/>
              </a:rPr>
              <a:t>accuracy scores tend to become higher as the number of hidden units is greater or equal to 7. Accuracy scores range from 40% to 97.77%.</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8EB9F77-84E1-3342-B904-8F1691CCDB4C}" type="slidenum">
              <a:rPr lang="en-US" smtClean="0"/>
              <a:t>8</a:t>
            </a:fld>
            <a:endParaRPr lang="en-US"/>
          </a:p>
        </p:txBody>
      </p:sp>
    </p:spTree>
    <p:extLst>
      <p:ext uri="{BB962C8B-B14F-4D97-AF65-F5344CB8AC3E}">
        <p14:creationId xmlns:p14="http://schemas.microsoft.com/office/powerpoint/2010/main" val="698888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 the result of suicide data classification. </a:t>
            </a:r>
          </a:p>
          <a:p>
            <a:endParaRPr lang="en-US" dirty="0"/>
          </a:p>
          <a:p>
            <a:r>
              <a:rPr lang="en-US" dirty="0"/>
              <a:t>So, the model classified correctly almost cases for those who are not at high risk of suicide, but the model correctly classified only 10 cases out of 86, so those results give the accuracy of the MLP as 85%. </a:t>
            </a:r>
          </a:p>
          <a:p>
            <a:endParaRPr lang="en-US" dirty="0"/>
          </a:p>
          <a:p>
            <a:r>
              <a:rPr lang="en-US" dirty="0"/>
              <a:t>Likewise, the MLP model gives the highest accuracy when there are 7 hidden units in the hidden layer</a:t>
            </a:r>
            <a:r>
              <a:rPr lang="en-US" altLang="ko-KR" dirty="0"/>
              <a:t>,</a:t>
            </a:r>
            <a:r>
              <a:rPr lang="ko-KR" altLang="en-US" dirty="0"/>
              <a:t> </a:t>
            </a:r>
            <a:r>
              <a:rPr lang="en-US" altLang="ko-KR" dirty="0"/>
              <a:t>which gives an accuracy score of 85%.</a:t>
            </a:r>
            <a:endParaRPr lang="en-US" dirty="0"/>
          </a:p>
        </p:txBody>
      </p:sp>
      <p:sp>
        <p:nvSpPr>
          <p:cNvPr id="4" name="Slide Number Placeholder 3"/>
          <p:cNvSpPr>
            <a:spLocks noGrp="1"/>
          </p:cNvSpPr>
          <p:nvPr>
            <p:ph type="sldNum" sz="quarter" idx="5"/>
          </p:nvPr>
        </p:nvSpPr>
        <p:spPr/>
        <p:txBody>
          <a:bodyPr/>
          <a:lstStyle/>
          <a:p>
            <a:fld id="{08EB9F77-84E1-3342-B904-8F1691CCDB4C}" type="slidenum">
              <a:rPr lang="en-US" smtClean="0"/>
              <a:t>9</a:t>
            </a:fld>
            <a:endParaRPr lang="en-US"/>
          </a:p>
        </p:txBody>
      </p:sp>
    </p:spTree>
    <p:extLst>
      <p:ext uri="{BB962C8B-B14F-4D97-AF65-F5344CB8AC3E}">
        <p14:creationId xmlns:p14="http://schemas.microsoft.com/office/powerpoint/2010/main" val="923981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A069CB8-F204-4D06-B913-C5A26A89888A}" type="datetimeFigureOut">
              <a:rPr lang="en-US" dirty="0"/>
              <a:t>4/28/20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88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B6E300-0A13-4A81-945A-7333C271A069}" type="datetimeFigureOut">
              <a:rPr lang="en-US" dirty="0"/>
              <a:t>4/28/20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8455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4671962-1EA4-46E7-BCB0-F36CE46D1A59}" type="datetimeFigureOut">
              <a:rPr lang="en-US" dirty="0"/>
              <a:t>4/28/20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81593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0BB376-B19C-488D-ABEB-03C7E6E9E3E0}" type="datetimeFigureOut">
              <a:rPr lang="en-US" dirty="0"/>
              <a:t>4/28/20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extLst>
      <p:ext uri="{BB962C8B-B14F-4D97-AF65-F5344CB8AC3E}">
        <p14:creationId xmlns:p14="http://schemas.microsoft.com/office/powerpoint/2010/main" val="1471944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4/28/20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457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D9E2A62-1983-43A1-A163-D8AA46534C80}" type="datetimeFigureOut">
              <a:rPr lang="en-US" dirty="0"/>
              <a:t>4/28/20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7751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98F3E3B-34E3-4345-B2A1-994B83598A9C}" type="datetimeFigureOut">
              <a:rPr lang="en-US" dirty="0"/>
              <a:t>4/28/20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78329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D816C96-82A1-4D77-8ADA-627AC6FE3D65}" type="datetimeFigureOut">
              <a:rPr lang="en-US" dirty="0"/>
              <a:t>4/28/20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1393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4/28/20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54233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4/28/20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7165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4/28/20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592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4/28/20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600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371/journal.pone.0217639" TargetMode="External"/><Relationship Id="rId2" Type="http://schemas.openxmlformats.org/officeDocument/2006/relationships/hyperlink" Target="https://www.xenonstack.com/blog/artificial-neural-network-application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07/978-3-642-61068-4"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oi.org/10.1016/j.neunet.2014.09.003"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F652E9C-631C-4EA3-A245-0633DA762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9FA11F79-B78D-4A0E-8847-525316B22B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3836504" y="758952"/>
            <a:ext cx="7319175" cy="3566160"/>
          </a:xfrm>
        </p:spPr>
        <p:txBody>
          <a:bodyPr>
            <a:normAutofit/>
          </a:bodyPr>
          <a:lstStyle/>
          <a:p>
            <a:r>
              <a:rPr lang="en-US" sz="6800">
                <a:cs typeface="Calibri Light"/>
              </a:rPr>
              <a:t>Feedforward Neural Network for Pattern Classification</a:t>
            </a:r>
          </a:p>
        </p:txBody>
      </p:sp>
      <p:sp>
        <p:nvSpPr>
          <p:cNvPr id="3" name="Subtitle 2"/>
          <p:cNvSpPr>
            <a:spLocks noGrp="1"/>
          </p:cNvSpPr>
          <p:nvPr>
            <p:ph type="subTitle" idx="1"/>
          </p:nvPr>
        </p:nvSpPr>
        <p:spPr>
          <a:xfrm>
            <a:off x="3836504" y="4455620"/>
            <a:ext cx="7321946" cy="1143000"/>
          </a:xfrm>
        </p:spPr>
        <p:txBody>
          <a:bodyPr vert="horz" lIns="91440" tIns="45720" rIns="91440" bIns="45720" rtlCol="0">
            <a:normAutofit/>
          </a:bodyPr>
          <a:lstStyle/>
          <a:p>
            <a:r>
              <a:rPr lang="en-US" sz="1500" dirty="0">
                <a:cs typeface="Calibri"/>
              </a:rPr>
              <a:t>CS200 Junior I.S. Thesis</a:t>
            </a:r>
          </a:p>
          <a:p>
            <a:r>
              <a:rPr lang="en-US" sz="1500" dirty="0" err="1">
                <a:cs typeface="Calibri"/>
              </a:rPr>
              <a:t>Minhwa</a:t>
            </a:r>
            <a:r>
              <a:rPr lang="en-US" sz="1500" dirty="0">
                <a:cs typeface="Calibri"/>
              </a:rPr>
              <a:t> Lee</a:t>
            </a:r>
          </a:p>
          <a:p>
            <a:r>
              <a:rPr lang="en-US" sz="1500" dirty="0">
                <a:cs typeface="Calibri"/>
              </a:rPr>
              <a:t>Advised by Dr. Denise Byrnes</a:t>
            </a:r>
          </a:p>
        </p:txBody>
      </p:sp>
      <p:pic>
        <p:nvPicPr>
          <p:cNvPr id="16" name="Graphic 15" descr="Brain in head">
            <a:extLst>
              <a:ext uri="{FF2B5EF4-FFF2-40B4-BE49-F238E27FC236}">
                <a16:creationId xmlns:a16="http://schemas.microsoft.com/office/drawing/2014/main" id="{1674DBFE-4AE9-40F0-B0C8-FDAA340C5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9818" y="1944907"/>
            <a:ext cx="2449486" cy="2449486"/>
          </a:xfrm>
          <a:prstGeom prst="rect">
            <a:avLst/>
          </a:prstGeom>
        </p:spPr>
      </p:pic>
      <p:sp>
        <p:nvSpPr>
          <p:cNvPr id="23" name="Rectangle 22">
            <a:extLst>
              <a:ext uri="{FF2B5EF4-FFF2-40B4-BE49-F238E27FC236}">
                <a16:creationId xmlns:a16="http://schemas.microsoft.com/office/drawing/2014/main" id="{04D0B784-4306-4620-A278-1F5FFDE5A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F2344334-CC5A-4E5A-929E-D7BC8EA8F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5C055-AFB5-A14A-A4C4-60FDC529E04E}"/>
              </a:ext>
            </a:extLst>
          </p:cNvPr>
          <p:cNvSpPr>
            <a:spLocks noGrp="1"/>
          </p:cNvSpPr>
          <p:nvPr>
            <p:ph type="title"/>
          </p:nvPr>
        </p:nvSpPr>
        <p:spPr/>
        <p:txBody>
          <a:bodyPr/>
          <a:lstStyle/>
          <a:p>
            <a:r>
              <a:rPr lang="en-US" dirty="0"/>
              <a:t>Possible Extended Work</a:t>
            </a:r>
          </a:p>
        </p:txBody>
      </p:sp>
      <p:sp>
        <p:nvSpPr>
          <p:cNvPr id="3" name="Content Placeholder 2">
            <a:extLst>
              <a:ext uri="{FF2B5EF4-FFF2-40B4-BE49-F238E27FC236}">
                <a16:creationId xmlns:a16="http://schemas.microsoft.com/office/drawing/2014/main" id="{6A7B4DEF-815C-1841-8A13-EB527E429EFD}"/>
              </a:ext>
            </a:extLst>
          </p:cNvPr>
          <p:cNvSpPr>
            <a:spLocks noGrp="1"/>
          </p:cNvSpPr>
          <p:nvPr>
            <p:ph idx="1"/>
          </p:nvPr>
        </p:nvSpPr>
        <p:spPr/>
        <p:txBody>
          <a:bodyPr/>
          <a:lstStyle/>
          <a:p>
            <a:pPr>
              <a:buFont typeface="Arial" panose="020B0604020202020204" pitchFamily="34" charset="0"/>
              <a:buChar char="•"/>
            </a:pPr>
            <a:r>
              <a:rPr lang="en-US" dirty="0"/>
              <a:t> Mathematical interpretation of backpropagation</a:t>
            </a:r>
          </a:p>
          <a:p>
            <a:pPr>
              <a:buFont typeface="Arial" panose="020B0604020202020204" pitchFamily="34" charset="0"/>
              <a:buChar char="•"/>
            </a:pPr>
            <a:r>
              <a:rPr lang="en-US" dirty="0"/>
              <a:t> Explore another type of ANNs</a:t>
            </a:r>
          </a:p>
        </p:txBody>
      </p:sp>
    </p:spTree>
    <p:extLst>
      <p:ext uri="{BB962C8B-B14F-4D97-AF65-F5344CB8AC3E}">
        <p14:creationId xmlns:p14="http://schemas.microsoft.com/office/powerpoint/2010/main" val="402387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DAF18-539A-46E0-B02E-7A4B911C4C99}"/>
              </a:ext>
            </a:extLst>
          </p:cNvPr>
          <p:cNvSpPr>
            <a:spLocks noGrp="1"/>
          </p:cNvSpPr>
          <p:nvPr>
            <p:ph type="title"/>
          </p:nvPr>
        </p:nvSpPr>
        <p:spPr>
          <a:xfrm>
            <a:off x="1097280" y="780089"/>
            <a:ext cx="10058400" cy="768586"/>
          </a:xfrm>
        </p:spPr>
        <p:txBody>
          <a:bodyPr/>
          <a:lstStyle/>
          <a:p>
            <a:r>
              <a:rPr lang="en-US" dirty="0">
                <a:cs typeface="Calibri Light"/>
              </a:rPr>
              <a:t>Bibliography</a:t>
            </a:r>
            <a:endParaRPr lang="en-US" dirty="0"/>
          </a:p>
        </p:txBody>
      </p:sp>
      <p:sp>
        <p:nvSpPr>
          <p:cNvPr id="3" name="Content Placeholder 2">
            <a:extLst>
              <a:ext uri="{FF2B5EF4-FFF2-40B4-BE49-F238E27FC236}">
                <a16:creationId xmlns:a16="http://schemas.microsoft.com/office/drawing/2014/main" id="{123EBFC2-B981-4275-A0B8-3057FBDE2266}"/>
              </a:ext>
            </a:extLst>
          </p:cNvPr>
          <p:cNvSpPr>
            <a:spLocks noGrp="1"/>
          </p:cNvSpPr>
          <p:nvPr>
            <p:ph idx="1"/>
          </p:nvPr>
        </p:nvSpPr>
        <p:spPr>
          <a:xfrm>
            <a:off x="1097280" y="1845734"/>
            <a:ext cx="10058400" cy="4328160"/>
          </a:xfrm>
        </p:spPr>
        <p:txBody>
          <a:bodyPr vert="horz" lIns="0" tIns="45720" rIns="0" bIns="45720" rtlCol="0" anchor="t">
            <a:normAutofit/>
          </a:bodyPr>
          <a:lstStyle/>
          <a:p>
            <a:pPr>
              <a:buFont typeface="Arial" panose="020F0502020204030204" pitchFamily="34" charset="0"/>
              <a:buChar char="•"/>
            </a:pPr>
            <a:r>
              <a:rPr lang="en-US">
                <a:ea typeface="+mn-lt"/>
                <a:cs typeface="+mn-lt"/>
              </a:rPr>
              <a:t> Kyunghyun Cho. 2014. </a:t>
            </a:r>
            <a:r>
              <a:rPr lang="en-US" i="1">
                <a:ea typeface="+mn-lt"/>
                <a:cs typeface="+mn-lt"/>
              </a:rPr>
              <a:t>Foundations and Advances in Deep Learning</a:t>
            </a:r>
            <a:r>
              <a:rPr lang="en-US">
                <a:ea typeface="+mn-lt"/>
                <a:cs typeface="+mn-lt"/>
              </a:rPr>
              <a:t>. Ph.D. Dissertation. Aalto University; Aalto-yliopisto, Espoo, Finland.</a:t>
            </a:r>
          </a:p>
          <a:p>
            <a:pPr>
              <a:buFont typeface="Arial" panose="020F0502020204030204" pitchFamily="34" charset="0"/>
              <a:buChar char="•"/>
            </a:pPr>
            <a:r>
              <a:rPr lang="en-US">
                <a:ea typeface="+mn-lt"/>
                <a:cs typeface="+mn-lt"/>
              </a:rPr>
              <a:t> Navdeep Singh Gill. 2019. Artificial Neural Network Applications and Algorithms. Retrieved April 23, 2020 from </a:t>
            </a:r>
            <a:r>
              <a:rPr lang="en-US" dirty="0">
                <a:ea typeface="+mn-lt"/>
                <a:cs typeface="+mn-lt"/>
                <a:hlinkClick r:id="rId2"/>
              </a:rPr>
              <a:t>https://www.xenonstack.com/blog/artificial-neural-network-applications/</a:t>
            </a:r>
            <a:endParaRPr lang="en-US" dirty="0">
              <a:ea typeface="+mn-lt"/>
              <a:cs typeface="+mn-lt"/>
            </a:endParaRPr>
          </a:p>
          <a:p>
            <a:pPr>
              <a:buFont typeface="Arial" panose="020F0502020204030204" pitchFamily="34" charset="0"/>
              <a:buChar char="•"/>
            </a:pPr>
            <a:r>
              <a:rPr lang="en-US">
                <a:ea typeface="+mn-lt"/>
                <a:cs typeface="+mn-lt"/>
              </a:rPr>
              <a:t> Simon Haykin. 2004. </a:t>
            </a:r>
            <a:r>
              <a:rPr lang="en-US" i="1">
                <a:ea typeface="+mn-lt"/>
                <a:cs typeface="+mn-lt"/>
              </a:rPr>
              <a:t>Neural Networks and Learning Machines</a:t>
            </a:r>
            <a:r>
              <a:rPr lang="en-US">
                <a:ea typeface="+mn-lt"/>
                <a:cs typeface="+mn-lt"/>
              </a:rPr>
              <a:t> (3rd.ed). Pearson Prentice Hall. </a:t>
            </a:r>
          </a:p>
          <a:p>
            <a:pPr>
              <a:buFont typeface="Arial" panose="020F0502020204030204" pitchFamily="34" charset="0"/>
              <a:buChar char="•"/>
            </a:pPr>
            <a:r>
              <a:rPr lang="en-US">
                <a:ea typeface="+mn-lt"/>
                <a:cs typeface="+mn-lt"/>
              </a:rPr>
              <a:t> Jung Jun Su, Park Sung Jin, Kim Eun Young, Na Kyoung-Sae, Kim Young Jae, and Kim Kwanggi. 2019. Prediction models for high risk of suicide in Korean adolescents using machine learning techniques. </a:t>
            </a:r>
            <a:r>
              <a:rPr lang="en-US" i="1">
                <a:ea typeface="+mn-lt"/>
                <a:cs typeface="+mn-lt"/>
              </a:rPr>
              <a:t>PloS One</a:t>
            </a:r>
            <a:r>
              <a:rPr lang="en-US">
                <a:ea typeface="+mn-lt"/>
                <a:cs typeface="+mn-lt"/>
              </a:rPr>
              <a:t> 14, 6 (Jun. 2019), 1-12. DOI: </a:t>
            </a:r>
            <a:r>
              <a:rPr lang="en-US" dirty="0">
                <a:ea typeface="+mn-lt"/>
                <a:cs typeface="+mn-lt"/>
                <a:hlinkClick r:id="rId3"/>
              </a:rPr>
              <a:t>https://doi.org/10.1371/journal.pone.0217639</a:t>
            </a:r>
            <a:endParaRPr lang="en-US" dirty="0">
              <a:cs typeface="Calibri" panose="020F0502020204030204"/>
            </a:endParaRPr>
          </a:p>
          <a:p>
            <a:pPr>
              <a:buFont typeface="Arial" panose="020F0502020204030204" pitchFamily="34" charset="0"/>
              <a:buChar char="•"/>
            </a:pPr>
            <a:r>
              <a:rPr lang="en-US">
                <a:ea typeface="+mn-lt"/>
                <a:cs typeface="+mn-lt"/>
              </a:rPr>
              <a:t> Matt Mazur. 2015. A Step by Step Backpropagation Example. Retrieved April 24, 2020 from </a:t>
            </a:r>
            <a:r>
              <a:rPr lang="en-US" dirty="0">
                <a:ea typeface="+mn-lt"/>
                <a:cs typeface="+mn-lt"/>
              </a:rPr>
              <a:t>https://mattmazur.com/2015/03/17/a-step-by-step-backpropagation-example/</a:t>
            </a:r>
          </a:p>
        </p:txBody>
      </p:sp>
    </p:spTree>
    <p:extLst>
      <p:ext uri="{BB962C8B-B14F-4D97-AF65-F5344CB8AC3E}">
        <p14:creationId xmlns:p14="http://schemas.microsoft.com/office/powerpoint/2010/main" val="620146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1ABFD-AFCB-4CD3-A717-074126239A6B}"/>
              </a:ext>
            </a:extLst>
          </p:cNvPr>
          <p:cNvSpPr>
            <a:spLocks noGrp="1"/>
          </p:cNvSpPr>
          <p:nvPr>
            <p:ph idx="1"/>
          </p:nvPr>
        </p:nvSpPr>
        <p:spPr>
          <a:xfrm>
            <a:off x="1097281" y="1845734"/>
            <a:ext cx="10334170" cy="4357188"/>
          </a:xfrm>
        </p:spPr>
        <p:txBody>
          <a:bodyPr vert="horz" lIns="0" tIns="45720" rIns="0" bIns="45720" rtlCol="0" anchor="t">
            <a:normAutofit/>
          </a:bodyPr>
          <a:lstStyle/>
          <a:p>
            <a:pPr>
              <a:buFont typeface="Arial" panose="020F0502020204030204" pitchFamily="34" charset="0"/>
              <a:buChar char="•"/>
            </a:pPr>
            <a:r>
              <a:rPr lang="en-US" dirty="0">
                <a:cs typeface="Calibri" panose="020F0502020204030204"/>
              </a:rPr>
              <a:t> </a:t>
            </a:r>
            <a:r>
              <a:rPr lang="en-US">
                <a:ea typeface="+mn-lt"/>
                <a:cs typeface="+mn-lt"/>
              </a:rPr>
              <a:t>Eric Robert. 2000. Neural Network. Retrieved April 25, 2020 from </a:t>
            </a:r>
            <a:r>
              <a:rPr lang="en-US" dirty="0">
                <a:ea typeface="+mn-lt"/>
                <a:cs typeface="+mn-lt"/>
              </a:rPr>
              <a:t>https://cs.stanford.edu/people/eroberts/courses/soco/projects/neural-networks/index.html </a:t>
            </a:r>
          </a:p>
          <a:p>
            <a:pPr>
              <a:buFont typeface="Arial" panose="020F0502020204030204" pitchFamily="34" charset="0"/>
              <a:buChar char="•"/>
            </a:pPr>
            <a:r>
              <a:rPr lang="en-US">
                <a:ea typeface="+mn-lt"/>
                <a:cs typeface="+mn-lt"/>
              </a:rPr>
              <a:t>Raul Rojas. 1996. </a:t>
            </a:r>
            <a:r>
              <a:rPr lang="en-US" i="1">
                <a:ea typeface="+mn-lt"/>
                <a:cs typeface="+mn-lt"/>
              </a:rPr>
              <a:t>Neural Networks: A Systematic Introduction</a:t>
            </a:r>
            <a:r>
              <a:rPr lang="en-US">
                <a:ea typeface="+mn-lt"/>
                <a:cs typeface="+mn-lt"/>
              </a:rPr>
              <a:t>. Springer-Verlag, Berlin, New York. DOI: </a:t>
            </a:r>
            <a:r>
              <a:rPr lang="en-US" dirty="0">
                <a:ea typeface="+mn-lt"/>
                <a:cs typeface="+mn-lt"/>
                <a:hlinkClick r:id="rId3"/>
              </a:rPr>
              <a:t>https://doi.org/10.1007/978-3-642-61068-4</a:t>
            </a:r>
            <a:r>
              <a:rPr lang="en-US" dirty="0">
                <a:ea typeface="+mn-lt"/>
                <a:cs typeface="+mn-lt"/>
              </a:rPr>
              <a:t>.</a:t>
            </a:r>
          </a:p>
          <a:p>
            <a:pPr>
              <a:buFont typeface="Arial" panose="020F0502020204030204" pitchFamily="34" charset="0"/>
              <a:buChar char="•"/>
            </a:pPr>
            <a:r>
              <a:rPr lang="en-US">
                <a:ea typeface="+mn-lt"/>
                <a:cs typeface="+mn-lt"/>
              </a:rPr>
              <a:t> Frank Rosenblatt. The Perceptron: A Probabilistic Model for Information Storage and Organization in the Brain. </a:t>
            </a:r>
            <a:r>
              <a:rPr lang="en-US" i="1">
                <a:ea typeface="+mn-lt"/>
                <a:cs typeface="+mn-lt"/>
              </a:rPr>
              <a:t>Psychological Review</a:t>
            </a:r>
            <a:r>
              <a:rPr lang="en-US">
                <a:ea typeface="+mn-lt"/>
                <a:cs typeface="+mn-lt"/>
              </a:rPr>
              <a:t> 65 (1958), 386-408. DOI: </a:t>
            </a:r>
            <a:r>
              <a:rPr lang="en-US" dirty="0">
                <a:ea typeface="+mn-lt"/>
                <a:cs typeface="+mn-lt"/>
              </a:rPr>
              <a:t>https://doi.org/10.1037/h0042519. </a:t>
            </a:r>
          </a:p>
          <a:p>
            <a:pPr>
              <a:buFont typeface="Arial" panose="020F0502020204030204" pitchFamily="34" charset="0"/>
              <a:buChar char="•"/>
            </a:pPr>
            <a:r>
              <a:rPr lang="en-US">
                <a:ea typeface="+mn-lt"/>
                <a:cs typeface="+mn-lt"/>
              </a:rPr>
              <a:t> Jürgen Schmidhuber. 2015. Deep learning in neural networks: An overview. </a:t>
            </a:r>
            <a:r>
              <a:rPr lang="en-US" i="1">
                <a:ea typeface="+mn-lt"/>
                <a:cs typeface="+mn-lt"/>
              </a:rPr>
              <a:t>Neural Networks</a:t>
            </a:r>
            <a:r>
              <a:rPr lang="en-US">
                <a:ea typeface="+mn-lt"/>
                <a:cs typeface="+mn-lt"/>
              </a:rPr>
              <a:t> 61 (2015), 85-117. DOI: </a:t>
            </a:r>
            <a:r>
              <a:rPr lang="en-US" dirty="0">
                <a:ea typeface="+mn-lt"/>
                <a:cs typeface="+mn-lt"/>
                <a:hlinkClick r:id="rId4"/>
              </a:rPr>
              <a:t>https://doi.org/10.1016/j.neunet.2014.09.003</a:t>
            </a:r>
            <a:endParaRPr lang="en-US" dirty="0">
              <a:ea typeface="+mn-lt"/>
              <a:cs typeface="+mn-lt"/>
            </a:endParaRPr>
          </a:p>
          <a:p>
            <a:pPr>
              <a:buFont typeface="Arial" panose="020F0502020204030204" pitchFamily="34" charset="0"/>
              <a:buChar char="•"/>
            </a:pPr>
            <a:r>
              <a:rPr lang="en-US">
                <a:ea typeface="+mn-lt"/>
                <a:cs typeface="+mn-lt"/>
              </a:rPr>
              <a:t>Madhusmita Swain, Sanjit Dash, Sweta Dash, and Ayeskanta Mohapatra. 2012. An Approach for IRIS Plant Classification Using Neural Network. </a:t>
            </a:r>
            <a:r>
              <a:rPr lang="en-US" i="1">
                <a:ea typeface="+mn-lt"/>
                <a:cs typeface="+mn-lt"/>
              </a:rPr>
              <a:t>International Journal on Soft Computing </a:t>
            </a:r>
            <a:r>
              <a:rPr lang="en-US">
                <a:ea typeface="+mn-lt"/>
                <a:cs typeface="+mn-lt"/>
              </a:rPr>
              <a:t>3 (Mar. 2012), 79-89. </a:t>
            </a:r>
          </a:p>
          <a:p>
            <a:pPr>
              <a:buFont typeface="Arial" panose="020F0502020204030204" pitchFamily="34" charset="0"/>
              <a:buChar char="•"/>
            </a:pPr>
            <a:endParaRPr lang="en-US" dirty="0">
              <a:ea typeface="+mn-lt"/>
              <a:cs typeface="+mn-lt"/>
            </a:endParaRPr>
          </a:p>
        </p:txBody>
      </p:sp>
    </p:spTree>
    <p:extLst>
      <p:ext uri="{BB962C8B-B14F-4D97-AF65-F5344CB8AC3E}">
        <p14:creationId xmlns:p14="http://schemas.microsoft.com/office/powerpoint/2010/main" val="253981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5E263C-FB7E-4A3E-AD04-5140CD3D1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E65ED8C-90F7-4EB0-ACCB-64AEF411E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78E8918-6C89-4224-89E3-2B43709EA1BD}"/>
              </a:ext>
            </a:extLst>
          </p:cNvPr>
          <p:cNvSpPr>
            <a:spLocks noGrp="1"/>
          </p:cNvSpPr>
          <p:nvPr>
            <p:ph type="title"/>
          </p:nvPr>
        </p:nvSpPr>
        <p:spPr>
          <a:xfrm>
            <a:off x="492370" y="516835"/>
            <a:ext cx="3084844" cy="5772840"/>
          </a:xfrm>
        </p:spPr>
        <p:txBody>
          <a:bodyPr anchor="ctr">
            <a:normAutofit/>
          </a:bodyPr>
          <a:lstStyle/>
          <a:p>
            <a:pPr algn="ctr"/>
            <a:r>
              <a:rPr lang="en-US" sz="5400" dirty="0">
                <a:solidFill>
                  <a:srgbClr val="FFFFFF"/>
                </a:solidFill>
                <a:cs typeface="Calibri Light"/>
              </a:rPr>
              <a:t>Outline</a:t>
            </a:r>
          </a:p>
        </p:txBody>
      </p:sp>
      <p:sp>
        <p:nvSpPr>
          <p:cNvPr id="14" name="Rectangle 13">
            <a:extLst>
              <a:ext uri="{FF2B5EF4-FFF2-40B4-BE49-F238E27FC236}">
                <a16:creationId xmlns:a16="http://schemas.microsoft.com/office/drawing/2014/main" id="{6604E3BF-88F7-4D19-BEC9-8486966EA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FFC4AF-00D4-43DD-8E24-1251BB2E5768}"/>
              </a:ext>
            </a:extLst>
          </p:cNvPr>
          <p:cNvGraphicFramePr>
            <a:graphicFrameLocks noGrp="1"/>
          </p:cNvGraphicFramePr>
          <p:nvPr>
            <p:ph idx="1"/>
            <p:extLst>
              <p:ext uri="{D42A27DB-BD31-4B8C-83A1-F6EECF244321}">
                <p14:modId xmlns:p14="http://schemas.microsoft.com/office/powerpoint/2010/main" val="3016029790"/>
              </p:ext>
            </p:extLst>
          </p:nvPr>
        </p:nvGraphicFramePr>
        <p:xfrm>
          <a:off x="4364492" y="639763"/>
          <a:ext cx="7421788"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0486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D3A0FC-5D74-4BAC-9DDB-68A942650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4268AA-7E2C-425E-B591-58D7ADC8BCBA}"/>
              </a:ext>
            </a:extLst>
          </p:cNvPr>
          <p:cNvSpPr>
            <a:spLocks noGrp="1"/>
          </p:cNvSpPr>
          <p:nvPr>
            <p:ph type="title"/>
          </p:nvPr>
        </p:nvSpPr>
        <p:spPr>
          <a:xfrm>
            <a:off x="4974771" y="634946"/>
            <a:ext cx="6705600" cy="1465271"/>
          </a:xfrm>
        </p:spPr>
        <p:txBody>
          <a:bodyPr>
            <a:normAutofit/>
          </a:bodyPr>
          <a:lstStyle/>
          <a:p>
            <a:r>
              <a:rPr lang="en-US">
                <a:cs typeface="Calibri Light" panose="020F0302020204030204"/>
              </a:rPr>
              <a:t>What is Feedforward Neural Network (FNN)? </a:t>
            </a:r>
          </a:p>
        </p:txBody>
      </p:sp>
      <p:pic>
        <p:nvPicPr>
          <p:cNvPr id="4" name="Picture 4" descr="A close up of a logo&#10;&#10;Description generated with high confidence">
            <a:extLst>
              <a:ext uri="{FF2B5EF4-FFF2-40B4-BE49-F238E27FC236}">
                <a16:creationId xmlns:a16="http://schemas.microsoft.com/office/drawing/2014/main" id="{2A9CC835-6817-4649-92F7-0A18F1800B80}"/>
              </a:ext>
            </a:extLst>
          </p:cNvPr>
          <p:cNvPicPr>
            <a:picLocks noChangeAspect="1"/>
          </p:cNvPicPr>
          <p:nvPr/>
        </p:nvPicPr>
        <p:blipFill>
          <a:blip r:embed="rId3"/>
          <a:stretch>
            <a:fillRect/>
          </a:stretch>
        </p:blipFill>
        <p:spPr>
          <a:xfrm>
            <a:off x="1020406" y="640081"/>
            <a:ext cx="3228500" cy="5314406"/>
          </a:xfrm>
          <a:prstGeom prst="rect">
            <a:avLst/>
          </a:prstGeom>
        </p:spPr>
      </p:pic>
      <p:cxnSp>
        <p:nvCxnSpPr>
          <p:cNvPr id="11" name="Straight Connector 10">
            <a:extLst>
              <a:ext uri="{FF2B5EF4-FFF2-40B4-BE49-F238E27FC236}">
                <a16:creationId xmlns:a16="http://schemas.microsoft.com/office/drawing/2014/main" id="{69B36A11-4FA0-4989-A465-037DF52469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E3A2638-40FB-4269-BF4D-048ADA9A4F2E}"/>
              </a:ext>
            </a:extLst>
          </p:cNvPr>
          <p:cNvSpPr>
            <a:spLocks noGrp="1"/>
          </p:cNvSpPr>
          <p:nvPr>
            <p:ph idx="1"/>
          </p:nvPr>
        </p:nvSpPr>
        <p:spPr>
          <a:xfrm>
            <a:off x="4974769" y="2198914"/>
            <a:ext cx="6574973" cy="3670180"/>
          </a:xfrm>
        </p:spPr>
        <p:txBody>
          <a:bodyPr vert="horz" lIns="0" tIns="45720" rIns="0" bIns="45720" rtlCol="0" anchor="t">
            <a:noAutofit/>
          </a:bodyPr>
          <a:lstStyle/>
          <a:p>
            <a:pPr>
              <a:lnSpc>
                <a:spcPct val="100000"/>
              </a:lnSpc>
              <a:buFont typeface="Arial" panose="020B0604020202020204" pitchFamily="34" charset="0"/>
              <a:buChar char="•"/>
            </a:pPr>
            <a:r>
              <a:rPr lang="en-US" dirty="0">
                <a:cs typeface="Calibri"/>
              </a:rPr>
              <a:t> Artificial Neural network (ANN)</a:t>
            </a:r>
            <a:endParaRPr lang="en-US" dirty="0"/>
          </a:p>
          <a:p>
            <a:pPr marL="383540" lvl="1">
              <a:lnSpc>
                <a:spcPct val="100000"/>
              </a:lnSpc>
              <a:buFont typeface="Arial" panose="020F0502020204030204" pitchFamily="34" charset="0"/>
              <a:buChar char="•"/>
            </a:pPr>
            <a:r>
              <a:rPr lang="en-US" dirty="0">
                <a:cs typeface="Calibri"/>
              </a:rPr>
              <a:t>Analogy to the human brain system </a:t>
            </a:r>
          </a:p>
          <a:p>
            <a:pPr marL="383540" lvl="1">
              <a:lnSpc>
                <a:spcPct val="100000"/>
              </a:lnSpc>
              <a:buFont typeface="Arial" panose="020F0502020204030204" pitchFamily="34" charset="0"/>
              <a:buChar char="•"/>
            </a:pPr>
            <a:r>
              <a:rPr lang="en-US" dirty="0">
                <a:cs typeface="Calibri"/>
              </a:rPr>
              <a:t>"Learning process" through repetitions</a:t>
            </a:r>
          </a:p>
          <a:p>
            <a:pPr marL="383540" lvl="1">
              <a:lnSpc>
                <a:spcPct val="100000"/>
              </a:lnSpc>
              <a:buFont typeface="Arial" panose="020F0502020204030204" pitchFamily="34" charset="0"/>
              <a:buChar char="•"/>
            </a:pPr>
            <a:r>
              <a:rPr lang="en-US" dirty="0">
                <a:cs typeface="Calibri"/>
              </a:rPr>
              <a:t>Synaptic weights (w) </a:t>
            </a:r>
          </a:p>
          <a:p>
            <a:pPr>
              <a:lnSpc>
                <a:spcPct val="100000"/>
              </a:lnSpc>
              <a:buFont typeface="Arial" panose="020F0502020204030204" pitchFamily="34" charset="0"/>
              <a:buChar char="•"/>
            </a:pPr>
            <a:r>
              <a:rPr lang="en-US" dirty="0">
                <a:cs typeface="Calibri"/>
              </a:rPr>
              <a:t> Feedforward Type of ANNs</a:t>
            </a:r>
          </a:p>
          <a:p>
            <a:pPr marL="383540" lvl="1">
              <a:lnSpc>
                <a:spcPct val="100000"/>
              </a:lnSpc>
              <a:buFont typeface="Arial" panose="020F0502020204030204" pitchFamily="34" charset="0"/>
              <a:buChar char="•"/>
            </a:pPr>
            <a:r>
              <a:rPr lang="en-US" dirty="0">
                <a:cs typeface="Calibri"/>
              </a:rPr>
              <a:t>Only from left to right, and layer by layer </a:t>
            </a:r>
          </a:p>
          <a:p>
            <a:pPr>
              <a:lnSpc>
                <a:spcPct val="100000"/>
              </a:lnSpc>
              <a:buFont typeface="Arial" panose="020F0502020204030204" pitchFamily="34" charset="0"/>
              <a:buChar char="•"/>
            </a:pPr>
            <a:r>
              <a:rPr lang="en-US" dirty="0">
                <a:cs typeface="Calibri"/>
              </a:rPr>
              <a:t> Single-layer Feedforward Neural Network (SFNN) </a:t>
            </a:r>
          </a:p>
          <a:p>
            <a:pPr marL="383540" lvl="1">
              <a:lnSpc>
                <a:spcPct val="100000"/>
              </a:lnSpc>
              <a:buFont typeface="Arial" panose="020F0502020204030204" pitchFamily="34" charset="0"/>
              <a:buChar char="•"/>
            </a:pPr>
            <a:r>
              <a:rPr lang="en-US" dirty="0">
                <a:cs typeface="Calibri"/>
              </a:rPr>
              <a:t>Consists of input and output layer </a:t>
            </a:r>
          </a:p>
          <a:p>
            <a:pPr marL="486410" lvl="1" indent="-285750"/>
            <a:endParaRPr lang="en-US" dirty="0">
              <a:cs typeface="Calibri"/>
            </a:endParaRPr>
          </a:p>
          <a:p>
            <a:pPr marL="383540" lvl="1">
              <a:buFont typeface="Arial" panose="020F0502020204030204" pitchFamily="34" charset="0"/>
              <a:buChar char="•"/>
            </a:pPr>
            <a:endParaRPr lang="en-US" dirty="0">
              <a:cs typeface="Calibri"/>
            </a:endParaRPr>
          </a:p>
          <a:p>
            <a:pPr marL="383540" lvl="1">
              <a:buFont typeface="Arial" panose="020F0502020204030204" pitchFamily="34" charset="0"/>
              <a:buChar char="•"/>
            </a:pPr>
            <a:endParaRPr lang="en-US" dirty="0">
              <a:cs typeface="Calibri"/>
            </a:endParaRPr>
          </a:p>
          <a:p>
            <a:pPr>
              <a:buFont typeface="Arial" panose="020F0502020204030204" pitchFamily="34" charset="0"/>
              <a:buChar char="•"/>
            </a:pPr>
            <a:endParaRPr lang="en-US" dirty="0">
              <a:cs typeface="Calibri"/>
            </a:endParaRPr>
          </a:p>
        </p:txBody>
      </p:sp>
      <p:sp>
        <p:nvSpPr>
          <p:cNvPr id="13" name="Rectangle 12">
            <a:extLst>
              <a:ext uri="{FF2B5EF4-FFF2-40B4-BE49-F238E27FC236}">
                <a16:creationId xmlns:a16="http://schemas.microsoft.com/office/drawing/2014/main" id="{B8DB8C60-3B7D-46C5-B1A9-A295D8A48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7B7006A8-EB46-45ED-977F-BC489E2B7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Arrow Connector 5">
            <a:extLst>
              <a:ext uri="{FF2B5EF4-FFF2-40B4-BE49-F238E27FC236}">
                <a16:creationId xmlns:a16="http://schemas.microsoft.com/office/drawing/2014/main" id="{B042196C-7F84-4C8E-B855-313BFA8AB462}"/>
              </a:ext>
            </a:extLst>
          </p:cNvPr>
          <p:cNvCxnSpPr/>
          <p:nvPr/>
        </p:nvCxnSpPr>
        <p:spPr>
          <a:xfrm>
            <a:off x="1654628" y="1179286"/>
            <a:ext cx="1545772" cy="224245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7" name="Straight Arrow Connector 6">
            <a:extLst>
              <a:ext uri="{FF2B5EF4-FFF2-40B4-BE49-F238E27FC236}">
                <a16:creationId xmlns:a16="http://schemas.microsoft.com/office/drawing/2014/main" id="{FB3646C1-9BE7-4A48-ADD6-D552596787E4}"/>
              </a:ext>
            </a:extLst>
          </p:cNvPr>
          <p:cNvCxnSpPr/>
          <p:nvPr/>
        </p:nvCxnSpPr>
        <p:spPr>
          <a:xfrm flipV="1">
            <a:off x="1688646" y="3506561"/>
            <a:ext cx="1451428" cy="14514"/>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A0BFC72D-C01C-4CAD-BBE2-5DD613146BD6}"/>
              </a:ext>
            </a:extLst>
          </p:cNvPr>
          <p:cNvSpPr txBox="1"/>
          <p:nvPr/>
        </p:nvSpPr>
        <p:spPr>
          <a:xfrm>
            <a:off x="827314" y="740229"/>
            <a:ext cx="12917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Input</a:t>
            </a:r>
            <a:r>
              <a:rPr lang="en-US" dirty="0">
                <a:ea typeface="+mn-lt"/>
                <a:cs typeface="+mn-lt"/>
              </a:rPr>
              <a:t> </a:t>
            </a:r>
            <a:r>
              <a:rPr lang="en-US" dirty="0"/>
              <a:t> </a:t>
            </a:r>
            <a:r>
              <a:rPr lang="en-US"/>
              <a:t>1 = 1</a:t>
            </a:r>
          </a:p>
        </p:txBody>
      </p:sp>
      <p:sp>
        <p:nvSpPr>
          <p:cNvPr id="10" name="TextBox 9">
            <a:extLst>
              <a:ext uri="{FF2B5EF4-FFF2-40B4-BE49-F238E27FC236}">
                <a16:creationId xmlns:a16="http://schemas.microsoft.com/office/drawing/2014/main" id="{3652C4E3-CCB6-4531-AAD9-35EFC9A825DD}"/>
              </a:ext>
            </a:extLst>
          </p:cNvPr>
          <p:cNvSpPr txBox="1"/>
          <p:nvPr/>
        </p:nvSpPr>
        <p:spPr>
          <a:xfrm>
            <a:off x="317047" y="3299732"/>
            <a:ext cx="14514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Input 3 = 3</a:t>
            </a:r>
          </a:p>
        </p:txBody>
      </p:sp>
      <p:sp>
        <p:nvSpPr>
          <p:cNvPr id="12" name="TextBox 11">
            <a:extLst>
              <a:ext uri="{FF2B5EF4-FFF2-40B4-BE49-F238E27FC236}">
                <a16:creationId xmlns:a16="http://schemas.microsoft.com/office/drawing/2014/main" id="{B0FBC827-DC60-4D0C-98E3-CF91A6CBEC23}"/>
              </a:ext>
            </a:extLst>
          </p:cNvPr>
          <p:cNvSpPr txBox="1"/>
          <p:nvPr/>
        </p:nvSpPr>
        <p:spPr>
          <a:xfrm>
            <a:off x="2978150" y="2796721"/>
            <a:ext cx="14659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0000"/>
                </a:solidFill>
              </a:rPr>
              <a:t>W (1,3) </a:t>
            </a:r>
            <a:endParaRPr lang="en-US" b="1" dirty="0">
              <a:solidFill>
                <a:srgbClr val="FF0000"/>
              </a:solidFill>
              <a:cs typeface="Calibri"/>
            </a:endParaRPr>
          </a:p>
        </p:txBody>
      </p:sp>
      <p:sp>
        <p:nvSpPr>
          <p:cNvPr id="14" name="TextBox 13">
            <a:extLst>
              <a:ext uri="{FF2B5EF4-FFF2-40B4-BE49-F238E27FC236}">
                <a16:creationId xmlns:a16="http://schemas.microsoft.com/office/drawing/2014/main" id="{310B4327-6D40-4F3D-92D8-391CAAFA7623}"/>
              </a:ext>
            </a:extLst>
          </p:cNvPr>
          <p:cNvSpPr txBox="1"/>
          <p:nvPr/>
        </p:nvSpPr>
        <p:spPr>
          <a:xfrm>
            <a:off x="2049237" y="3573111"/>
            <a:ext cx="16618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0000"/>
                </a:solidFill>
              </a:rPr>
              <a:t>W (3, 3)  </a:t>
            </a:r>
          </a:p>
        </p:txBody>
      </p:sp>
      <p:sp>
        <p:nvSpPr>
          <p:cNvPr id="16" name="TextBox 15">
            <a:extLst>
              <a:ext uri="{FF2B5EF4-FFF2-40B4-BE49-F238E27FC236}">
                <a16:creationId xmlns:a16="http://schemas.microsoft.com/office/drawing/2014/main" id="{44AE9B34-042E-48EB-BC28-CA34053142A8}"/>
              </a:ext>
            </a:extLst>
          </p:cNvPr>
          <p:cNvSpPr txBox="1"/>
          <p:nvPr/>
        </p:nvSpPr>
        <p:spPr>
          <a:xfrm>
            <a:off x="3292929" y="3663043"/>
            <a:ext cx="10305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Output 3</a:t>
            </a:r>
          </a:p>
        </p:txBody>
      </p:sp>
      <p:sp>
        <p:nvSpPr>
          <p:cNvPr id="17" name="TextBox 16">
            <a:extLst>
              <a:ext uri="{FF2B5EF4-FFF2-40B4-BE49-F238E27FC236}">
                <a16:creationId xmlns:a16="http://schemas.microsoft.com/office/drawing/2014/main" id="{4E83F1D1-8B4C-C841-9EA7-A54B60DE4AA8}"/>
              </a:ext>
            </a:extLst>
          </p:cNvPr>
          <p:cNvSpPr txBox="1"/>
          <p:nvPr/>
        </p:nvSpPr>
        <p:spPr>
          <a:xfrm>
            <a:off x="1654628" y="5687985"/>
            <a:ext cx="2022476" cy="646331"/>
          </a:xfrm>
          <a:prstGeom prst="rect">
            <a:avLst/>
          </a:prstGeom>
          <a:noFill/>
        </p:spPr>
        <p:txBody>
          <a:bodyPr wrap="square" rtlCol="0">
            <a:spAutoFit/>
          </a:bodyPr>
          <a:lstStyle/>
          <a:p>
            <a:r>
              <a:rPr lang="en-US" dirty="0"/>
              <a:t>Figure 1. SFNN (</a:t>
            </a:r>
            <a:r>
              <a:rPr lang="en-US" dirty="0" err="1"/>
              <a:t>Haykin</a:t>
            </a:r>
            <a:r>
              <a:rPr lang="en-US" dirty="0"/>
              <a:t>, 2004) </a:t>
            </a:r>
          </a:p>
        </p:txBody>
      </p:sp>
    </p:spTree>
    <p:extLst>
      <p:ext uri="{BB962C8B-B14F-4D97-AF65-F5344CB8AC3E}">
        <p14:creationId xmlns:p14="http://schemas.microsoft.com/office/powerpoint/2010/main" val="695945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C5138816-AF06-47EE-964C-EC93C016D5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B8C28-83CB-42DF-BDD3-0B75A4A4F3E5}"/>
              </a:ext>
            </a:extLst>
          </p:cNvPr>
          <p:cNvSpPr>
            <a:spLocks noGrp="1"/>
          </p:cNvSpPr>
          <p:nvPr>
            <p:ph type="title"/>
          </p:nvPr>
        </p:nvSpPr>
        <p:spPr>
          <a:xfrm>
            <a:off x="4858657" y="468032"/>
            <a:ext cx="7032172" cy="1465271"/>
          </a:xfrm>
        </p:spPr>
        <p:txBody>
          <a:bodyPr>
            <a:normAutofit/>
          </a:bodyPr>
          <a:lstStyle/>
          <a:p>
            <a:r>
              <a:rPr lang="en-US" dirty="0">
                <a:cs typeface="Calibri Light"/>
              </a:rPr>
              <a:t>Multilayer Perceptron </a:t>
            </a:r>
            <a:r>
              <a:rPr lang="en-US">
                <a:cs typeface="Calibri Light"/>
              </a:rPr>
              <a:t>(MLP)</a:t>
            </a:r>
          </a:p>
        </p:txBody>
      </p:sp>
      <p:pic>
        <p:nvPicPr>
          <p:cNvPr id="8" name="Picture 8" descr="A close up of a logo&#10;&#10;Description generated with high confidence">
            <a:extLst>
              <a:ext uri="{FF2B5EF4-FFF2-40B4-BE49-F238E27FC236}">
                <a16:creationId xmlns:a16="http://schemas.microsoft.com/office/drawing/2014/main" id="{91A2F767-B159-4228-B160-47F509D64503}"/>
              </a:ext>
            </a:extLst>
          </p:cNvPr>
          <p:cNvPicPr>
            <a:picLocks noChangeAspect="1"/>
          </p:cNvPicPr>
          <p:nvPr/>
        </p:nvPicPr>
        <p:blipFill rotWithShape="1">
          <a:blip r:embed="rId3"/>
          <a:srcRect r="4087"/>
          <a:stretch/>
        </p:blipFill>
        <p:spPr>
          <a:xfrm>
            <a:off x="633999" y="640081"/>
            <a:ext cx="4001315" cy="5314406"/>
          </a:xfrm>
          <a:prstGeom prst="rect">
            <a:avLst/>
          </a:prstGeom>
        </p:spPr>
      </p:pic>
      <p:cxnSp>
        <p:nvCxnSpPr>
          <p:cNvPr id="21" name="Straight Connector 20">
            <a:extLst>
              <a:ext uri="{FF2B5EF4-FFF2-40B4-BE49-F238E27FC236}">
                <a16:creationId xmlns:a16="http://schemas.microsoft.com/office/drawing/2014/main" id="{87ED8B4E-BB7E-447F-A35F-4D3AF6C0A6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7CB54E2C-2A85-45D8-8F9D-2721B61F9E68}"/>
              </a:ext>
            </a:extLst>
          </p:cNvPr>
          <p:cNvSpPr>
            <a:spLocks noGrp="1"/>
          </p:cNvSpPr>
          <p:nvPr>
            <p:ph idx="1"/>
          </p:nvPr>
        </p:nvSpPr>
        <p:spPr>
          <a:xfrm>
            <a:off x="4974769" y="2198914"/>
            <a:ext cx="6574973" cy="3670180"/>
          </a:xfrm>
        </p:spPr>
        <p:txBody>
          <a:bodyPr vert="horz" lIns="0" tIns="45720" rIns="0" bIns="45720" rtlCol="0" anchor="t">
            <a:normAutofit/>
          </a:bodyPr>
          <a:lstStyle/>
          <a:p>
            <a:pPr>
              <a:lnSpc>
                <a:spcPct val="100000"/>
              </a:lnSpc>
              <a:buFont typeface="Arial" panose="020F0502020204030204" pitchFamily="34" charset="0"/>
              <a:buChar char="•"/>
            </a:pPr>
            <a:r>
              <a:rPr lang="ko-KR" altLang="en-US" dirty="0">
                <a:ea typeface="맑은 고딕"/>
                <a:cs typeface="Calibri" panose="020F0502020204030204"/>
              </a:rPr>
              <a:t> </a:t>
            </a:r>
            <a:r>
              <a:rPr lang="en-US" altLang="ko-KR" dirty="0">
                <a:ea typeface="맑은 고딕"/>
                <a:cs typeface="Calibri" panose="020F0502020204030204"/>
              </a:rPr>
              <a:t>Same as a Multilayer FNN but used for pattern classification </a:t>
            </a:r>
          </a:p>
          <a:p>
            <a:pPr>
              <a:lnSpc>
                <a:spcPct val="100000"/>
              </a:lnSpc>
              <a:buFont typeface="Arial" panose="020F0502020204030204" pitchFamily="34" charset="0"/>
              <a:buChar char="•"/>
            </a:pPr>
            <a:r>
              <a:rPr lang="en-US" altLang="ko-KR" dirty="0">
                <a:ea typeface="맑은 고딕"/>
                <a:cs typeface="Calibri" panose="020F0502020204030204"/>
              </a:rPr>
              <a:t> One or more hidden layers </a:t>
            </a:r>
            <a:r>
              <a:rPr lang="ko-KR" altLang="en-US" dirty="0">
                <a:ea typeface="맑은 고딕"/>
                <a:cs typeface="Calibri" panose="020F0502020204030204"/>
              </a:rPr>
              <a:t> </a:t>
            </a:r>
          </a:p>
          <a:p>
            <a:pPr>
              <a:lnSpc>
                <a:spcPct val="100000"/>
              </a:lnSpc>
              <a:buFont typeface="Arial" panose="020F0502020204030204" pitchFamily="34" charset="0"/>
              <a:buChar char="•"/>
            </a:pPr>
            <a:r>
              <a:rPr lang="en-US" altLang="ko-KR" dirty="0">
                <a:ea typeface="맑은 고딕"/>
                <a:cs typeface="Calibri" panose="020F0502020204030204"/>
              </a:rPr>
              <a:t> How to minimize error</a:t>
            </a:r>
          </a:p>
          <a:p>
            <a:pPr marL="201168" lvl="1" indent="0">
              <a:lnSpc>
                <a:spcPct val="100000"/>
              </a:lnSpc>
              <a:buNone/>
            </a:pPr>
            <a:r>
              <a:rPr lang="en-US" altLang="ko-KR" dirty="0">
                <a:ea typeface="맑은 고딕"/>
                <a:cs typeface="Calibri" panose="020F0502020204030204"/>
              </a:rPr>
              <a:t> 	  Backpropagation</a:t>
            </a:r>
          </a:p>
          <a:p>
            <a:pPr marL="0" indent="0">
              <a:lnSpc>
                <a:spcPct val="100000"/>
              </a:lnSpc>
              <a:buNone/>
            </a:pPr>
            <a:endParaRPr lang="ko-KR" altLang="en-US" dirty="0">
              <a:ea typeface="맑은 고딕"/>
              <a:cs typeface="Calibri" panose="020F0502020204030204"/>
            </a:endParaRPr>
          </a:p>
          <a:p>
            <a:pPr>
              <a:buFont typeface="Arial" panose="020F0502020204030204" pitchFamily="34" charset="0"/>
              <a:buChar char="•"/>
            </a:pPr>
            <a:endParaRPr lang="ko-KR" altLang="en-US" dirty="0">
              <a:ea typeface="맑은 고딕"/>
              <a:cs typeface="Calibri" panose="020F0502020204030204"/>
            </a:endParaRPr>
          </a:p>
        </p:txBody>
      </p:sp>
      <p:sp>
        <p:nvSpPr>
          <p:cNvPr id="23" name="Rectangle 22">
            <a:extLst>
              <a:ext uri="{FF2B5EF4-FFF2-40B4-BE49-F238E27FC236}">
                <a16:creationId xmlns:a16="http://schemas.microsoft.com/office/drawing/2014/main" id="{10DC0642-5384-4897-BC9B-E85F63D7B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26015513-D3C4-4477-AA12-D8FF240AA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81251983-681A-3349-A9F7-5BE3D493693E}"/>
              </a:ext>
            </a:extLst>
          </p:cNvPr>
          <p:cNvSpPr/>
          <p:nvPr/>
        </p:nvSpPr>
        <p:spPr>
          <a:xfrm>
            <a:off x="2072640" y="729197"/>
            <a:ext cx="1097280" cy="496993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FA5CFC2-D190-CA48-920E-FC21C272C4ED}"/>
              </a:ext>
            </a:extLst>
          </p:cNvPr>
          <p:cNvSpPr txBox="1"/>
          <p:nvPr/>
        </p:nvSpPr>
        <p:spPr>
          <a:xfrm>
            <a:off x="1285324" y="5918883"/>
            <a:ext cx="2867195" cy="369332"/>
          </a:xfrm>
          <a:prstGeom prst="rect">
            <a:avLst/>
          </a:prstGeom>
          <a:noFill/>
        </p:spPr>
        <p:txBody>
          <a:bodyPr wrap="none" rtlCol="0">
            <a:spAutoFit/>
          </a:bodyPr>
          <a:lstStyle/>
          <a:p>
            <a:r>
              <a:rPr lang="en-US" dirty="0"/>
              <a:t>Figure 2. MLP (</a:t>
            </a:r>
            <a:r>
              <a:rPr lang="en-US" dirty="0" err="1"/>
              <a:t>Haykin</a:t>
            </a:r>
            <a:r>
              <a:rPr lang="en-US" dirty="0"/>
              <a:t>, 2004)</a:t>
            </a:r>
          </a:p>
        </p:txBody>
      </p:sp>
      <p:sp>
        <p:nvSpPr>
          <p:cNvPr id="5" name="Right Arrow 4">
            <a:extLst>
              <a:ext uri="{FF2B5EF4-FFF2-40B4-BE49-F238E27FC236}">
                <a16:creationId xmlns:a16="http://schemas.microsoft.com/office/drawing/2014/main" id="{660BB5A9-88E6-D147-826B-5A0410E20A17}"/>
              </a:ext>
            </a:extLst>
          </p:cNvPr>
          <p:cNvSpPr/>
          <p:nvPr/>
        </p:nvSpPr>
        <p:spPr>
          <a:xfrm>
            <a:off x="5374887" y="3640217"/>
            <a:ext cx="542693" cy="1329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553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5A42EF-68E6-4808-81CD-E5ABD0ED9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C5A5FE-C3BC-4A9B-B6CB-460D6343F773}"/>
              </a:ext>
            </a:extLst>
          </p:cNvPr>
          <p:cNvSpPr>
            <a:spLocks noGrp="1"/>
          </p:cNvSpPr>
          <p:nvPr>
            <p:ph type="title"/>
          </p:nvPr>
        </p:nvSpPr>
        <p:spPr>
          <a:xfrm>
            <a:off x="6341313" y="581593"/>
            <a:ext cx="5127171" cy="1450757"/>
          </a:xfrm>
        </p:spPr>
        <p:txBody>
          <a:bodyPr>
            <a:normAutofit/>
          </a:bodyPr>
          <a:lstStyle/>
          <a:p>
            <a:r>
              <a:rPr lang="en-US" dirty="0">
                <a:cs typeface="Calibri Light"/>
              </a:rPr>
              <a:t>Backpropagation </a:t>
            </a:r>
            <a:endParaRPr lang="en-US" dirty="0"/>
          </a:p>
        </p:txBody>
      </p:sp>
      <p:pic>
        <p:nvPicPr>
          <p:cNvPr id="7" name="Picture 6">
            <a:extLst>
              <a:ext uri="{FF2B5EF4-FFF2-40B4-BE49-F238E27FC236}">
                <a16:creationId xmlns:a16="http://schemas.microsoft.com/office/drawing/2014/main" id="{7E7ABE61-A398-EC48-BD1A-780FB46074A8}"/>
              </a:ext>
            </a:extLst>
          </p:cNvPr>
          <p:cNvPicPr>
            <a:picLocks noChangeAspect="1"/>
          </p:cNvPicPr>
          <p:nvPr/>
        </p:nvPicPr>
        <p:blipFill>
          <a:blip r:embed="rId3"/>
          <a:stretch>
            <a:fillRect/>
          </a:stretch>
        </p:blipFill>
        <p:spPr>
          <a:xfrm>
            <a:off x="643192" y="1258693"/>
            <a:ext cx="5451627" cy="4020573"/>
          </a:xfrm>
          <a:prstGeom prst="rect">
            <a:avLst/>
          </a:prstGeom>
        </p:spPr>
      </p:pic>
      <p:cxnSp>
        <p:nvCxnSpPr>
          <p:cNvPr id="14" name="Straight Connector 13">
            <a:extLst>
              <a:ext uri="{FF2B5EF4-FFF2-40B4-BE49-F238E27FC236}">
                <a16:creationId xmlns:a16="http://schemas.microsoft.com/office/drawing/2014/main" id="{3C4A154E-1950-4755-A5FC-5998EE0CC1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85B793-72BC-406A-9A9B-132A76F31FAC}"/>
              </a:ext>
            </a:extLst>
          </p:cNvPr>
          <p:cNvSpPr>
            <a:spLocks noGrp="1"/>
          </p:cNvSpPr>
          <p:nvPr>
            <p:ph idx="1"/>
          </p:nvPr>
        </p:nvSpPr>
        <p:spPr>
          <a:xfrm>
            <a:off x="5965370" y="2202483"/>
            <a:ext cx="6058990" cy="4020571"/>
          </a:xfrm>
        </p:spPr>
        <p:txBody>
          <a:bodyPr>
            <a:noAutofit/>
          </a:bodyPr>
          <a:lstStyle/>
          <a:p>
            <a:r>
              <a:rPr lang="en-US" altLang="ko-KR" b="1" dirty="0"/>
              <a:t>1.</a:t>
            </a:r>
            <a:r>
              <a:rPr lang="ko-KR" altLang="en-US" b="1" dirty="0"/>
              <a:t> </a:t>
            </a:r>
            <a:r>
              <a:rPr lang="en-US" altLang="ko-KR" b="1" dirty="0"/>
              <a:t>Randomly initialize weights</a:t>
            </a:r>
          </a:p>
          <a:p>
            <a:r>
              <a:rPr lang="en-US" altLang="ko-KR" b="1" dirty="0"/>
              <a:t>2. Forward propagation  </a:t>
            </a:r>
          </a:p>
          <a:p>
            <a:pPr lvl="1"/>
            <a:r>
              <a:rPr lang="en-US" altLang="ko-KR" sz="2000" dirty="0"/>
              <a:t>Calculate the output for ‘output 1’ and ‘output 2’</a:t>
            </a:r>
          </a:p>
          <a:p>
            <a:pPr lvl="1"/>
            <a:r>
              <a:rPr lang="en-US" altLang="ko-KR" sz="2000" dirty="0"/>
              <a:t>Compute the error  (target output – computed output) </a:t>
            </a:r>
          </a:p>
          <a:p>
            <a:pPr lvl="0">
              <a:buClr>
                <a:srgbClr val="99CB38"/>
              </a:buClr>
            </a:pPr>
            <a:r>
              <a:rPr lang="en-US" altLang="ko-KR" b="1" dirty="0">
                <a:solidFill>
                  <a:prstClr val="black">
                    <a:lumMod val="75000"/>
                    <a:lumOff val="25000"/>
                  </a:prstClr>
                </a:solidFill>
              </a:rPr>
              <a:t>3. Move backward</a:t>
            </a:r>
          </a:p>
          <a:p>
            <a:pPr lvl="1">
              <a:buClr>
                <a:srgbClr val="99CB38"/>
              </a:buClr>
            </a:pPr>
            <a:r>
              <a:rPr lang="en-US" altLang="ko-KR" sz="2000" dirty="0">
                <a:solidFill>
                  <a:prstClr val="black">
                    <a:lumMod val="75000"/>
                    <a:lumOff val="25000"/>
                  </a:prstClr>
                </a:solidFill>
              </a:rPr>
              <a:t>Output to Hidden to Input layer </a:t>
            </a:r>
          </a:p>
          <a:p>
            <a:pPr lvl="1">
              <a:buClr>
                <a:srgbClr val="99CB38"/>
              </a:buClr>
            </a:pPr>
            <a:r>
              <a:rPr lang="en-US" altLang="ko-KR" sz="2000" dirty="0">
                <a:solidFill>
                  <a:prstClr val="black">
                    <a:lumMod val="75000"/>
                    <a:lumOff val="25000"/>
                  </a:prstClr>
                </a:solidFill>
              </a:rPr>
              <a:t>Compute how a change in each weight impacted the total error </a:t>
            </a:r>
          </a:p>
          <a:p>
            <a:pPr lvl="0">
              <a:buClr>
                <a:srgbClr val="99CB38"/>
              </a:buClr>
            </a:pPr>
            <a:r>
              <a:rPr lang="en-US" altLang="ko-KR" b="1" dirty="0">
                <a:solidFill>
                  <a:prstClr val="black">
                    <a:lumMod val="75000"/>
                    <a:lumOff val="25000"/>
                  </a:prstClr>
                </a:solidFill>
              </a:rPr>
              <a:t>4. Update each weight</a:t>
            </a:r>
          </a:p>
          <a:p>
            <a:pPr lvl="1">
              <a:buClr>
                <a:srgbClr val="99CB38"/>
              </a:buClr>
            </a:pPr>
            <a:r>
              <a:rPr lang="en-US" altLang="ko-KR" dirty="0">
                <a:solidFill>
                  <a:prstClr val="black">
                    <a:lumMod val="75000"/>
                    <a:lumOff val="25000"/>
                  </a:prstClr>
                </a:solidFill>
              </a:rPr>
              <a:t>Updated w1 = initialized w1 – (impact of w1 on total Error</a:t>
            </a:r>
            <a:r>
              <a:rPr lang="en-US" altLang="ko-KR" b="1" dirty="0">
                <a:solidFill>
                  <a:prstClr val="black">
                    <a:lumMod val="75000"/>
                    <a:lumOff val="25000"/>
                  </a:prstClr>
                </a:solidFill>
              </a:rPr>
              <a:t>) </a:t>
            </a:r>
            <a:endParaRPr lang="en-US" altLang="ko-KR" dirty="0">
              <a:solidFill>
                <a:prstClr val="black">
                  <a:lumMod val="75000"/>
                  <a:lumOff val="25000"/>
                </a:prstClr>
              </a:solidFill>
            </a:endParaRPr>
          </a:p>
          <a:p>
            <a:pPr marL="201168" lvl="1" indent="0">
              <a:buClr>
                <a:srgbClr val="99CB38"/>
              </a:buClr>
              <a:buNone/>
            </a:pPr>
            <a:endParaRPr lang="en-US" altLang="ko-KR" sz="2000" dirty="0">
              <a:solidFill>
                <a:prstClr val="black">
                  <a:lumMod val="75000"/>
                  <a:lumOff val="25000"/>
                </a:prstClr>
              </a:solidFill>
            </a:endParaRPr>
          </a:p>
          <a:p>
            <a:pPr marL="201168" lvl="1" indent="0">
              <a:buNone/>
            </a:pPr>
            <a:endParaRPr lang="en-US" altLang="ko-KR" dirty="0"/>
          </a:p>
          <a:p>
            <a:pPr marL="201168" lvl="1" indent="0">
              <a:buNone/>
            </a:pPr>
            <a:endParaRPr lang="en-US" altLang="ko-KR" dirty="0"/>
          </a:p>
          <a:p>
            <a:endParaRPr lang="en-US" altLang="ko-KR" dirty="0"/>
          </a:p>
          <a:p>
            <a:endParaRPr lang="en-US" altLang="ko-KR" dirty="0"/>
          </a:p>
          <a:p>
            <a:endParaRPr lang="en-US" altLang="ko-KR" dirty="0"/>
          </a:p>
          <a:p>
            <a:endParaRPr lang="en-US" dirty="0"/>
          </a:p>
        </p:txBody>
      </p:sp>
      <p:sp>
        <p:nvSpPr>
          <p:cNvPr id="16" name="Rectangle 15">
            <a:extLst>
              <a:ext uri="{FF2B5EF4-FFF2-40B4-BE49-F238E27FC236}">
                <a16:creationId xmlns:a16="http://schemas.microsoft.com/office/drawing/2014/main" id="{3FE9C285-56FB-4B36-8ECA-C2D6596AA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937C076B-00B1-4629-B27F-A86F9885F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F16F9732-7C8C-EB42-85F7-8405E44F11BE}"/>
              </a:ext>
            </a:extLst>
          </p:cNvPr>
          <p:cNvSpPr/>
          <p:nvPr/>
        </p:nvSpPr>
        <p:spPr>
          <a:xfrm>
            <a:off x="4602251" y="1132618"/>
            <a:ext cx="1015545" cy="4069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D09AC6-89B7-5349-83BE-0421EDC5AC81}"/>
              </a:ext>
            </a:extLst>
          </p:cNvPr>
          <p:cNvSpPr/>
          <p:nvPr/>
        </p:nvSpPr>
        <p:spPr>
          <a:xfrm>
            <a:off x="2861232" y="1137476"/>
            <a:ext cx="1015545" cy="4069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F9B2FE9-318D-0B4F-A7C1-3386FFFFDE25}"/>
              </a:ext>
            </a:extLst>
          </p:cNvPr>
          <p:cNvSpPr/>
          <p:nvPr/>
        </p:nvSpPr>
        <p:spPr>
          <a:xfrm>
            <a:off x="922844" y="1132618"/>
            <a:ext cx="1015545" cy="4069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a:extLst>
              <a:ext uri="{FF2B5EF4-FFF2-40B4-BE49-F238E27FC236}">
                <a16:creationId xmlns:a16="http://schemas.microsoft.com/office/drawing/2014/main" id="{8FA34CFB-497C-2B43-ACEE-1A4A14703C39}"/>
              </a:ext>
            </a:extLst>
          </p:cNvPr>
          <p:cNvSpPr/>
          <p:nvPr/>
        </p:nvSpPr>
        <p:spPr>
          <a:xfrm>
            <a:off x="3991077" y="807720"/>
            <a:ext cx="527583" cy="324898"/>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Arrow 16">
            <a:extLst>
              <a:ext uri="{FF2B5EF4-FFF2-40B4-BE49-F238E27FC236}">
                <a16:creationId xmlns:a16="http://schemas.microsoft.com/office/drawing/2014/main" id="{93AB86F0-E06A-1C4A-A40C-E5265F7A9864}"/>
              </a:ext>
            </a:extLst>
          </p:cNvPr>
          <p:cNvSpPr/>
          <p:nvPr/>
        </p:nvSpPr>
        <p:spPr>
          <a:xfrm>
            <a:off x="2052689" y="812578"/>
            <a:ext cx="527583" cy="324898"/>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8EEB17-DC0A-6541-BB82-A95D20E98069}"/>
              </a:ext>
            </a:extLst>
          </p:cNvPr>
          <p:cNvSpPr txBox="1"/>
          <p:nvPr/>
        </p:nvSpPr>
        <p:spPr>
          <a:xfrm>
            <a:off x="1938389" y="5544557"/>
            <a:ext cx="2866554" cy="369332"/>
          </a:xfrm>
          <a:prstGeom prst="rect">
            <a:avLst/>
          </a:prstGeom>
          <a:noFill/>
        </p:spPr>
        <p:txBody>
          <a:bodyPr wrap="none" rtlCol="0">
            <a:spAutoFit/>
          </a:bodyPr>
          <a:lstStyle/>
          <a:p>
            <a:r>
              <a:rPr lang="en-US" dirty="0"/>
              <a:t>Figure 3. MLP (Mazur, 2015) </a:t>
            </a:r>
          </a:p>
        </p:txBody>
      </p:sp>
    </p:spTree>
    <p:extLst>
      <p:ext uri="{BB962C8B-B14F-4D97-AF65-F5344CB8AC3E}">
        <p14:creationId xmlns:p14="http://schemas.microsoft.com/office/powerpoint/2010/main" val="248151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5" grpId="0" animBg="1"/>
      <p:bldP spid="9"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5D43-07D9-4038-8EC5-D375CDA98A49}"/>
              </a:ext>
            </a:extLst>
          </p:cNvPr>
          <p:cNvSpPr>
            <a:spLocks noGrp="1"/>
          </p:cNvSpPr>
          <p:nvPr>
            <p:ph type="title"/>
          </p:nvPr>
        </p:nvSpPr>
        <p:spPr/>
        <p:txBody>
          <a:bodyPr/>
          <a:lstStyle/>
          <a:p>
            <a:r>
              <a:rPr lang="en-US" dirty="0">
                <a:cs typeface="Calibri Light"/>
              </a:rPr>
              <a:t>Real-world Applications of FNN</a:t>
            </a:r>
            <a:endParaRPr lang="en-US" dirty="0"/>
          </a:p>
        </p:txBody>
      </p:sp>
      <p:sp>
        <p:nvSpPr>
          <p:cNvPr id="4" name="Text Placeholder 3">
            <a:extLst>
              <a:ext uri="{FF2B5EF4-FFF2-40B4-BE49-F238E27FC236}">
                <a16:creationId xmlns:a16="http://schemas.microsoft.com/office/drawing/2014/main" id="{8B0A6E38-A2E1-6546-A96F-B639B146A23A}"/>
              </a:ext>
            </a:extLst>
          </p:cNvPr>
          <p:cNvSpPr>
            <a:spLocks noGrp="1"/>
          </p:cNvSpPr>
          <p:nvPr>
            <p:ph type="body" idx="1"/>
          </p:nvPr>
        </p:nvSpPr>
        <p:spPr/>
        <p:txBody>
          <a:bodyPr/>
          <a:lstStyle/>
          <a:p>
            <a:r>
              <a:rPr lang="en-US" b="1" dirty="0"/>
              <a:t>Case 1: Iris classification</a:t>
            </a:r>
          </a:p>
        </p:txBody>
      </p:sp>
      <p:sp>
        <p:nvSpPr>
          <p:cNvPr id="5" name="Content Placeholder 4">
            <a:extLst>
              <a:ext uri="{FF2B5EF4-FFF2-40B4-BE49-F238E27FC236}">
                <a16:creationId xmlns:a16="http://schemas.microsoft.com/office/drawing/2014/main" id="{7889A563-AA75-8C4F-B320-CEDE4DB049CB}"/>
              </a:ext>
            </a:extLst>
          </p:cNvPr>
          <p:cNvSpPr>
            <a:spLocks noGrp="1"/>
          </p:cNvSpPr>
          <p:nvPr>
            <p:ph sz="half" idx="2"/>
          </p:nvPr>
        </p:nvSpPr>
        <p:spPr/>
        <p:txBody>
          <a:bodyPr/>
          <a:lstStyle/>
          <a:p>
            <a:pPr>
              <a:buFont typeface="Arial" panose="020B0604020202020204" pitchFamily="34" charset="0"/>
              <a:buChar char="•"/>
            </a:pPr>
            <a:r>
              <a:rPr lang="en-US" dirty="0"/>
              <a:t> UCI Machine Learning</a:t>
            </a:r>
          </a:p>
          <a:p>
            <a:pPr>
              <a:buFont typeface="Arial" panose="020B0604020202020204" pitchFamily="34" charset="0"/>
              <a:buChar char="•"/>
            </a:pPr>
            <a:r>
              <a:rPr lang="en-US" dirty="0"/>
              <a:t>150 total cases in the data set </a:t>
            </a:r>
          </a:p>
          <a:p>
            <a:pPr>
              <a:buFont typeface="Arial" panose="020B0604020202020204" pitchFamily="34" charset="0"/>
              <a:buChar char="•"/>
            </a:pPr>
            <a:r>
              <a:rPr lang="en-US" dirty="0"/>
              <a:t> 3 classes – </a:t>
            </a:r>
            <a:r>
              <a:rPr lang="en-US" dirty="0" err="1"/>
              <a:t>Setosa</a:t>
            </a:r>
            <a:r>
              <a:rPr lang="en-US" dirty="0"/>
              <a:t>, Versicolor, and Virginica</a:t>
            </a:r>
          </a:p>
          <a:p>
            <a:pPr>
              <a:buFont typeface="Arial" panose="020B0604020202020204" pitchFamily="34" charset="0"/>
              <a:buChar char="•"/>
            </a:pPr>
            <a:r>
              <a:rPr lang="en-US" dirty="0"/>
              <a:t> Training process </a:t>
            </a:r>
          </a:p>
          <a:p>
            <a:pPr lvl="1">
              <a:buFont typeface="Arial" panose="020B0604020202020204" pitchFamily="34" charset="0"/>
              <a:buChar char="•"/>
            </a:pPr>
            <a:r>
              <a:rPr lang="en-US" dirty="0"/>
              <a:t>Training set 70 % and Testing set 30%</a:t>
            </a:r>
          </a:p>
        </p:txBody>
      </p:sp>
      <p:sp>
        <p:nvSpPr>
          <p:cNvPr id="6" name="Text Placeholder 5">
            <a:extLst>
              <a:ext uri="{FF2B5EF4-FFF2-40B4-BE49-F238E27FC236}">
                <a16:creationId xmlns:a16="http://schemas.microsoft.com/office/drawing/2014/main" id="{144DDF40-B7B2-264F-92B7-8B9FC1F6A5ED}"/>
              </a:ext>
            </a:extLst>
          </p:cNvPr>
          <p:cNvSpPr>
            <a:spLocks noGrp="1"/>
          </p:cNvSpPr>
          <p:nvPr>
            <p:ph type="body" sz="quarter" idx="3"/>
          </p:nvPr>
        </p:nvSpPr>
        <p:spPr>
          <a:xfrm>
            <a:off x="6217920" y="1846052"/>
            <a:ext cx="5189778" cy="736282"/>
          </a:xfrm>
        </p:spPr>
        <p:txBody>
          <a:bodyPr/>
          <a:lstStyle/>
          <a:p>
            <a:r>
              <a:rPr lang="en-US" b="1" dirty="0"/>
              <a:t>Case 2: Prediction of high risk of suicide</a:t>
            </a:r>
          </a:p>
        </p:txBody>
      </p:sp>
      <p:sp>
        <p:nvSpPr>
          <p:cNvPr id="7" name="Content Placeholder 6">
            <a:extLst>
              <a:ext uri="{FF2B5EF4-FFF2-40B4-BE49-F238E27FC236}">
                <a16:creationId xmlns:a16="http://schemas.microsoft.com/office/drawing/2014/main" id="{ABC9ABC6-C04E-1B43-8202-68C9D2FEA0F9}"/>
              </a:ext>
            </a:extLst>
          </p:cNvPr>
          <p:cNvSpPr>
            <a:spLocks noGrp="1"/>
          </p:cNvSpPr>
          <p:nvPr>
            <p:ph sz="quarter" idx="4"/>
          </p:nvPr>
        </p:nvSpPr>
        <p:spPr>
          <a:xfrm>
            <a:off x="6217920" y="2582334"/>
            <a:ext cx="5059680" cy="3378200"/>
          </a:xfrm>
        </p:spPr>
        <p:txBody>
          <a:bodyPr/>
          <a:lstStyle/>
          <a:p>
            <a:pPr>
              <a:buFont typeface="Arial" panose="020B0604020202020204" pitchFamily="34" charset="0"/>
              <a:buChar char="•"/>
            </a:pPr>
            <a:r>
              <a:rPr lang="en-US" dirty="0"/>
              <a:t> Korean national web-survey for youths in 2019</a:t>
            </a:r>
          </a:p>
          <a:p>
            <a:pPr>
              <a:buFont typeface="Arial" panose="020B0604020202020204" pitchFamily="34" charset="0"/>
              <a:buChar char="•"/>
            </a:pPr>
            <a:r>
              <a:rPr lang="en-US" dirty="0"/>
              <a:t> Take a sample of only 1777 cases (5%) </a:t>
            </a:r>
          </a:p>
          <a:p>
            <a:pPr>
              <a:buFont typeface="Arial" panose="020B0604020202020204" pitchFamily="34" charset="0"/>
              <a:buChar char="•"/>
            </a:pPr>
            <a:r>
              <a:rPr lang="en-US" dirty="0"/>
              <a:t> Two classes – High-Risk or not </a:t>
            </a:r>
          </a:p>
          <a:p>
            <a:pPr>
              <a:buFont typeface="Arial" panose="020B0604020202020204" pitchFamily="34" charset="0"/>
              <a:buChar char="•"/>
            </a:pPr>
            <a:r>
              <a:rPr lang="en-US" dirty="0"/>
              <a:t> Training process </a:t>
            </a:r>
          </a:p>
          <a:p>
            <a:pPr lvl="1">
              <a:buFont typeface="Arial" panose="020B0604020202020204" pitchFamily="34" charset="0"/>
              <a:buChar char="•"/>
            </a:pPr>
            <a:r>
              <a:rPr lang="en-US" dirty="0"/>
              <a:t>Training set 70 % and Testing set 30%</a:t>
            </a:r>
          </a:p>
          <a:p>
            <a:endParaRPr lang="en-US" dirty="0"/>
          </a:p>
        </p:txBody>
      </p:sp>
    </p:spTree>
    <p:extLst>
      <p:ext uri="{BB962C8B-B14F-4D97-AF65-F5344CB8AC3E}">
        <p14:creationId xmlns:p14="http://schemas.microsoft.com/office/powerpoint/2010/main" val="128101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4917-6C39-498E-A15B-EC1344A9F092}"/>
              </a:ext>
            </a:extLst>
          </p:cNvPr>
          <p:cNvSpPr>
            <a:spLocks noGrp="1"/>
          </p:cNvSpPr>
          <p:nvPr>
            <p:ph type="title"/>
          </p:nvPr>
        </p:nvSpPr>
        <p:spPr>
          <a:xfrm>
            <a:off x="1097280" y="688932"/>
            <a:ext cx="10058400" cy="960746"/>
          </a:xfrm>
        </p:spPr>
        <p:txBody>
          <a:bodyPr/>
          <a:lstStyle/>
          <a:p>
            <a:r>
              <a:rPr lang="en-US" dirty="0">
                <a:cs typeface="Calibri Light"/>
              </a:rPr>
              <a:t>Software Modules</a:t>
            </a:r>
            <a:endParaRPr lang="en-US" dirty="0"/>
          </a:p>
        </p:txBody>
      </p:sp>
      <p:sp>
        <p:nvSpPr>
          <p:cNvPr id="3" name="Content Placeholder 2">
            <a:extLst>
              <a:ext uri="{FF2B5EF4-FFF2-40B4-BE49-F238E27FC236}">
                <a16:creationId xmlns:a16="http://schemas.microsoft.com/office/drawing/2014/main" id="{AFFCBC55-063D-4FBF-BB6C-035D2C813468}"/>
              </a:ext>
            </a:extLst>
          </p:cNvPr>
          <p:cNvSpPr>
            <a:spLocks noGrp="1"/>
          </p:cNvSpPr>
          <p:nvPr>
            <p:ph idx="1"/>
          </p:nvPr>
        </p:nvSpPr>
        <p:spPr>
          <a:xfrm>
            <a:off x="1097280" y="1845734"/>
            <a:ext cx="10469880" cy="4433146"/>
          </a:xfrm>
        </p:spPr>
        <p:txBody>
          <a:bodyPr/>
          <a:lstStyle/>
          <a:p>
            <a:pPr>
              <a:lnSpc>
                <a:spcPct val="100000"/>
              </a:lnSpc>
              <a:buFont typeface="Arial" panose="020B0604020202020204" pitchFamily="34" charset="0"/>
              <a:buChar char="•"/>
            </a:pPr>
            <a:r>
              <a:rPr lang="en-US" sz="2800" dirty="0"/>
              <a:t> R </a:t>
            </a:r>
          </a:p>
          <a:p>
            <a:pPr lvl="1">
              <a:lnSpc>
                <a:spcPct val="100000"/>
              </a:lnSpc>
              <a:buFont typeface="Arial" panose="020B0604020202020204" pitchFamily="34" charset="0"/>
              <a:buChar char="•"/>
            </a:pPr>
            <a:r>
              <a:rPr lang="en-US" sz="2400" dirty="0"/>
              <a:t>Data cleaning (‘</a:t>
            </a:r>
            <a:r>
              <a:rPr lang="en-US" sz="2400" dirty="0" err="1"/>
              <a:t>dplyr</a:t>
            </a:r>
            <a:r>
              <a:rPr lang="en-US" sz="2400" dirty="0"/>
              <a:t>’ package) </a:t>
            </a:r>
          </a:p>
          <a:p>
            <a:pPr>
              <a:lnSpc>
                <a:spcPct val="100000"/>
              </a:lnSpc>
              <a:buFont typeface="Arial" panose="020B0604020202020204" pitchFamily="34" charset="0"/>
              <a:buChar char="•"/>
            </a:pPr>
            <a:r>
              <a:rPr lang="en-US" sz="2800" dirty="0"/>
              <a:t> Python </a:t>
            </a:r>
          </a:p>
          <a:p>
            <a:pPr lvl="1">
              <a:lnSpc>
                <a:spcPct val="100000"/>
              </a:lnSpc>
              <a:buFont typeface="Arial" panose="020B0604020202020204" pitchFamily="34" charset="0"/>
              <a:buChar char="•"/>
            </a:pPr>
            <a:r>
              <a:rPr lang="en-US" sz="2400" dirty="0"/>
              <a:t>Data manipulation (‘pandas’ module) </a:t>
            </a:r>
          </a:p>
          <a:p>
            <a:pPr lvl="1">
              <a:lnSpc>
                <a:spcPct val="100000"/>
              </a:lnSpc>
              <a:buFont typeface="Arial" panose="020B0604020202020204" pitchFamily="34" charset="0"/>
              <a:buChar char="•"/>
            </a:pPr>
            <a:r>
              <a:rPr lang="en-US" sz="2400" dirty="0"/>
              <a:t>Neural Network (‘</a:t>
            </a:r>
            <a:r>
              <a:rPr lang="en-US" sz="2400" dirty="0" err="1"/>
              <a:t>Scikit</a:t>
            </a:r>
            <a:r>
              <a:rPr lang="en-US" sz="2400" dirty="0"/>
              <a:t>-learn’ module) </a:t>
            </a:r>
          </a:p>
          <a:p>
            <a:pPr lvl="2">
              <a:lnSpc>
                <a:spcPct val="100000"/>
              </a:lnSpc>
              <a:buFont typeface="Arial" panose="020B0604020202020204" pitchFamily="34" charset="0"/>
              <a:buChar char="•"/>
            </a:pPr>
            <a:r>
              <a:rPr lang="en-US" sz="1800" dirty="0" err="1"/>
              <a:t>Train_Test_Split</a:t>
            </a:r>
            <a:r>
              <a:rPr lang="en-US" sz="1800" dirty="0"/>
              <a:t> (Split the data) </a:t>
            </a:r>
          </a:p>
          <a:p>
            <a:pPr lvl="2">
              <a:lnSpc>
                <a:spcPct val="100000"/>
              </a:lnSpc>
              <a:buFont typeface="Arial" panose="020B0604020202020204" pitchFamily="34" charset="0"/>
              <a:buChar char="•"/>
            </a:pPr>
            <a:r>
              <a:rPr lang="en-US" sz="1800" dirty="0" err="1"/>
              <a:t>MLPClassifier</a:t>
            </a:r>
            <a:r>
              <a:rPr lang="en-US" sz="1800" dirty="0"/>
              <a:t> (MLP with backpropagation) </a:t>
            </a:r>
          </a:p>
          <a:p>
            <a:pPr lvl="2">
              <a:lnSpc>
                <a:spcPct val="100000"/>
              </a:lnSpc>
              <a:buFont typeface="Arial" panose="020B0604020202020204" pitchFamily="34" charset="0"/>
              <a:buChar char="•"/>
            </a:pPr>
            <a:endParaRPr lang="en-US" sz="1800" b="1" dirty="0"/>
          </a:p>
          <a:p>
            <a:pPr lvl="1">
              <a:lnSpc>
                <a:spcPct val="100000"/>
              </a:lnSpc>
              <a:buFont typeface="Arial" panose="020B0604020202020204" pitchFamily="34" charset="0"/>
              <a:buChar char="•"/>
            </a:pPr>
            <a:r>
              <a:rPr lang="en-US" sz="2400" dirty="0"/>
              <a:t>Plotting (‘</a:t>
            </a:r>
            <a:r>
              <a:rPr lang="en-US" sz="2400" dirty="0" err="1"/>
              <a:t>matplotlib.pyplot</a:t>
            </a:r>
            <a:r>
              <a:rPr lang="en-US" sz="2400" dirty="0"/>
              <a:t>’ module) </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2797989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324A2-8D64-40A3-BDAB-E77BA4866B36}"/>
              </a:ext>
            </a:extLst>
          </p:cNvPr>
          <p:cNvSpPr>
            <a:spLocks noGrp="1"/>
          </p:cNvSpPr>
          <p:nvPr>
            <p:ph type="title"/>
          </p:nvPr>
        </p:nvSpPr>
        <p:spPr/>
        <p:txBody>
          <a:bodyPr/>
          <a:lstStyle/>
          <a:p>
            <a:r>
              <a:rPr lang="en-US" dirty="0">
                <a:cs typeface="Calibri Light"/>
              </a:rPr>
              <a:t>Results – 1) Iris Classification</a:t>
            </a: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BA5F5C4B-F7AB-8C49-B1DA-179FEE4EC0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71107" y="1898691"/>
            <a:ext cx="5080127" cy="4022725"/>
          </a:xfrm>
        </p:spPr>
      </p:pic>
      <p:graphicFrame>
        <p:nvGraphicFramePr>
          <p:cNvPr id="6" name="Table 5">
            <a:extLst>
              <a:ext uri="{FF2B5EF4-FFF2-40B4-BE49-F238E27FC236}">
                <a16:creationId xmlns:a16="http://schemas.microsoft.com/office/drawing/2014/main" id="{15E7B366-FEF5-AD49-849F-81B61513C18B}"/>
              </a:ext>
            </a:extLst>
          </p:cNvPr>
          <p:cNvGraphicFramePr>
            <a:graphicFrameLocks noGrp="1"/>
          </p:cNvGraphicFramePr>
          <p:nvPr>
            <p:extLst>
              <p:ext uri="{D42A27DB-BD31-4B8C-83A1-F6EECF244321}">
                <p14:modId xmlns:p14="http://schemas.microsoft.com/office/powerpoint/2010/main" val="2965584551"/>
              </p:ext>
            </p:extLst>
          </p:nvPr>
        </p:nvGraphicFramePr>
        <p:xfrm>
          <a:off x="914400" y="2417824"/>
          <a:ext cx="5334000" cy="3033272"/>
        </p:xfrm>
        <a:graphic>
          <a:graphicData uri="http://schemas.openxmlformats.org/drawingml/2006/table">
            <a:tbl>
              <a:tblPr firstRow="1" bandRow="1">
                <a:tableStyleId>{69012ECD-51FC-41F1-AA8D-1B2483CD663E}</a:tableStyleId>
              </a:tblPr>
              <a:tblGrid>
                <a:gridCol w="1344930">
                  <a:extLst>
                    <a:ext uri="{9D8B030D-6E8A-4147-A177-3AD203B41FA5}">
                      <a16:colId xmlns:a16="http://schemas.microsoft.com/office/drawing/2014/main" val="1111267900"/>
                    </a:ext>
                  </a:extLst>
                </a:gridCol>
                <a:gridCol w="1329690">
                  <a:extLst>
                    <a:ext uri="{9D8B030D-6E8A-4147-A177-3AD203B41FA5}">
                      <a16:colId xmlns:a16="http://schemas.microsoft.com/office/drawing/2014/main" val="1636832103"/>
                    </a:ext>
                  </a:extLst>
                </a:gridCol>
                <a:gridCol w="1329690">
                  <a:extLst>
                    <a:ext uri="{9D8B030D-6E8A-4147-A177-3AD203B41FA5}">
                      <a16:colId xmlns:a16="http://schemas.microsoft.com/office/drawing/2014/main" val="1040423917"/>
                    </a:ext>
                  </a:extLst>
                </a:gridCol>
                <a:gridCol w="1329690">
                  <a:extLst>
                    <a:ext uri="{9D8B030D-6E8A-4147-A177-3AD203B41FA5}">
                      <a16:colId xmlns:a16="http://schemas.microsoft.com/office/drawing/2014/main" val="2490621262"/>
                    </a:ext>
                  </a:extLst>
                </a:gridCol>
              </a:tblGrid>
              <a:tr h="485593">
                <a:tc>
                  <a:txBody>
                    <a:bodyPr/>
                    <a:lstStyle/>
                    <a:p>
                      <a:pPr algn="ctr"/>
                      <a:r>
                        <a:rPr lang="en-US" dirty="0">
                          <a:solidFill>
                            <a:sysClr val="windowText" lastClr="000000"/>
                          </a:solidFill>
                        </a:rPr>
                        <a:t>Class</a:t>
                      </a:r>
                    </a:p>
                  </a:txBody>
                  <a:tcPr>
                    <a:solidFill>
                      <a:schemeClr val="accent1">
                        <a:lumMod val="20000"/>
                        <a:lumOff val="80000"/>
                      </a:schemeClr>
                    </a:solidFill>
                  </a:tcPr>
                </a:tc>
                <a:tc>
                  <a:txBody>
                    <a:bodyPr/>
                    <a:lstStyle/>
                    <a:p>
                      <a:pPr algn="ctr"/>
                      <a:r>
                        <a:rPr lang="en-US" dirty="0">
                          <a:solidFill>
                            <a:sysClr val="windowText" lastClr="000000"/>
                          </a:solidFill>
                        </a:rPr>
                        <a:t>Total</a:t>
                      </a:r>
                    </a:p>
                  </a:txBody>
                  <a:tcPr>
                    <a:solidFill>
                      <a:schemeClr val="accent1">
                        <a:lumMod val="20000"/>
                        <a:lumOff val="80000"/>
                      </a:schemeClr>
                    </a:solidFill>
                  </a:tcPr>
                </a:tc>
                <a:tc>
                  <a:txBody>
                    <a:bodyPr/>
                    <a:lstStyle/>
                    <a:p>
                      <a:pPr algn="ctr"/>
                      <a:r>
                        <a:rPr lang="en-US" dirty="0">
                          <a:solidFill>
                            <a:sysClr val="windowText" lastClr="000000"/>
                          </a:solidFill>
                        </a:rPr>
                        <a:t>Correctly Classified</a:t>
                      </a:r>
                    </a:p>
                  </a:txBody>
                  <a:tcPr>
                    <a:solidFill>
                      <a:schemeClr val="accent1">
                        <a:lumMod val="20000"/>
                        <a:lumOff val="80000"/>
                      </a:schemeClr>
                    </a:solidFill>
                  </a:tcPr>
                </a:tc>
                <a:tc>
                  <a:txBody>
                    <a:bodyPr/>
                    <a:lstStyle/>
                    <a:p>
                      <a:pPr algn="ctr"/>
                      <a:r>
                        <a:rPr lang="en-US" dirty="0">
                          <a:solidFill>
                            <a:sysClr val="windowText" lastClr="000000"/>
                          </a:solidFill>
                        </a:rPr>
                        <a:t>Incorrectly </a:t>
                      </a:r>
                    </a:p>
                    <a:p>
                      <a:pPr algn="ctr"/>
                      <a:r>
                        <a:rPr lang="en-US" dirty="0">
                          <a:solidFill>
                            <a:sysClr val="windowText" lastClr="000000"/>
                          </a:solidFill>
                        </a:rPr>
                        <a:t>Classified </a:t>
                      </a:r>
                    </a:p>
                  </a:txBody>
                  <a:tcPr>
                    <a:solidFill>
                      <a:schemeClr val="accent1">
                        <a:lumMod val="20000"/>
                        <a:lumOff val="80000"/>
                      </a:schemeClr>
                    </a:solidFill>
                  </a:tcPr>
                </a:tc>
                <a:extLst>
                  <a:ext uri="{0D108BD9-81ED-4DB2-BD59-A6C34878D82A}">
                    <a16:rowId xmlns:a16="http://schemas.microsoft.com/office/drawing/2014/main" val="87158427"/>
                  </a:ext>
                </a:extLst>
              </a:tr>
              <a:tr h="598298">
                <a:tc>
                  <a:txBody>
                    <a:bodyPr/>
                    <a:lstStyle/>
                    <a:p>
                      <a:pPr algn="ctr"/>
                      <a:r>
                        <a:rPr lang="en-US" dirty="0" err="1"/>
                        <a:t>Setosa</a:t>
                      </a:r>
                      <a:endParaRPr lang="en-US" dirty="0"/>
                    </a:p>
                  </a:txBody>
                  <a:tcPr anchor="ctr"/>
                </a:tc>
                <a:tc>
                  <a:txBody>
                    <a:bodyPr/>
                    <a:lstStyle/>
                    <a:p>
                      <a:pPr algn="ctr"/>
                      <a:r>
                        <a:rPr lang="en-US" dirty="0"/>
                        <a:t>14</a:t>
                      </a:r>
                    </a:p>
                  </a:txBody>
                  <a:tcPr anchor="ctr"/>
                </a:tc>
                <a:tc>
                  <a:txBody>
                    <a:bodyPr/>
                    <a:lstStyle/>
                    <a:p>
                      <a:pPr algn="ctr"/>
                      <a:r>
                        <a:rPr lang="en-US" dirty="0"/>
                        <a:t>14</a:t>
                      </a:r>
                    </a:p>
                  </a:txBody>
                  <a:tcPr anchor="ctr"/>
                </a:tc>
                <a:tc>
                  <a:txBody>
                    <a:bodyPr/>
                    <a:lstStyle/>
                    <a:p>
                      <a:pPr algn="ctr"/>
                      <a:r>
                        <a:rPr lang="en-US" dirty="0"/>
                        <a:t>0</a:t>
                      </a:r>
                    </a:p>
                  </a:txBody>
                  <a:tcPr anchor="ctr"/>
                </a:tc>
                <a:extLst>
                  <a:ext uri="{0D108BD9-81ED-4DB2-BD59-A6C34878D82A}">
                    <a16:rowId xmlns:a16="http://schemas.microsoft.com/office/drawing/2014/main" val="203169223"/>
                  </a:ext>
                </a:extLst>
              </a:tr>
              <a:tr h="598298">
                <a:tc>
                  <a:txBody>
                    <a:bodyPr/>
                    <a:lstStyle/>
                    <a:p>
                      <a:pPr algn="ctr"/>
                      <a:r>
                        <a:rPr lang="en-US" dirty="0"/>
                        <a:t>Versicolor</a:t>
                      </a:r>
                    </a:p>
                  </a:txBody>
                  <a:tcPr anchor="ctr"/>
                </a:tc>
                <a:tc>
                  <a:txBody>
                    <a:bodyPr/>
                    <a:lstStyle/>
                    <a:p>
                      <a:pPr algn="ctr"/>
                      <a:r>
                        <a:rPr lang="en-US" dirty="0"/>
                        <a:t>18</a:t>
                      </a:r>
                    </a:p>
                  </a:txBody>
                  <a:tcPr anchor="ctr"/>
                </a:tc>
                <a:tc>
                  <a:txBody>
                    <a:bodyPr/>
                    <a:lstStyle/>
                    <a:p>
                      <a:pPr algn="ctr"/>
                      <a:r>
                        <a:rPr lang="en-US" dirty="0"/>
                        <a:t>14</a:t>
                      </a:r>
                    </a:p>
                  </a:txBody>
                  <a:tcPr anchor="ctr"/>
                </a:tc>
                <a:tc>
                  <a:txBody>
                    <a:bodyPr/>
                    <a:lstStyle/>
                    <a:p>
                      <a:pPr algn="ctr"/>
                      <a:r>
                        <a:rPr lang="en-US" dirty="0"/>
                        <a:t>4</a:t>
                      </a:r>
                    </a:p>
                  </a:txBody>
                  <a:tcPr anchor="ctr"/>
                </a:tc>
                <a:extLst>
                  <a:ext uri="{0D108BD9-81ED-4DB2-BD59-A6C34878D82A}">
                    <a16:rowId xmlns:a16="http://schemas.microsoft.com/office/drawing/2014/main" val="1929082773"/>
                  </a:ext>
                </a:extLst>
              </a:tr>
              <a:tr h="598298">
                <a:tc>
                  <a:txBody>
                    <a:bodyPr/>
                    <a:lstStyle/>
                    <a:p>
                      <a:pPr algn="ctr"/>
                      <a:r>
                        <a:rPr lang="en-US" dirty="0"/>
                        <a:t>Virginica</a:t>
                      </a:r>
                    </a:p>
                  </a:txBody>
                  <a:tcPr anchor="ctr"/>
                </a:tc>
                <a:tc>
                  <a:txBody>
                    <a:bodyPr/>
                    <a:lstStyle/>
                    <a:p>
                      <a:pPr algn="ctr"/>
                      <a:r>
                        <a:rPr lang="en-US" dirty="0"/>
                        <a:t>13</a:t>
                      </a:r>
                    </a:p>
                  </a:txBody>
                  <a:tcPr anchor="ctr"/>
                </a:tc>
                <a:tc>
                  <a:txBody>
                    <a:bodyPr/>
                    <a:lstStyle/>
                    <a:p>
                      <a:pPr algn="ctr"/>
                      <a:r>
                        <a:rPr lang="en-US" dirty="0"/>
                        <a:t>13</a:t>
                      </a:r>
                    </a:p>
                  </a:txBody>
                  <a:tcPr anchor="ctr"/>
                </a:tc>
                <a:tc>
                  <a:txBody>
                    <a:bodyPr/>
                    <a:lstStyle/>
                    <a:p>
                      <a:pPr algn="ctr"/>
                      <a:r>
                        <a:rPr lang="en-US" dirty="0"/>
                        <a:t>0</a:t>
                      </a:r>
                    </a:p>
                  </a:txBody>
                  <a:tcPr anchor="ctr"/>
                </a:tc>
                <a:extLst>
                  <a:ext uri="{0D108BD9-81ED-4DB2-BD59-A6C34878D82A}">
                    <a16:rowId xmlns:a16="http://schemas.microsoft.com/office/drawing/2014/main" val="2829228857"/>
                  </a:ext>
                </a:extLst>
              </a:tr>
              <a:tr h="598298">
                <a:tc>
                  <a:txBody>
                    <a:bodyPr/>
                    <a:lstStyle/>
                    <a:p>
                      <a:pPr algn="ctr"/>
                      <a:endParaRPr lang="en-US" dirty="0"/>
                    </a:p>
                  </a:txBody>
                  <a:tcPr anchor="ctr"/>
                </a:tc>
                <a:tc>
                  <a:txBody>
                    <a:bodyPr/>
                    <a:lstStyle/>
                    <a:p>
                      <a:pPr algn="ctr"/>
                      <a:endParaRPr lang="en-US" dirty="0"/>
                    </a:p>
                  </a:txBody>
                  <a:tcPr anchor="ctr"/>
                </a:tc>
                <a:tc>
                  <a:txBody>
                    <a:bodyPr/>
                    <a:lstStyle/>
                    <a:p>
                      <a:pPr algn="ctr"/>
                      <a:r>
                        <a:rPr lang="en-US" dirty="0"/>
                        <a:t>Accuracy</a:t>
                      </a:r>
                    </a:p>
                  </a:txBody>
                  <a:tcPr anchor="ctr"/>
                </a:tc>
                <a:tc>
                  <a:txBody>
                    <a:bodyPr/>
                    <a:lstStyle/>
                    <a:p>
                      <a:pPr algn="ctr"/>
                      <a:r>
                        <a:rPr lang="en-US" dirty="0"/>
                        <a:t>91.11%</a:t>
                      </a:r>
                    </a:p>
                  </a:txBody>
                  <a:tcPr anchor="ctr"/>
                </a:tc>
                <a:extLst>
                  <a:ext uri="{0D108BD9-81ED-4DB2-BD59-A6C34878D82A}">
                    <a16:rowId xmlns:a16="http://schemas.microsoft.com/office/drawing/2014/main" val="2051569244"/>
                  </a:ext>
                </a:extLst>
              </a:tr>
            </a:tbl>
          </a:graphicData>
        </a:graphic>
      </p:graphicFrame>
      <p:sp>
        <p:nvSpPr>
          <p:cNvPr id="7" name="TextBox 6">
            <a:extLst>
              <a:ext uri="{FF2B5EF4-FFF2-40B4-BE49-F238E27FC236}">
                <a16:creationId xmlns:a16="http://schemas.microsoft.com/office/drawing/2014/main" id="{D8025729-E0A1-054D-8E53-5EDBDC848C97}"/>
              </a:ext>
            </a:extLst>
          </p:cNvPr>
          <p:cNvSpPr txBox="1"/>
          <p:nvPr/>
        </p:nvSpPr>
        <p:spPr>
          <a:xfrm>
            <a:off x="1541170" y="1923097"/>
            <a:ext cx="4379725" cy="369332"/>
          </a:xfrm>
          <a:prstGeom prst="rect">
            <a:avLst/>
          </a:prstGeom>
          <a:noFill/>
        </p:spPr>
        <p:txBody>
          <a:bodyPr wrap="none" rtlCol="0">
            <a:spAutoFit/>
          </a:bodyPr>
          <a:lstStyle/>
          <a:p>
            <a:r>
              <a:rPr lang="en-US" dirty="0"/>
              <a:t>Table 1. Accuracy Table for Iris Classification  </a:t>
            </a:r>
          </a:p>
        </p:txBody>
      </p:sp>
      <p:sp>
        <p:nvSpPr>
          <p:cNvPr id="9" name="TextBox 8">
            <a:extLst>
              <a:ext uri="{FF2B5EF4-FFF2-40B4-BE49-F238E27FC236}">
                <a16:creationId xmlns:a16="http://schemas.microsoft.com/office/drawing/2014/main" id="{2211F630-FEDC-B449-BD84-83073D36A207}"/>
              </a:ext>
            </a:extLst>
          </p:cNvPr>
          <p:cNvSpPr txBox="1"/>
          <p:nvPr/>
        </p:nvSpPr>
        <p:spPr>
          <a:xfrm>
            <a:off x="6096000" y="5894047"/>
            <a:ext cx="5196038" cy="369332"/>
          </a:xfrm>
          <a:prstGeom prst="rect">
            <a:avLst/>
          </a:prstGeom>
          <a:noFill/>
        </p:spPr>
        <p:txBody>
          <a:bodyPr wrap="none" rtlCol="0">
            <a:spAutoFit/>
          </a:bodyPr>
          <a:lstStyle/>
          <a:p>
            <a:r>
              <a:rPr lang="en-US" dirty="0"/>
              <a:t>Figure 4. Accuracy Plot by different # of hidden units  </a:t>
            </a:r>
          </a:p>
        </p:txBody>
      </p:sp>
    </p:spTree>
    <p:extLst>
      <p:ext uri="{BB962C8B-B14F-4D97-AF65-F5344CB8AC3E}">
        <p14:creationId xmlns:p14="http://schemas.microsoft.com/office/powerpoint/2010/main" val="1137027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47A5-2A6B-9949-95DF-29E67843C7B3}"/>
              </a:ext>
            </a:extLst>
          </p:cNvPr>
          <p:cNvSpPr>
            <a:spLocks noGrp="1"/>
          </p:cNvSpPr>
          <p:nvPr>
            <p:ph type="title"/>
          </p:nvPr>
        </p:nvSpPr>
        <p:spPr/>
        <p:txBody>
          <a:bodyPr>
            <a:normAutofit/>
          </a:bodyPr>
          <a:lstStyle/>
          <a:p>
            <a:r>
              <a:rPr lang="en-US" dirty="0"/>
              <a:t>2) Prediction of High-Risk of Suicide</a:t>
            </a:r>
          </a:p>
        </p:txBody>
      </p:sp>
      <p:pic>
        <p:nvPicPr>
          <p:cNvPr id="5" name="Content Placeholder 4" descr="A screenshot of a cell phone&#10;&#10;Description automatically generated">
            <a:extLst>
              <a:ext uri="{FF2B5EF4-FFF2-40B4-BE49-F238E27FC236}">
                <a16:creationId xmlns:a16="http://schemas.microsoft.com/office/drawing/2014/main" id="{BAFF6FC0-7E0E-3E4A-A80A-D9A74AF4C8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1805150"/>
            <a:ext cx="4872343" cy="4212547"/>
          </a:xfrm>
        </p:spPr>
      </p:pic>
      <p:graphicFrame>
        <p:nvGraphicFramePr>
          <p:cNvPr id="7" name="Table 6">
            <a:extLst>
              <a:ext uri="{FF2B5EF4-FFF2-40B4-BE49-F238E27FC236}">
                <a16:creationId xmlns:a16="http://schemas.microsoft.com/office/drawing/2014/main" id="{DACA1579-C7E7-EA4F-816D-7815F8F308B1}"/>
              </a:ext>
            </a:extLst>
          </p:cNvPr>
          <p:cNvGraphicFramePr>
            <a:graphicFrameLocks noGrp="1"/>
          </p:cNvGraphicFramePr>
          <p:nvPr>
            <p:extLst>
              <p:ext uri="{D42A27DB-BD31-4B8C-83A1-F6EECF244321}">
                <p14:modId xmlns:p14="http://schemas.microsoft.com/office/powerpoint/2010/main" val="1045169249"/>
              </p:ext>
            </p:extLst>
          </p:nvPr>
        </p:nvGraphicFramePr>
        <p:xfrm>
          <a:off x="1095344" y="2535886"/>
          <a:ext cx="4746930" cy="2751076"/>
        </p:xfrm>
        <a:graphic>
          <a:graphicData uri="http://schemas.openxmlformats.org/drawingml/2006/table">
            <a:tbl>
              <a:tblPr firstRow="1" bandRow="1">
                <a:tableStyleId>{69012ECD-51FC-41F1-AA8D-1B2483CD663E}</a:tableStyleId>
              </a:tblPr>
              <a:tblGrid>
                <a:gridCol w="1196904">
                  <a:extLst>
                    <a:ext uri="{9D8B030D-6E8A-4147-A177-3AD203B41FA5}">
                      <a16:colId xmlns:a16="http://schemas.microsoft.com/office/drawing/2014/main" val="1111267900"/>
                    </a:ext>
                  </a:extLst>
                </a:gridCol>
                <a:gridCol w="1183342">
                  <a:extLst>
                    <a:ext uri="{9D8B030D-6E8A-4147-A177-3AD203B41FA5}">
                      <a16:colId xmlns:a16="http://schemas.microsoft.com/office/drawing/2014/main" val="1636832103"/>
                    </a:ext>
                  </a:extLst>
                </a:gridCol>
                <a:gridCol w="1183342">
                  <a:extLst>
                    <a:ext uri="{9D8B030D-6E8A-4147-A177-3AD203B41FA5}">
                      <a16:colId xmlns:a16="http://schemas.microsoft.com/office/drawing/2014/main" val="1040423917"/>
                    </a:ext>
                  </a:extLst>
                </a:gridCol>
                <a:gridCol w="1183342">
                  <a:extLst>
                    <a:ext uri="{9D8B030D-6E8A-4147-A177-3AD203B41FA5}">
                      <a16:colId xmlns:a16="http://schemas.microsoft.com/office/drawing/2014/main" val="2490621262"/>
                    </a:ext>
                  </a:extLst>
                </a:gridCol>
              </a:tblGrid>
              <a:tr h="485593">
                <a:tc>
                  <a:txBody>
                    <a:bodyPr/>
                    <a:lstStyle/>
                    <a:p>
                      <a:pPr algn="ctr"/>
                      <a:r>
                        <a:rPr lang="en-US" dirty="0">
                          <a:solidFill>
                            <a:sysClr val="windowText" lastClr="000000"/>
                          </a:solidFill>
                        </a:rPr>
                        <a:t>Class</a:t>
                      </a:r>
                    </a:p>
                  </a:txBody>
                  <a:tcPr>
                    <a:solidFill>
                      <a:schemeClr val="accent1">
                        <a:lumMod val="20000"/>
                        <a:lumOff val="80000"/>
                      </a:schemeClr>
                    </a:solidFill>
                  </a:tcPr>
                </a:tc>
                <a:tc>
                  <a:txBody>
                    <a:bodyPr/>
                    <a:lstStyle/>
                    <a:p>
                      <a:pPr algn="ctr"/>
                      <a:r>
                        <a:rPr lang="en-US" dirty="0">
                          <a:solidFill>
                            <a:sysClr val="windowText" lastClr="000000"/>
                          </a:solidFill>
                        </a:rPr>
                        <a:t>Total</a:t>
                      </a:r>
                    </a:p>
                  </a:txBody>
                  <a:tcPr>
                    <a:solidFill>
                      <a:schemeClr val="accent1">
                        <a:lumMod val="20000"/>
                        <a:lumOff val="80000"/>
                      </a:schemeClr>
                    </a:solidFill>
                  </a:tcPr>
                </a:tc>
                <a:tc>
                  <a:txBody>
                    <a:bodyPr/>
                    <a:lstStyle/>
                    <a:p>
                      <a:pPr algn="ctr"/>
                      <a:r>
                        <a:rPr lang="en-US" dirty="0">
                          <a:solidFill>
                            <a:sysClr val="windowText" lastClr="000000"/>
                          </a:solidFill>
                        </a:rPr>
                        <a:t>Correctly Classified</a:t>
                      </a:r>
                    </a:p>
                  </a:txBody>
                  <a:tcPr>
                    <a:solidFill>
                      <a:schemeClr val="accent1">
                        <a:lumMod val="20000"/>
                        <a:lumOff val="80000"/>
                      </a:schemeClr>
                    </a:solidFill>
                  </a:tcPr>
                </a:tc>
                <a:tc>
                  <a:txBody>
                    <a:bodyPr/>
                    <a:lstStyle/>
                    <a:p>
                      <a:pPr algn="ctr"/>
                      <a:r>
                        <a:rPr lang="en-US" dirty="0">
                          <a:solidFill>
                            <a:sysClr val="windowText" lastClr="000000"/>
                          </a:solidFill>
                        </a:rPr>
                        <a:t>Incorrectly </a:t>
                      </a:r>
                    </a:p>
                    <a:p>
                      <a:pPr algn="ctr"/>
                      <a:r>
                        <a:rPr lang="en-US" dirty="0">
                          <a:solidFill>
                            <a:sysClr val="windowText" lastClr="000000"/>
                          </a:solidFill>
                        </a:rPr>
                        <a:t>Classified </a:t>
                      </a:r>
                    </a:p>
                  </a:txBody>
                  <a:tcPr>
                    <a:solidFill>
                      <a:schemeClr val="accent1">
                        <a:lumMod val="20000"/>
                        <a:lumOff val="80000"/>
                      </a:schemeClr>
                    </a:solidFill>
                  </a:tcPr>
                </a:tc>
                <a:extLst>
                  <a:ext uri="{0D108BD9-81ED-4DB2-BD59-A6C34878D82A}">
                    <a16:rowId xmlns:a16="http://schemas.microsoft.com/office/drawing/2014/main" val="87158427"/>
                  </a:ext>
                </a:extLst>
              </a:tr>
              <a:tr h="598298">
                <a:tc>
                  <a:txBody>
                    <a:bodyPr/>
                    <a:lstStyle/>
                    <a:p>
                      <a:pPr algn="ctr"/>
                      <a:r>
                        <a:rPr lang="en-US" dirty="0"/>
                        <a:t>Not</a:t>
                      </a:r>
                    </a:p>
                    <a:p>
                      <a:pPr algn="ctr"/>
                      <a:r>
                        <a:rPr lang="en-US" dirty="0"/>
                        <a:t>High-Risk</a:t>
                      </a:r>
                    </a:p>
                  </a:txBody>
                  <a:tcPr anchor="ctr"/>
                </a:tc>
                <a:tc>
                  <a:txBody>
                    <a:bodyPr/>
                    <a:lstStyle/>
                    <a:p>
                      <a:pPr algn="ctr"/>
                      <a:r>
                        <a:rPr lang="en-US" dirty="0"/>
                        <a:t>448</a:t>
                      </a:r>
                    </a:p>
                  </a:txBody>
                  <a:tcPr anchor="ctr"/>
                </a:tc>
                <a:tc>
                  <a:txBody>
                    <a:bodyPr/>
                    <a:lstStyle/>
                    <a:p>
                      <a:pPr algn="ctr"/>
                      <a:r>
                        <a:rPr lang="en-US" dirty="0"/>
                        <a:t>444</a:t>
                      </a:r>
                    </a:p>
                  </a:txBody>
                  <a:tcPr anchor="ctr"/>
                </a:tc>
                <a:tc>
                  <a:txBody>
                    <a:bodyPr/>
                    <a:lstStyle/>
                    <a:p>
                      <a:pPr algn="ctr"/>
                      <a:r>
                        <a:rPr lang="en-US" dirty="0"/>
                        <a:t>4</a:t>
                      </a:r>
                    </a:p>
                  </a:txBody>
                  <a:tcPr anchor="ctr"/>
                </a:tc>
                <a:extLst>
                  <a:ext uri="{0D108BD9-81ED-4DB2-BD59-A6C34878D82A}">
                    <a16:rowId xmlns:a16="http://schemas.microsoft.com/office/drawing/2014/main" val="203169223"/>
                  </a:ext>
                </a:extLst>
              </a:tr>
              <a:tr h="598298">
                <a:tc>
                  <a:txBody>
                    <a:bodyPr/>
                    <a:lstStyle/>
                    <a:p>
                      <a:pPr algn="ctr"/>
                      <a:r>
                        <a:rPr lang="en-US" dirty="0"/>
                        <a:t>High-Risk</a:t>
                      </a:r>
                    </a:p>
                  </a:txBody>
                  <a:tcPr anchor="ctr"/>
                </a:tc>
                <a:tc>
                  <a:txBody>
                    <a:bodyPr/>
                    <a:lstStyle/>
                    <a:p>
                      <a:pPr algn="ctr"/>
                      <a:r>
                        <a:rPr lang="en-US" dirty="0"/>
                        <a:t>86</a:t>
                      </a:r>
                    </a:p>
                  </a:txBody>
                  <a:tcPr anchor="ctr"/>
                </a:tc>
                <a:tc>
                  <a:txBody>
                    <a:bodyPr/>
                    <a:lstStyle/>
                    <a:p>
                      <a:pPr algn="ctr"/>
                      <a:r>
                        <a:rPr lang="en-US" dirty="0"/>
                        <a:t>10</a:t>
                      </a:r>
                    </a:p>
                  </a:txBody>
                  <a:tcPr anchor="ctr"/>
                </a:tc>
                <a:tc>
                  <a:txBody>
                    <a:bodyPr/>
                    <a:lstStyle/>
                    <a:p>
                      <a:pPr algn="ctr"/>
                      <a:r>
                        <a:rPr lang="en-US" dirty="0"/>
                        <a:t>76</a:t>
                      </a:r>
                    </a:p>
                  </a:txBody>
                  <a:tcPr anchor="ctr"/>
                </a:tc>
                <a:extLst>
                  <a:ext uri="{0D108BD9-81ED-4DB2-BD59-A6C34878D82A}">
                    <a16:rowId xmlns:a16="http://schemas.microsoft.com/office/drawing/2014/main" val="1929082773"/>
                  </a:ext>
                </a:extLst>
              </a:tr>
              <a:tr h="598298">
                <a:tc>
                  <a:txBody>
                    <a:bodyPr/>
                    <a:lstStyle/>
                    <a:p>
                      <a:pPr algn="ctr"/>
                      <a:endParaRPr lang="en-US" dirty="0"/>
                    </a:p>
                  </a:txBody>
                  <a:tcPr anchor="ctr"/>
                </a:tc>
                <a:tc>
                  <a:txBody>
                    <a:bodyPr/>
                    <a:lstStyle/>
                    <a:p>
                      <a:pPr algn="ctr"/>
                      <a:endParaRPr lang="en-US" dirty="0"/>
                    </a:p>
                  </a:txBody>
                  <a:tcPr anchor="ctr"/>
                </a:tc>
                <a:tc>
                  <a:txBody>
                    <a:bodyPr/>
                    <a:lstStyle/>
                    <a:p>
                      <a:pPr algn="ctr"/>
                      <a:r>
                        <a:rPr lang="en-US" dirty="0"/>
                        <a:t>Accuracy </a:t>
                      </a:r>
                    </a:p>
                  </a:txBody>
                  <a:tcPr anchor="ctr"/>
                </a:tc>
                <a:tc>
                  <a:txBody>
                    <a:bodyPr/>
                    <a:lstStyle/>
                    <a:p>
                      <a:pPr algn="ctr"/>
                      <a:r>
                        <a:rPr lang="en-US" dirty="0"/>
                        <a:t>85.02%</a:t>
                      </a:r>
                    </a:p>
                  </a:txBody>
                  <a:tcPr anchor="ctr"/>
                </a:tc>
                <a:extLst>
                  <a:ext uri="{0D108BD9-81ED-4DB2-BD59-A6C34878D82A}">
                    <a16:rowId xmlns:a16="http://schemas.microsoft.com/office/drawing/2014/main" val="2829228857"/>
                  </a:ext>
                </a:extLst>
              </a:tr>
            </a:tbl>
          </a:graphicData>
        </a:graphic>
      </p:graphicFrame>
      <p:sp>
        <p:nvSpPr>
          <p:cNvPr id="8" name="TextBox 7">
            <a:extLst>
              <a:ext uri="{FF2B5EF4-FFF2-40B4-BE49-F238E27FC236}">
                <a16:creationId xmlns:a16="http://schemas.microsoft.com/office/drawing/2014/main" id="{7F4DF34E-1DC3-1644-AA59-5A3A179BBA8C}"/>
              </a:ext>
            </a:extLst>
          </p:cNvPr>
          <p:cNvSpPr txBox="1"/>
          <p:nvPr/>
        </p:nvSpPr>
        <p:spPr>
          <a:xfrm>
            <a:off x="1095344" y="1951957"/>
            <a:ext cx="4398384" cy="369332"/>
          </a:xfrm>
          <a:prstGeom prst="rect">
            <a:avLst/>
          </a:prstGeom>
          <a:noFill/>
        </p:spPr>
        <p:txBody>
          <a:bodyPr wrap="none" rtlCol="0">
            <a:spAutoFit/>
          </a:bodyPr>
          <a:lstStyle/>
          <a:p>
            <a:r>
              <a:rPr lang="en-US" dirty="0"/>
              <a:t>Table 2. Accuracy Table for Suicide Prediction</a:t>
            </a:r>
          </a:p>
        </p:txBody>
      </p:sp>
      <p:sp>
        <p:nvSpPr>
          <p:cNvPr id="11" name="TextBox 10">
            <a:extLst>
              <a:ext uri="{FF2B5EF4-FFF2-40B4-BE49-F238E27FC236}">
                <a16:creationId xmlns:a16="http://schemas.microsoft.com/office/drawing/2014/main" id="{79F9BB8C-242C-E248-8B72-D77138F3ACCA}"/>
              </a:ext>
            </a:extLst>
          </p:cNvPr>
          <p:cNvSpPr txBox="1"/>
          <p:nvPr/>
        </p:nvSpPr>
        <p:spPr>
          <a:xfrm>
            <a:off x="5959642" y="5900821"/>
            <a:ext cx="5196038" cy="369332"/>
          </a:xfrm>
          <a:prstGeom prst="rect">
            <a:avLst/>
          </a:prstGeom>
          <a:noFill/>
        </p:spPr>
        <p:txBody>
          <a:bodyPr wrap="none" rtlCol="0">
            <a:spAutoFit/>
          </a:bodyPr>
          <a:lstStyle/>
          <a:p>
            <a:r>
              <a:rPr lang="en-US" dirty="0"/>
              <a:t>Figure 4. Accuracy Plot by different # of hidden units  </a:t>
            </a:r>
          </a:p>
        </p:txBody>
      </p:sp>
    </p:spTree>
    <p:extLst>
      <p:ext uri="{BB962C8B-B14F-4D97-AF65-F5344CB8AC3E}">
        <p14:creationId xmlns:p14="http://schemas.microsoft.com/office/powerpoint/2010/main" val="240427077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1848</Words>
  <Application>Microsoft Macintosh PowerPoint</Application>
  <PresentationFormat>Widescreen</PresentationFormat>
  <Paragraphs>187</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Retrospect</vt:lpstr>
      <vt:lpstr>Feedforward Neural Network for Pattern Classification</vt:lpstr>
      <vt:lpstr>Outline</vt:lpstr>
      <vt:lpstr>What is Feedforward Neural Network (FNN)? </vt:lpstr>
      <vt:lpstr>Multilayer Perceptron (MLP)</vt:lpstr>
      <vt:lpstr>Backpropagation </vt:lpstr>
      <vt:lpstr>Real-world Applications of FNN</vt:lpstr>
      <vt:lpstr>Software Modules</vt:lpstr>
      <vt:lpstr>Results – 1) Iris Classification</vt:lpstr>
      <vt:lpstr>2) Prediction of High-Risk of Suicide</vt:lpstr>
      <vt:lpstr>Possible Extended Work</vt:lpstr>
      <vt:lpstr>Bibliography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Feedforward Neural Network for Pattern Classification</dc:title>
  <dc:creator>Minhwa Lee</dc:creator>
  <cp:lastModifiedBy>Minhwa Lee</cp:lastModifiedBy>
  <cp:revision>43</cp:revision>
  <dcterms:created xsi:type="dcterms:W3CDTF">2020-04-28T01:13:17Z</dcterms:created>
  <dcterms:modified xsi:type="dcterms:W3CDTF">2020-04-28T13:45:58Z</dcterms:modified>
</cp:coreProperties>
</file>