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6" r:id="rId9"/>
    <p:sldId id="271" r:id="rId10"/>
    <p:sldId id="269" r:id="rId11"/>
    <p:sldId id="272" r:id="rId12"/>
    <p:sldId id="270" r:id="rId13"/>
    <p:sldId id="268" r:id="rId14"/>
    <p:sldId id="265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636890-8F2E-ACB2-ADE7-AEA13626430D}" v="298" dt="2020-05-04T19:14:43.1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07" autoAdjust="0"/>
    <p:restoredTop sz="82585"/>
  </p:normalViewPr>
  <p:slideViewPr>
    <p:cSldViewPr snapToGrid="0">
      <p:cViewPr varScale="1">
        <p:scale>
          <a:sx n="104" d="100"/>
          <a:sy n="104" d="100"/>
        </p:scale>
        <p:origin x="256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5B1E20-E979-4450-BB38-EBF91EE468E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A84A486-3D59-43F9-8DB6-CE3D3FC10456}">
      <dgm:prSet/>
      <dgm:spPr/>
      <dgm:t>
        <a:bodyPr/>
        <a:lstStyle/>
        <a:p>
          <a:r>
            <a:rPr lang="en-US"/>
            <a:t>Background of Predictor-Corrector Methods</a:t>
          </a:r>
        </a:p>
      </dgm:t>
    </dgm:pt>
    <dgm:pt modelId="{915AD766-8090-40E1-8A7A-CE3A13193E4B}" type="parTrans" cxnId="{3233931A-CAA4-4800-A87C-998A59ECA3FC}">
      <dgm:prSet/>
      <dgm:spPr/>
      <dgm:t>
        <a:bodyPr/>
        <a:lstStyle/>
        <a:p>
          <a:endParaRPr lang="en-US"/>
        </a:p>
      </dgm:t>
    </dgm:pt>
    <dgm:pt modelId="{0CE1798F-16B7-4BA8-B2F0-72A96B6393E6}" type="sibTrans" cxnId="{3233931A-CAA4-4800-A87C-998A59ECA3FC}">
      <dgm:prSet/>
      <dgm:spPr/>
      <dgm:t>
        <a:bodyPr/>
        <a:lstStyle/>
        <a:p>
          <a:endParaRPr lang="en-US"/>
        </a:p>
      </dgm:t>
    </dgm:pt>
    <dgm:pt modelId="{22D99697-CD85-4024-8743-CAA8B93D4DD4}">
      <dgm:prSet/>
      <dgm:spPr/>
      <dgm:t>
        <a:bodyPr/>
        <a:lstStyle/>
        <a:p>
          <a:r>
            <a:rPr lang="en-US" dirty="0"/>
            <a:t>Adams 4th-order Predictor-Corrector Method</a:t>
          </a:r>
        </a:p>
      </dgm:t>
    </dgm:pt>
    <dgm:pt modelId="{B33E7574-8875-4514-9DE6-1140DF3AEC3C}" type="parTrans" cxnId="{76027798-BC05-4352-865C-2DB1DC17172E}">
      <dgm:prSet/>
      <dgm:spPr/>
      <dgm:t>
        <a:bodyPr/>
        <a:lstStyle/>
        <a:p>
          <a:endParaRPr lang="en-US"/>
        </a:p>
      </dgm:t>
    </dgm:pt>
    <dgm:pt modelId="{EC18D9FB-00D5-49E4-89AF-6CA02286E8A3}" type="sibTrans" cxnId="{76027798-BC05-4352-865C-2DB1DC17172E}">
      <dgm:prSet/>
      <dgm:spPr/>
      <dgm:t>
        <a:bodyPr/>
        <a:lstStyle/>
        <a:p>
          <a:endParaRPr lang="en-US"/>
        </a:p>
      </dgm:t>
    </dgm:pt>
    <dgm:pt modelId="{DE45642C-F815-411E-8CAD-E56D6CF59A85}">
      <dgm:prSet/>
      <dgm:spPr/>
      <dgm:t>
        <a:bodyPr/>
        <a:lstStyle/>
        <a:p>
          <a:r>
            <a:rPr lang="en-US" dirty="0"/>
            <a:t>Milne-Simpson Predictor-Corrector Method</a:t>
          </a:r>
        </a:p>
      </dgm:t>
    </dgm:pt>
    <dgm:pt modelId="{CF5B7C2D-42DE-46F4-8217-D0E1E9296B0E}" type="parTrans" cxnId="{97B502D6-9E9B-47DE-A307-16B8B301AF95}">
      <dgm:prSet/>
      <dgm:spPr/>
      <dgm:t>
        <a:bodyPr/>
        <a:lstStyle/>
        <a:p>
          <a:endParaRPr lang="en-US"/>
        </a:p>
      </dgm:t>
    </dgm:pt>
    <dgm:pt modelId="{45D1D76A-2ECC-4953-8430-7368F47CCD61}" type="sibTrans" cxnId="{97B502D6-9E9B-47DE-A307-16B8B301AF95}">
      <dgm:prSet/>
      <dgm:spPr/>
      <dgm:t>
        <a:bodyPr/>
        <a:lstStyle/>
        <a:p>
          <a:endParaRPr lang="en-US"/>
        </a:p>
      </dgm:t>
    </dgm:pt>
    <dgm:pt modelId="{2476BF00-1807-4FEF-A72F-C13D46B90CDB}">
      <dgm:prSet/>
      <dgm:spPr/>
      <dgm:t>
        <a:bodyPr/>
        <a:lstStyle/>
        <a:p>
          <a:r>
            <a:rPr lang="en-US" dirty="0"/>
            <a:t>Examples &amp; Error Analysis &amp; Stability</a:t>
          </a:r>
        </a:p>
      </dgm:t>
    </dgm:pt>
    <dgm:pt modelId="{615224E9-CA2A-43D6-B613-D34BA78CEFC6}" type="parTrans" cxnId="{7104CBCA-4D6D-4F68-A0A1-146AD5F4C8FF}">
      <dgm:prSet/>
      <dgm:spPr/>
      <dgm:t>
        <a:bodyPr/>
        <a:lstStyle/>
        <a:p>
          <a:endParaRPr lang="en-US"/>
        </a:p>
      </dgm:t>
    </dgm:pt>
    <dgm:pt modelId="{E6669F57-F98A-4386-9DEE-8FDC339B47F1}" type="sibTrans" cxnId="{7104CBCA-4D6D-4F68-A0A1-146AD5F4C8FF}">
      <dgm:prSet/>
      <dgm:spPr/>
      <dgm:t>
        <a:bodyPr/>
        <a:lstStyle/>
        <a:p>
          <a:endParaRPr lang="en-US"/>
        </a:p>
      </dgm:t>
    </dgm:pt>
    <dgm:pt modelId="{4CD32207-5E6C-4568-9261-75E3FE2813BB}" type="pres">
      <dgm:prSet presAssocID="{2C5B1E20-E979-4450-BB38-EBF91EE468EF}" presName="root" presStyleCnt="0">
        <dgm:presLayoutVars>
          <dgm:dir/>
          <dgm:resizeHandles val="exact"/>
        </dgm:presLayoutVars>
      </dgm:prSet>
      <dgm:spPr/>
    </dgm:pt>
    <dgm:pt modelId="{3BEFDEE0-2A1B-4891-99D3-045B59A139A7}" type="pres">
      <dgm:prSet presAssocID="{FA84A486-3D59-43F9-8DB6-CE3D3FC10456}" presName="compNode" presStyleCnt="0"/>
      <dgm:spPr/>
    </dgm:pt>
    <dgm:pt modelId="{5A153DDC-76D2-426E-B505-174692B03233}" type="pres">
      <dgm:prSet presAssocID="{FA84A486-3D59-43F9-8DB6-CE3D3FC10456}" presName="bgRect" presStyleLbl="bgShp" presStyleIdx="0" presStyleCnt="4"/>
      <dgm:spPr/>
    </dgm:pt>
    <dgm:pt modelId="{744B5B26-AF44-4569-8368-B809E0A8E322}" type="pres">
      <dgm:prSet presAssocID="{FA84A486-3D59-43F9-8DB6-CE3D3FC1045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DDA57B2C-7BC6-4BC3-923F-C1D477A36C44}" type="pres">
      <dgm:prSet presAssocID="{FA84A486-3D59-43F9-8DB6-CE3D3FC10456}" presName="spaceRect" presStyleCnt="0"/>
      <dgm:spPr/>
    </dgm:pt>
    <dgm:pt modelId="{EDB20C81-96D2-454B-8E9D-9111DFCC190D}" type="pres">
      <dgm:prSet presAssocID="{FA84A486-3D59-43F9-8DB6-CE3D3FC10456}" presName="parTx" presStyleLbl="revTx" presStyleIdx="0" presStyleCnt="4">
        <dgm:presLayoutVars>
          <dgm:chMax val="0"/>
          <dgm:chPref val="0"/>
        </dgm:presLayoutVars>
      </dgm:prSet>
      <dgm:spPr/>
    </dgm:pt>
    <dgm:pt modelId="{881FE4F5-8C37-4F3C-A718-83E2F80A45E3}" type="pres">
      <dgm:prSet presAssocID="{0CE1798F-16B7-4BA8-B2F0-72A96B6393E6}" presName="sibTrans" presStyleCnt="0"/>
      <dgm:spPr/>
    </dgm:pt>
    <dgm:pt modelId="{8A1A705F-0D64-4C9E-B6E8-AA8AF60B1485}" type="pres">
      <dgm:prSet presAssocID="{22D99697-CD85-4024-8743-CAA8B93D4DD4}" presName="compNode" presStyleCnt="0"/>
      <dgm:spPr/>
    </dgm:pt>
    <dgm:pt modelId="{1D5BEFA0-DF5F-42D5-9858-879DB1C71B3B}" type="pres">
      <dgm:prSet presAssocID="{22D99697-CD85-4024-8743-CAA8B93D4DD4}" presName="bgRect" presStyleLbl="bgShp" presStyleIdx="1" presStyleCnt="4"/>
      <dgm:spPr/>
    </dgm:pt>
    <dgm:pt modelId="{C306ADEE-25F3-4F3B-98B0-CEBAB3BA894E}" type="pres">
      <dgm:prSet presAssocID="{22D99697-CD85-4024-8743-CAA8B93D4DD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99DB19DA-DF45-4797-B14C-D8252B7A9E73}" type="pres">
      <dgm:prSet presAssocID="{22D99697-CD85-4024-8743-CAA8B93D4DD4}" presName="spaceRect" presStyleCnt="0"/>
      <dgm:spPr/>
    </dgm:pt>
    <dgm:pt modelId="{3B0759A2-7CCF-4085-8A60-FA5C417C8B20}" type="pres">
      <dgm:prSet presAssocID="{22D99697-CD85-4024-8743-CAA8B93D4DD4}" presName="parTx" presStyleLbl="revTx" presStyleIdx="1" presStyleCnt="4">
        <dgm:presLayoutVars>
          <dgm:chMax val="0"/>
          <dgm:chPref val="0"/>
        </dgm:presLayoutVars>
      </dgm:prSet>
      <dgm:spPr/>
    </dgm:pt>
    <dgm:pt modelId="{1778694A-768E-47E7-8647-656D5C280CD1}" type="pres">
      <dgm:prSet presAssocID="{EC18D9FB-00D5-49E4-89AF-6CA02286E8A3}" presName="sibTrans" presStyleCnt="0"/>
      <dgm:spPr/>
    </dgm:pt>
    <dgm:pt modelId="{6CE703F2-3A41-4105-8525-068EF8619978}" type="pres">
      <dgm:prSet presAssocID="{DE45642C-F815-411E-8CAD-E56D6CF59A85}" presName="compNode" presStyleCnt="0"/>
      <dgm:spPr/>
    </dgm:pt>
    <dgm:pt modelId="{446DF373-38A4-4CA1-9F00-A957C4569236}" type="pres">
      <dgm:prSet presAssocID="{DE45642C-F815-411E-8CAD-E56D6CF59A85}" presName="bgRect" presStyleLbl="bgShp" presStyleIdx="2" presStyleCnt="4"/>
      <dgm:spPr/>
    </dgm:pt>
    <dgm:pt modelId="{F231FE8A-3287-4662-B0AE-B78348A0CABE}" type="pres">
      <dgm:prSet presAssocID="{DE45642C-F815-411E-8CAD-E56D6CF59A8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02EBA1A2-FE3D-4682-B24E-FD1351694EA2}" type="pres">
      <dgm:prSet presAssocID="{DE45642C-F815-411E-8CAD-E56D6CF59A85}" presName="spaceRect" presStyleCnt="0"/>
      <dgm:spPr/>
    </dgm:pt>
    <dgm:pt modelId="{352BA249-4290-40D8-974E-A777F4F2D2F5}" type="pres">
      <dgm:prSet presAssocID="{DE45642C-F815-411E-8CAD-E56D6CF59A85}" presName="parTx" presStyleLbl="revTx" presStyleIdx="2" presStyleCnt="4">
        <dgm:presLayoutVars>
          <dgm:chMax val="0"/>
          <dgm:chPref val="0"/>
        </dgm:presLayoutVars>
      </dgm:prSet>
      <dgm:spPr/>
    </dgm:pt>
    <dgm:pt modelId="{579A1762-4AD4-498E-8CB7-B4CF42F20514}" type="pres">
      <dgm:prSet presAssocID="{45D1D76A-2ECC-4953-8430-7368F47CCD61}" presName="sibTrans" presStyleCnt="0"/>
      <dgm:spPr/>
    </dgm:pt>
    <dgm:pt modelId="{FFE5E18F-4722-47C9-9A71-785A61F47F6C}" type="pres">
      <dgm:prSet presAssocID="{2476BF00-1807-4FEF-A72F-C13D46B90CDB}" presName="compNode" presStyleCnt="0"/>
      <dgm:spPr/>
    </dgm:pt>
    <dgm:pt modelId="{B5A25C87-8CDB-4457-8999-370A2227673E}" type="pres">
      <dgm:prSet presAssocID="{2476BF00-1807-4FEF-A72F-C13D46B90CDB}" presName="bgRect" presStyleLbl="bgShp" presStyleIdx="3" presStyleCnt="4"/>
      <dgm:spPr/>
    </dgm:pt>
    <dgm:pt modelId="{18154EB5-4D6D-4BA9-A2F2-212AF9F06690}" type="pres">
      <dgm:prSet presAssocID="{2476BF00-1807-4FEF-A72F-C13D46B90CD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D7CF559E-7E2D-4A59-84FE-F923652BD618}" type="pres">
      <dgm:prSet presAssocID="{2476BF00-1807-4FEF-A72F-C13D46B90CDB}" presName="spaceRect" presStyleCnt="0"/>
      <dgm:spPr/>
    </dgm:pt>
    <dgm:pt modelId="{7D4D258E-7A3B-4ED5-A4BB-569EB0240926}" type="pres">
      <dgm:prSet presAssocID="{2476BF00-1807-4FEF-A72F-C13D46B90CD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D6CBB11-C931-434C-BDA6-B75A4B6D766D}" type="presOf" srcId="{2476BF00-1807-4FEF-A72F-C13D46B90CDB}" destId="{7D4D258E-7A3B-4ED5-A4BB-569EB0240926}" srcOrd="0" destOrd="0" presId="urn:microsoft.com/office/officeart/2018/2/layout/IconVerticalSolidList"/>
    <dgm:cxn modelId="{3233931A-CAA4-4800-A87C-998A59ECA3FC}" srcId="{2C5B1E20-E979-4450-BB38-EBF91EE468EF}" destId="{FA84A486-3D59-43F9-8DB6-CE3D3FC10456}" srcOrd="0" destOrd="0" parTransId="{915AD766-8090-40E1-8A7A-CE3A13193E4B}" sibTransId="{0CE1798F-16B7-4BA8-B2F0-72A96B6393E6}"/>
    <dgm:cxn modelId="{1717F61B-26B5-4630-90BF-AC8662D59A1D}" type="presOf" srcId="{22D99697-CD85-4024-8743-CAA8B93D4DD4}" destId="{3B0759A2-7CCF-4085-8A60-FA5C417C8B20}" srcOrd="0" destOrd="0" presId="urn:microsoft.com/office/officeart/2018/2/layout/IconVerticalSolidList"/>
    <dgm:cxn modelId="{1CD0292E-5033-4B80-BF93-842601D3FA08}" type="presOf" srcId="{DE45642C-F815-411E-8CAD-E56D6CF59A85}" destId="{352BA249-4290-40D8-974E-A777F4F2D2F5}" srcOrd="0" destOrd="0" presId="urn:microsoft.com/office/officeart/2018/2/layout/IconVerticalSolidList"/>
    <dgm:cxn modelId="{6FF2F836-C791-4E28-8D8E-95C18727D8DB}" type="presOf" srcId="{2C5B1E20-E979-4450-BB38-EBF91EE468EF}" destId="{4CD32207-5E6C-4568-9261-75E3FE2813BB}" srcOrd="0" destOrd="0" presId="urn:microsoft.com/office/officeart/2018/2/layout/IconVerticalSolidList"/>
    <dgm:cxn modelId="{76027798-BC05-4352-865C-2DB1DC17172E}" srcId="{2C5B1E20-E979-4450-BB38-EBF91EE468EF}" destId="{22D99697-CD85-4024-8743-CAA8B93D4DD4}" srcOrd="1" destOrd="0" parTransId="{B33E7574-8875-4514-9DE6-1140DF3AEC3C}" sibTransId="{EC18D9FB-00D5-49E4-89AF-6CA02286E8A3}"/>
    <dgm:cxn modelId="{7104CBCA-4D6D-4F68-A0A1-146AD5F4C8FF}" srcId="{2C5B1E20-E979-4450-BB38-EBF91EE468EF}" destId="{2476BF00-1807-4FEF-A72F-C13D46B90CDB}" srcOrd="3" destOrd="0" parTransId="{615224E9-CA2A-43D6-B613-D34BA78CEFC6}" sibTransId="{E6669F57-F98A-4386-9DEE-8FDC339B47F1}"/>
    <dgm:cxn modelId="{97B502D6-9E9B-47DE-A307-16B8B301AF95}" srcId="{2C5B1E20-E979-4450-BB38-EBF91EE468EF}" destId="{DE45642C-F815-411E-8CAD-E56D6CF59A85}" srcOrd="2" destOrd="0" parTransId="{CF5B7C2D-42DE-46F4-8217-D0E1E9296B0E}" sibTransId="{45D1D76A-2ECC-4953-8430-7368F47CCD61}"/>
    <dgm:cxn modelId="{DA622AF3-07D2-4E41-8802-815BBB4C91C4}" type="presOf" srcId="{FA84A486-3D59-43F9-8DB6-CE3D3FC10456}" destId="{EDB20C81-96D2-454B-8E9D-9111DFCC190D}" srcOrd="0" destOrd="0" presId="urn:microsoft.com/office/officeart/2018/2/layout/IconVerticalSolidList"/>
    <dgm:cxn modelId="{814FC57A-87B6-4A9D-AF1B-92274BEC49EB}" type="presParOf" srcId="{4CD32207-5E6C-4568-9261-75E3FE2813BB}" destId="{3BEFDEE0-2A1B-4891-99D3-045B59A139A7}" srcOrd="0" destOrd="0" presId="urn:microsoft.com/office/officeart/2018/2/layout/IconVerticalSolidList"/>
    <dgm:cxn modelId="{626D91C0-EE1D-4348-857D-F24D3D96EDB2}" type="presParOf" srcId="{3BEFDEE0-2A1B-4891-99D3-045B59A139A7}" destId="{5A153DDC-76D2-426E-B505-174692B03233}" srcOrd="0" destOrd="0" presId="urn:microsoft.com/office/officeart/2018/2/layout/IconVerticalSolidList"/>
    <dgm:cxn modelId="{FE7E4B4B-35BB-4235-8F09-DAD3F0DBB012}" type="presParOf" srcId="{3BEFDEE0-2A1B-4891-99D3-045B59A139A7}" destId="{744B5B26-AF44-4569-8368-B809E0A8E322}" srcOrd="1" destOrd="0" presId="urn:microsoft.com/office/officeart/2018/2/layout/IconVerticalSolidList"/>
    <dgm:cxn modelId="{0E3D0E52-0DCA-479C-B559-A3A1F6725CD7}" type="presParOf" srcId="{3BEFDEE0-2A1B-4891-99D3-045B59A139A7}" destId="{DDA57B2C-7BC6-4BC3-923F-C1D477A36C44}" srcOrd="2" destOrd="0" presId="urn:microsoft.com/office/officeart/2018/2/layout/IconVerticalSolidList"/>
    <dgm:cxn modelId="{7C52FF2C-E15A-49F0-98D2-0145585EC3CC}" type="presParOf" srcId="{3BEFDEE0-2A1B-4891-99D3-045B59A139A7}" destId="{EDB20C81-96D2-454B-8E9D-9111DFCC190D}" srcOrd="3" destOrd="0" presId="urn:microsoft.com/office/officeart/2018/2/layout/IconVerticalSolidList"/>
    <dgm:cxn modelId="{3A86C815-31F2-498B-AFF7-670BE62596EA}" type="presParOf" srcId="{4CD32207-5E6C-4568-9261-75E3FE2813BB}" destId="{881FE4F5-8C37-4F3C-A718-83E2F80A45E3}" srcOrd="1" destOrd="0" presId="urn:microsoft.com/office/officeart/2018/2/layout/IconVerticalSolidList"/>
    <dgm:cxn modelId="{70DFEFF1-BD28-494D-8954-D963F3D806E0}" type="presParOf" srcId="{4CD32207-5E6C-4568-9261-75E3FE2813BB}" destId="{8A1A705F-0D64-4C9E-B6E8-AA8AF60B1485}" srcOrd="2" destOrd="0" presId="urn:microsoft.com/office/officeart/2018/2/layout/IconVerticalSolidList"/>
    <dgm:cxn modelId="{6A4B566A-9309-48B3-ABCE-6565F7CE956C}" type="presParOf" srcId="{8A1A705F-0D64-4C9E-B6E8-AA8AF60B1485}" destId="{1D5BEFA0-DF5F-42D5-9858-879DB1C71B3B}" srcOrd="0" destOrd="0" presId="urn:microsoft.com/office/officeart/2018/2/layout/IconVerticalSolidList"/>
    <dgm:cxn modelId="{30067033-4E35-405D-99E7-1FFEFB64CF74}" type="presParOf" srcId="{8A1A705F-0D64-4C9E-B6E8-AA8AF60B1485}" destId="{C306ADEE-25F3-4F3B-98B0-CEBAB3BA894E}" srcOrd="1" destOrd="0" presId="urn:microsoft.com/office/officeart/2018/2/layout/IconVerticalSolidList"/>
    <dgm:cxn modelId="{E5464B3A-0AD3-4D4B-A22D-838A23D36CF1}" type="presParOf" srcId="{8A1A705F-0D64-4C9E-B6E8-AA8AF60B1485}" destId="{99DB19DA-DF45-4797-B14C-D8252B7A9E73}" srcOrd="2" destOrd="0" presId="urn:microsoft.com/office/officeart/2018/2/layout/IconVerticalSolidList"/>
    <dgm:cxn modelId="{AFE1F088-0ABB-41C6-BF56-55DF1FA38151}" type="presParOf" srcId="{8A1A705F-0D64-4C9E-B6E8-AA8AF60B1485}" destId="{3B0759A2-7CCF-4085-8A60-FA5C417C8B20}" srcOrd="3" destOrd="0" presId="urn:microsoft.com/office/officeart/2018/2/layout/IconVerticalSolidList"/>
    <dgm:cxn modelId="{C7A1EBF8-5843-4AEE-9379-5FC8A486502E}" type="presParOf" srcId="{4CD32207-5E6C-4568-9261-75E3FE2813BB}" destId="{1778694A-768E-47E7-8647-656D5C280CD1}" srcOrd="3" destOrd="0" presId="urn:microsoft.com/office/officeart/2018/2/layout/IconVerticalSolidList"/>
    <dgm:cxn modelId="{961BDBFA-1EF7-42E5-B343-BF5F0999EA65}" type="presParOf" srcId="{4CD32207-5E6C-4568-9261-75E3FE2813BB}" destId="{6CE703F2-3A41-4105-8525-068EF8619978}" srcOrd="4" destOrd="0" presId="urn:microsoft.com/office/officeart/2018/2/layout/IconVerticalSolidList"/>
    <dgm:cxn modelId="{D95357B7-398F-46AB-BD3C-767B71F3E430}" type="presParOf" srcId="{6CE703F2-3A41-4105-8525-068EF8619978}" destId="{446DF373-38A4-4CA1-9F00-A957C4569236}" srcOrd="0" destOrd="0" presId="urn:microsoft.com/office/officeart/2018/2/layout/IconVerticalSolidList"/>
    <dgm:cxn modelId="{C1B38EAF-7AC5-438E-8D87-FFB6FF8F7185}" type="presParOf" srcId="{6CE703F2-3A41-4105-8525-068EF8619978}" destId="{F231FE8A-3287-4662-B0AE-B78348A0CABE}" srcOrd="1" destOrd="0" presId="urn:microsoft.com/office/officeart/2018/2/layout/IconVerticalSolidList"/>
    <dgm:cxn modelId="{D59409EF-B98E-4601-9A63-0CD532B5DE0C}" type="presParOf" srcId="{6CE703F2-3A41-4105-8525-068EF8619978}" destId="{02EBA1A2-FE3D-4682-B24E-FD1351694EA2}" srcOrd="2" destOrd="0" presId="urn:microsoft.com/office/officeart/2018/2/layout/IconVerticalSolidList"/>
    <dgm:cxn modelId="{21EC3CB8-6028-49FA-A3B3-1549BADBD827}" type="presParOf" srcId="{6CE703F2-3A41-4105-8525-068EF8619978}" destId="{352BA249-4290-40D8-974E-A777F4F2D2F5}" srcOrd="3" destOrd="0" presId="urn:microsoft.com/office/officeart/2018/2/layout/IconVerticalSolidList"/>
    <dgm:cxn modelId="{655E5BAD-D613-42EE-9B01-70A33D6D4A6F}" type="presParOf" srcId="{4CD32207-5E6C-4568-9261-75E3FE2813BB}" destId="{579A1762-4AD4-498E-8CB7-B4CF42F20514}" srcOrd="5" destOrd="0" presId="urn:microsoft.com/office/officeart/2018/2/layout/IconVerticalSolidList"/>
    <dgm:cxn modelId="{D90706DD-0B9A-4D39-8C0E-F029A5B82A95}" type="presParOf" srcId="{4CD32207-5E6C-4568-9261-75E3FE2813BB}" destId="{FFE5E18F-4722-47C9-9A71-785A61F47F6C}" srcOrd="6" destOrd="0" presId="urn:microsoft.com/office/officeart/2018/2/layout/IconVerticalSolidList"/>
    <dgm:cxn modelId="{14C81FCE-C934-4387-9760-518E195001FE}" type="presParOf" srcId="{FFE5E18F-4722-47C9-9A71-785A61F47F6C}" destId="{B5A25C87-8CDB-4457-8999-370A2227673E}" srcOrd="0" destOrd="0" presId="urn:microsoft.com/office/officeart/2018/2/layout/IconVerticalSolidList"/>
    <dgm:cxn modelId="{6E5D6A12-BC6F-406A-AC82-958471661FC7}" type="presParOf" srcId="{FFE5E18F-4722-47C9-9A71-785A61F47F6C}" destId="{18154EB5-4D6D-4BA9-A2F2-212AF9F06690}" srcOrd="1" destOrd="0" presId="urn:microsoft.com/office/officeart/2018/2/layout/IconVerticalSolidList"/>
    <dgm:cxn modelId="{FFF80A79-8E5E-446C-A003-0A753C4E93DD}" type="presParOf" srcId="{FFE5E18F-4722-47C9-9A71-785A61F47F6C}" destId="{D7CF559E-7E2D-4A59-84FE-F923652BD618}" srcOrd="2" destOrd="0" presId="urn:microsoft.com/office/officeart/2018/2/layout/IconVerticalSolidList"/>
    <dgm:cxn modelId="{32D5D3B5-1DD8-4B06-A267-233C97B3E2D5}" type="presParOf" srcId="{FFE5E18F-4722-47C9-9A71-785A61F47F6C}" destId="{7D4D258E-7A3B-4ED5-A4BB-569EB024092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153DDC-76D2-426E-B505-174692B03233}">
      <dsp:nvSpPr>
        <dsp:cNvPr id="0" name=""/>
        <dsp:cNvSpPr/>
      </dsp:nvSpPr>
      <dsp:spPr>
        <a:xfrm>
          <a:off x="0" y="2344"/>
          <a:ext cx="7131503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4B5B26-AF44-4569-8368-B809E0A8E322}">
      <dsp:nvSpPr>
        <dsp:cNvPr id="0" name=""/>
        <dsp:cNvSpPr/>
      </dsp:nvSpPr>
      <dsp:spPr>
        <a:xfrm>
          <a:off x="359511" y="269750"/>
          <a:ext cx="653657" cy="6536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B20C81-96D2-454B-8E9D-9111DFCC190D}">
      <dsp:nvSpPr>
        <dsp:cNvPr id="0" name=""/>
        <dsp:cNvSpPr/>
      </dsp:nvSpPr>
      <dsp:spPr>
        <a:xfrm>
          <a:off x="1372680" y="2344"/>
          <a:ext cx="5758822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Background of Predictor-Corrector Methods</a:t>
          </a:r>
        </a:p>
      </dsp:txBody>
      <dsp:txXfrm>
        <a:off x="1372680" y="2344"/>
        <a:ext cx="5758822" cy="1188467"/>
      </dsp:txXfrm>
    </dsp:sp>
    <dsp:sp modelId="{1D5BEFA0-DF5F-42D5-9858-879DB1C71B3B}">
      <dsp:nvSpPr>
        <dsp:cNvPr id="0" name=""/>
        <dsp:cNvSpPr/>
      </dsp:nvSpPr>
      <dsp:spPr>
        <a:xfrm>
          <a:off x="0" y="1487929"/>
          <a:ext cx="7131503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06ADEE-25F3-4F3B-98B0-CEBAB3BA894E}">
      <dsp:nvSpPr>
        <dsp:cNvPr id="0" name=""/>
        <dsp:cNvSpPr/>
      </dsp:nvSpPr>
      <dsp:spPr>
        <a:xfrm>
          <a:off x="359511" y="1755334"/>
          <a:ext cx="653657" cy="6536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0759A2-7CCF-4085-8A60-FA5C417C8B20}">
      <dsp:nvSpPr>
        <dsp:cNvPr id="0" name=""/>
        <dsp:cNvSpPr/>
      </dsp:nvSpPr>
      <dsp:spPr>
        <a:xfrm>
          <a:off x="1372680" y="1487929"/>
          <a:ext cx="5758822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Adams 4th-order Predictor-Corrector Method</a:t>
          </a:r>
        </a:p>
      </dsp:txBody>
      <dsp:txXfrm>
        <a:off x="1372680" y="1487929"/>
        <a:ext cx="5758822" cy="1188467"/>
      </dsp:txXfrm>
    </dsp:sp>
    <dsp:sp modelId="{446DF373-38A4-4CA1-9F00-A957C4569236}">
      <dsp:nvSpPr>
        <dsp:cNvPr id="0" name=""/>
        <dsp:cNvSpPr/>
      </dsp:nvSpPr>
      <dsp:spPr>
        <a:xfrm>
          <a:off x="0" y="2973514"/>
          <a:ext cx="7131503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31FE8A-3287-4662-B0AE-B78348A0CABE}">
      <dsp:nvSpPr>
        <dsp:cNvPr id="0" name=""/>
        <dsp:cNvSpPr/>
      </dsp:nvSpPr>
      <dsp:spPr>
        <a:xfrm>
          <a:off x="359511" y="3240919"/>
          <a:ext cx="653657" cy="6536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2BA249-4290-40D8-974E-A777F4F2D2F5}">
      <dsp:nvSpPr>
        <dsp:cNvPr id="0" name=""/>
        <dsp:cNvSpPr/>
      </dsp:nvSpPr>
      <dsp:spPr>
        <a:xfrm>
          <a:off x="1372680" y="2973514"/>
          <a:ext cx="5758822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Milne-Simpson Predictor-Corrector Method</a:t>
          </a:r>
        </a:p>
      </dsp:txBody>
      <dsp:txXfrm>
        <a:off x="1372680" y="2973514"/>
        <a:ext cx="5758822" cy="1188467"/>
      </dsp:txXfrm>
    </dsp:sp>
    <dsp:sp modelId="{B5A25C87-8CDB-4457-8999-370A2227673E}">
      <dsp:nvSpPr>
        <dsp:cNvPr id="0" name=""/>
        <dsp:cNvSpPr/>
      </dsp:nvSpPr>
      <dsp:spPr>
        <a:xfrm>
          <a:off x="0" y="4459099"/>
          <a:ext cx="7131503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154EB5-4D6D-4BA9-A2F2-212AF9F06690}">
      <dsp:nvSpPr>
        <dsp:cNvPr id="0" name=""/>
        <dsp:cNvSpPr/>
      </dsp:nvSpPr>
      <dsp:spPr>
        <a:xfrm>
          <a:off x="359511" y="4726504"/>
          <a:ext cx="653657" cy="6536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4D258E-7A3B-4ED5-A4BB-569EB0240926}">
      <dsp:nvSpPr>
        <dsp:cNvPr id="0" name=""/>
        <dsp:cNvSpPr/>
      </dsp:nvSpPr>
      <dsp:spPr>
        <a:xfrm>
          <a:off x="1372680" y="4459099"/>
          <a:ext cx="5758822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Examples &amp; Error Analysis &amp; Stability</a:t>
          </a:r>
        </a:p>
      </dsp:txBody>
      <dsp:txXfrm>
        <a:off x="1372680" y="4459099"/>
        <a:ext cx="5758822" cy="11884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38E10-4D22-7140-9E8D-B5D408F2E0D8}" type="datetimeFigureOut">
              <a:rPr lang="en-US" smtClean="0"/>
              <a:t>5/5/20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636B21-55A6-7A4F-BCD5-870B1C0B0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97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636B21-55A6-7A4F-BCD5-870B1C0B08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9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636B21-55A6-7A4F-BCD5-870B1C0B08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68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636B21-55A6-7A4F-BCD5-870B1C0B08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06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636B21-55A6-7A4F-BCD5-870B1C0B08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05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636B21-55A6-7A4F-BCD5-870B1C0B08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125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636B21-55A6-7A4F-BCD5-870B1C0B08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79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5/5/20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25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5/5/20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623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5/5/20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815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5/5/20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7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5/5/20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274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5/5/20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037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5/5/20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88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5/5/20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181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5/5/20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5/5/20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726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5/5/20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44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5/5/20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0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fm.brown.edu/people/dobrush/am33/Mathematica/milne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549980"/>
            <a:ext cx="10058400" cy="2274389"/>
          </a:xfrm>
        </p:spPr>
        <p:txBody>
          <a:bodyPr/>
          <a:lstStyle/>
          <a:p>
            <a:r>
              <a:rPr lang="en-US" dirty="0">
                <a:cs typeface="Calibri Light"/>
              </a:rPr>
              <a:t>Predictor-Corrector Methods for IVPs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731392"/>
            <a:ext cx="10058400" cy="1143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 Light"/>
              </a:rPr>
              <a:t>MATH 327 Numerical analysis</a:t>
            </a:r>
          </a:p>
          <a:p>
            <a:r>
              <a:rPr lang="en-US" dirty="0" err="1">
                <a:cs typeface="Calibri Light"/>
              </a:rPr>
              <a:t>Minhwa</a:t>
            </a:r>
            <a:r>
              <a:rPr lang="en-US" dirty="0">
                <a:cs typeface="Calibri Light"/>
              </a:rPr>
              <a:t> (mina) Lee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014D9-19E2-1E4C-9EC1-76707045C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636512"/>
            <a:ext cx="10058400" cy="926676"/>
          </a:xfrm>
        </p:spPr>
        <p:txBody>
          <a:bodyPr/>
          <a:lstStyle/>
          <a:p>
            <a:r>
              <a:rPr lang="en-US" dirty="0"/>
              <a:t>Error Analysis by MS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0018C0-A072-A346-9194-66262EA1645B}"/>
              </a:ext>
            </a:extLst>
          </p:cNvPr>
          <p:cNvSpPr txBox="1"/>
          <p:nvPr/>
        </p:nvSpPr>
        <p:spPr>
          <a:xfrm>
            <a:off x="2106209" y="5782310"/>
            <a:ext cx="234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3. MS from Ex. 1</a:t>
            </a:r>
          </a:p>
        </p:txBody>
      </p:sp>
      <p:pic>
        <p:nvPicPr>
          <p:cNvPr id="6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17074B6-4526-194F-9A1B-AFDCA3D683F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95" y="1845735"/>
            <a:ext cx="5364480" cy="4023360"/>
          </a:xfrm>
        </p:spPr>
      </p:pic>
      <p:graphicFrame>
        <p:nvGraphicFramePr>
          <p:cNvPr id="18" name="Content Placeholder 17">
            <a:extLst>
              <a:ext uri="{FF2B5EF4-FFF2-40B4-BE49-F238E27FC236}">
                <a16:creationId xmlns:a16="http://schemas.microsoft.com/office/drawing/2014/main" id="{926365C7-4E3F-DD44-B4BE-7A74EB6C3E7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3291082"/>
              </p:ext>
            </p:extLst>
          </p:nvPr>
        </p:nvGraphicFramePr>
        <p:xfrm>
          <a:off x="6035675" y="2953502"/>
          <a:ext cx="53644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120">
                  <a:extLst>
                    <a:ext uri="{9D8B030D-6E8A-4147-A177-3AD203B41FA5}">
                      <a16:colId xmlns:a16="http://schemas.microsoft.com/office/drawing/2014/main" val="2726336061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2886650566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918973909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316586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E (h = 0.1)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E (h = 0.05)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956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4.72e-8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3.29e-9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669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2.61e-5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1.33e-6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746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4.22e-5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1.78e-6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0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9929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CC1AF-A4AD-D04E-A577-4E3A674DB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055AE6-B83C-7142-A80A-6846C1B00C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200178"/>
            <a:ext cx="4938712" cy="3314894"/>
          </a:xfrm>
        </p:spPr>
      </p:pic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9CFB160-DDFE-014B-A35D-882CDD95790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91949222"/>
              </p:ext>
            </p:extLst>
          </p:nvPr>
        </p:nvGraphicFramePr>
        <p:xfrm>
          <a:off x="6126480" y="3115945"/>
          <a:ext cx="53179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9480">
                  <a:extLst>
                    <a:ext uri="{9D8B030D-6E8A-4147-A177-3AD203B41FA5}">
                      <a16:colId xmlns:a16="http://schemas.microsoft.com/office/drawing/2014/main" val="1350547910"/>
                    </a:ext>
                  </a:extLst>
                </a:gridCol>
                <a:gridCol w="1329480">
                  <a:extLst>
                    <a:ext uri="{9D8B030D-6E8A-4147-A177-3AD203B41FA5}">
                      <a16:colId xmlns:a16="http://schemas.microsoft.com/office/drawing/2014/main" val="803495445"/>
                    </a:ext>
                  </a:extLst>
                </a:gridCol>
                <a:gridCol w="1329480">
                  <a:extLst>
                    <a:ext uri="{9D8B030D-6E8A-4147-A177-3AD203B41FA5}">
                      <a16:colId xmlns:a16="http://schemas.microsoft.com/office/drawing/2014/main" val="1754175571"/>
                    </a:ext>
                  </a:extLst>
                </a:gridCol>
                <a:gridCol w="1329480">
                  <a:extLst>
                    <a:ext uri="{9D8B030D-6E8A-4147-A177-3AD203B41FA5}">
                      <a16:colId xmlns:a16="http://schemas.microsoft.com/office/drawing/2014/main" val="3341549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E (h = 0.1)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E (h = 0.05)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927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1.06e-4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5.50e-6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311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1.40e-4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7.95e-6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269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1.70e-4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9.10e-6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90658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AA37B5E-F9C7-3046-AB6B-DA81A2EDE619}"/>
              </a:ext>
            </a:extLst>
          </p:cNvPr>
          <p:cNvSpPr txBox="1"/>
          <p:nvPr/>
        </p:nvSpPr>
        <p:spPr>
          <a:xfrm>
            <a:off x="7388942" y="5145740"/>
            <a:ext cx="3314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 to fourth-order global error</a:t>
            </a:r>
          </a:p>
        </p:txBody>
      </p:sp>
    </p:spTree>
    <p:extLst>
      <p:ext uri="{BB962C8B-B14F-4D97-AF65-F5344CB8AC3E}">
        <p14:creationId xmlns:p14="http://schemas.microsoft.com/office/powerpoint/2010/main" val="2636696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014D9-19E2-1E4C-9EC1-76707045C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636512"/>
            <a:ext cx="10058400" cy="926676"/>
          </a:xfrm>
        </p:spPr>
        <p:txBody>
          <a:bodyPr/>
          <a:lstStyle/>
          <a:p>
            <a:r>
              <a:rPr lang="en-US" dirty="0"/>
              <a:t>Error Analysis Comparison</a:t>
            </a:r>
          </a:p>
        </p:txBody>
      </p:sp>
      <p:pic>
        <p:nvPicPr>
          <p:cNvPr id="9" name="Content Placeholder 8" descr="A close up of a map&#10;&#10;Description automatically generated">
            <a:extLst>
              <a:ext uri="{FF2B5EF4-FFF2-40B4-BE49-F238E27FC236}">
                <a16:creationId xmlns:a16="http://schemas.microsoft.com/office/drawing/2014/main" id="{4C54E9B0-0D1D-F44A-A323-A3109BF993A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037267"/>
            <a:ext cx="4938712" cy="3640717"/>
          </a:xfrm>
        </p:spPr>
      </p:pic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1C8E67-4018-734F-A6A5-8807BD0336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047" y="2037267"/>
            <a:ext cx="5424141" cy="3640717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60018C0-A072-A346-9194-66262EA1645B}"/>
              </a:ext>
            </a:extLst>
          </p:cNvPr>
          <p:cNvSpPr txBox="1"/>
          <p:nvPr/>
        </p:nvSpPr>
        <p:spPr>
          <a:xfrm>
            <a:off x="2460171" y="5677984"/>
            <a:ext cx="2617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2. ABM4 from Ex.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F6F052-2A64-4342-AB12-39B45DA17072}"/>
              </a:ext>
            </a:extLst>
          </p:cNvPr>
          <p:cNvSpPr txBox="1"/>
          <p:nvPr/>
        </p:nvSpPr>
        <p:spPr>
          <a:xfrm>
            <a:off x="7607559" y="5677984"/>
            <a:ext cx="234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4. MS from Ex. 2</a:t>
            </a:r>
          </a:p>
        </p:txBody>
      </p:sp>
    </p:spTree>
    <p:extLst>
      <p:ext uri="{BB962C8B-B14F-4D97-AF65-F5344CB8AC3E}">
        <p14:creationId xmlns:p14="http://schemas.microsoft.com/office/powerpoint/2010/main" val="2231876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D5338-2BB3-1543-8416-0D9B4E08A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25992"/>
            <a:ext cx="10058400" cy="844731"/>
          </a:xfrm>
        </p:spPr>
        <p:txBody>
          <a:bodyPr/>
          <a:lstStyle/>
          <a:p>
            <a:r>
              <a:rPr lang="en-US" dirty="0"/>
              <a:t>Stability</a:t>
            </a:r>
          </a:p>
        </p:txBody>
      </p:sp>
      <p:pic>
        <p:nvPicPr>
          <p:cNvPr id="12" name="Content Placeholder 11" descr="A close up of a map&#10;&#10;Description automatically generated">
            <a:extLst>
              <a:ext uri="{FF2B5EF4-FFF2-40B4-BE49-F238E27FC236}">
                <a16:creationId xmlns:a16="http://schemas.microsoft.com/office/drawing/2014/main" id="{C55C5E1F-2245-9D4D-8D83-4B72D212923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1845735"/>
            <a:ext cx="4938712" cy="3704034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32818E2-BDDB-4F44-A9D8-29B50C45A3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Strongly Stable: Adams-</a:t>
            </a:r>
            <a:r>
              <a:rPr lang="en-US" dirty="0" err="1"/>
              <a:t>Bashforth</a:t>
            </a:r>
            <a:r>
              <a:rPr lang="en-US" dirty="0"/>
              <a:t>-Moulton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Weakly Stable: Milne-Simpson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Round-off error &gt; Local truncation error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Limited use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30277A-D5E0-2046-BB24-A79B54057D25}"/>
              </a:ext>
            </a:extLst>
          </p:cNvPr>
          <p:cNvSpPr txBox="1"/>
          <p:nvPr/>
        </p:nvSpPr>
        <p:spPr>
          <a:xfrm>
            <a:off x="1471823" y="5499763"/>
            <a:ext cx="4027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5. Stability Comparison from Ex. 2</a:t>
            </a:r>
          </a:p>
        </p:txBody>
      </p:sp>
    </p:spTree>
    <p:extLst>
      <p:ext uri="{BB962C8B-B14F-4D97-AF65-F5344CB8AC3E}">
        <p14:creationId xmlns:p14="http://schemas.microsoft.com/office/powerpoint/2010/main" val="840983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EA0EC-43E2-1345-AC9B-47399979F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975EA-B595-1444-BD06-DE09A7791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Explore another Predictor-Corrector methods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Ex. Adams Variable Step-size Predictor-Corrector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Examine Mathematical Interpretations of Stability in the Multistep methods </a:t>
            </a:r>
          </a:p>
        </p:txBody>
      </p:sp>
    </p:spTree>
    <p:extLst>
      <p:ext uri="{BB962C8B-B14F-4D97-AF65-F5344CB8AC3E}">
        <p14:creationId xmlns:p14="http://schemas.microsoft.com/office/powerpoint/2010/main" val="3974766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84BE9-D7D2-0C40-8F0C-48E60FFA8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43272-D8AD-664D-917E-10A7F7986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Richard L. Burden, J. Douglas </a:t>
            </a:r>
            <a:r>
              <a:rPr lang="en-US" dirty="0" err="1"/>
              <a:t>Faires</a:t>
            </a:r>
            <a:r>
              <a:rPr lang="en-US" dirty="0"/>
              <a:t>, and Annette M. Burden, </a:t>
            </a:r>
            <a:r>
              <a:rPr lang="en-US" i="1" dirty="0"/>
              <a:t>Numerical Analysis, 10</a:t>
            </a:r>
            <a:r>
              <a:rPr lang="en-US" i="1" baseline="30000" dirty="0"/>
              <a:t>th</a:t>
            </a:r>
            <a:r>
              <a:rPr lang="en-US" i="1" dirty="0"/>
              <a:t> edition,  </a:t>
            </a:r>
            <a:r>
              <a:rPr lang="en-US" dirty="0"/>
              <a:t>Cengage Learning, 2014. </a:t>
            </a:r>
          </a:p>
          <a:p>
            <a:pPr>
              <a:lnSpc>
                <a:spcPct val="150000"/>
              </a:lnSpc>
            </a:pPr>
            <a:r>
              <a:rPr lang="en-US" dirty="0"/>
              <a:t>Vladimir </a:t>
            </a:r>
            <a:r>
              <a:rPr lang="en-US" dirty="0" err="1"/>
              <a:t>Dobrushkin</a:t>
            </a:r>
            <a:r>
              <a:rPr lang="en-US" dirty="0"/>
              <a:t>, Mathematical Tutorial for the first course – Part IV: Milne’s Method, </a:t>
            </a:r>
            <a:r>
              <a:rPr lang="en-US" dirty="0">
                <a:hlinkClick r:id="rId2"/>
              </a:rPr>
              <a:t>http://www.cfm.brown.edu/people/dobrush/am33/Mathematica/milne.html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60453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5E263C-FB7E-4A3E-AD04-5140CD3D1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65ED8C-90F7-4EB0-ACCB-64AEF411E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E18470-5992-4DA6-A7ED-88047217D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>
                <a:solidFill>
                  <a:srgbClr val="FFFFFF"/>
                </a:solidFill>
                <a:cs typeface="Calibri Light"/>
              </a:rPr>
              <a:t>Outline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04E3BF-88F7-4D19-BEC9-8486966EA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5CC5C0-F882-4E01-9589-C44B1C6920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8984656"/>
              </p:ext>
            </p:extLst>
          </p:nvPr>
        </p:nvGraphicFramePr>
        <p:xfrm>
          <a:off x="4741863" y="639763"/>
          <a:ext cx="7131503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8078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87A5F-1007-423D-8FFF-1415F1895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is a Predictor-Corrector Method?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DDE882-2A7B-4068-A049-8422A65E6F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 Inherent weakness of the implicit multistep methods 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+8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  (AM2)</a:t>
                </a: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 Solutions</a:t>
                </a:r>
              </a:p>
              <a:p>
                <a:pPr lv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Only ever use the explicit multistep methods (Bad)</a:t>
                </a:r>
              </a:p>
              <a:p>
                <a:pPr lv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Predictor – Corrector Methods (Good) </a:t>
                </a:r>
              </a:p>
              <a:p>
                <a:pPr lvl="2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/>
                  <a:t>Explicit + Implicit methods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DDE882-2A7B-4068-A049-8422A65E6F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4111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D3F7C2-7EB2-AE45-9EFF-70491C12C0FF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1066800" y="1062491"/>
                <a:ext cx="10058400" cy="4022725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 STEP 1. Calculate an approximation,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𝑝𝑟𝑒𝑑𝑖𝑐𝑡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dirty="0"/>
                  <a:t>, by the Explicit Method (Predictor – AB3)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 (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𝑝𝑟𝑒𝑑𝑖𝑐𝑡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−16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algn="ctr"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STEP 2. Improve the approximation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, by the Implicit Method (Corrector – AM2) 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+1 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𝑐𝑜𝑟𝑟𝑒𝑐𝑡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𝑝𝑟𝑒𝑑𝑖𝑐𝑡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𝑐𝑜𝑟𝑟𝑒𝑐𝑡</m:t>
                            </m:r>
                          </m:e>
                        </m:d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D3F7C2-7EB2-AE45-9EFF-70491C12C0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1066800" y="1062491"/>
                <a:ext cx="10058400" cy="4022725"/>
              </a:xfrm>
              <a:blipFill>
                <a:blip r:embed="rId2"/>
                <a:stretch>
                  <a:fillRect l="-1010" b="-5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1404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D1E7A-806D-4632-A489-F8B8FDE71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07572"/>
            <a:ext cx="10398034" cy="844731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1. Adams 4th-order Predictor-Corrector (ABM4)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B457FE-7386-48C3-82AF-A0EDF8BCED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402666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  Produce four starting values by RK4</a:t>
                </a: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  Predictor: Adams-</a:t>
                </a:r>
                <a:r>
                  <a:rPr lang="en-US" dirty="0" err="1"/>
                  <a:t>Bashforth</a:t>
                </a:r>
                <a:r>
                  <a:rPr lang="en-US" dirty="0"/>
                  <a:t> Four-Step Explicit Method (AB4)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4(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𝑝𝑟𝑒𝑑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−59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+37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−9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  Corrector: Adams-Moulton Three-Step Implicit Method (AM3) 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24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𝑝𝑟𝑒𝑑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+19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−9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  Order of convergence for LTE: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-&gt; global error: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algn="ctr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algn="ctr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B457FE-7386-48C3-82AF-A0EDF8BCED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402666"/>
              </a:xfrm>
              <a:blipFill>
                <a:blip r:embed="rId3"/>
                <a:stretch>
                  <a:fillRect l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0963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C795C-CC96-4420-9FD6-BA2827831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29342"/>
            <a:ext cx="10058400" cy="877389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2. Milne-Simpson Predictor-Corrector (MS)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6D96DC-AF43-4145-A948-BCB65BA620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10058399" cy="4282924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 Produce four starting values by RK4 </a:t>
                </a:r>
              </a:p>
              <a:p>
                <a:pPr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 Predictor: The explicit Milne’s method 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+1(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𝑝𝑟𝑒𝑑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 Corrector: The implicit Simpson’s method 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+1,  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𝑝𝑟𝑒𝑑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dirty="0"/>
              </a:p>
              <a:p>
                <a:pPr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  Order of convergence for LTE: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-&gt; global error: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6D96DC-AF43-4145-A948-BCB65BA620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10058399" cy="4282924"/>
              </a:xfrm>
              <a:blipFill>
                <a:blip r:embed="rId3"/>
                <a:stretch>
                  <a:fillRect l="-1261" t="-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5587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74EDA-3B77-D24E-9417-A14954710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93854"/>
            <a:ext cx="10058400" cy="839894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0192F-9186-6E40-8BCB-51387DE3D9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cap="none" dirty="0"/>
              <a:t>1. Exercise 4a in CH 5.6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A89B724-F21A-D942-8940-D44D667138B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2 −2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𝑡𝑦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 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algn="ctr"/>
                <a:r>
                  <a:rPr lang="en-US" dirty="0"/>
                  <a:t>Actual solution: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h = 0.1 and 0.05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A89B724-F21A-D942-8940-D44D667138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6B453E-CBBC-3143-9F43-FCA7D5FD41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cap="none" dirty="0"/>
              <a:t>2. Exercise 3d in CH 5.6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8F7496DE-9E5F-2B41-93EF-4838967D8657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pPr algn="ctr"/>
                <a:endParaRPr lang="en-US" dirty="0"/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=−5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b="0" dirty="0"/>
              </a:p>
              <a:p>
                <a:pPr algn="ctr"/>
                <a:r>
                  <a:rPr lang="en-US" dirty="0"/>
                  <a:t>Actual solution: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r>
                  <a:rPr lang="en-US" dirty="0"/>
                  <a:t>h = 0.1 and 0.05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8F7496DE-9E5F-2B41-93EF-4838967D86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4169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5DEDD-32F9-E944-A4D6-839AB6664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704221"/>
            <a:ext cx="10058400" cy="888274"/>
          </a:xfrm>
        </p:spPr>
        <p:txBody>
          <a:bodyPr/>
          <a:lstStyle/>
          <a:p>
            <a:r>
              <a:rPr lang="en-US" dirty="0"/>
              <a:t>Error Analysis by ABM4</a:t>
            </a:r>
          </a:p>
        </p:txBody>
      </p:sp>
      <p:pic>
        <p:nvPicPr>
          <p:cNvPr id="9" name="Content Placeholder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345085B-417C-4945-B990-9619B98ADC4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37" y="1837969"/>
            <a:ext cx="5273673" cy="3955255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AB4CCD5-19F1-0940-A2FA-F2103182A3FB}"/>
              </a:ext>
            </a:extLst>
          </p:cNvPr>
          <p:cNvSpPr txBox="1"/>
          <p:nvPr/>
        </p:nvSpPr>
        <p:spPr>
          <a:xfrm>
            <a:off x="2383972" y="5793224"/>
            <a:ext cx="2617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1. ABM4 from Ex.1 </a:t>
            </a:r>
          </a:p>
        </p:txBody>
      </p:sp>
      <p:graphicFrame>
        <p:nvGraphicFramePr>
          <p:cNvPr id="42" name="Content Placeholder 41">
            <a:extLst>
              <a:ext uri="{FF2B5EF4-FFF2-40B4-BE49-F238E27FC236}">
                <a16:creationId xmlns:a16="http://schemas.microsoft.com/office/drawing/2014/main" id="{60C4C61C-642D-524E-AD98-88D93F0286F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81508003"/>
              </p:ext>
            </p:extLst>
          </p:nvPr>
        </p:nvGraphicFramePr>
        <p:xfrm>
          <a:off x="6176910" y="2916986"/>
          <a:ext cx="52530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3272">
                  <a:extLst>
                    <a:ext uri="{9D8B030D-6E8A-4147-A177-3AD203B41FA5}">
                      <a16:colId xmlns:a16="http://schemas.microsoft.com/office/drawing/2014/main" val="177284603"/>
                    </a:ext>
                  </a:extLst>
                </a:gridCol>
                <a:gridCol w="1313272">
                  <a:extLst>
                    <a:ext uri="{9D8B030D-6E8A-4147-A177-3AD203B41FA5}">
                      <a16:colId xmlns:a16="http://schemas.microsoft.com/office/drawing/2014/main" val="2760806874"/>
                    </a:ext>
                  </a:extLst>
                </a:gridCol>
                <a:gridCol w="1313272">
                  <a:extLst>
                    <a:ext uri="{9D8B030D-6E8A-4147-A177-3AD203B41FA5}">
                      <a16:colId xmlns:a16="http://schemas.microsoft.com/office/drawing/2014/main" val="797907884"/>
                    </a:ext>
                  </a:extLst>
                </a:gridCol>
                <a:gridCol w="1313272">
                  <a:extLst>
                    <a:ext uri="{9D8B030D-6E8A-4147-A177-3AD203B41FA5}">
                      <a16:colId xmlns:a16="http://schemas.microsoft.com/office/drawing/2014/main" val="25078742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E (h = 0.1)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E (h = 0.05)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Ratio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3631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4.72e-8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3.29e-9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1147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7.44e-5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4.93e-6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871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1.64e-4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7.82e-6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0559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7493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3532E-188B-984D-A682-19E1C2A2D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BFCC193F-A2AB-3E41-95BE-5344D96FD15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49" y="2037266"/>
            <a:ext cx="5239926" cy="3862766"/>
          </a:xfrm>
        </p:spPr>
      </p:pic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0F64BEA-5B96-A64A-85CF-E868DEF9652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25352219"/>
              </p:ext>
            </p:extLst>
          </p:nvPr>
        </p:nvGraphicFramePr>
        <p:xfrm>
          <a:off x="6035675" y="3115944"/>
          <a:ext cx="536057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144">
                  <a:extLst>
                    <a:ext uri="{9D8B030D-6E8A-4147-A177-3AD203B41FA5}">
                      <a16:colId xmlns:a16="http://schemas.microsoft.com/office/drawing/2014/main" val="2782784476"/>
                    </a:ext>
                  </a:extLst>
                </a:gridCol>
                <a:gridCol w="1340144">
                  <a:extLst>
                    <a:ext uri="{9D8B030D-6E8A-4147-A177-3AD203B41FA5}">
                      <a16:colId xmlns:a16="http://schemas.microsoft.com/office/drawing/2014/main" val="3583803422"/>
                    </a:ext>
                  </a:extLst>
                </a:gridCol>
                <a:gridCol w="1340144">
                  <a:extLst>
                    <a:ext uri="{9D8B030D-6E8A-4147-A177-3AD203B41FA5}">
                      <a16:colId xmlns:a16="http://schemas.microsoft.com/office/drawing/2014/main" val="1132946789"/>
                    </a:ext>
                  </a:extLst>
                </a:gridCol>
                <a:gridCol w="1340144">
                  <a:extLst>
                    <a:ext uri="{9D8B030D-6E8A-4147-A177-3AD203B41FA5}">
                      <a16:colId xmlns:a16="http://schemas.microsoft.com/office/drawing/2014/main" val="565180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E (h = 0.1)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E (h = 0.05)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Ratio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9338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0.00011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5.50e-6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71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0.00026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1.78e-5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7705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0.00037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1.56e-5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ysClr val="windowText" lastClr="000000"/>
                          </a:solidFill>
                        </a:rPr>
                        <a:t>18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842221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1756F0F-8419-2143-B9E6-2A09F8B559C2}"/>
              </a:ext>
            </a:extLst>
          </p:cNvPr>
          <p:cNvSpPr txBox="1"/>
          <p:nvPr/>
        </p:nvSpPr>
        <p:spPr>
          <a:xfrm>
            <a:off x="2212257" y="5846032"/>
            <a:ext cx="2617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2. ABM4 from Ex.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5AC53D-3839-6342-9175-E5790A58DB0C}"/>
              </a:ext>
            </a:extLst>
          </p:cNvPr>
          <p:cNvSpPr txBox="1"/>
          <p:nvPr/>
        </p:nvSpPr>
        <p:spPr>
          <a:xfrm>
            <a:off x="7315200" y="5159163"/>
            <a:ext cx="3314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 to fourth-order global error</a:t>
            </a:r>
          </a:p>
        </p:txBody>
      </p:sp>
    </p:spTree>
    <p:extLst>
      <p:ext uri="{BB962C8B-B14F-4D97-AF65-F5344CB8AC3E}">
        <p14:creationId xmlns:p14="http://schemas.microsoft.com/office/powerpoint/2010/main" val="302548471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649</TotalTime>
  <Words>636</Words>
  <Application>Microsoft Macintosh PowerPoint</Application>
  <PresentationFormat>Widescreen</PresentationFormat>
  <Paragraphs>145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Retrospect</vt:lpstr>
      <vt:lpstr>Predictor-Corrector Methods for IVPs</vt:lpstr>
      <vt:lpstr>Outline</vt:lpstr>
      <vt:lpstr>What is a Predictor-Corrector Method?</vt:lpstr>
      <vt:lpstr>PowerPoint Presentation</vt:lpstr>
      <vt:lpstr>1. Adams 4th-order Predictor-Corrector (ABM4)</vt:lpstr>
      <vt:lpstr>2. Milne-Simpson Predictor-Corrector (MS)</vt:lpstr>
      <vt:lpstr>Examples</vt:lpstr>
      <vt:lpstr>Error Analysis by ABM4</vt:lpstr>
      <vt:lpstr>PowerPoint Presentation</vt:lpstr>
      <vt:lpstr>Error Analysis by MS</vt:lpstr>
      <vt:lpstr>PowerPoint Presentation</vt:lpstr>
      <vt:lpstr>Error Analysis Comparison</vt:lpstr>
      <vt:lpstr>Stability</vt:lpstr>
      <vt:lpstr>Future Works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Minhwa Lee</cp:lastModifiedBy>
  <cp:revision>142</cp:revision>
  <dcterms:created xsi:type="dcterms:W3CDTF">2020-05-04T18:48:55Z</dcterms:created>
  <dcterms:modified xsi:type="dcterms:W3CDTF">2020-05-05T19:25:21Z</dcterms:modified>
</cp:coreProperties>
</file>