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9" r:id="rId3"/>
    <p:sldId id="271" r:id="rId4"/>
    <p:sldId id="267" r:id="rId5"/>
    <p:sldId id="270" r:id="rId6"/>
    <p:sldId id="272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D0F4B-2A36-4EB3-8DBD-92E24378B5D2}" type="datetimeFigureOut">
              <a:rPr kumimoji="1" lang="ja-JP" altLang="en-US" smtClean="0"/>
              <a:t>2024/5/5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33461-22B3-4B7D-B6A2-24F3D5868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44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横線">
            <a:extLst>
              <a:ext uri="{FF2B5EF4-FFF2-40B4-BE49-F238E27FC236}">
                <a16:creationId xmlns:a16="http://schemas.microsoft.com/office/drawing/2014/main" id="{F6BF2AA0-7053-D284-0C33-A9BFFD86356D}"/>
              </a:ext>
            </a:extLst>
          </p:cNvPr>
          <p:cNvSpPr/>
          <p:nvPr userDrawn="1"/>
        </p:nvSpPr>
        <p:spPr>
          <a:xfrm>
            <a:off x="0" y="3557116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サブタイトル">
            <a:extLst>
              <a:ext uri="{FF2B5EF4-FFF2-40B4-BE49-F238E27FC236}">
                <a16:creationId xmlns:a16="http://schemas.microsoft.com/office/drawing/2014/main" id="{892665AE-EF4F-64B9-8496-94AD4D868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867" y="3789928"/>
            <a:ext cx="11198268" cy="272040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11" name="タイトル">
            <a:extLst>
              <a:ext uri="{FF2B5EF4-FFF2-40B4-BE49-F238E27FC236}">
                <a16:creationId xmlns:a16="http://schemas.microsoft.com/office/drawing/2014/main" id="{14851288-EB47-3FF1-DDCE-0B3A391E1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866" y="347670"/>
            <a:ext cx="11198269" cy="3137241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5032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tx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横線">
            <a:extLst>
              <a:ext uri="{FF2B5EF4-FFF2-40B4-BE49-F238E27FC236}">
                <a16:creationId xmlns:a16="http://schemas.microsoft.com/office/drawing/2014/main" id="{200EEE34-B048-35BB-AC70-8272E155F7FF}"/>
              </a:ext>
            </a:extLst>
          </p:cNvPr>
          <p:cNvSpPr/>
          <p:nvPr userDrawn="1"/>
        </p:nvSpPr>
        <p:spPr>
          <a:xfrm>
            <a:off x="0" y="3557116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サブタイトル">
            <a:extLst>
              <a:ext uri="{FF2B5EF4-FFF2-40B4-BE49-F238E27FC236}">
                <a16:creationId xmlns:a16="http://schemas.microsoft.com/office/drawing/2014/main" id="{9262E708-E54F-B8CE-2229-779C0A81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867" y="3789928"/>
            <a:ext cx="11198268" cy="272040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">
            <a:extLst>
              <a:ext uri="{FF2B5EF4-FFF2-40B4-BE49-F238E27FC236}">
                <a16:creationId xmlns:a16="http://schemas.microsoft.com/office/drawing/2014/main" id="{3AA458E9-3670-BCF6-2402-AD4DDB3C6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866" y="347670"/>
            <a:ext cx="11198269" cy="313724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385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背景">
            <a:extLst>
              <a:ext uri="{FF2B5EF4-FFF2-40B4-BE49-F238E27FC236}">
                <a16:creationId xmlns:a16="http://schemas.microsoft.com/office/drawing/2014/main" id="{8A502E8C-ABEA-5237-19EE-F527A77785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3670" y="300038"/>
            <a:ext cx="4807309" cy="636078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endParaRPr kumimoji="1" lang="ja-JP" altLang="en-US"/>
          </a:p>
        </p:txBody>
      </p:sp>
      <p:sp>
        <p:nvSpPr>
          <p:cNvPr id="2" name="タイトル">
            <a:extLst>
              <a:ext uri="{FF2B5EF4-FFF2-40B4-BE49-F238E27FC236}">
                <a16:creationId xmlns:a16="http://schemas.microsoft.com/office/drawing/2014/main" id="{9C4256CC-1988-938E-067A-8C5499D10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821" y="345118"/>
            <a:ext cx="4797158" cy="636456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3" name="コンテンツ">
            <a:extLst>
              <a:ext uri="{FF2B5EF4-FFF2-40B4-BE49-F238E27FC236}">
                <a16:creationId xmlns:a16="http://schemas.microsoft.com/office/drawing/2014/main" id="{0F56E012-4715-32C2-2941-020C0B3F76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52811"/>
            <a:ext cx="10515600" cy="4824152"/>
          </a:xfrm>
        </p:spPr>
        <p:txBody>
          <a:bodyPr/>
          <a:lstStyle>
            <a:lvl1pPr marL="2286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/>
            </a:lvl1pPr>
            <a:lvl2pPr marL="6858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 sz="2800">
                <a:sym typeface="Wingdings" panose="05000000000000000000" pitchFamily="2" charset="2"/>
              </a:defRPr>
            </a:lvl2pPr>
            <a:lvl3pPr marL="11430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 sz="2400"/>
            </a:lvl3pPr>
            <a:lvl4pPr marL="16002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 sz="2000"/>
            </a:lvl4pPr>
            <a:lvl5pPr marL="20574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 sz="2000"/>
            </a:lvl5pPr>
          </a:lstStyle>
          <a:p>
            <a:pPr lvl="0"/>
            <a:r>
              <a:rPr kumimoji="1" lang="ja-JP" altLang="en-US"/>
              <a:t>テキスト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1" name="日付">
            <a:extLst>
              <a:ext uri="{FF2B5EF4-FFF2-40B4-BE49-F238E27FC236}">
                <a16:creationId xmlns:a16="http://schemas.microsoft.com/office/drawing/2014/main" id="{E7643C1F-DC7D-96D5-51F3-1B6D291D708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2" name="フッター">
            <a:extLst>
              <a:ext uri="{FF2B5EF4-FFF2-40B4-BE49-F238E27FC236}">
                <a16:creationId xmlns:a16="http://schemas.microsoft.com/office/drawing/2014/main" id="{7EB41EBC-6BF6-FC6D-B5E3-DBF45B2AEA0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ja-JP"/>
              <a:t>Processing</a:t>
            </a:r>
            <a:r>
              <a:rPr lang="ja-JP" altLang="en-US"/>
              <a:t>で作る鍵盤</a:t>
            </a:r>
          </a:p>
        </p:txBody>
      </p:sp>
      <p:sp>
        <p:nvSpPr>
          <p:cNvPr id="23" name="スライド番号">
            <a:extLst>
              <a:ext uri="{FF2B5EF4-FFF2-40B4-BE49-F238E27FC236}">
                <a16:creationId xmlns:a16="http://schemas.microsoft.com/office/drawing/2014/main" id="{92658BD7-EBA8-1678-223C-CC4B5E60BA5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81A77B1-E0EC-4562-927B-C916A38456D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9208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">
            <a:extLst>
              <a:ext uri="{FF2B5EF4-FFF2-40B4-BE49-F238E27FC236}">
                <a16:creationId xmlns:a16="http://schemas.microsoft.com/office/drawing/2014/main" id="{0F56E012-4715-32C2-2941-020C0B3F76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601249"/>
            <a:ext cx="10515600" cy="5575714"/>
          </a:xfrm>
        </p:spPr>
        <p:txBody>
          <a:bodyPr/>
          <a:lstStyle>
            <a:lvl1pPr marL="2286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/>
            </a:lvl1pPr>
            <a:lvl2pPr marL="6858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 sz="2800">
                <a:sym typeface="Wingdings" panose="05000000000000000000" pitchFamily="2" charset="2"/>
              </a:defRPr>
            </a:lvl2pPr>
            <a:lvl3pPr marL="11430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 sz="2400"/>
            </a:lvl3pPr>
            <a:lvl4pPr marL="16002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 sz="2000"/>
            </a:lvl4pPr>
            <a:lvl5pPr marL="20574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 sz="2000"/>
            </a:lvl5pPr>
          </a:lstStyle>
          <a:p>
            <a:pPr lvl="0"/>
            <a:r>
              <a:rPr kumimoji="1" lang="ja-JP" altLang="en-US"/>
              <a:t>テキスト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1" name="日付">
            <a:extLst>
              <a:ext uri="{FF2B5EF4-FFF2-40B4-BE49-F238E27FC236}">
                <a16:creationId xmlns:a16="http://schemas.microsoft.com/office/drawing/2014/main" id="{E7643C1F-DC7D-96D5-51F3-1B6D291D708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2" name="フッター">
            <a:extLst>
              <a:ext uri="{FF2B5EF4-FFF2-40B4-BE49-F238E27FC236}">
                <a16:creationId xmlns:a16="http://schemas.microsoft.com/office/drawing/2014/main" id="{7EB41EBC-6BF6-FC6D-B5E3-DBF45B2AEA0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ja-JP"/>
              <a:t>Processing</a:t>
            </a:r>
            <a:r>
              <a:rPr lang="ja-JP" altLang="en-US"/>
              <a:t>で作る鍵盤</a:t>
            </a:r>
          </a:p>
        </p:txBody>
      </p:sp>
      <p:sp>
        <p:nvSpPr>
          <p:cNvPr id="23" name="スライド番号">
            <a:extLst>
              <a:ext uri="{FF2B5EF4-FFF2-40B4-BE49-F238E27FC236}">
                <a16:creationId xmlns:a16="http://schemas.microsoft.com/office/drawing/2014/main" id="{92658BD7-EBA8-1678-223C-CC4B5E60BA5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81A77B1-E0EC-4562-927B-C916A38456D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4223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公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">
            <a:extLst>
              <a:ext uri="{FF2B5EF4-FFF2-40B4-BE49-F238E27FC236}">
                <a16:creationId xmlns:a16="http://schemas.microsoft.com/office/drawing/2014/main" id="{0F56E012-4715-32C2-2941-020C0B3F76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177862"/>
            <a:ext cx="10515600" cy="1999100"/>
          </a:xfrm>
        </p:spPr>
        <p:txBody>
          <a:bodyPr/>
          <a:lstStyle>
            <a:lvl1pPr marL="0" indent="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/>
            </a:lvl1pPr>
            <a:lvl2pPr marL="397800" indent="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2800">
                <a:sym typeface="Wingdings" panose="05000000000000000000" pitchFamily="2" charset="2"/>
              </a:defRPr>
            </a:lvl2pPr>
            <a:lvl3pPr marL="855000" indent="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2400"/>
            </a:lvl3pPr>
            <a:lvl4pPr marL="1312200" indent="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2000"/>
            </a:lvl4pPr>
            <a:lvl5pPr marL="1769400" indent="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2000"/>
            </a:lvl5pPr>
          </a:lstStyle>
          <a:p>
            <a:pPr lvl="0"/>
            <a:r>
              <a:rPr kumimoji="1" lang="ja-JP" altLang="en-US"/>
              <a:t>テキスト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1" name="日付">
            <a:extLst>
              <a:ext uri="{FF2B5EF4-FFF2-40B4-BE49-F238E27FC236}">
                <a16:creationId xmlns:a16="http://schemas.microsoft.com/office/drawing/2014/main" id="{E7643C1F-DC7D-96D5-51F3-1B6D291D708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2" name="フッター">
            <a:extLst>
              <a:ext uri="{FF2B5EF4-FFF2-40B4-BE49-F238E27FC236}">
                <a16:creationId xmlns:a16="http://schemas.microsoft.com/office/drawing/2014/main" id="{7EB41EBC-6BF6-FC6D-B5E3-DBF45B2AEA0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ja-JP"/>
              <a:t>Processing</a:t>
            </a:r>
            <a:r>
              <a:rPr lang="ja-JP" altLang="en-US"/>
              <a:t>で作る鍵盤</a:t>
            </a:r>
          </a:p>
        </p:txBody>
      </p:sp>
      <p:sp>
        <p:nvSpPr>
          <p:cNvPr id="23" name="スライド番号">
            <a:extLst>
              <a:ext uri="{FF2B5EF4-FFF2-40B4-BE49-F238E27FC236}">
                <a16:creationId xmlns:a16="http://schemas.microsoft.com/office/drawing/2014/main" id="{92658BD7-EBA8-1678-223C-CC4B5E60BA5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81A77B1-E0EC-4562-927B-C916A38456D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" name="公式背景">
            <a:extLst>
              <a:ext uri="{FF2B5EF4-FFF2-40B4-BE49-F238E27FC236}">
                <a16:creationId xmlns:a16="http://schemas.microsoft.com/office/drawing/2014/main" id="{A714D226-E0AC-CD25-9293-8E7BF90EB5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601248"/>
            <a:ext cx="10515600" cy="33086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ja-JP" altLang="en-US"/>
              <a:t>公式</a:t>
            </a:r>
          </a:p>
        </p:txBody>
      </p:sp>
      <p:sp>
        <p:nvSpPr>
          <p:cNvPr id="5" name="公式">
            <a:extLst>
              <a:ext uri="{FF2B5EF4-FFF2-40B4-BE49-F238E27FC236}">
                <a16:creationId xmlns:a16="http://schemas.microsoft.com/office/drawing/2014/main" id="{B7024E40-42E7-53AA-7D3E-7AE707808C52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993228" y="1744248"/>
            <a:ext cx="10200289" cy="2165599"/>
          </a:xfrm>
        </p:spPr>
        <p:txBody>
          <a:bodyPr/>
          <a:lstStyle>
            <a:lvl1pPr marL="0" indent="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/>
            </a:lvl1pPr>
            <a:lvl2pPr marL="6858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 sz="2800">
                <a:sym typeface="Wingdings" panose="05000000000000000000" pitchFamily="2" charset="2"/>
              </a:defRPr>
            </a:lvl2pPr>
            <a:lvl3pPr marL="11430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 sz="2400"/>
            </a:lvl3pPr>
            <a:lvl4pPr marL="16002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 sz="2000"/>
            </a:lvl4pPr>
            <a:lvl5pPr marL="20574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 sz="2000"/>
            </a:lvl5pPr>
          </a:lstStyle>
          <a:p>
            <a:pPr lvl="0"/>
            <a:r>
              <a:rPr kumimoji="1" lang="ja-JP" altLang="en-US"/>
              <a:t>テキスト</a:t>
            </a:r>
          </a:p>
        </p:txBody>
      </p:sp>
      <p:sp>
        <p:nvSpPr>
          <p:cNvPr id="4" name="公式名">
            <a:extLst>
              <a:ext uri="{FF2B5EF4-FFF2-40B4-BE49-F238E27FC236}">
                <a16:creationId xmlns:a16="http://schemas.microsoft.com/office/drawing/2014/main" id="{DE68973A-C223-FDE8-46FC-16F1BB34D801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93228" y="758909"/>
            <a:ext cx="10200289" cy="628461"/>
          </a:xfrm>
        </p:spPr>
        <p:txBody>
          <a:bodyPr/>
          <a:lstStyle>
            <a:lvl1pPr marL="0" indent="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/>
            </a:lvl1pPr>
            <a:lvl2pPr marL="6858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 sz="2800">
                <a:sym typeface="Wingdings" panose="05000000000000000000" pitchFamily="2" charset="2"/>
              </a:defRPr>
            </a:lvl2pPr>
            <a:lvl3pPr marL="11430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 sz="2400"/>
            </a:lvl3pPr>
            <a:lvl4pPr marL="16002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 sz="2000"/>
            </a:lvl4pPr>
            <a:lvl5pPr marL="20574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 sz="2000"/>
            </a:lvl5pPr>
          </a:lstStyle>
          <a:p>
            <a:pPr lvl="0"/>
            <a:r>
              <a:rPr kumimoji="1" lang="ja-JP" altLang="en-US"/>
              <a:t>公式名</a:t>
            </a:r>
          </a:p>
        </p:txBody>
      </p:sp>
      <p:sp>
        <p:nvSpPr>
          <p:cNvPr id="8" name="横線">
            <a:extLst>
              <a:ext uri="{FF2B5EF4-FFF2-40B4-BE49-F238E27FC236}">
                <a16:creationId xmlns:a16="http://schemas.microsoft.com/office/drawing/2014/main" id="{3DB44FD2-B4E7-9196-F13A-5ABBE1E5878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542001"/>
            <a:ext cx="10515600" cy="45719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/>
              <a:t>-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90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公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">
            <a:extLst>
              <a:ext uri="{FF2B5EF4-FFF2-40B4-BE49-F238E27FC236}">
                <a16:creationId xmlns:a16="http://schemas.microsoft.com/office/drawing/2014/main" id="{0F56E012-4715-32C2-2941-020C0B3F76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177862"/>
            <a:ext cx="10515600" cy="1999100"/>
          </a:xfrm>
        </p:spPr>
        <p:txBody>
          <a:bodyPr/>
          <a:lstStyle>
            <a:lvl1pPr marL="0" indent="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/>
            </a:lvl1pPr>
            <a:lvl2pPr marL="397800" indent="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2800">
                <a:sym typeface="Wingdings" panose="05000000000000000000" pitchFamily="2" charset="2"/>
              </a:defRPr>
            </a:lvl2pPr>
            <a:lvl3pPr marL="855000" indent="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2400"/>
            </a:lvl3pPr>
            <a:lvl4pPr marL="1312200" indent="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2000"/>
            </a:lvl4pPr>
            <a:lvl5pPr marL="1769400" indent="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2000"/>
            </a:lvl5pPr>
          </a:lstStyle>
          <a:p>
            <a:pPr lvl="0"/>
            <a:r>
              <a:rPr kumimoji="1" lang="ja-JP" altLang="en-US"/>
              <a:t>テキスト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1" name="日付">
            <a:extLst>
              <a:ext uri="{FF2B5EF4-FFF2-40B4-BE49-F238E27FC236}">
                <a16:creationId xmlns:a16="http://schemas.microsoft.com/office/drawing/2014/main" id="{E7643C1F-DC7D-96D5-51F3-1B6D291D708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2" name="フッター">
            <a:extLst>
              <a:ext uri="{FF2B5EF4-FFF2-40B4-BE49-F238E27FC236}">
                <a16:creationId xmlns:a16="http://schemas.microsoft.com/office/drawing/2014/main" id="{7EB41EBC-6BF6-FC6D-B5E3-DBF45B2AEA0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ja-JP"/>
              <a:t>Processing</a:t>
            </a:r>
            <a:r>
              <a:rPr lang="ja-JP" altLang="en-US"/>
              <a:t>で作る鍵盤</a:t>
            </a:r>
          </a:p>
        </p:txBody>
      </p:sp>
      <p:sp>
        <p:nvSpPr>
          <p:cNvPr id="23" name="スライド番号">
            <a:extLst>
              <a:ext uri="{FF2B5EF4-FFF2-40B4-BE49-F238E27FC236}">
                <a16:creationId xmlns:a16="http://schemas.microsoft.com/office/drawing/2014/main" id="{92658BD7-EBA8-1678-223C-CC4B5E60BA5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81A77B1-E0EC-4562-927B-C916A38456D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" name="公式背景">
            <a:extLst>
              <a:ext uri="{FF2B5EF4-FFF2-40B4-BE49-F238E27FC236}">
                <a16:creationId xmlns:a16="http://schemas.microsoft.com/office/drawing/2014/main" id="{A714D226-E0AC-CD25-9293-8E7BF90EB5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601248"/>
            <a:ext cx="10515600" cy="33086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ja-JP" altLang="en-US"/>
              <a:t>公式</a:t>
            </a:r>
          </a:p>
        </p:txBody>
      </p:sp>
      <p:sp>
        <p:nvSpPr>
          <p:cNvPr id="5" name="公式">
            <a:extLst>
              <a:ext uri="{FF2B5EF4-FFF2-40B4-BE49-F238E27FC236}">
                <a16:creationId xmlns:a16="http://schemas.microsoft.com/office/drawing/2014/main" id="{B7024E40-42E7-53AA-7D3E-7AE707808C52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993228" y="758910"/>
            <a:ext cx="10200289" cy="3150938"/>
          </a:xfrm>
        </p:spPr>
        <p:txBody>
          <a:bodyPr/>
          <a:lstStyle>
            <a:lvl1pPr marL="0" indent="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/>
            </a:lvl1pPr>
            <a:lvl2pPr marL="6858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 sz="2800">
                <a:sym typeface="Wingdings" panose="05000000000000000000" pitchFamily="2" charset="2"/>
              </a:defRPr>
            </a:lvl2pPr>
            <a:lvl3pPr marL="11430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 sz="2400"/>
            </a:lvl3pPr>
            <a:lvl4pPr marL="16002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 sz="2000"/>
            </a:lvl4pPr>
            <a:lvl5pPr marL="2057400" indent="-288000"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"/>
              <a:defRPr sz="2000"/>
            </a:lvl5pPr>
          </a:lstStyle>
          <a:p>
            <a:pPr lvl="0"/>
            <a:r>
              <a:rPr kumimoji="1"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353957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">
            <a:extLst>
              <a:ext uri="{FF2B5EF4-FFF2-40B4-BE49-F238E27FC236}">
                <a16:creationId xmlns:a16="http://schemas.microsoft.com/office/drawing/2014/main" id="{BA02AC4F-961E-F698-4652-6E5E3D29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">
            <a:extLst>
              <a:ext uri="{FF2B5EF4-FFF2-40B4-BE49-F238E27FC236}">
                <a16:creationId xmlns:a16="http://schemas.microsoft.com/office/drawing/2014/main" id="{5F042C12-6C57-5938-3401-353FF737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Processing</a:t>
            </a:r>
            <a:r>
              <a:rPr kumimoji="1" lang="ja-JP" altLang="en-US"/>
              <a:t>で作る鍵盤</a:t>
            </a:r>
          </a:p>
        </p:txBody>
      </p:sp>
      <p:sp>
        <p:nvSpPr>
          <p:cNvPr id="4" name="スライド番号">
            <a:extLst>
              <a:ext uri="{FF2B5EF4-FFF2-40B4-BE49-F238E27FC236}">
                <a16:creationId xmlns:a16="http://schemas.microsoft.com/office/drawing/2014/main" id="{2584EA8B-D439-D075-319C-75C07D58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7B1-E0EC-4562-927B-C916A38456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86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>
            <a:extLst>
              <a:ext uri="{FF2B5EF4-FFF2-40B4-BE49-F238E27FC236}">
                <a16:creationId xmlns:a16="http://schemas.microsoft.com/office/drawing/2014/main" id="{3A29FDA6-8AD9-AD6F-02AD-B41977FA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598B95-C79F-D4B2-02E0-AF2EF1AA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テキスト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168127-E532-8A7E-209E-329810F14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1C78D4-350B-0FBB-5242-AF18E9E87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ja-JP"/>
              <a:t>Processing</a:t>
            </a:r>
            <a:r>
              <a:rPr lang="ja-JP" altLang="en-US"/>
              <a:t>で作る鍵盤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92838E-E9A1-47A2-E781-6E1279932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3008" y="6356350"/>
            <a:ext cx="606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1A77B1-E0EC-4562-927B-C916A38456D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886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9" r:id="rId4"/>
    <p:sldLayoutId id="2147483661" r:id="rId5"/>
    <p:sldLayoutId id="2147483662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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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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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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A943F25E-8B24-9496-366E-E893F8833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緒方 秀男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8FBA731-EBB1-B2C5-E4C3-29C86558D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Processing</a:t>
            </a:r>
            <a:r>
              <a:rPr kumimoji="1" lang="ja-JP" altLang="en-US"/>
              <a:t>で作る鍵盤</a:t>
            </a:r>
          </a:p>
        </p:txBody>
      </p:sp>
    </p:spTree>
    <p:extLst>
      <p:ext uri="{BB962C8B-B14F-4D97-AF65-F5344CB8AC3E}">
        <p14:creationId xmlns:p14="http://schemas.microsoft.com/office/powerpoint/2010/main" val="388386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917566D-98ED-79E8-DDC9-376FE29C8F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617C30D-D9D9-72AA-7048-AD101866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基本機能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8718F5-E397-D462-67E6-1BFFFAF6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キーが押されている間、音を再生</a:t>
            </a:r>
            <a:endParaRPr kumimoji="1" lang="en-US" altLang="ja-JP"/>
          </a:p>
          <a:p>
            <a:r>
              <a:rPr lang="ja-JP" altLang="en-US"/>
              <a:t>和音にも対応</a:t>
            </a:r>
            <a:endParaRPr lang="en-US" altLang="ja-JP"/>
          </a:p>
          <a:p>
            <a:r>
              <a:rPr lang="ja-JP" altLang="en-US"/>
              <a:t>波形を表示</a:t>
            </a:r>
            <a:endParaRPr kumimoji="1" lang="en-US" altLang="ja-JP"/>
          </a:p>
          <a:p>
            <a:r>
              <a:rPr lang="ja-JP" altLang="en-US"/>
              <a:t>音域：</a:t>
            </a:r>
            <a:r>
              <a:rPr lang="nn-NO" altLang="ja-JP"/>
              <a:t>56(G#3) ~ 75(D#5)</a:t>
            </a:r>
            <a:endParaRPr kumimoji="1" lang="en-US" altLang="ja-JP"/>
          </a:p>
          <a:p>
            <a:r>
              <a:rPr lang="ja-JP" altLang="en-US"/>
              <a:t>音色：正弦波、矩形波、三角波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7321AE-9718-E213-D90C-17AA7361B3A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ja-JP"/>
              <a:t>Processing</a:t>
            </a:r>
            <a:r>
              <a:rPr lang="ja-JP" altLang="en-US"/>
              <a:t>で作る鍵盤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F6FB4-05D8-071B-FF1B-C1A5018413E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81A77B1-E0EC-4562-927B-C916A38456DE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4969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F5FA5DF6-BB15-8BE9-55EC-07CEBB775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CF66779-84FC-1198-9002-B7F8DC9D1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説明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25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917566D-98ED-79E8-DDC9-376FE29C8F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617C30D-D9D9-72AA-7048-AD101866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基本機能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8718F5-E397-D462-67E6-1BFFFAF6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キーが押されている間、音を再生</a:t>
            </a:r>
            <a:endParaRPr kumimoji="1" lang="en-US" altLang="ja-JP"/>
          </a:p>
          <a:p>
            <a:r>
              <a:rPr lang="ja-JP" altLang="en-US"/>
              <a:t>和音にも対応</a:t>
            </a:r>
            <a:endParaRPr lang="en-US" altLang="ja-JP"/>
          </a:p>
          <a:p>
            <a:r>
              <a:rPr lang="ja-JP" altLang="en-US"/>
              <a:t>波形を表示</a:t>
            </a:r>
            <a:endParaRPr kumimoji="1" lang="en-US" altLang="ja-JP"/>
          </a:p>
          <a:p>
            <a:r>
              <a:rPr lang="ja-JP" altLang="en-US"/>
              <a:t>音域：</a:t>
            </a:r>
            <a:r>
              <a:rPr lang="nn-NO" altLang="ja-JP"/>
              <a:t>56(G#3) ~ 75(D#5)</a:t>
            </a:r>
            <a:endParaRPr kumimoji="1" lang="en-US" altLang="ja-JP"/>
          </a:p>
          <a:p>
            <a:r>
              <a:rPr lang="ja-JP" altLang="en-US"/>
              <a:t>音色：正弦波、矩形波、三角波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7321AE-9718-E213-D90C-17AA7361B3A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ja-JP"/>
              <a:t>Processing</a:t>
            </a:r>
            <a:r>
              <a:rPr lang="ja-JP" altLang="en-US"/>
              <a:t>で作る鍵盤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F6FB4-05D8-071B-FF1B-C1A5018413E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81A77B1-E0EC-4562-927B-C916A38456DE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7652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50DC77D-9637-D5A2-CD13-6F75752A08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2610C13-FD04-1B13-0FBF-DF953D8C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画面</a:t>
            </a:r>
            <a:endParaRPr kumimoji="1" lang="ja-JP" altLang="en-US"/>
          </a:p>
        </p:txBody>
      </p:sp>
      <p:pic>
        <p:nvPicPr>
          <p:cNvPr id="8" name="コンテンツ プレースホルダー 7" descr="グラフ&#10;&#10;自動的に生成された説明">
            <a:extLst>
              <a:ext uri="{FF2B5EF4-FFF2-40B4-BE49-F238E27FC236}">
                <a16:creationId xmlns:a16="http://schemas.microsoft.com/office/drawing/2014/main" id="{0ED843D0-F60C-1ED7-A364-5A1CE73E0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6" y="1532896"/>
            <a:ext cx="11584228" cy="3792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0DC949-E8A6-5111-CB60-4D57982EDFE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81A77B1-E0EC-4562-927B-C916A38456DE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FD43BC-ADFA-BE6B-9725-D8239385917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ja-JP"/>
              <a:t>Processing</a:t>
            </a:r>
            <a:r>
              <a:rPr lang="ja-JP" altLang="en-US"/>
              <a:t>で作る鍵盤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904388-D3D2-E623-0DE0-CB412DCF744D}"/>
              </a:ext>
            </a:extLst>
          </p:cNvPr>
          <p:cNvSpPr txBox="1"/>
          <p:nvPr/>
        </p:nvSpPr>
        <p:spPr>
          <a:xfrm>
            <a:off x="4118535" y="5286729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正弦波で</a:t>
            </a:r>
            <a:r>
              <a:rPr kumimoji="1" lang="en-US" altLang="ja-JP"/>
              <a:t>Cmaj</a:t>
            </a:r>
            <a:r>
              <a:rPr kumimoji="1" lang="ja-JP" altLang="en-US"/>
              <a:t>を鳴らしたときの波形</a:t>
            </a:r>
          </a:p>
        </p:txBody>
      </p:sp>
    </p:spTree>
    <p:extLst>
      <p:ext uri="{BB962C8B-B14F-4D97-AF65-F5344CB8AC3E}">
        <p14:creationId xmlns:p14="http://schemas.microsoft.com/office/powerpoint/2010/main" val="266689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A26CDB9B-ABD9-E69A-7FE5-99494A9D7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164E2C0-4BA9-D94B-400F-904F4CD90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実演</a:t>
            </a:r>
          </a:p>
        </p:txBody>
      </p:sp>
    </p:spTree>
    <p:extLst>
      <p:ext uri="{BB962C8B-B14F-4D97-AF65-F5344CB8AC3E}">
        <p14:creationId xmlns:p14="http://schemas.microsoft.com/office/powerpoint/2010/main" val="311375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77C50EA5-7C81-08C3-06A4-9E027CA21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A61E34B-8E28-35A7-E709-C5196D424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コード解説</a:t>
            </a:r>
          </a:p>
        </p:txBody>
      </p:sp>
    </p:spTree>
    <p:extLst>
      <p:ext uri="{BB962C8B-B14F-4D97-AF65-F5344CB8AC3E}">
        <p14:creationId xmlns:p14="http://schemas.microsoft.com/office/powerpoint/2010/main" val="220549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B02962C-99A4-A9BF-8818-F6EF67D4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Processing</a:t>
            </a:r>
            <a:r>
              <a:rPr kumimoji="1" lang="ja-JP" altLang="en-US"/>
              <a:t>で作る鍵盤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E5B4D5D-819A-B3C1-6237-39780727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7B1-E0EC-4562-927B-C916A38456DE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5AB6579-6CC6-A10F-F391-30EA23970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122"/>
          <a:stretch/>
        </p:blipFill>
        <p:spPr>
          <a:xfrm>
            <a:off x="930056" y="141319"/>
            <a:ext cx="6003095" cy="658015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F3FF85-058B-5B70-AC88-78E8535B1042}"/>
              </a:ext>
            </a:extLst>
          </p:cNvPr>
          <p:cNvSpPr/>
          <p:nvPr/>
        </p:nvSpPr>
        <p:spPr>
          <a:xfrm>
            <a:off x="1334017" y="802369"/>
            <a:ext cx="4814169" cy="737351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8D074D-1489-7FB8-0345-86923F7F7CA6}"/>
              </a:ext>
            </a:extLst>
          </p:cNvPr>
          <p:cNvSpPr txBox="1"/>
          <p:nvPr/>
        </p:nvSpPr>
        <p:spPr>
          <a:xfrm>
            <a:off x="7591809" y="1872278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/>
              <a:t>Instrument</a:t>
            </a:r>
            <a:r>
              <a:rPr lang="ja-JP" altLang="en-US" sz="2400"/>
              <a:t>インタフェース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C08C06C-A81A-EE53-42A0-2DA89A89DC0C}"/>
              </a:ext>
            </a:extLst>
          </p:cNvPr>
          <p:cNvSpPr txBox="1"/>
          <p:nvPr/>
        </p:nvSpPr>
        <p:spPr>
          <a:xfrm>
            <a:off x="8010994" y="311048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/>
              <a:t>音色のクラスに実装</a:t>
            </a:r>
            <a:endParaRPr kumimoji="1" lang="ja-JP" altLang="en-US" sz="2400"/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91004AB-3D1D-44BE-EA9D-1060E4F3776C}"/>
              </a:ext>
            </a:extLst>
          </p:cNvPr>
          <p:cNvSpPr/>
          <p:nvPr/>
        </p:nvSpPr>
        <p:spPr>
          <a:xfrm flipV="1">
            <a:off x="9321446" y="2609629"/>
            <a:ext cx="333752" cy="2251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13A84298-6733-49D7-BE19-30A0A95D6D37}"/>
              </a:ext>
            </a:extLst>
          </p:cNvPr>
          <p:cNvSpPr/>
          <p:nvPr/>
        </p:nvSpPr>
        <p:spPr>
          <a:xfrm flipV="1">
            <a:off x="9321446" y="3847836"/>
            <a:ext cx="333752" cy="2251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9097AB6-0651-714B-9DA2-F8A96D0738FD}"/>
              </a:ext>
            </a:extLst>
          </p:cNvPr>
          <p:cNvSpPr txBox="1"/>
          <p:nvPr/>
        </p:nvSpPr>
        <p:spPr>
          <a:xfrm>
            <a:off x="7549329" y="4348692"/>
            <a:ext cx="387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/>
              <a:t>音高から、音の信号を作る</a:t>
            </a:r>
            <a:endParaRPr kumimoji="1" lang="ja-JP" altLang="en-US" sz="24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075E2B3-5431-B0C2-CF6C-21EAA74E80AD}"/>
              </a:ext>
            </a:extLst>
          </p:cNvPr>
          <p:cNvSpPr/>
          <p:nvPr/>
        </p:nvSpPr>
        <p:spPr>
          <a:xfrm>
            <a:off x="1638818" y="3875336"/>
            <a:ext cx="4960306" cy="1929009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">
            <a:extLst>
              <a:ext uri="{FF2B5EF4-FFF2-40B4-BE49-F238E27FC236}">
                <a16:creationId xmlns:a16="http://schemas.microsoft.com/office/drawing/2014/main" id="{3CECC71A-BD7B-7B7C-30DA-F874CEEAF476}"/>
              </a:ext>
            </a:extLst>
          </p:cNvPr>
          <p:cNvSpPr txBox="1">
            <a:spLocks/>
          </p:cNvSpPr>
          <p:nvPr/>
        </p:nvSpPr>
        <p:spPr>
          <a:xfrm>
            <a:off x="8153400" y="294055"/>
            <a:ext cx="2620288" cy="63607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kumimoji="1"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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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sp>
        <p:nvSpPr>
          <p:cNvPr id="24" name="タイトル 2">
            <a:extLst>
              <a:ext uri="{FF2B5EF4-FFF2-40B4-BE49-F238E27FC236}">
                <a16:creationId xmlns:a16="http://schemas.microsoft.com/office/drawing/2014/main" id="{CFCFD80E-FAFB-1913-629D-A073837AC04C}"/>
              </a:ext>
            </a:extLst>
          </p:cNvPr>
          <p:cNvSpPr txBox="1">
            <a:spLocks/>
          </p:cNvSpPr>
          <p:nvPr/>
        </p:nvSpPr>
        <p:spPr>
          <a:xfrm>
            <a:off x="8163550" y="339135"/>
            <a:ext cx="2620287" cy="63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音色</a:t>
            </a:r>
          </a:p>
        </p:txBody>
      </p:sp>
    </p:spTree>
    <p:extLst>
      <p:ext uri="{BB962C8B-B14F-4D97-AF65-F5344CB8AC3E}">
        <p14:creationId xmlns:p14="http://schemas.microsoft.com/office/powerpoint/2010/main" val="225487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81FA124-F4DA-9D15-0F0C-B4FC7AC3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Processing</a:t>
            </a:r>
            <a:r>
              <a:rPr kumimoji="1" lang="ja-JP" altLang="en-US"/>
              <a:t>で作る鍵盤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E8A306A-77D9-5D65-7409-D58EB9A7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7B1-E0EC-4562-927B-C916A38456DE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E8F786B-93E1-AE11-AB29-F31A2573C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90"/>
          <a:stretch/>
        </p:blipFill>
        <p:spPr>
          <a:xfrm>
            <a:off x="930056" y="131270"/>
            <a:ext cx="6003095" cy="6590205"/>
          </a:xfrm>
          <a:prstGeom prst="rect">
            <a:avLst/>
          </a:prstGeom>
        </p:spPr>
      </p:pic>
      <p:sp>
        <p:nvSpPr>
          <p:cNvPr id="24" name="テキスト プレースホルダー 1">
            <a:extLst>
              <a:ext uri="{FF2B5EF4-FFF2-40B4-BE49-F238E27FC236}">
                <a16:creationId xmlns:a16="http://schemas.microsoft.com/office/drawing/2014/main" id="{185508D6-61FE-628D-D259-6F9E3718605D}"/>
              </a:ext>
            </a:extLst>
          </p:cNvPr>
          <p:cNvSpPr txBox="1">
            <a:spLocks/>
          </p:cNvSpPr>
          <p:nvPr/>
        </p:nvSpPr>
        <p:spPr>
          <a:xfrm>
            <a:off x="8153400" y="294055"/>
            <a:ext cx="2620288" cy="63607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kumimoji="1"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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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sp>
        <p:nvSpPr>
          <p:cNvPr id="25" name="タイトル 2">
            <a:extLst>
              <a:ext uri="{FF2B5EF4-FFF2-40B4-BE49-F238E27FC236}">
                <a16:creationId xmlns:a16="http://schemas.microsoft.com/office/drawing/2014/main" id="{C34A8CF5-E413-6CEC-0906-1C696FB76A62}"/>
              </a:ext>
            </a:extLst>
          </p:cNvPr>
          <p:cNvSpPr txBox="1">
            <a:spLocks/>
          </p:cNvSpPr>
          <p:nvPr/>
        </p:nvSpPr>
        <p:spPr>
          <a:xfrm>
            <a:off x="8163550" y="339135"/>
            <a:ext cx="2620287" cy="63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キー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2F90D6C-6803-A411-81D4-EA7C61C7DC8E}"/>
              </a:ext>
            </a:extLst>
          </p:cNvPr>
          <p:cNvSpPr txBox="1"/>
          <p:nvPr/>
        </p:nvSpPr>
        <p:spPr>
          <a:xfrm>
            <a:off x="7506850" y="1609232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/>
              <a:t>押したキーをセットに追加</a:t>
            </a:r>
            <a:endParaRPr kumimoji="1" lang="ja-JP" altLang="en-US" sz="24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07D80C3-D6A8-F7E8-7462-27C2A207E1B7}"/>
              </a:ext>
            </a:extLst>
          </p:cNvPr>
          <p:cNvSpPr txBox="1"/>
          <p:nvPr/>
        </p:nvSpPr>
        <p:spPr>
          <a:xfrm>
            <a:off x="8626546" y="284743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/>
              <a:t>音を鳴らす</a:t>
            </a:r>
            <a:endParaRPr kumimoji="1" lang="ja-JP" altLang="en-US" sz="2400"/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C4B52937-9BC9-6491-00B6-01673F761F57}"/>
              </a:ext>
            </a:extLst>
          </p:cNvPr>
          <p:cNvSpPr/>
          <p:nvPr/>
        </p:nvSpPr>
        <p:spPr>
          <a:xfrm flipV="1">
            <a:off x="9321446" y="2346583"/>
            <a:ext cx="333752" cy="2251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二等辺三角形 29">
            <a:extLst>
              <a:ext uri="{FF2B5EF4-FFF2-40B4-BE49-F238E27FC236}">
                <a16:creationId xmlns:a16="http://schemas.microsoft.com/office/drawing/2014/main" id="{AED7304C-5EF0-DBE2-DA6F-D5B90E406A57}"/>
              </a:ext>
            </a:extLst>
          </p:cNvPr>
          <p:cNvSpPr/>
          <p:nvPr/>
        </p:nvSpPr>
        <p:spPr>
          <a:xfrm flipV="1">
            <a:off x="9321446" y="3584790"/>
            <a:ext cx="333752" cy="2251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3E468A-3981-38FD-8B20-5D57AB3004F6}"/>
              </a:ext>
            </a:extLst>
          </p:cNvPr>
          <p:cNvSpPr txBox="1"/>
          <p:nvPr/>
        </p:nvSpPr>
        <p:spPr>
          <a:xfrm>
            <a:off x="7395443" y="408564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/>
              <a:t>離したキーをセットから削除</a:t>
            </a:r>
            <a:endParaRPr kumimoji="1" lang="ja-JP" altLang="en-US" sz="2400"/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4D6D21B9-4D98-F2A8-2327-CBF7C4F92DCB}"/>
              </a:ext>
            </a:extLst>
          </p:cNvPr>
          <p:cNvSpPr/>
          <p:nvPr/>
        </p:nvSpPr>
        <p:spPr>
          <a:xfrm flipV="1">
            <a:off x="9321446" y="4825044"/>
            <a:ext cx="333752" cy="2251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1C3DA2A-18CF-619E-B167-4C99B8E71008}"/>
              </a:ext>
            </a:extLst>
          </p:cNvPr>
          <p:cNvSpPr txBox="1"/>
          <p:nvPr/>
        </p:nvSpPr>
        <p:spPr>
          <a:xfrm>
            <a:off x="8611917" y="532661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/>
              <a:t>音を止める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31976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DC9F5BE-D100-9349-B2A6-B16DD5DA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Processing</a:t>
            </a:r>
            <a:r>
              <a:rPr kumimoji="1" lang="ja-JP" altLang="en-US"/>
              <a:t>で作る鍵盤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63D46F-C711-3EE4-17DB-3B5A5E21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7B1-E0EC-4562-927B-C916A38456DE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EEA7417-73C3-7E9E-95F9-F8C1E9B5C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90" b="21144"/>
          <a:stretch/>
        </p:blipFill>
        <p:spPr>
          <a:xfrm>
            <a:off x="930055" y="136526"/>
            <a:ext cx="6013906" cy="6584950"/>
          </a:xfrm>
          <a:prstGeom prst="rect">
            <a:avLst/>
          </a:prstGeom>
        </p:spPr>
      </p:pic>
      <p:sp>
        <p:nvSpPr>
          <p:cNvPr id="11" name="テキスト プレースホルダー 1">
            <a:extLst>
              <a:ext uri="{FF2B5EF4-FFF2-40B4-BE49-F238E27FC236}">
                <a16:creationId xmlns:a16="http://schemas.microsoft.com/office/drawing/2014/main" id="{5B9F844B-870E-105D-CB73-92A741A6701F}"/>
              </a:ext>
            </a:extLst>
          </p:cNvPr>
          <p:cNvSpPr txBox="1">
            <a:spLocks/>
          </p:cNvSpPr>
          <p:nvPr/>
        </p:nvSpPr>
        <p:spPr>
          <a:xfrm>
            <a:off x="8153400" y="294055"/>
            <a:ext cx="2620288" cy="63607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kumimoji="1"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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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sp>
        <p:nvSpPr>
          <p:cNvPr id="12" name="タイトル 2">
            <a:extLst>
              <a:ext uri="{FF2B5EF4-FFF2-40B4-BE49-F238E27FC236}">
                <a16:creationId xmlns:a16="http://schemas.microsoft.com/office/drawing/2014/main" id="{54237930-FD4B-E779-9039-D6D0A252A203}"/>
              </a:ext>
            </a:extLst>
          </p:cNvPr>
          <p:cNvSpPr txBox="1">
            <a:spLocks/>
          </p:cNvSpPr>
          <p:nvPr/>
        </p:nvSpPr>
        <p:spPr>
          <a:xfrm>
            <a:off x="8163550" y="339135"/>
            <a:ext cx="2620287" cy="63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波形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86C6D8-73B1-843F-3A29-E8ECB69F9061}"/>
              </a:ext>
            </a:extLst>
          </p:cNvPr>
          <p:cNvSpPr txBox="1"/>
          <p:nvPr/>
        </p:nvSpPr>
        <p:spPr>
          <a:xfrm>
            <a:off x="8321562" y="2010064"/>
            <a:ext cx="2333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/>
              <a:t>waveOffset</a:t>
            </a:r>
            <a:r>
              <a:rPr lang="ja-JP" altLang="en-US" sz="2400"/>
              <a:t>変数</a:t>
            </a:r>
            <a:endParaRPr kumimoji="1" lang="ja-JP" altLang="en-US" sz="2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89C18F-D8CC-5CD5-2DDE-E98DCAA92A56}"/>
              </a:ext>
            </a:extLst>
          </p:cNvPr>
          <p:cNvSpPr txBox="1"/>
          <p:nvPr/>
        </p:nvSpPr>
        <p:spPr>
          <a:xfrm>
            <a:off x="8788449" y="3874571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/>
              <a:t>map</a:t>
            </a:r>
            <a:r>
              <a:rPr lang="ja-JP" altLang="en-US" sz="2400"/>
              <a:t>関数</a:t>
            </a:r>
            <a:endParaRPr kumimoji="1" lang="ja-JP" altLang="en-US" sz="2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F0B2C44-F4B2-E22B-7918-61035C2174F8}"/>
              </a:ext>
            </a:extLst>
          </p:cNvPr>
          <p:cNvSpPr txBox="1"/>
          <p:nvPr/>
        </p:nvSpPr>
        <p:spPr>
          <a:xfrm>
            <a:off x="7626272" y="2685498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/>
              <a:t>波を</a:t>
            </a:r>
            <a:r>
              <a:rPr lang="en-US" altLang="ja-JP" sz="2400"/>
              <a:t>x</a:t>
            </a:r>
            <a:r>
              <a:rPr lang="ja-JP" altLang="en-US" sz="2400"/>
              <a:t>軸方向に移動させる</a:t>
            </a:r>
            <a:endParaRPr kumimoji="1" lang="ja-JP" altLang="en-US" sz="2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E3711E0-7D11-CDCE-27C0-D3F1C98D82C5}"/>
              </a:ext>
            </a:extLst>
          </p:cNvPr>
          <p:cNvSpPr txBox="1"/>
          <p:nvPr/>
        </p:nvSpPr>
        <p:spPr>
          <a:xfrm>
            <a:off x="8047662" y="4600109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/>
              <a:t>Y</a:t>
            </a:r>
            <a:r>
              <a:rPr lang="ja-JP" altLang="en-US" sz="2400"/>
              <a:t>軸方向の幅を制限</a:t>
            </a:r>
            <a:endParaRPr kumimoji="1" lang="ja-JP" altLang="en-US" sz="240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4A2BFEE-FC87-FFE9-E2EE-ADFCE5AD0637}"/>
              </a:ext>
            </a:extLst>
          </p:cNvPr>
          <p:cNvCxnSpPr/>
          <p:nvPr/>
        </p:nvCxnSpPr>
        <p:spPr>
          <a:xfrm>
            <a:off x="8048320" y="2471729"/>
            <a:ext cx="288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EA09F23-6B21-A1AE-9064-BE625C70875F}"/>
              </a:ext>
            </a:extLst>
          </p:cNvPr>
          <p:cNvCxnSpPr/>
          <p:nvPr/>
        </p:nvCxnSpPr>
        <p:spPr>
          <a:xfrm>
            <a:off x="8048320" y="4367477"/>
            <a:ext cx="288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88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2C2C2C"/>
      </a:dk1>
      <a:lt1>
        <a:srgbClr val="FAFAFA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EA5506"/>
      </a:accent3>
      <a:accent4>
        <a:srgbClr val="969FA7"/>
      </a:accent4>
      <a:accent5>
        <a:srgbClr val="A2C777"/>
      </a:accent5>
      <a:accent6>
        <a:srgbClr val="42955F"/>
      </a:accent6>
      <a:hlink>
        <a:srgbClr val="2C2C2C"/>
      </a:hlink>
      <a:folHlink>
        <a:srgbClr val="2C2C2C"/>
      </a:folHlink>
    </a:clrScheme>
    <a:fontScheme name="游M &amp; Arial">
      <a:majorFont>
        <a:latin typeface="Arial"/>
        <a:ea typeface="游ゴシック Medium"/>
        <a:cs typeface=""/>
      </a:majorFont>
      <a:minorFont>
        <a:latin typeface="Arial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185</Words>
  <Application>Microsoft Office PowerPoint</Application>
  <PresentationFormat>ワイド画面</PresentationFormat>
  <Paragraphs>45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Arial</vt:lpstr>
      <vt:lpstr>Wingdings</vt:lpstr>
      <vt:lpstr>Wingdings 2</vt:lpstr>
      <vt:lpstr>Office テーマ</vt:lpstr>
      <vt:lpstr>Processingで作る鍵盤</vt:lpstr>
      <vt:lpstr>説明</vt:lpstr>
      <vt:lpstr>基本機能</vt:lpstr>
      <vt:lpstr>画面</vt:lpstr>
      <vt:lpstr>実演</vt:lpstr>
      <vt:lpstr>コード解説</vt:lpstr>
      <vt:lpstr>PowerPoint プレゼンテーション</vt:lpstr>
      <vt:lpstr>PowerPoint プレゼンテーション</vt:lpstr>
      <vt:lpstr>PowerPoint プレゼンテーション</vt:lpstr>
      <vt:lpstr>基本機能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緒方 秀男</dc:creator>
  <cp:lastModifiedBy>username</cp:lastModifiedBy>
  <cp:revision>17</cp:revision>
  <dcterms:created xsi:type="dcterms:W3CDTF">2024-01-19T10:26:29Z</dcterms:created>
  <dcterms:modified xsi:type="dcterms:W3CDTF">2024-05-05T00:19:54Z</dcterms:modified>
</cp:coreProperties>
</file>