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c3ab3955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c3ab3955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c697bca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c697bca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de2e130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de2e130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de2e130c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de2e130c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de2e130c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de2e130c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c8314ac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c8314ac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c8314ac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c8314ac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c8314ac5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c8314ac5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dcea9cf8d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dcea9cf8d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Montserrat"/>
                <a:ea typeface="Montserrat"/>
                <a:cs typeface="Montserrat"/>
                <a:sym typeface="Montserrat"/>
              </a:rPr>
              <a:t>There is an urgent need for targeted safety measures, particularly for young adults aged 15 to 34, who are at higher risk of TBI from motor vehicle crashes. Since unintentional falls are the leading cause of TBI, stronger public health campaigns focused on accident prevention in both domestic and occupational settings are essential. Additionally, the lower severity of TBIs in the Air Force suggests that their safety protocols could be beneficial for other military branches. Finally, the increase in emergency treatments and hospitalizations for TBI highlights the necessity for healthcare systems to allocate more resources and implement preventive strategies to address this pressing public health issue.</a:t>
            </a:r>
            <a:endParaRPr b="1" sz="1000">
              <a:latin typeface="Montserrat"/>
              <a:ea typeface="Montserrat"/>
              <a:cs typeface="Montserrat"/>
              <a:sym typeface="Montserra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de2e130c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de2e130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dcea9cf8d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dcea9cf8d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de2e130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de2e130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This project highlighted key causes and trends in Traumatic Brain Injury (TBI), showing that young adults face higher risks from motor vehicle crashes, while unintentional falls are the leading cause across all groups. The Air Force's lower TBI severity suggests safety protocols that other branches could adopt. The rise in hospitalizations calls for better healthcare preparedness and preventive measures. Overall, this analysis shows the importance of using data to drive informed decisions in public health, military safety, and healthcare planning.</a:t>
            </a:r>
            <a:endParaRPr b="1">
              <a:latin typeface="Georgia"/>
              <a:ea typeface="Georgia"/>
              <a:cs typeface="Georgia"/>
              <a:sym typeface="Georg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de2e130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de2e130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de2e130c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de2e130c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Montserrat"/>
                <a:ea typeface="Montserrat"/>
                <a:cs typeface="Montserrat"/>
                <a:sym typeface="Montserrat"/>
              </a:rPr>
              <a:t>In summary, the insights from our analysis call for a collective and proactive approach. Public health officials, military organizations, and healthcare systems must collaborate to create safer environments and improve treatment outcomes for individuals at risk of TBIs. Together, we can work towards a future with fewer brain injuries and better support for those affected.</a:t>
            </a:r>
            <a:endParaRPr b="1" sz="1000">
              <a:latin typeface="Montserrat"/>
              <a:ea typeface="Montserrat"/>
              <a:cs typeface="Montserrat"/>
              <a:sym typeface="Montserra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de2e130c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de2e130c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dcea9cf8d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dcea9cf8d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dcea9cf8d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dcea9cf8d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Our team focused on the data collection and preparation for TBI incidents, ensuring the dataset's accuracy and relevance. We conducted in-depth analysis using SQL and Power BI to explore trends related to age, military involvement, and the years of occurrence for TBI cases. To present our findings effectively, we developed three visual dashboards that highlighted key insights, including the increase in emergency treatments and hospitalizations, as well as comparisons across various age groups and military branches.</a:t>
            </a:r>
            <a:endParaRPr b="1">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dcea9cf8d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dcea9cf8d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dcea9cf8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dcea9cf8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dcea9cf8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dcea9cf8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de2e130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de2e130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c3ab3955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c3ab3955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This diagram illustrates the relationship between age groups, military service, and TBI incidents over time, showing how different attributes like injury mechanism, severity, and rate are connected across these entities. It allows for the analysis of how age, military service, and the year of the injury impact TBI occurrences and trends.</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72125" y="729400"/>
            <a:ext cx="3901500" cy="1182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500">
                <a:solidFill>
                  <a:srgbClr val="00FFFF"/>
                </a:solidFill>
                <a:latin typeface="Georgia"/>
                <a:ea typeface="Georgia"/>
                <a:cs typeface="Georgia"/>
                <a:sym typeface="Georgia"/>
              </a:rPr>
              <a:t>TRAUMATIC BRAIN INJURY</a:t>
            </a:r>
            <a:endParaRPr b="1" sz="3500">
              <a:solidFill>
                <a:srgbClr val="00FFFF"/>
              </a:solidFill>
              <a:latin typeface="Georgia"/>
              <a:ea typeface="Georgia"/>
              <a:cs typeface="Georgia"/>
              <a:sym typeface="Georgia"/>
            </a:endParaRPr>
          </a:p>
        </p:txBody>
      </p:sp>
      <p:sp>
        <p:nvSpPr>
          <p:cNvPr id="64" name="Google Shape;64;p13"/>
          <p:cNvSpPr txBox="1"/>
          <p:nvPr>
            <p:ph idx="1" type="subTitle"/>
          </p:nvPr>
        </p:nvSpPr>
        <p:spPr>
          <a:xfrm>
            <a:off x="824100" y="2429225"/>
            <a:ext cx="3747900" cy="17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lt2"/>
                </a:solidFill>
              </a:rPr>
              <a:t>PRESENTED BY</a:t>
            </a:r>
            <a:r>
              <a:rPr lang="en">
                <a:solidFill>
                  <a:schemeClr val="lt2"/>
                </a:solidFill>
              </a:rPr>
              <a:t> ;</a:t>
            </a:r>
            <a:endParaRPr>
              <a:solidFill>
                <a:schemeClr val="lt2"/>
              </a:solidFill>
            </a:endParaRPr>
          </a:p>
          <a:p>
            <a:pPr indent="-330200" lvl="0" marL="457200" rtl="0" algn="ctr">
              <a:spcBef>
                <a:spcPts val="0"/>
              </a:spcBef>
              <a:spcAft>
                <a:spcPts val="0"/>
              </a:spcAft>
              <a:buClr>
                <a:srgbClr val="00FFFF"/>
              </a:buClr>
              <a:buSzPts val="1600"/>
              <a:buChar char="●"/>
            </a:pPr>
            <a:r>
              <a:rPr b="1" lang="en" sz="1600">
                <a:solidFill>
                  <a:srgbClr val="00FFFF"/>
                </a:solidFill>
              </a:rPr>
              <a:t>RUTH MAINA</a:t>
            </a:r>
            <a:endParaRPr b="1" sz="1600">
              <a:solidFill>
                <a:srgbClr val="00FFFF"/>
              </a:solidFill>
            </a:endParaRPr>
          </a:p>
          <a:p>
            <a:pPr indent="-330200" lvl="0" marL="457200" rtl="0" algn="ctr">
              <a:spcBef>
                <a:spcPts val="0"/>
              </a:spcBef>
              <a:spcAft>
                <a:spcPts val="0"/>
              </a:spcAft>
              <a:buClr>
                <a:srgbClr val="00FFFF"/>
              </a:buClr>
              <a:buSzPts val="1600"/>
              <a:buChar char="●"/>
            </a:pPr>
            <a:r>
              <a:rPr b="1" lang="en" sz="1600">
                <a:solidFill>
                  <a:srgbClr val="00FFFF"/>
                </a:solidFill>
              </a:rPr>
              <a:t>PATRICIA KANGAI</a:t>
            </a:r>
            <a:endParaRPr b="1" sz="1600">
              <a:solidFill>
                <a:srgbClr val="00FFFF"/>
              </a:solidFill>
            </a:endParaRPr>
          </a:p>
          <a:p>
            <a:pPr indent="-330200" lvl="0" marL="457200" rtl="0" algn="ctr">
              <a:spcBef>
                <a:spcPts val="0"/>
              </a:spcBef>
              <a:spcAft>
                <a:spcPts val="0"/>
              </a:spcAft>
              <a:buClr>
                <a:srgbClr val="00FFFF"/>
              </a:buClr>
              <a:buSzPts val="1600"/>
              <a:buChar char="●"/>
            </a:pPr>
            <a:r>
              <a:rPr b="1" lang="en" sz="1600">
                <a:solidFill>
                  <a:srgbClr val="00FFFF"/>
                </a:solidFill>
              </a:rPr>
              <a:t>BONIFACE KAMARA</a:t>
            </a:r>
            <a:endParaRPr b="1" sz="1600">
              <a:solidFill>
                <a:srgbClr val="00FFFF"/>
              </a:solidFill>
            </a:endParaRPr>
          </a:p>
          <a:p>
            <a:pPr indent="0" lvl="0" marL="0" rtl="0" algn="l">
              <a:spcBef>
                <a:spcPts val="0"/>
              </a:spcBef>
              <a:spcAft>
                <a:spcPts val="0"/>
              </a:spcAft>
              <a:buNone/>
            </a:pPr>
            <a:r>
              <a:t/>
            </a:r>
            <a:endParaRPr b="1" sz="1600">
              <a:solidFill>
                <a:srgbClr val="00FFFF"/>
              </a:solidFill>
            </a:endParaRPr>
          </a:p>
          <a:p>
            <a:pPr indent="0" lvl="0" marL="0" rtl="0" algn="l">
              <a:spcBef>
                <a:spcPts val="0"/>
              </a:spcBef>
              <a:spcAft>
                <a:spcPts val="0"/>
              </a:spcAft>
              <a:buNone/>
            </a:pPr>
            <a:r>
              <a:rPr b="1" lang="en" sz="1600">
                <a:solidFill>
                  <a:schemeClr val="dk1"/>
                </a:solidFill>
              </a:rPr>
              <a:t>DATE :  23/10/2024</a:t>
            </a:r>
            <a:endParaRPr b="1" sz="1600">
              <a:solidFill>
                <a:schemeClr val="dk1"/>
              </a:solidFill>
            </a:endParaRPr>
          </a:p>
        </p:txBody>
      </p:sp>
      <p:pic>
        <p:nvPicPr>
          <p:cNvPr id="65" name="Google Shape;65;p13"/>
          <p:cNvPicPr preferRelativeResize="0"/>
          <p:nvPr/>
        </p:nvPicPr>
        <p:blipFill>
          <a:blip r:embed="rId3">
            <a:alphaModFix/>
          </a:blip>
          <a:stretch>
            <a:fillRect/>
          </a:stretch>
        </p:blipFill>
        <p:spPr>
          <a:xfrm>
            <a:off x="5224125" y="0"/>
            <a:ext cx="489225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571750" y="55800"/>
            <a:ext cx="37296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RELATIONSHIP </a:t>
            </a:r>
            <a:endParaRPr/>
          </a:p>
        </p:txBody>
      </p:sp>
      <p:sp>
        <p:nvSpPr>
          <p:cNvPr id="116" name="Google Shape;116;p22"/>
          <p:cNvSpPr txBox="1"/>
          <p:nvPr>
            <p:ph idx="1" type="body"/>
          </p:nvPr>
        </p:nvSpPr>
        <p:spPr>
          <a:xfrm>
            <a:off x="387900" y="741900"/>
            <a:ext cx="8368200" cy="38268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 sz="1200">
                <a:latin typeface="Montserrat"/>
                <a:ea typeface="Montserrat"/>
                <a:cs typeface="Montserrat"/>
                <a:sym typeface="Montserrat"/>
              </a:rPr>
              <a:t>This ERD represents the structure of a database focused on Traumatic Brain Injury (TBI) data. The dataset captures TBI incidents across different age groups, reported over specific years, and includes data about injuries diagnosed within military service. The goal is to understand how TBI trends occur based on age, year, and military involvement.”**</a:t>
            </a:r>
            <a:endParaRPr sz="1200">
              <a:latin typeface="Montserrat"/>
              <a:ea typeface="Montserrat"/>
              <a:cs typeface="Montserrat"/>
              <a:sym typeface="Montserrat"/>
            </a:endParaRPr>
          </a:p>
          <a:p>
            <a:pPr indent="0" lvl="0" marL="0" rtl="0" algn="l">
              <a:spcBef>
                <a:spcPts val="1100"/>
              </a:spcBef>
              <a:spcAft>
                <a:spcPts val="0"/>
              </a:spcAft>
              <a:buNone/>
            </a:pPr>
            <a:r>
              <a:rPr lang="en" sz="1400"/>
              <a:t>Age table  to year table [ many-to-one]</a:t>
            </a:r>
            <a:endParaRPr sz="1400"/>
          </a:p>
          <a:p>
            <a:pPr indent="0" lvl="0" marL="0" rtl="0" algn="l">
              <a:spcBef>
                <a:spcPts val="1200"/>
              </a:spcBef>
              <a:spcAft>
                <a:spcPts val="0"/>
              </a:spcAft>
              <a:buNone/>
            </a:pPr>
            <a:r>
              <a:rPr lang="en" sz="1400"/>
              <a:t>Year Table to Military Table [many -to-one]</a:t>
            </a:r>
            <a:endParaRPr sz="1400"/>
          </a:p>
          <a:p>
            <a:pPr indent="0" lvl="0" marL="0" rtl="0" algn="l">
              <a:spcBef>
                <a:spcPts val="1200"/>
              </a:spcBef>
              <a:spcAft>
                <a:spcPts val="0"/>
              </a:spcAft>
              <a:buNone/>
            </a:pPr>
            <a:r>
              <a:rPr lang="en" sz="1400"/>
              <a:t>Military to Age [many-to-many].</a:t>
            </a:r>
            <a:endParaRPr sz="1400"/>
          </a:p>
          <a:p>
            <a:pPr indent="0" lvl="0" marL="0" rtl="0" algn="l">
              <a:spcBef>
                <a:spcPts val="1200"/>
              </a:spcBef>
              <a:spcAft>
                <a:spcPts val="1200"/>
              </a:spcAft>
              <a:buNone/>
            </a:pPr>
            <a:r>
              <a:rPr lang="en" sz="1100">
                <a:latin typeface="Georgia"/>
                <a:ea typeface="Georgia"/>
                <a:cs typeface="Georgia"/>
                <a:sym typeface="Georgia"/>
              </a:rPr>
              <a:t>The </a:t>
            </a:r>
            <a:r>
              <a:rPr b="1" lang="en" sz="1100">
                <a:latin typeface="Georgia"/>
                <a:ea typeface="Georgia"/>
                <a:cs typeface="Georgia"/>
                <a:sym typeface="Georgia"/>
              </a:rPr>
              <a:t>AGE</a:t>
            </a:r>
            <a:r>
              <a:rPr lang="en" sz="1100">
                <a:latin typeface="Georgia"/>
                <a:ea typeface="Georgia"/>
                <a:cs typeface="Georgia"/>
                <a:sym typeface="Georgia"/>
              </a:rPr>
              <a:t> entity represents the different age groups affected by TBI, with attributes such as the injury mechanism (e.g., falls, motor vehicle accidents), the estimated number of cases (</a:t>
            </a:r>
            <a:r>
              <a:rPr b="1" lang="en" sz="1100">
                <a:latin typeface="Georgia"/>
                <a:ea typeface="Georgia"/>
                <a:cs typeface="Georgia"/>
                <a:sym typeface="Georgia"/>
              </a:rPr>
              <a:t>Number_est</a:t>
            </a:r>
            <a:r>
              <a:rPr lang="en" sz="1100">
                <a:latin typeface="Georgia"/>
                <a:ea typeface="Georgia"/>
                <a:cs typeface="Georgia"/>
                <a:sym typeface="Georgia"/>
              </a:rPr>
              <a:t>), and the rate of incidents (</a:t>
            </a:r>
            <a:r>
              <a:rPr b="1" lang="en" sz="1100">
                <a:latin typeface="Georgia"/>
                <a:ea typeface="Georgia"/>
                <a:cs typeface="Georgia"/>
                <a:sym typeface="Georgia"/>
              </a:rPr>
              <a:t>Rate_est</a:t>
            </a:r>
            <a:r>
              <a:rPr lang="en" sz="1100">
                <a:latin typeface="Georgia"/>
                <a:ea typeface="Georgia"/>
                <a:cs typeface="Georgia"/>
                <a:sym typeface="Georgia"/>
              </a:rPr>
              <a:t>). The relationship between </a:t>
            </a:r>
            <a:r>
              <a:rPr b="1" lang="en" sz="1100">
                <a:latin typeface="Georgia"/>
                <a:ea typeface="Georgia"/>
                <a:cs typeface="Georgia"/>
                <a:sym typeface="Georgia"/>
              </a:rPr>
              <a:t>AGE</a:t>
            </a:r>
            <a:r>
              <a:rPr lang="en" sz="1100">
                <a:latin typeface="Georgia"/>
                <a:ea typeface="Georgia"/>
                <a:cs typeface="Georgia"/>
                <a:sym typeface="Georgia"/>
              </a:rPr>
              <a:t> and </a:t>
            </a:r>
            <a:r>
              <a:rPr b="1" lang="en" sz="1100">
                <a:latin typeface="Georgia"/>
                <a:ea typeface="Georgia"/>
                <a:cs typeface="Georgia"/>
                <a:sym typeface="Georgia"/>
              </a:rPr>
              <a:t>YEAR</a:t>
            </a:r>
            <a:r>
              <a:rPr lang="en" sz="1100">
                <a:latin typeface="Georgia"/>
                <a:ea typeface="Georgia"/>
                <a:cs typeface="Georgia"/>
                <a:sym typeface="Georgia"/>
              </a:rPr>
              <a:t> is </a:t>
            </a:r>
            <a:r>
              <a:rPr b="1" lang="en" sz="1100">
                <a:latin typeface="Georgia"/>
                <a:ea typeface="Georgia"/>
                <a:cs typeface="Georgia"/>
                <a:sym typeface="Georgia"/>
              </a:rPr>
              <a:t>Tracked-in</a:t>
            </a:r>
            <a:r>
              <a:rPr lang="en" sz="1100">
                <a:latin typeface="Georgia"/>
                <a:ea typeface="Georgia"/>
                <a:cs typeface="Georgia"/>
                <a:sym typeface="Georgia"/>
              </a:rPr>
              <a:t>, showing that TBI cases are tracked over time, which is a </a:t>
            </a:r>
            <a:r>
              <a:rPr b="1" lang="en" sz="1100">
                <a:latin typeface="Georgia"/>
                <a:ea typeface="Georgia"/>
                <a:cs typeface="Georgia"/>
                <a:sym typeface="Georgia"/>
              </a:rPr>
              <a:t>one-to-many</a:t>
            </a:r>
            <a:r>
              <a:rPr lang="en" sz="1100">
                <a:latin typeface="Georgia"/>
                <a:ea typeface="Georgia"/>
                <a:cs typeface="Georgia"/>
                <a:sym typeface="Georgia"/>
              </a:rPr>
              <a:t> relationship, meaning that each age group can be tracked over several years, but each year only corresponds to a single age group</a:t>
            </a:r>
            <a:r>
              <a:rPr lang="en" sz="1100">
                <a:solidFill>
                  <a:srgbClr val="000000"/>
                </a:solidFill>
                <a:latin typeface="Arial"/>
                <a:ea typeface="Arial"/>
                <a:cs typeface="Arial"/>
                <a:sym typeface="Arial"/>
              </a:rPr>
              <a: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029225" y="259650"/>
            <a:ext cx="2485200" cy="94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00FF00"/>
                </a:solidFill>
              </a:rPr>
              <a:t>DATABASE STRUCTURE</a:t>
            </a:r>
            <a:endParaRPr b="1">
              <a:solidFill>
                <a:srgbClr val="00FF00"/>
              </a:solidFill>
            </a:endParaRPr>
          </a:p>
        </p:txBody>
      </p:sp>
      <p:pic>
        <p:nvPicPr>
          <p:cNvPr id="122" name="Google Shape;122;p23"/>
          <p:cNvPicPr preferRelativeResize="0"/>
          <p:nvPr/>
        </p:nvPicPr>
        <p:blipFill>
          <a:blip r:embed="rId3">
            <a:alphaModFix/>
          </a:blip>
          <a:stretch>
            <a:fillRect/>
          </a:stretch>
        </p:blipFill>
        <p:spPr>
          <a:xfrm>
            <a:off x="0" y="1570250"/>
            <a:ext cx="9143999" cy="357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00FFFF"/>
                </a:solidFill>
                <a:latin typeface="Georgia"/>
                <a:ea typeface="Georgia"/>
                <a:cs typeface="Georgia"/>
                <a:sym typeface="Georgia"/>
              </a:rPr>
              <a:t>KEY FINDINGS</a:t>
            </a:r>
            <a:endParaRPr b="1">
              <a:solidFill>
                <a:srgbClr val="00FFFF"/>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0" y="0"/>
            <a:ext cx="6179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dk1"/>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b="1" lang="en">
                <a:solidFill>
                  <a:srgbClr val="FF9900"/>
                </a:solidFill>
                <a:latin typeface="Montserrat"/>
                <a:ea typeface="Montserrat"/>
                <a:cs typeface="Montserrat"/>
                <a:sym typeface="Montserrat"/>
              </a:rPr>
              <a:t>Leading Causes of TBI</a:t>
            </a:r>
            <a:r>
              <a:rPr lang="en">
                <a:solidFill>
                  <a:srgbClr val="FF9900"/>
                </a:solidFill>
                <a:latin typeface="Montserrat"/>
                <a:ea typeface="Montserrat"/>
                <a:cs typeface="Montserrat"/>
                <a:sym typeface="Montserrat"/>
              </a:rPr>
              <a:t>:</a:t>
            </a:r>
            <a:r>
              <a:rPr lang="en">
                <a:solidFill>
                  <a:schemeClr val="dk1"/>
                </a:solidFill>
                <a:latin typeface="Montserrat"/>
                <a:ea typeface="Montserrat"/>
                <a:cs typeface="Montserrat"/>
                <a:sym typeface="Montserrat"/>
              </a:rPr>
              <a:t> The most significant cause of TBI incidents is unintentional falls. However, for individuals aged 15 to 34, motor vehicle crashes are the primary contributors to brain injuries.</a:t>
            </a:r>
            <a:endParaRPr>
              <a:solidFill>
                <a:schemeClr val="dk1"/>
              </a:solidFill>
              <a:latin typeface="Montserrat"/>
              <a:ea typeface="Montserrat"/>
              <a:cs typeface="Montserrat"/>
              <a:sym typeface="Montserrat"/>
            </a:endParaRPr>
          </a:p>
          <a:p>
            <a:pPr indent="-317500" lvl="1" marL="914400" rtl="0" algn="l">
              <a:spcBef>
                <a:spcPts val="0"/>
              </a:spcBef>
              <a:spcAft>
                <a:spcPts val="0"/>
              </a:spcAft>
              <a:buClr>
                <a:schemeClr val="dk1"/>
              </a:buClr>
              <a:buSzPts val="1400"/>
              <a:buFont typeface="Montserrat"/>
              <a:buChar char="○"/>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b="1" lang="en">
                <a:solidFill>
                  <a:srgbClr val="FF9900"/>
                </a:solidFill>
                <a:latin typeface="Montserrat"/>
                <a:ea typeface="Montserrat"/>
                <a:cs typeface="Montserrat"/>
                <a:sym typeface="Montserrat"/>
              </a:rPr>
              <a:t>Military Branch Comparison</a:t>
            </a:r>
            <a:r>
              <a:rPr lang="en">
                <a:solidFill>
                  <a:schemeClr val="dk1"/>
                </a:solidFill>
                <a:latin typeface="Montserrat"/>
                <a:ea typeface="Montserrat"/>
                <a:cs typeface="Montserrat"/>
                <a:sym typeface="Montserrat"/>
              </a:rPr>
              <a:t>: The Air Force reported the least severe cases of TBI compared to other military branches, suggesting effective safety practices that could be adopted more broadly.</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SzPts val="1400"/>
              <a:buChar char="●"/>
            </a:pPr>
            <a:r>
              <a:rPr b="1" lang="en">
                <a:solidFill>
                  <a:srgbClr val="FF9900"/>
                </a:solidFill>
              </a:rPr>
              <a:t>Trends Over Time</a:t>
            </a:r>
            <a:r>
              <a:rPr lang="en"/>
              <a:t>: </a:t>
            </a:r>
            <a:r>
              <a:rPr lang="en">
                <a:latin typeface="Montserrat"/>
                <a:ea typeface="Montserrat"/>
                <a:cs typeface="Montserrat"/>
                <a:sym typeface="Montserrat"/>
              </a:rPr>
              <a:t>T</a:t>
            </a:r>
            <a:r>
              <a:rPr lang="en">
                <a:solidFill>
                  <a:schemeClr val="dk1"/>
                </a:solidFill>
                <a:latin typeface="Montserrat"/>
                <a:ea typeface="Montserrat"/>
                <a:cs typeface="Montserrat"/>
                <a:sym typeface="Montserrat"/>
              </a:rPr>
              <a:t>here has been an exponential increase in TBI incidents over the years, with notable rises in emergency treatments and hospitalizations. Conversely, the death rate from TBI has remained relatively stable during this period.</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33" name="Google Shape;133;p25"/>
          <p:cNvPicPr preferRelativeResize="0"/>
          <p:nvPr/>
        </p:nvPicPr>
        <p:blipFill>
          <a:blip r:embed="rId3">
            <a:alphaModFix/>
          </a:blip>
          <a:stretch>
            <a:fillRect/>
          </a:stretch>
        </p:blipFill>
        <p:spPr>
          <a:xfrm>
            <a:off x="6331800" y="0"/>
            <a:ext cx="47112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255950" y="243775"/>
            <a:ext cx="64965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rgbClr val="FF9900"/>
              </a:solidFill>
              <a:latin typeface="Georgia"/>
              <a:ea typeface="Georgia"/>
              <a:cs typeface="Georgia"/>
              <a:sym typeface="Georgia"/>
            </a:endParaRPr>
          </a:p>
          <a:p>
            <a:pPr indent="-330200" lvl="0" marL="457200" rtl="0" algn="l">
              <a:spcBef>
                <a:spcPts val="0"/>
              </a:spcBef>
              <a:spcAft>
                <a:spcPts val="0"/>
              </a:spcAft>
              <a:buClr>
                <a:schemeClr val="dk1"/>
              </a:buClr>
              <a:buSzPts val="1600"/>
              <a:buFont typeface="Montserrat"/>
              <a:buChar char="●"/>
            </a:pPr>
            <a:r>
              <a:rPr b="1" lang="en" sz="1600">
                <a:solidFill>
                  <a:srgbClr val="FF9900"/>
                </a:solidFill>
                <a:latin typeface="Montserrat"/>
                <a:ea typeface="Montserrat"/>
                <a:cs typeface="Montserrat"/>
                <a:sym typeface="Montserrat"/>
              </a:rPr>
              <a:t>Demographic Insights</a:t>
            </a:r>
            <a:r>
              <a:rPr lang="en" sz="1600">
                <a:solidFill>
                  <a:schemeClr val="dk1"/>
                </a:solidFill>
                <a:latin typeface="Montserrat"/>
                <a:ea typeface="Montserrat"/>
                <a:cs typeface="Montserrat"/>
                <a:sym typeface="Montserrat"/>
              </a:rPr>
              <a:t>: The data highlights that younger adults, particularly those aged 15 to 34, are at a higher risk for TBIs due to specific causes like motor vehicle crashes, emphasizing the need for targeted prevention strategies in this age group.</a:t>
            </a:r>
            <a:endParaRPr sz="1600">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SzPts val="1400"/>
              <a:buChar char="●"/>
            </a:pPr>
            <a:r>
              <a:t/>
            </a:r>
            <a:endParaRPr/>
          </a:p>
          <a:p>
            <a:pPr indent="-330200" lvl="0" marL="457200" rtl="0" algn="l">
              <a:spcBef>
                <a:spcPts val="0"/>
              </a:spcBef>
              <a:spcAft>
                <a:spcPts val="0"/>
              </a:spcAft>
              <a:buClr>
                <a:schemeClr val="dk1"/>
              </a:buClr>
              <a:buSzPts val="1600"/>
              <a:buFont typeface="Georgia"/>
              <a:buChar char="●"/>
            </a:pPr>
            <a:r>
              <a:rPr b="1" lang="en" sz="1600">
                <a:solidFill>
                  <a:srgbClr val="FF9900"/>
                </a:solidFill>
                <a:latin typeface="Montserrat"/>
                <a:ea typeface="Montserrat"/>
                <a:cs typeface="Montserrat"/>
                <a:sym typeface="Montserrat"/>
              </a:rPr>
              <a:t>Healthcare System Impact</a:t>
            </a:r>
            <a:r>
              <a:rPr lang="en" sz="1600">
                <a:solidFill>
                  <a:schemeClr val="dk1"/>
                </a:solidFill>
                <a:latin typeface="Montserrat"/>
                <a:ea typeface="Montserrat"/>
                <a:cs typeface="Montserrat"/>
                <a:sym typeface="Montserrat"/>
              </a:rPr>
              <a:t>: The rising trend of TBI cases indicates a growing demand for resources within the healthcare system to manage treatment and prevention effectively</a:t>
            </a:r>
            <a:r>
              <a:rPr lang="en" sz="1600">
                <a:solidFill>
                  <a:schemeClr val="dk1"/>
                </a:solidFill>
                <a:latin typeface="Georgia"/>
                <a:ea typeface="Georgia"/>
                <a:cs typeface="Georgia"/>
                <a:sym typeface="Georgia"/>
              </a:rPr>
              <a:t>.</a:t>
            </a:r>
            <a:endParaRPr sz="16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192900" y="1323400"/>
            <a:ext cx="17694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solidFill>
                  <a:srgbClr val="00FFFF"/>
                </a:solidFill>
                <a:latin typeface="Georgia"/>
                <a:ea typeface="Georgia"/>
                <a:cs typeface="Georgia"/>
                <a:sym typeface="Georgia"/>
              </a:rPr>
              <a:t>AGE-TBI</a:t>
            </a:r>
            <a:endParaRPr b="1">
              <a:solidFill>
                <a:srgbClr val="00FFFF"/>
              </a:solidFill>
              <a:latin typeface="Georgia"/>
              <a:ea typeface="Georgia"/>
              <a:cs typeface="Georgia"/>
              <a:sym typeface="Georgia"/>
            </a:endParaRPr>
          </a:p>
        </p:txBody>
      </p:sp>
      <p:pic>
        <p:nvPicPr>
          <p:cNvPr id="144" name="Google Shape;144;p27"/>
          <p:cNvPicPr preferRelativeResize="0"/>
          <p:nvPr/>
        </p:nvPicPr>
        <p:blipFill>
          <a:blip r:embed="rId3">
            <a:alphaModFix/>
          </a:blip>
          <a:stretch>
            <a:fillRect/>
          </a:stretch>
        </p:blipFill>
        <p:spPr>
          <a:xfrm>
            <a:off x="2065975" y="0"/>
            <a:ext cx="8464802"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19750" y="1291975"/>
            <a:ext cx="1757400" cy="90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100">
                <a:solidFill>
                  <a:srgbClr val="00FFFF"/>
                </a:solidFill>
                <a:latin typeface="Georgia"/>
                <a:ea typeface="Georgia"/>
                <a:cs typeface="Georgia"/>
                <a:sym typeface="Georgia"/>
              </a:rPr>
              <a:t>MILITARY-TBI</a:t>
            </a:r>
            <a:endParaRPr b="1" sz="2100">
              <a:solidFill>
                <a:srgbClr val="00FFFF"/>
              </a:solidFill>
              <a:latin typeface="Georgia"/>
              <a:ea typeface="Georgia"/>
              <a:cs typeface="Georgia"/>
              <a:sym typeface="Georgia"/>
            </a:endParaRPr>
          </a:p>
        </p:txBody>
      </p:sp>
      <p:pic>
        <p:nvPicPr>
          <p:cNvPr id="150" name="Google Shape;150;p28"/>
          <p:cNvPicPr preferRelativeResize="0"/>
          <p:nvPr/>
        </p:nvPicPr>
        <p:blipFill>
          <a:blip r:embed="rId3">
            <a:alphaModFix/>
          </a:blip>
          <a:stretch>
            <a:fillRect/>
          </a:stretch>
        </p:blipFill>
        <p:spPr>
          <a:xfrm>
            <a:off x="1992750" y="0"/>
            <a:ext cx="8501450"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521975" y="1352925"/>
            <a:ext cx="989400" cy="86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800">
                <a:solidFill>
                  <a:srgbClr val="00FFFF"/>
                </a:solidFill>
                <a:latin typeface="Georgia"/>
                <a:ea typeface="Georgia"/>
                <a:cs typeface="Georgia"/>
                <a:sym typeface="Georgia"/>
              </a:rPr>
              <a:t>YEARTBI</a:t>
            </a:r>
            <a:endParaRPr b="1" sz="1800">
              <a:solidFill>
                <a:srgbClr val="00FFFF"/>
              </a:solidFill>
              <a:latin typeface="Georgia"/>
              <a:ea typeface="Georgia"/>
              <a:cs typeface="Georgia"/>
              <a:sym typeface="Georgia"/>
            </a:endParaRPr>
          </a:p>
        </p:txBody>
      </p:sp>
      <p:pic>
        <p:nvPicPr>
          <p:cNvPr id="156" name="Google Shape;156;p29"/>
          <p:cNvPicPr preferRelativeResize="0"/>
          <p:nvPr/>
        </p:nvPicPr>
        <p:blipFill>
          <a:blip r:embed="rId3">
            <a:alphaModFix/>
          </a:blip>
          <a:stretch>
            <a:fillRect/>
          </a:stretch>
        </p:blipFill>
        <p:spPr>
          <a:xfrm>
            <a:off x="2078175" y="0"/>
            <a:ext cx="798302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2522300" y="0"/>
            <a:ext cx="32394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500">
                <a:solidFill>
                  <a:srgbClr val="00FFFF"/>
                </a:solidFill>
                <a:latin typeface="Georgia"/>
                <a:ea typeface="Georgia"/>
                <a:cs typeface="Georgia"/>
                <a:sym typeface="Georgia"/>
              </a:rPr>
              <a:t>KEY TAKEAWAY</a:t>
            </a:r>
            <a:endParaRPr b="1" sz="2500">
              <a:solidFill>
                <a:srgbClr val="00FFFF"/>
              </a:solidFill>
              <a:latin typeface="Georgia"/>
              <a:ea typeface="Georgia"/>
              <a:cs typeface="Georgia"/>
              <a:sym typeface="Georgia"/>
            </a:endParaRPr>
          </a:p>
        </p:txBody>
      </p:sp>
      <p:sp>
        <p:nvSpPr>
          <p:cNvPr id="162" name="Google Shape;162;p30"/>
          <p:cNvSpPr txBox="1"/>
          <p:nvPr/>
        </p:nvSpPr>
        <p:spPr>
          <a:xfrm>
            <a:off x="318750" y="834450"/>
            <a:ext cx="8506500" cy="42456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2500"/>
              </a:spcBef>
              <a:spcAft>
                <a:spcPts val="0"/>
              </a:spcAft>
              <a:buClr>
                <a:schemeClr val="dk1"/>
              </a:buClr>
              <a:buSzPts val="1400"/>
              <a:buFont typeface="Montserrat"/>
              <a:buChar char="●"/>
            </a:pPr>
            <a:r>
              <a:rPr b="1" lang="en">
                <a:solidFill>
                  <a:srgbClr val="FF9900"/>
                </a:solidFill>
                <a:latin typeface="Montserrat"/>
                <a:ea typeface="Montserrat"/>
                <a:cs typeface="Montserrat"/>
                <a:sym typeface="Montserrat"/>
              </a:rPr>
              <a:t>Public Health and Safety</a:t>
            </a:r>
            <a:r>
              <a:rPr b="1" lang="en">
                <a:solidFill>
                  <a:schemeClr val="dk1"/>
                </a:solidFill>
                <a:latin typeface="Montserrat"/>
                <a:ea typeface="Montserrat"/>
                <a:cs typeface="Montserrat"/>
                <a:sym typeface="Montserrat"/>
              </a:rPr>
              <a:t>: There’s the  need for targeted safety measures, especially for young adults (15-34), who face higher risks from motor vehicle crashes. Unintentional falls, the leading cause of TBI, call for stronger public health campaigns on accident prevention in homes and workplaces.</a:t>
            </a:r>
            <a:endParaRPr b="1">
              <a:solidFill>
                <a:schemeClr val="dk1"/>
              </a:solidFill>
              <a:latin typeface="Montserrat"/>
              <a:ea typeface="Montserrat"/>
              <a:cs typeface="Montserrat"/>
              <a:sym typeface="Montserrat"/>
            </a:endParaRPr>
          </a:p>
          <a:p>
            <a:pPr indent="-317500" lvl="0" marL="457200" rtl="0" algn="l">
              <a:lnSpc>
                <a:spcPct val="150000"/>
              </a:lnSpc>
              <a:spcBef>
                <a:spcPts val="0"/>
              </a:spcBef>
              <a:spcAft>
                <a:spcPts val="0"/>
              </a:spcAft>
              <a:buClr>
                <a:schemeClr val="dk1"/>
              </a:buClr>
              <a:buSzPts val="1400"/>
              <a:buFont typeface="Montserrat"/>
              <a:buChar char="●"/>
            </a:pPr>
            <a:r>
              <a:rPr b="1" lang="en">
                <a:solidFill>
                  <a:srgbClr val="FF9900"/>
                </a:solidFill>
                <a:latin typeface="Montserrat"/>
                <a:ea typeface="Montserrat"/>
                <a:cs typeface="Montserrat"/>
                <a:sym typeface="Montserrat"/>
              </a:rPr>
              <a:t>Military Protocols</a:t>
            </a:r>
            <a:r>
              <a:rPr b="1" lang="en">
                <a:solidFill>
                  <a:schemeClr val="dk1"/>
                </a:solidFill>
                <a:latin typeface="Montserrat"/>
                <a:ea typeface="Montserrat"/>
                <a:cs typeface="Montserrat"/>
                <a:sym typeface="Montserrat"/>
              </a:rPr>
              <a:t>:  The </a:t>
            </a:r>
            <a:r>
              <a:rPr b="1" lang="en">
                <a:solidFill>
                  <a:schemeClr val="dk1"/>
                </a:solidFill>
                <a:latin typeface="Montserrat"/>
                <a:ea typeface="Montserrat"/>
                <a:cs typeface="Montserrat"/>
                <a:sym typeface="Montserrat"/>
              </a:rPr>
              <a:t>Air Force's</a:t>
            </a:r>
            <a:r>
              <a:rPr b="1" lang="en">
                <a:solidFill>
                  <a:schemeClr val="dk1"/>
                </a:solidFill>
                <a:latin typeface="Montserrat"/>
                <a:ea typeface="Montserrat"/>
                <a:cs typeface="Montserrat"/>
                <a:sym typeface="Montserrat"/>
              </a:rPr>
              <a:t> lower severity of TBIs suggests that some of their safety measures could be adapted by other military branches to reduce the impact of brain injuries.</a:t>
            </a:r>
            <a:endParaRPr b="1">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b="1" lang="en">
                <a:solidFill>
                  <a:srgbClr val="FF9900"/>
                </a:solidFill>
                <a:latin typeface="Montserrat"/>
                <a:ea typeface="Montserrat"/>
                <a:cs typeface="Montserrat"/>
                <a:sym typeface="Montserrat"/>
              </a:rPr>
              <a:t>Healthcare System Readiness</a:t>
            </a:r>
            <a:r>
              <a:rPr b="1" lang="en">
                <a:solidFill>
                  <a:schemeClr val="dk1"/>
                </a:solidFill>
                <a:latin typeface="Montserrat"/>
                <a:ea typeface="Montserrat"/>
                <a:cs typeface="Montserrat"/>
                <a:sym typeface="Montserrat"/>
              </a:rPr>
              <a:t>:  The high rise in emergency treatments and hospitalizations for TBI points to the need for healthcare systems to allocate more resources and implement preventive strategies to address this growing public health challenge.</a:t>
            </a:r>
            <a:endParaRPr b="1">
              <a:solidFill>
                <a:schemeClr val="dk1"/>
              </a:solidFill>
              <a:latin typeface="Montserrat"/>
              <a:ea typeface="Montserrat"/>
              <a:cs typeface="Montserrat"/>
              <a:sym typeface="Montserrat"/>
            </a:endParaRPr>
          </a:p>
          <a:p>
            <a:pPr indent="0" lvl="0" marL="0" rtl="0" algn="l">
              <a:lnSpc>
                <a:spcPct val="150000"/>
              </a:lnSpc>
              <a:spcBef>
                <a:spcPts val="2500"/>
              </a:spcBef>
              <a:spcAft>
                <a:spcPts val="2500"/>
              </a:spcAft>
              <a:buNone/>
            </a:pPr>
            <a:r>
              <a:t/>
            </a:r>
            <a:endParaRPr b="1" sz="1200">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2827700" y="177700"/>
            <a:ext cx="32910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600">
                <a:solidFill>
                  <a:srgbClr val="00FFFF"/>
                </a:solidFill>
              </a:rPr>
              <a:t>DISCUSSION</a:t>
            </a:r>
            <a:endParaRPr b="1" sz="2600">
              <a:solidFill>
                <a:srgbClr val="00FFFF"/>
              </a:solidFill>
            </a:endParaRPr>
          </a:p>
        </p:txBody>
      </p:sp>
      <p:sp>
        <p:nvSpPr>
          <p:cNvPr id="168" name="Google Shape;168;p31"/>
          <p:cNvSpPr txBox="1"/>
          <p:nvPr/>
        </p:nvSpPr>
        <p:spPr>
          <a:xfrm>
            <a:off x="390025" y="926325"/>
            <a:ext cx="7703100" cy="337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600"/>
              </a:spcBef>
              <a:spcAft>
                <a:spcPts val="0"/>
              </a:spcAft>
              <a:buNone/>
            </a:pPr>
            <a:r>
              <a:rPr b="1" lang="en" sz="1200">
                <a:solidFill>
                  <a:schemeClr val="dk1"/>
                </a:solidFill>
                <a:latin typeface="Montserrat"/>
                <a:ea typeface="Montserrat"/>
                <a:cs typeface="Montserrat"/>
                <a:sym typeface="Montserrat"/>
              </a:rPr>
              <a:t>In diving into the dataset on Traumatic Brain Injury (TBI), we've uncovered some significant insights that demand our attention. One of the most striking findings is that unintentional falls are the leading cause of TBIs across all demographics. This highlights a pressing need for targeted public health campaigns aimed at accident prevention, especially in homes and workplaces. Vulnerable populations, like children and the elderly, should be a primary focus of these initiatives.</a:t>
            </a:r>
            <a:endParaRPr b="1" sz="1200">
              <a:solidFill>
                <a:schemeClr val="dk1"/>
              </a:solidFill>
              <a:latin typeface="Montserrat"/>
              <a:ea typeface="Montserrat"/>
              <a:cs typeface="Montserrat"/>
              <a:sym typeface="Montserrat"/>
            </a:endParaRPr>
          </a:p>
          <a:p>
            <a:pPr indent="0" lvl="0" marL="0" rtl="0" algn="l">
              <a:lnSpc>
                <a:spcPct val="115000"/>
              </a:lnSpc>
              <a:spcBef>
                <a:spcPts val="2600"/>
              </a:spcBef>
              <a:spcAft>
                <a:spcPts val="0"/>
              </a:spcAft>
              <a:buNone/>
            </a:pPr>
            <a:r>
              <a:rPr b="1" lang="en" sz="1200">
                <a:solidFill>
                  <a:schemeClr val="dk1"/>
                </a:solidFill>
                <a:latin typeface="Montserrat"/>
                <a:ea typeface="Montserrat"/>
                <a:cs typeface="Montserrat"/>
                <a:sym typeface="Montserrat"/>
              </a:rPr>
              <a:t>When we look specifically at young adults aged 15 to 34, motor vehicle crashes emerge as the greatest contributors to brain injuries. This underscores the importance of implementing stricter road safety measures and educational programs tailored to this age group. By engaging communities in road safety awareness, we can work towards reducing the incidence of these preventable injuries.</a:t>
            </a:r>
            <a:endParaRPr b="1" sz="1200">
              <a:solidFill>
                <a:schemeClr val="dk1"/>
              </a:solidFill>
              <a:latin typeface="Montserrat"/>
              <a:ea typeface="Montserrat"/>
              <a:cs typeface="Montserrat"/>
              <a:sym typeface="Montserrat"/>
            </a:endParaRPr>
          </a:p>
          <a:p>
            <a:pPr indent="0" lvl="0" marL="0" rtl="0" algn="l">
              <a:lnSpc>
                <a:spcPct val="115000"/>
              </a:lnSpc>
              <a:spcBef>
                <a:spcPts val="2600"/>
              </a:spcBef>
              <a:spcAft>
                <a:spcPts val="2600"/>
              </a:spcAft>
              <a:buNone/>
            </a:pPr>
            <a:r>
              <a:t/>
            </a:r>
            <a:endParaRPr b="1" sz="12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996750" y="297325"/>
            <a:ext cx="29505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OVERVIEW</a:t>
            </a:r>
            <a:endParaRPr b="1"/>
          </a:p>
        </p:txBody>
      </p:sp>
      <p:sp>
        <p:nvSpPr>
          <p:cNvPr id="71" name="Google Shape;71;p14"/>
          <p:cNvSpPr txBox="1"/>
          <p:nvPr/>
        </p:nvSpPr>
        <p:spPr>
          <a:xfrm>
            <a:off x="139500" y="1416150"/>
            <a:ext cx="88650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00"/>
                </a:solidFill>
                <a:latin typeface="Montserrat"/>
                <a:ea typeface="Montserrat"/>
                <a:cs typeface="Montserrat"/>
                <a:sym typeface="Montserrat"/>
              </a:rPr>
              <a:t>T</a:t>
            </a:r>
            <a:r>
              <a:rPr i="1" lang="en" sz="1600">
                <a:solidFill>
                  <a:srgbClr val="FFFF00"/>
                </a:solidFill>
                <a:latin typeface="Montserrat"/>
                <a:ea typeface="Montserrat"/>
                <a:cs typeface="Montserrat"/>
                <a:sym typeface="Montserrat"/>
              </a:rPr>
              <a:t>his project provides an in-depth analysis of Traumatic Brain Injury (TBI), focusing on key dimensions such as military involvement, age demographics, and temporal trends over the years. Using this dataset, the aim is to uncover significant patterns and correlations within these factors, enabling a better understanding of how TBI incidents differ across age groups and within military personnel. By identifying high-risk groups and observing trends over time, the analysis can help guide effective prevention strategies and targeted treatment for those most vulnerable to TBI.</a:t>
            </a:r>
            <a:endParaRPr i="1" sz="1600">
              <a:solidFill>
                <a:srgbClr val="FFFF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nvSpPr>
        <p:spPr>
          <a:xfrm>
            <a:off x="731300" y="865375"/>
            <a:ext cx="7252200" cy="3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600"/>
              </a:spcBef>
              <a:spcAft>
                <a:spcPts val="0"/>
              </a:spcAft>
              <a:buNone/>
            </a:pPr>
            <a:r>
              <a:rPr b="1" lang="en">
                <a:solidFill>
                  <a:schemeClr val="dk1"/>
                </a:solidFill>
                <a:latin typeface="Montserrat"/>
                <a:ea typeface="Montserrat"/>
                <a:cs typeface="Montserrat"/>
                <a:sym typeface="Montserrat"/>
              </a:rPr>
              <a:t>Interestingly, our analysis revealed that the Air Force has the lowest severity of TBIs among military branches. This finding suggests that there are effective safety practices in place that could be beneficial if adopted by other military branches. By sharing and implementing these protocols across the armed forces, we could potentially reduce the overall severity of TBIs among military personnel.</a:t>
            </a:r>
            <a:endParaRPr b="1">
              <a:solidFill>
                <a:schemeClr val="dk1"/>
              </a:solidFill>
              <a:latin typeface="Montserrat"/>
              <a:ea typeface="Montserrat"/>
              <a:cs typeface="Montserrat"/>
              <a:sym typeface="Montserrat"/>
            </a:endParaRPr>
          </a:p>
          <a:p>
            <a:pPr indent="0" lvl="0" marL="0" rtl="0" algn="l">
              <a:lnSpc>
                <a:spcPct val="115000"/>
              </a:lnSpc>
              <a:spcBef>
                <a:spcPts val="2600"/>
              </a:spcBef>
              <a:spcAft>
                <a:spcPts val="2600"/>
              </a:spcAft>
              <a:buNone/>
            </a:pPr>
            <a:r>
              <a:rPr b="1" lang="en">
                <a:solidFill>
                  <a:schemeClr val="dk1"/>
                </a:solidFill>
                <a:latin typeface="Montserrat"/>
                <a:ea typeface="Montserrat"/>
                <a:cs typeface="Montserrat"/>
                <a:sym typeface="Montserrat"/>
              </a:rPr>
              <a:t>Another key aspect of our analysis is the exponential rise in TBI incidents over the years. Although the death rate has remained steady, the increased number of emergency treatments and hospitalizations indicates that our healthcare systems must be equipped to handle this growing public health challenge. It's essential for healthcare providers to not only allocate resources efficiently but also focus on preventive strategies to address the increasing rates of TBI.</a:t>
            </a:r>
            <a:endParaRPr b="1">
              <a:solidFill>
                <a:schemeClr val="dk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2510800" y="470225"/>
            <a:ext cx="4339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FFFF"/>
                </a:solidFill>
                <a:latin typeface="Georgia"/>
                <a:ea typeface="Georgia"/>
                <a:cs typeface="Georgia"/>
                <a:sym typeface="Georgia"/>
              </a:rPr>
              <a:t>RECOMMENDATION</a:t>
            </a:r>
            <a:endParaRPr>
              <a:solidFill>
                <a:srgbClr val="00FFFF"/>
              </a:solidFill>
              <a:latin typeface="Georgia"/>
              <a:ea typeface="Georgia"/>
              <a:cs typeface="Georgia"/>
              <a:sym typeface="Georgia"/>
            </a:endParaRPr>
          </a:p>
        </p:txBody>
      </p:sp>
      <p:sp>
        <p:nvSpPr>
          <p:cNvPr id="179" name="Google Shape;179;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above findings we advise: -That the military, in general, should take whatever precautionary measures the Air Force has taken to prevent situations or accidents that may lead to brain injuries. -For caution to be taken, especially with children and the elderly, to prevent unintentional falls. -Pedestrians and motorists to be careful on the roads. The authorities should also be proactive in ensuring the roads are safe and traffic rules are followed to the latter. -In case of an accident, kindly seek medical attention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2609550" y="275200"/>
            <a:ext cx="39249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00FFFF"/>
                </a:solidFill>
              </a:rPr>
              <a:t>CONCLUSION</a:t>
            </a:r>
            <a:endParaRPr b="1">
              <a:solidFill>
                <a:srgbClr val="00FFFF"/>
              </a:solidFill>
            </a:endParaRPr>
          </a:p>
        </p:txBody>
      </p:sp>
      <p:sp>
        <p:nvSpPr>
          <p:cNvPr id="185" name="Google Shape;185;p34"/>
          <p:cNvSpPr txBox="1"/>
          <p:nvPr>
            <p:ph idx="1" type="body"/>
          </p:nvPr>
        </p:nvSpPr>
        <p:spPr>
          <a:xfrm>
            <a:off x="387900" y="1172925"/>
            <a:ext cx="8368200" cy="3824400"/>
          </a:xfrm>
          <a:prstGeom prst="rect">
            <a:avLst/>
          </a:prstGeom>
        </p:spPr>
        <p:txBody>
          <a:bodyPr anchorCtr="0" anchor="t" bIns="91425" lIns="91425" spcFirstLastPara="1" rIns="91425" wrap="square" tIns="91425">
            <a:noAutofit/>
          </a:bodyPr>
          <a:lstStyle/>
          <a:p>
            <a:pPr indent="0" lvl="0" marL="0" rtl="0" algn="l">
              <a:lnSpc>
                <a:spcPct val="105000"/>
              </a:lnSpc>
              <a:spcBef>
                <a:spcPts val="1100"/>
              </a:spcBef>
              <a:spcAft>
                <a:spcPts val="0"/>
              </a:spcAft>
              <a:buSzPts val="688"/>
              <a:buNone/>
            </a:pPr>
            <a:r>
              <a:rPr lang="en" sz="1425">
                <a:latin typeface="Montserrat"/>
                <a:ea typeface="Montserrat"/>
                <a:cs typeface="Montserrat"/>
                <a:sym typeface="Montserrat"/>
              </a:rPr>
              <a:t>This project has provided valuable insights into the patterns and causes of Traumatic Brain Injury (TBI), particularly among military personnel and different age groups. The findings point to the need for targeted safety measures, especially for young adults at high risk from motor vehicle crashes and the general population affected by unintentional falls. The Air Force’s lower TBI severity also offers an opportunity for other military branches to adopt more effective safety protocols.</a:t>
            </a:r>
            <a:endParaRPr sz="1425">
              <a:latin typeface="Montserrat"/>
              <a:ea typeface="Montserrat"/>
              <a:cs typeface="Montserrat"/>
              <a:sym typeface="Montserrat"/>
            </a:endParaRPr>
          </a:p>
          <a:p>
            <a:pPr indent="0" lvl="0" marL="0" rtl="0" algn="l">
              <a:lnSpc>
                <a:spcPct val="105000"/>
              </a:lnSpc>
              <a:spcBef>
                <a:spcPts val="1100"/>
              </a:spcBef>
              <a:spcAft>
                <a:spcPts val="0"/>
              </a:spcAft>
              <a:buSzPts val="688"/>
              <a:buNone/>
            </a:pPr>
            <a:r>
              <a:rPr lang="en" sz="1425">
                <a:latin typeface="Montserrat"/>
                <a:ea typeface="Montserrat"/>
                <a:cs typeface="Montserrat"/>
                <a:sym typeface="Montserrat"/>
              </a:rPr>
              <a:t>Moreover, the increasing rates of emergency treatments and hospitalizations for TBI signal the need for healthcare systems to be better equipped, both in terms of resources and preventive strategies. By combining efforts across public health, military, and healthcare sectors, we can work towards reducing the number of TBIs and improving outcomes for those affected.</a:t>
            </a:r>
            <a:endParaRPr sz="1425">
              <a:latin typeface="Montserrat"/>
              <a:ea typeface="Montserrat"/>
              <a:cs typeface="Montserrat"/>
              <a:sym typeface="Montserrat"/>
            </a:endParaRPr>
          </a:p>
          <a:p>
            <a:pPr indent="0" lvl="0" marL="0" rtl="0" algn="l">
              <a:lnSpc>
                <a:spcPct val="105000"/>
              </a:lnSpc>
              <a:spcBef>
                <a:spcPts val="1100"/>
              </a:spcBef>
              <a:spcAft>
                <a:spcPts val="0"/>
              </a:spcAft>
              <a:buSzPts val="688"/>
              <a:buNone/>
            </a:pPr>
            <a:r>
              <a:rPr lang="en" sz="1425">
                <a:latin typeface="Montserrat"/>
                <a:ea typeface="Montserrat"/>
                <a:cs typeface="Montserrat"/>
                <a:sym typeface="Montserrat"/>
              </a:rPr>
              <a:t>Ultimately, this analysis emphasizes the importance of data-driven decision-making to inform safety initiatives, healthcare planning, and military protocols. Through collaboration and proactive measures, we can create safer environments and better support systems for individuals at risk of traumatic brain injuries.</a:t>
            </a:r>
            <a:endParaRPr sz="1425">
              <a:latin typeface="Montserrat"/>
              <a:ea typeface="Montserrat"/>
              <a:cs typeface="Montserrat"/>
              <a:sym typeface="Montserrat"/>
            </a:endParaRPr>
          </a:p>
          <a:p>
            <a:pPr indent="0" lvl="0" marL="0" rtl="0" algn="l">
              <a:lnSpc>
                <a:spcPct val="105000"/>
              </a:lnSpc>
              <a:spcBef>
                <a:spcPts val="1100"/>
              </a:spcBef>
              <a:spcAft>
                <a:spcPts val="1200"/>
              </a:spcAft>
              <a:buSzPts val="688"/>
              <a:buNone/>
            </a:pPr>
            <a:r>
              <a:t/>
            </a:r>
            <a:endParaRPr sz="1125"/>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00FFFF"/>
                </a:solidFill>
              </a:rPr>
              <a:t>THANK YOU !</a:t>
            </a:r>
            <a:endParaRPr b="1">
              <a:solidFill>
                <a:srgbClr val="00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65525" y="526350"/>
            <a:ext cx="8362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400" u="sng">
                <a:solidFill>
                  <a:srgbClr val="00FFFF"/>
                </a:solidFill>
              </a:rPr>
              <a:t>MAIN OBJECTIVE</a:t>
            </a:r>
            <a:r>
              <a:rPr lang="en" sz="1400">
                <a:solidFill>
                  <a:srgbClr val="00FFFF"/>
                </a:solidFill>
              </a:rPr>
              <a:t>:</a:t>
            </a:r>
            <a:r>
              <a:rPr lang="en" sz="1400"/>
              <a:t>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Not just to analyze data but to derive and explore actionable patterns in Traumatic Brain Injury (TBI) incidents across three dimensions: military, age groups, and the years when injuries occurred.</a:t>
            </a:r>
            <a:endParaRPr sz="1400">
              <a:latin typeface="Montserrat"/>
              <a:ea typeface="Montserrat"/>
              <a:cs typeface="Montserrat"/>
              <a:sym typeface="Montserrat"/>
            </a:endParaRPr>
          </a:p>
          <a:p>
            <a:pPr indent="0" lvl="0" marL="0" rtl="0" algn="l">
              <a:spcBef>
                <a:spcPts val="0"/>
              </a:spcBef>
              <a:spcAft>
                <a:spcPts val="0"/>
              </a:spcAft>
              <a:buNone/>
            </a:pPr>
            <a:r>
              <a:t/>
            </a:r>
            <a:endParaRPr b="1" sz="1400">
              <a:solidFill>
                <a:srgbClr val="00FFFF"/>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Aim to gain insights on how TBI cases vary and identify high-risk groups, to help us  inform prevention and treatment strategies.</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0"/>
              </a:spcBef>
              <a:spcAft>
                <a:spcPts val="0"/>
              </a:spcAft>
              <a:buNone/>
            </a:pPr>
            <a:r>
              <a:rPr b="1" lang="en" sz="1300" u="sng">
                <a:solidFill>
                  <a:srgbClr val="00FFFF"/>
                </a:solidFill>
                <a:latin typeface="Montserrat"/>
                <a:ea typeface="Montserrat"/>
                <a:cs typeface="Montserrat"/>
                <a:sym typeface="Montserrat"/>
              </a:rPr>
              <a:t>IMPORTANCE</a:t>
            </a:r>
            <a:endParaRPr b="1" sz="1300" u="sng">
              <a:solidFill>
                <a:srgbClr val="00FFFF"/>
              </a:solidFill>
              <a:latin typeface="Montserrat"/>
              <a:ea typeface="Montserrat"/>
              <a:cs typeface="Montserrat"/>
              <a:sym typeface="Montserrat"/>
            </a:endParaRPr>
          </a:p>
          <a:p>
            <a:pPr indent="0" lvl="0" marL="0" rtl="0" algn="l">
              <a:spcBef>
                <a:spcPts val="0"/>
              </a:spcBef>
              <a:spcAft>
                <a:spcPts val="0"/>
              </a:spcAft>
              <a:buNone/>
            </a:pPr>
            <a:r>
              <a:t/>
            </a:r>
            <a:endParaRPr b="1" sz="1300" u="sng">
              <a:solidFill>
                <a:srgbClr val="00FFFF"/>
              </a:solidFill>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It is crucial to  improve public health policies,</a:t>
            </a:r>
            <a:r>
              <a:rPr lang="en" sz="1300">
                <a:latin typeface="Montserrat"/>
                <a:ea typeface="Montserrat"/>
                <a:cs typeface="Montserrat"/>
                <a:sym typeface="Montserrat"/>
              </a:rPr>
              <a:t>.</a:t>
            </a:r>
            <a:endParaRPr sz="13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237925" y="247850"/>
            <a:ext cx="43026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FFFF"/>
                </a:solidFill>
                <a:latin typeface="Georgia"/>
                <a:ea typeface="Georgia"/>
                <a:cs typeface="Georgia"/>
                <a:sym typeface="Georgia"/>
              </a:rPr>
              <a:t>KEY CONTRIBUTIONS</a:t>
            </a:r>
            <a:endParaRPr>
              <a:solidFill>
                <a:srgbClr val="00FFFF"/>
              </a:solidFill>
              <a:latin typeface="Georgia"/>
              <a:ea typeface="Georgia"/>
              <a:cs typeface="Georgia"/>
              <a:sym typeface="Georgia"/>
            </a:endParaRPr>
          </a:p>
        </p:txBody>
      </p:sp>
      <p:sp>
        <p:nvSpPr>
          <p:cNvPr id="82" name="Google Shape;82;p16"/>
          <p:cNvSpPr txBox="1"/>
          <p:nvPr/>
        </p:nvSpPr>
        <p:spPr>
          <a:xfrm>
            <a:off x="216375" y="1199300"/>
            <a:ext cx="83457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Montserrat"/>
                <a:ea typeface="Montserrat"/>
                <a:cs typeface="Montserrat"/>
                <a:sym typeface="Montserrat"/>
              </a:rPr>
              <a:t>Data Collection &amp; Preparation</a:t>
            </a:r>
            <a:r>
              <a:rPr lang="en" sz="1600">
                <a:solidFill>
                  <a:schemeClr val="dk1"/>
                </a:solidFill>
                <a:latin typeface="Montserrat"/>
                <a:ea typeface="Montserrat"/>
                <a:cs typeface="Montserrat"/>
                <a:sym typeface="Montserrat"/>
              </a:rPr>
              <a:t>:</a:t>
            </a: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 </a:t>
            </a:r>
            <a:r>
              <a:rPr lang="en" sz="1600">
                <a:solidFill>
                  <a:schemeClr val="dk1"/>
                </a:solidFill>
                <a:latin typeface="Montserrat"/>
                <a:ea typeface="Montserrat"/>
                <a:cs typeface="Montserrat"/>
                <a:sym typeface="Montserrat"/>
              </a:rPr>
              <a:t>My team was responsible for gathering, cleaning, and preparing the dataset on TBI incidents, ensuring its accuracy and relevance for analysis.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600">
                <a:solidFill>
                  <a:srgbClr val="FF9900"/>
                </a:solidFill>
                <a:latin typeface="Montserrat"/>
                <a:ea typeface="Montserrat"/>
                <a:cs typeface="Montserrat"/>
                <a:sym typeface="Montserrat"/>
              </a:rPr>
              <a:t>Data Analysis</a:t>
            </a:r>
            <a:r>
              <a:rPr lang="en" sz="1600">
                <a:solidFill>
                  <a:schemeClr val="dk1"/>
                </a:solidFill>
                <a:latin typeface="Montserrat"/>
                <a:ea typeface="Montserrat"/>
                <a:cs typeface="Montserrat"/>
                <a:sym typeface="Montserrat"/>
              </a:rPr>
              <a:t>: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We performed in-depth analysis using SQL and Power BI, focusing on the trends related to tbi_age, tbi_military &amp; tbi_year occurrences.</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600">
                <a:solidFill>
                  <a:srgbClr val="FF9900"/>
                </a:solidFill>
                <a:latin typeface="Montserrat"/>
                <a:ea typeface="Montserrat"/>
                <a:cs typeface="Montserrat"/>
                <a:sym typeface="Montserrat"/>
              </a:rPr>
              <a:t>Visualization &amp; Insights</a:t>
            </a:r>
            <a:r>
              <a:rPr lang="en" sz="1600">
                <a:solidFill>
                  <a:schemeClr val="dk1"/>
                </a:solidFill>
                <a:latin typeface="Montserrat"/>
                <a:ea typeface="Montserrat"/>
                <a:cs typeface="Montserrat"/>
                <a:sym typeface="Montserrat"/>
              </a:rPr>
              <a:t>: </a:t>
            </a:r>
            <a:endParaRPr sz="1600">
              <a:solidFill>
                <a:schemeClr val="dk1"/>
              </a:solidFill>
              <a:latin typeface="Montserrat"/>
              <a:ea typeface="Montserrat"/>
              <a:cs typeface="Montserrat"/>
              <a:sym typeface="Montserrat"/>
            </a:endParaRPr>
          </a:p>
          <a:p>
            <a:pPr indent="-330200" lvl="0" marL="457200" rtl="0" algn="l">
              <a:spcBef>
                <a:spcPts val="0"/>
              </a:spcBef>
              <a:spcAft>
                <a:spcPts val="0"/>
              </a:spcAft>
              <a:buClr>
                <a:schemeClr val="dk1"/>
              </a:buClr>
              <a:buSzPts val="1600"/>
              <a:buFont typeface="Montserrat"/>
              <a:buChar char="●"/>
            </a:pPr>
            <a:r>
              <a:rPr lang="en" sz="1600">
                <a:solidFill>
                  <a:schemeClr val="dk1"/>
                </a:solidFill>
                <a:latin typeface="Montserrat"/>
                <a:ea typeface="Montserrat"/>
                <a:cs typeface="Montserrat"/>
                <a:sym typeface="Montserrat"/>
              </a:rPr>
              <a:t>We created  3 visual dashboards to highlight the key findings, such as the rise in emergency treatments and hospitalizations, and came up with comparisons across different categories for tbi_age, tbi_age groups and tbi_military.</a:t>
            </a:r>
            <a:endParaRPr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915100" y="2228700"/>
            <a:ext cx="33138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373925" y="0"/>
            <a:ext cx="3486600" cy="84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891"/>
              <a:buNone/>
            </a:pPr>
            <a:r>
              <a:rPr b="1" lang="en" sz="1870">
                <a:solidFill>
                  <a:srgbClr val="00FFFF"/>
                </a:solidFill>
                <a:latin typeface="Georgia"/>
                <a:ea typeface="Georgia"/>
                <a:cs typeface="Georgia"/>
                <a:sym typeface="Georgia"/>
              </a:rPr>
              <a:t>DATA COLLECTION AND PREPARATION </a:t>
            </a:r>
            <a:endParaRPr b="1" sz="1870">
              <a:solidFill>
                <a:srgbClr val="00FFFF"/>
              </a:solidFill>
              <a:latin typeface="Georgia"/>
              <a:ea typeface="Georgia"/>
              <a:cs typeface="Georgia"/>
              <a:sym typeface="Georgia"/>
            </a:endParaRPr>
          </a:p>
        </p:txBody>
      </p:sp>
      <p:sp>
        <p:nvSpPr>
          <p:cNvPr id="93" name="Google Shape;93;p18"/>
          <p:cNvSpPr txBox="1"/>
          <p:nvPr>
            <p:ph idx="1" type="body"/>
          </p:nvPr>
        </p:nvSpPr>
        <p:spPr>
          <a:xfrm>
            <a:off x="140625" y="834975"/>
            <a:ext cx="8368200" cy="424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400">
                <a:solidFill>
                  <a:srgbClr val="00FFFF"/>
                </a:solidFill>
              </a:rPr>
              <a:t>Data Source</a:t>
            </a:r>
            <a:endParaRPr sz="1400">
              <a:solidFill>
                <a:srgbClr val="00FFFF"/>
              </a:solidFill>
            </a:endParaRPr>
          </a:p>
          <a:p>
            <a:pPr indent="0" lvl="0" marL="0" rtl="0" algn="l">
              <a:lnSpc>
                <a:spcPct val="95000"/>
              </a:lnSpc>
              <a:spcBef>
                <a:spcPts val="1200"/>
              </a:spcBef>
              <a:spcAft>
                <a:spcPts val="0"/>
              </a:spcAft>
              <a:buSzPts val="688"/>
              <a:buNone/>
            </a:pPr>
            <a:r>
              <a:rPr lang="en" sz="1200">
                <a:latin typeface="Montserrat"/>
                <a:ea typeface="Montserrat"/>
                <a:cs typeface="Montserrat"/>
                <a:sym typeface="Montserrat"/>
              </a:rPr>
              <a:t>For this project, we sourced our dataset from </a:t>
            </a:r>
            <a:r>
              <a:rPr b="1" lang="en" sz="1200">
                <a:solidFill>
                  <a:srgbClr val="FF9900"/>
                </a:solidFill>
                <a:latin typeface="Montserrat"/>
                <a:ea typeface="Montserrat"/>
                <a:cs typeface="Montserrat"/>
                <a:sym typeface="Montserrat"/>
              </a:rPr>
              <a:t>TidyTuesday on GitHub</a:t>
            </a:r>
            <a:r>
              <a:rPr lang="en" sz="1200">
                <a:latin typeface="Montserrat"/>
                <a:ea typeface="Montserrat"/>
                <a:cs typeface="Montserrat"/>
                <a:sym typeface="Montserrat"/>
              </a:rPr>
              <a:t>, known for offering a variety of open datasets. This particular dataset focuses on </a:t>
            </a:r>
            <a:r>
              <a:rPr b="1" lang="en" sz="1200">
                <a:latin typeface="Montserrat"/>
                <a:ea typeface="Montserrat"/>
                <a:cs typeface="Montserrat"/>
                <a:sym typeface="Montserrat"/>
              </a:rPr>
              <a:t>Traumatic Brain Injury (TBI)</a:t>
            </a:r>
            <a:r>
              <a:rPr lang="en" sz="1200">
                <a:latin typeface="Montserrat"/>
                <a:ea typeface="Montserrat"/>
                <a:cs typeface="Montserrat"/>
                <a:sym typeface="Montserrat"/>
              </a:rPr>
              <a:t> incidents, providing valuable insights into various contributing factors such as age groups, military, and the years in which these injuries occurred.</a:t>
            </a:r>
            <a:endParaRPr sz="1200">
              <a:latin typeface="Montserrat"/>
              <a:ea typeface="Montserrat"/>
              <a:cs typeface="Montserrat"/>
              <a:sym typeface="Montserrat"/>
            </a:endParaRPr>
          </a:p>
          <a:p>
            <a:pPr indent="0" lvl="0" marL="0" rtl="0" algn="l">
              <a:lnSpc>
                <a:spcPct val="95000"/>
              </a:lnSpc>
              <a:spcBef>
                <a:spcPts val="1200"/>
              </a:spcBef>
              <a:spcAft>
                <a:spcPts val="0"/>
              </a:spcAft>
              <a:buSzPts val="688"/>
              <a:buNone/>
            </a:pPr>
            <a:r>
              <a:rPr lang="en" sz="1200">
                <a:solidFill>
                  <a:srgbClr val="00FFFF"/>
                </a:solidFill>
                <a:latin typeface="Montserrat"/>
                <a:ea typeface="Montserrat"/>
                <a:cs typeface="Montserrat"/>
                <a:sym typeface="Montserrat"/>
              </a:rPr>
              <a:t>DATA CLEANING PROCESSES</a:t>
            </a:r>
            <a:r>
              <a:rPr lang="en" sz="1200">
                <a:solidFill>
                  <a:srgbClr val="000000"/>
                </a:solidFill>
                <a:latin typeface="Arial"/>
                <a:ea typeface="Arial"/>
                <a:cs typeface="Arial"/>
                <a:sym typeface="Arial"/>
              </a:rPr>
              <a:t>:</a:t>
            </a:r>
            <a:br>
              <a:rPr lang="en" sz="1200">
                <a:solidFill>
                  <a:srgbClr val="000000"/>
                </a:solidFill>
                <a:latin typeface="Arial"/>
                <a:ea typeface="Arial"/>
                <a:cs typeface="Arial"/>
                <a:sym typeface="Arial"/>
              </a:rPr>
            </a:br>
            <a:r>
              <a:rPr lang="en" sz="1200">
                <a:latin typeface="Montserrat"/>
                <a:ea typeface="Montserrat"/>
                <a:cs typeface="Montserrat"/>
                <a:sym typeface="Montserrat"/>
              </a:rPr>
              <a:t>Cleaning the data was a crucial step in our analysis, and we conducted this process using </a:t>
            </a:r>
            <a:r>
              <a:rPr b="1" lang="en" sz="1200">
                <a:latin typeface="Montserrat"/>
                <a:ea typeface="Montserrat"/>
                <a:cs typeface="Montserrat"/>
                <a:sym typeface="Montserrat"/>
              </a:rPr>
              <a:t>Power BI</a:t>
            </a:r>
            <a:r>
              <a:rPr lang="en" sz="1200">
                <a:latin typeface="Montserrat"/>
                <a:ea typeface="Montserrat"/>
                <a:cs typeface="Montserrat"/>
                <a:sym typeface="Montserrat"/>
              </a:rPr>
              <a:t>. Our primary goal was to ensure that the dataset was accurate and ready for meaningful analysis. My team took some key steps during the cleaning process:</a:t>
            </a:r>
            <a:endParaRPr sz="1200">
              <a:latin typeface="Montserrat"/>
              <a:ea typeface="Montserrat"/>
              <a:cs typeface="Montserrat"/>
              <a:sym typeface="Montserrat"/>
            </a:endParaRPr>
          </a:p>
          <a:p>
            <a:pPr indent="-304800" lvl="0" marL="457200" rtl="0" algn="l">
              <a:lnSpc>
                <a:spcPct val="95000"/>
              </a:lnSpc>
              <a:spcBef>
                <a:spcPts val="1200"/>
              </a:spcBef>
              <a:spcAft>
                <a:spcPts val="0"/>
              </a:spcAft>
              <a:buClr>
                <a:schemeClr val="dk1"/>
              </a:buClr>
              <a:buSzPts val="1200"/>
              <a:buFont typeface="Arial"/>
              <a:buChar char="●"/>
            </a:pPr>
            <a:r>
              <a:rPr b="1" lang="en" sz="1200">
                <a:solidFill>
                  <a:srgbClr val="FF9900"/>
                </a:solidFill>
                <a:latin typeface="Montserrat"/>
                <a:ea typeface="Montserrat"/>
                <a:cs typeface="Montserrat"/>
                <a:sym typeface="Montserrat"/>
              </a:rPr>
              <a:t>Removal of N/A Values</a:t>
            </a:r>
            <a:r>
              <a:rPr lang="en" sz="1200">
                <a:latin typeface="Montserrat"/>
                <a:ea typeface="Montserrat"/>
                <a:cs typeface="Montserrat"/>
                <a:sym typeface="Montserrat"/>
              </a:rPr>
              <a:t>: We identified and removed any rows with missing (N/A) values. This was essential, as such entries can distort analysis results and lead to misleading insights.</a:t>
            </a:r>
            <a:endParaRPr sz="1200">
              <a:latin typeface="Montserrat"/>
              <a:ea typeface="Montserrat"/>
              <a:cs typeface="Montserrat"/>
              <a:sym typeface="Montserrat"/>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rgbClr val="FF9900"/>
                </a:solidFill>
                <a:latin typeface="Montserrat"/>
                <a:ea typeface="Montserrat"/>
                <a:cs typeface="Montserrat"/>
                <a:sym typeface="Montserrat"/>
              </a:rPr>
              <a:t>Inconsistency</a:t>
            </a:r>
            <a:r>
              <a:rPr lang="en" sz="1200">
                <a:latin typeface="Montserrat"/>
                <a:ea typeface="Montserrat"/>
                <a:cs typeface="Montserrat"/>
                <a:sym typeface="Montserrat"/>
              </a:rPr>
              <a:t>:  We examined the dataset for inconsistencies, such as varying formats for categorical variables (e.g., different spellings for the same location). This step helped ensure that all data points were uniformly represented, making our analysis more realistic.</a:t>
            </a:r>
            <a:endParaRPr sz="1200">
              <a:latin typeface="Montserrat"/>
              <a:ea typeface="Montserrat"/>
              <a:cs typeface="Montserrat"/>
              <a:sym typeface="Montserrat"/>
            </a:endParaRPr>
          </a:p>
          <a:p>
            <a:pPr indent="-304800" lvl="0" marL="457200" rtl="0" algn="l">
              <a:lnSpc>
                <a:spcPct val="95000"/>
              </a:lnSpc>
              <a:spcBef>
                <a:spcPts val="0"/>
              </a:spcBef>
              <a:spcAft>
                <a:spcPts val="0"/>
              </a:spcAft>
              <a:buClr>
                <a:schemeClr val="dk1"/>
              </a:buClr>
              <a:buSzPts val="1200"/>
              <a:buFont typeface="Arial"/>
              <a:buChar char="●"/>
            </a:pPr>
            <a:r>
              <a:rPr b="1" lang="en" sz="1200">
                <a:solidFill>
                  <a:srgbClr val="FF9900"/>
                </a:solidFill>
                <a:latin typeface="Montserrat"/>
                <a:ea typeface="Montserrat"/>
                <a:cs typeface="Montserrat"/>
                <a:sym typeface="Montserrat"/>
              </a:rPr>
              <a:t>Data Type Corrections</a:t>
            </a:r>
            <a:r>
              <a:rPr lang="en" sz="1200">
                <a:latin typeface="Montserrat"/>
                <a:ea typeface="Montserrat"/>
                <a:cs typeface="Montserrat"/>
                <a:sym typeface="Montserrat"/>
              </a:rPr>
              <a:t>: Some data points were mislabeled, so we adjusted the data types where necessary. For example, we ensured that numerical data was classified as whole number or decimals rather than as text, to allow for accurate calculations and visualizations.</a:t>
            </a:r>
            <a:endParaRPr sz="1200">
              <a:latin typeface="Montserrat"/>
              <a:ea typeface="Montserrat"/>
              <a:cs typeface="Montserrat"/>
              <a:sym typeface="Montserrat"/>
            </a:endParaRPr>
          </a:p>
          <a:p>
            <a:pPr indent="0" lvl="0" marL="0" rtl="0" algn="l">
              <a:lnSpc>
                <a:spcPct val="95000"/>
              </a:lnSpc>
              <a:spcBef>
                <a:spcPts val="1100"/>
              </a:spcBef>
              <a:spcAft>
                <a:spcPts val="0"/>
              </a:spcAft>
              <a:buSzPts val="688"/>
              <a:buNone/>
            </a:pPr>
            <a:r>
              <a:t/>
            </a:r>
            <a:endParaRPr sz="1400">
              <a:latin typeface="Montserrat"/>
              <a:ea typeface="Montserrat"/>
              <a:cs typeface="Montserrat"/>
              <a:sym typeface="Montserrat"/>
            </a:endParaRPr>
          </a:p>
          <a:p>
            <a:pPr indent="0" lvl="0" marL="0" rtl="0" algn="l">
              <a:lnSpc>
                <a:spcPct val="95000"/>
              </a:lnSpc>
              <a:spcBef>
                <a:spcPts val="1200"/>
              </a:spcBef>
              <a:spcAft>
                <a:spcPts val="1200"/>
              </a:spcAft>
              <a:buSzPts val="688"/>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568750" y="3833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600">
                <a:solidFill>
                  <a:srgbClr val="00FFFF"/>
                </a:solidFill>
                <a:latin typeface="Georgia"/>
                <a:ea typeface="Georgia"/>
                <a:cs typeface="Georgia"/>
                <a:sym typeface="Georgia"/>
              </a:rPr>
              <a:t>Data Presentation</a:t>
            </a:r>
            <a:endParaRPr b="1" sz="1600">
              <a:solidFill>
                <a:srgbClr val="00FFFF"/>
              </a:solidFill>
              <a:latin typeface="Georgia"/>
              <a:ea typeface="Georgia"/>
              <a:cs typeface="Georgia"/>
              <a:sym typeface="Georgia"/>
            </a:endParaRPr>
          </a:p>
        </p:txBody>
      </p:sp>
      <p:sp>
        <p:nvSpPr>
          <p:cNvPr id="99" name="Google Shape;99;p19"/>
          <p:cNvSpPr txBox="1"/>
          <p:nvPr/>
        </p:nvSpPr>
        <p:spPr>
          <a:xfrm>
            <a:off x="136000" y="814400"/>
            <a:ext cx="8505600" cy="416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600"/>
              </a:spcBef>
              <a:spcAft>
                <a:spcPts val="0"/>
              </a:spcAft>
              <a:buNone/>
            </a:pPr>
            <a:r>
              <a:rPr b="1" lang="en" sz="1600">
                <a:solidFill>
                  <a:schemeClr val="dk1"/>
                </a:solidFill>
                <a:latin typeface="Montserrat"/>
                <a:ea typeface="Montserrat"/>
                <a:cs typeface="Montserrat"/>
                <a:sym typeface="Montserrat"/>
              </a:rPr>
              <a:t>O</a:t>
            </a:r>
            <a:r>
              <a:rPr b="1" lang="en" sz="1200">
                <a:solidFill>
                  <a:schemeClr val="dk1"/>
                </a:solidFill>
                <a:latin typeface="Montserrat"/>
                <a:ea typeface="Montserrat"/>
                <a:cs typeface="Montserrat"/>
                <a:sym typeface="Montserrat"/>
              </a:rPr>
              <a:t>nce the cleaning process was complete, we prepared the dataset for analysis. This involved several steps, including:</a:t>
            </a:r>
            <a:endParaRPr b="1" sz="1200">
              <a:solidFill>
                <a:schemeClr val="dk1"/>
              </a:solidFill>
              <a:latin typeface="Montserrat"/>
              <a:ea typeface="Montserrat"/>
              <a:cs typeface="Montserrat"/>
              <a:sym typeface="Montserrat"/>
            </a:endParaRPr>
          </a:p>
          <a:p>
            <a:pPr indent="-304800" lvl="0" marL="457200" rtl="0" algn="l">
              <a:lnSpc>
                <a:spcPct val="150000"/>
              </a:lnSpc>
              <a:spcBef>
                <a:spcPts val="1600"/>
              </a:spcBef>
              <a:spcAft>
                <a:spcPts val="0"/>
              </a:spcAft>
              <a:buClr>
                <a:schemeClr val="dk1"/>
              </a:buClr>
              <a:buSzPts val="1200"/>
              <a:buFont typeface="Montserrat"/>
              <a:buChar char="●"/>
            </a:pPr>
            <a:r>
              <a:rPr b="1" lang="en" sz="1200">
                <a:solidFill>
                  <a:srgbClr val="FF9900"/>
                </a:solidFill>
                <a:latin typeface="Montserrat"/>
                <a:ea typeface="Montserrat"/>
                <a:cs typeface="Montserrat"/>
                <a:sym typeface="Montserrat"/>
              </a:rPr>
              <a:t>Filtering Relevant Data</a:t>
            </a:r>
            <a:r>
              <a:rPr b="1"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We focused on filtering the dataset to include only the most relevant information about TBI incidents. This helped streamline our analysis and ensured we were looking at data that directly impacted our research objectives.</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b="1" lang="en" sz="1200">
                <a:solidFill>
                  <a:srgbClr val="FF9900"/>
                </a:solidFill>
                <a:latin typeface="Montserrat"/>
                <a:ea typeface="Montserrat"/>
                <a:cs typeface="Montserrat"/>
                <a:sym typeface="Montserrat"/>
              </a:rPr>
              <a:t>Transformation</a:t>
            </a:r>
            <a:r>
              <a:rPr b="1"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We created new variables where necessary to enhance our analysis. For example, using data by year to observe trends over time more clearly.</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Arial"/>
              <a:buChar char="●"/>
            </a:pPr>
            <a:r>
              <a:rPr b="1" lang="en" sz="1200">
                <a:solidFill>
                  <a:srgbClr val="FF9900"/>
                </a:solidFill>
                <a:latin typeface="Montserrat"/>
                <a:ea typeface="Montserrat"/>
                <a:cs typeface="Montserrat"/>
                <a:sym typeface="Montserrat"/>
              </a:rPr>
              <a:t>Visual Representation of Relationships:</a:t>
            </a:r>
            <a:r>
              <a:rPr b="1"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To illustrate the relationships between the three data entities, we created </a:t>
            </a:r>
            <a:r>
              <a:rPr b="1" i="1" lang="en" sz="1200" u="sng">
                <a:solidFill>
                  <a:srgbClr val="00FFFF"/>
                </a:solidFill>
                <a:latin typeface="Montserrat"/>
                <a:ea typeface="Montserrat"/>
                <a:cs typeface="Montserrat"/>
                <a:sym typeface="Montserrat"/>
              </a:rPr>
              <a:t>Entity-Relationship (ER) DIagrams.</a:t>
            </a:r>
            <a:r>
              <a:rPr lang="en" sz="1200">
                <a:solidFill>
                  <a:schemeClr val="dk1"/>
                </a:solidFill>
                <a:latin typeface="Montserrat"/>
                <a:ea typeface="Montserrat"/>
                <a:cs typeface="Montserrat"/>
                <a:sym typeface="Montserrat"/>
              </a:rPr>
              <a:t> These diagrams helped clarify how different datasets interconnect and relate, allowing for a better understanding of the data structure. Additionally, we developed a </a:t>
            </a:r>
            <a:r>
              <a:rPr b="1" i="1" lang="en" sz="1200" u="sng">
                <a:solidFill>
                  <a:srgbClr val="00FFFF"/>
                </a:solidFill>
                <a:latin typeface="Montserrat"/>
                <a:ea typeface="Montserrat"/>
                <a:cs typeface="Montserrat"/>
                <a:sym typeface="Montserrat"/>
              </a:rPr>
              <a:t>database (DB) diagram</a:t>
            </a:r>
            <a:r>
              <a:rPr lang="en" sz="1200">
                <a:solidFill>
                  <a:schemeClr val="dk1"/>
                </a:solidFill>
                <a:latin typeface="Montserrat"/>
                <a:ea typeface="Montserrat"/>
                <a:cs typeface="Montserrat"/>
                <a:sym typeface="Montserrat"/>
              </a:rPr>
              <a:t> to provide a comprehensive overview of the overall database architecture.</a:t>
            </a:r>
            <a:endParaRPr sz="1200">
              <a:solidFill>
                <a:schemeClr val="dk1"/>
              </a:solidFill>
              <a:latin typeface="Montserrat"/>
              <a:ea typeface="Montserrat"/>
              <a:cs typeface="Montserrat"/>
              <a:sym typeface="Montserrat"/>
            </a:endParaRPr>
          </a:p>
          <a:p>
            <a:pPr indent="0" lvl="0" marL="0" rtl="0" algn="l">
              <a:lnSpc>
                <a:spcPct val="115000"/>
              </a:lnSpc>
              <a:spcBef>
                <a:spcPts val="1100"/>
              </a:spcBef>
              <a:spcAft>
                <a:spcPts val="0"/>
              </a:spcAft>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1100"/>
              </a:spcBef>
              <a:spcAft>
                <a:spcPts val="110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182800" y="229300"/>
            <a:ext cx="7544700" cy="396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rgbClr val="00FFFF"/>
                </a:solidFill>
                <a:latin typeface="Georgia"/>
                <a:ea typeface="Georgia"/>
                <a:cs typeface="Georgia"/>
                <a:sym typeface="Georgia"/>
              </a:rPr>
              <a:t>Tools Used:</a:t>
            </a:r>
            <a:endParaRPr b="1">
              <a:solidFill>
                <a:srgbClr val="00FFFF"/>
              </a:solidFill>
              <a:latin typeface="Georgia"/>
              <a:ea typeface="Georgia"/>
              <a:cs typeface="Georgia"/>
              <a:sym typeface="Georgia"/>
            </a:endParaRPr>
          </a:p>
          <a:p>
            <a:pPr indent="0" lvl="0" marL="0" rtl="0" algn="l">
              <a:lnSpc>
                <a:spcPct val="150000"/>
              </a:lnSpc>
              <a:spcBef>
                <a:spcPts val="1600"/>
              </a:spcBef>
              <a:spcAft>
                <a:spcPts val="0"/>
              </a:spcAft>
              <a:buNone/>
            </a:pPr>
            <a:r>
              <a:rPr lang="en" sz="1200">
                <a:solidFill>
                  <a:schemeClr val="dk1"/>
                </a:solidFill>
                <a:latin typeface="Montserrat"/>
                <a:ea typeface="Montserrat"/>
                <a:cs typeface="Montserrat"/>
                <a:sym typeface="Montserrat"/>
              </a:rPr>
              <a:t>To facilitate our work, we utilized using  </a:t>
            </a:r>
            <a:endParaRPr sz="1200">
              <a:solidFill>
                <a:schemeClr val="dk1"/>
              </a:solidFill>
              <a:latin typeface="Montserrat"/>
              <a:ea typeface="Montserrat"/>
              <a:cs typeface="Montserrat"/>
              <a:sym typeface="Montserrat"/>
            </a:endParaRPr>
          </a:p>
          <a:p>
            <a:pPr indent="0" lvl="0" marL="0" rtl="0" algn="l">
              <a:lnSpc>
                <a:spcPct val="150000"/>
              </a:lnSpc>
              <a:spcBef>
                <a:spcPts val="1600"/>
              </a:spcBef>
              <a:spcAft>
                <a:spcPts val="0"/>
              </a:spcAft>
              <a:buNone/>
            </a:pPr>
            <a:r>
              <a:rPr b="1" lang="en" sz="1200">
                <a:solidFill>
                  <a:srgbClr val="FF9900"/>
                </a:solidFill>
                <a:latin typeface="Montserrat"/>
                <a:ea typeface="Montserrat"/>
                <a:cs typeface="Montserrat"/>
                <a:sym typeface="Montserrat"/>
              </a:rPr>
              <a:t>SQL</a:t>
            </a:r>
            <a:r>
              <a:rPr lang="en" sz="1200">
                <a:solidFill>
                  <a:srgbClr val="FF9900"/>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for data extraction and manipulation. This allowed us to query the dataset efficiently and prepare it for analysis and</a:t>
            </a:r>
            <a:r>
              <a:rPr lang="en" sz="1200">
                <a:solidFill>
                  <a:schemeClr val="dk1"/>
                </a:solidFill>
                <a:latin typeface="Montserrat"/>
                <a:ea typeface="Montserrat"/>
                <a:cs typeface="Montserrat"/>
                <a:sym typeface="Montserrat"/>
              </a:rPr>
              <a:t> enabling in-depth analysis of TBI incidents.</a:t>
            </a:r>
            <a:endParaRPr sz="1200">
              <a:solidFill>
                <a:schemeClr val="dk1"/>
              </a:solidFill>
              <a:latin typeface="Montserrat"/>
              <a:ea typeface="Montserrat"/>
              <a:cs typeface="Montserrat"/>
              <a:sym typeface="Montserrat"/>
            </a:endParaRPr>
          </a:p>
          <a:p>
            <a:pPr indent="0" lvl="0" marL="0" rtl="0" algn="l">
              <a:lnSpc>
                <a:spcPct val="150000"/>
              </a:lnSpc>
              <a:spcBef>
                <a:spcPts val="1600"/>
              </a:spcBef>
              <a:spcAft>
                <a:spcPts val="0"/>
              </a:spcAft>
              <a:buNone/>
            </a:pPr>
            <a:r>
              <a:rPr b="1" lang="en" sz="1200">
                <a:solidFill>
                  <a:srgbClr val="FF9900"/>
                </a:solidFill>
                <a:latin typeface="Montserrat"/>
                <a:ea typeface="Montserrat"/>
                <a:cs typeface="Montserrat"/>
                <a:sym typeface="Montserrat"/>
              </a:rPr>
              <a:t>Power BI</a:t>
            </a:r>
            <a:r>
              <a:rPr b="1" lang="en" sz="1200">
                <a:solidFill>
                  <a:srgbClr val="FF9900"/>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played a vital role in creating visualizations, enabling us to develop three separate dashboards, each focused on one of the key datasets,  employing various visual tools which are;</a:t>
            </a:r>
            <a:endParaRPr sz="1200">
              <a:solidFill>
                <a:schemeClr val="dk1"/>
              </a:solidFill>
              <a:latin typeface="Montserrat"/>
              <a:ea typeface="Montserrat"/>
              <a:cs typeface="Montserrat"/>
              <a:sym typeface="Montserrat"/>
            </a:endParaRPr>
          </a:p>
          <a:p>
            <a:pPr indent="-298450" lvl="0" marL="457200" rtl="0" algn="l">
              <a:lnSpc>
                <a:spcPct val="115000"/>
              </a:lnSpc>
              <a:spcBef>
                <a:spcPts val="1600"/>
              </a:spcBef>
              <a:spcAft>
                <a:spcPts val="0"/>
              </a:spcAft>
              <a:buClr>
                <a:schemeClr val="dk1"/>
              </a:buClr>
              <a:buSzPts val="1100"/>
              <a:buChar char="●"/>
            </a:pPr>
            <a:r>
              <a:rPr lang="en" sz="1200">
                <a:solidFill>
                  <a:schemeClr val="dk1"/>
                </a:solidFill>
                <a:latin typeface="Montserrat"/>
                <a:ea typeface="Montserrat"/>
                <a:cs typeface="Montserrat"/>
                <a:sym typeface="Montserrat"/>
              </a:rPr>
              <a:t>Slicers for interactive filtering.</a:t>
            </a:r>
            <a:endParaRPr sz="12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Char char="●"/>
            </a:pPr>
            <a:r>
              <a:rPr lang="en" sz="1200">
                <a:solidFill>
                  <a:schemeClr val="dk1"/>
                </a:solidFill>
                <a:latin typeface="Montserrat"/>
                <a:ea typeface="Montserrat"/>
                <a:cs typeface="Montserrat"/>
                <a:sym typeface="Montserrat"/>
              </a:rPr>
              <a:t>Stacked line charts to show trends for each category.</a:t>
            </a:r>
            <a:endParaRPr sz="12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Char char="●"/>
            </a:pPr>
            <a:r>
              <a:rPr lang="en" sz="1200">
                <a:solidFill>
                  <a:schemeClr val="dk1"/>
                </a:solidFill>
                <a:latin typeface="Montserrat"/>
                <a:ea typeface="Montserrat"/>
                <a:cs typeface="Montserrat"/>
                <a:sym typeface="Montserrat"/>
              </a:rPr>
              <a:t>Horizontal bar graphs for categorical comparisons for the TBI incidents.</a:t>
            </a:r>
            <a:endParaRPr sz="12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Char char="●"/>
            </a:pPr>
            <a:r>
              <a:rPr lang="en" sz="1200">
                <a:solidFill>
                  <a:schemeClr val="dk1"/>
                </a:solidFill>
                <a:latin typeface="Montserrat"/>
                <a:ea typeface="Montserrat"/>
                <a:cs typeface="Montserrat"/>
                <a:sym typeface="Montserrat"/>
              </a:rPr>
              <a:t>Donut charts for percentage distributions to highlight factors that contribute to overal TBI cases.</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One card for to highlight magnitude of TBI incidents per year.</a:t>
            </a:r>
            <a:endParaRPr sz="12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584675" y="1866175"/>
            <a:ext cx="1767600" cy="99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420">
                <a:latin typeface="Montserrat"/>
                <a:ea typeface="Montserrat"/>
                <a:cs typeface="Montserrat"/>
                <a:sym typeface="Montserrat"/>
              </a:rPr>
              <a:t>ER DIAGRAM</a:t>
            </a:r>
            <a:endParaRPr sz="2420">
              <a:latin typeface="Montserrat"/>
              <a:ea typeface="Montserrat"/>
              <a:cs typeface="Montserrat"/>
              <a:sym typeface="Montserrat"/>
            </a:endParaRPr>
          </a:p>
        </p:txBody>
      </p:sp>
      <p:pic>
        <p:nvPicPr>
          <p:cNvPr id="110" name="Google Shape;110;p21"/>
          <p:cNvPicPr preferRelativeResize="0"/>
          <p:nvPr/>
        </p:nvPicPr>
        <p:blipFill>
          <a:blip r:embed="rId3">
            <a:alphaModFix/>
          </a:blip>
          <a:stretch>
            <a:fillRect/>
          </a:stretch>
        </p:blipFill>
        <p:spPr>
          <a:xfrm>
            <a:off x="2504675" y="0"/>
            <a:ext cx="7002275"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