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435" r:id="rId3"/>
    <p:sldId id="481" r:id="rId4"/>
    <p:sldId id="405" r:id="rId5"/>
    <p:sldId id="707" r:id="rId6"/>
    <p:sldId id="733" r:id="rId7"/>
    <p:sldId id="734" r:id="rId8"/>
    <p:sldId id="735" r:id="rId9"/>
    <p:sldId id="736" r:id="rId10"/>
    <p:sldId id="737" r:id="rId11"/>
    <p:sldId id="673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492" r:id="rId22"/>
    <p:sldId id="747" r:id="rId23"/>
    <p:sldId id="748" r:id="rId24"/>
    <p:sldId id="726" r:id="rId25"/>
    <p:sldId id="749" r:id="rId26"/>
    <p:sldId id="750" r:id="rId27"/>
    <p:sldId id="751" r:id="rId28"/>
    <p:sldId id="752" r:id="rId29"/>
    <p:sldId id="73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12.1**" id="{CAACD75F-080C-43B6-90D3-8EAF6FDCFCCD}">
          <p14:sldIdLst>
            <p14:sldId id="290"/>
          </p14:sldIdLst>
        </p14:section>
        <p14:section name="vā" id="{44711761-56AE-4319-BEEC-080B12B9E4BD}">
          <p14:sldIdLst>
            <p14:sldId id="435"/>
            <p14:sldId id="481"/>
          </p14:sldIdLst>
        </p14:section>
        <p14:section name="Eso ahaṃ" id="{467CCF87-BD39-425B-9F27-0418D7370A7E}">
          <p14:sldIdLst>
            <p14:sldId id="405"/>
          </p14:sldIdLst>
        </p14:section>
        <p14:section name="Đoạn Kinh 5.2(SN/ DHAMMACAKKAPPAVATTANA SUTTA)" id="{DD2F872E-39A3-4815-95CC-6199B0257FDA}">
          <p14:sldIdLst>
            <p14:sldId id="707"/>
            <p14:sldId id="733"/>
            <p14:sldId id="734"/>
            <p14:sldId id="735"/>
            <p14:sldId id="736"/>
            <p14:sldId id="737"/>
            <p14:sldId id="673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</p14:sldIdLst>
        </p14:section>
        <p14:section name="Đoạn Kinh 10" id="{77FF58A7-AE17-48B0-9841-1AC1374155F6}">
          <p14:sldIdLst>
            <p14:sldId id="492"/>
            <p14:sldId id="747"/>
            <p14:sldId id="748"/>
            <p14:sldId id="726"/>
            <p14:sldId id="749"/>
            <p14:sldId id="750"/>
            <p14:sldId id="751"/>
            <p14:sldId id="752"/>
            <p14:sldId id="7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89255" autoAdjust="0"/>
  </p:normalViewPr>
  <p:slideViewPr>
    <p:cSldViewPr snapToGrid="0">
      <p:cViewPr varScale="1">
        <p:scale>
          <a:sx n="77" d="100"/>
          <a:sy n="77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2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6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8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12.4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5.2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 </a:t>
            </a:r>
            <a:r>
              <a:rPr lang="en-US" sz="3600" dirty="0" err="1"/>
              <a:t>Itīha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 </a:t>
            </a:r>
            <a:r>
              <a:rPr lang="en-US" sz="3600" dirty="0" err="1"/>
              <a:t>khaṇena</a:t>
            </a:r>
            <a:r>
              <a:rPr lang="en-US" sz="3600" dirty="0"/>
              <a:t>, </a:t>
            </a:r>
            <a:r>
              <a:rPr lang="en-US" sz="3600" dirty="0" err="1"/>
              <a:t>tena</a:t>
            </a:r>
            <a:r>
              <a:rPr lang="en-US" sz="3600" dirty="0"/>
              <a:t> </a:t>
            </a:r>
            <a:r>
              <a:rPr lang="en-US" sz="3600" dirty="0" err="1"/>
              <a:t>layena</a:t>
            </a:r>
            <a:r>
              <a:rPr lang="en-US" sz="3600" dirty="0"/>
              <a:t>‚ </a:t>
            </a:r>
            <a:r>
              <a:rPr lang="en-US" sz="3600" dirty="0" err="1"/>
              <a:t>tena</a:t>
            </a:r>
            <a:r>
              <a:rPr lang="en-US" sz="3600" dirty="0"/>
              <a:t> </a:t>
            </a:r>
            <a:r>
              <a:rPr lang="en-US" sz="3600" dirty="0" err="1"/>
              <a:t>muhuttena</a:t>
            </a:r>
            <a:r>
              <a:rPr lang="en-US" sz="3600" dirty="0"/>
              <a:t> </a:t>
            </a:r>
            <a:r>
              <a:rPr lang="en-US" sz="3600" dirty="0" err="1"/>
              <a:t>yāva</a:t>
            </a:r>
            <a:r>
              <a:rPr lang="en-US" sz="3600" dirty="0"/>
              <a:t> </a:t>
            </a:r>
            <a:r>
              <a:rPr lang="en-US" sz="3600" dirty="0" err="1"/>
              <a:t>Brahmalokā</a:t>
            </a:r>
            <a:r>
              <a:rPr lang="en-US" sz="3600" dirty="0"/>
              <a:t> </a:t>
            </a:r>
            <a:r>
              <a:rPr lang="en-US" sz="3600" dirty="0" err="1"/>
              <a:t>saddo</a:t>
            </a:r>
            <a:r>
              <a:rPr lang="en-US" sz="3600" dirty="0"/>
              <a:t> </a:t>
            </a:r>
            <a:r>
              <a:rPr lang="en-US" sz="3600" dirty="0" err="1"/>
              <a:t>abbhuggacchi</a:t>
            </a:r>
            <a:r>
              <a:rPr lang="en-US" sz="3600" dirty="0"/>
              <a:t>. </a:t>
            </a:r>
            <a:r>
              <a:rPr lang="en-US" sz="3600" dirty="0" err="1"/>
              <a:t>Ayañca</a:t>
            </a:r>
            <a:r>
              <a:rPr lang="en-US" sz="3600" dirty="0"/>
              <a:t> </a:t>
            </a:r>
            <a:r>
              <a:rPr lang="en-US" sz="3600" dirty="0" err="1"/>
              <a:t>dasasahassi</a:t>
            </a:r>
            <a:r>
              <a:rPr lang="en-US" sz="3600" dirty="0"/>
              <a:t> </a:t>
            </a:r>
            <a:r>
              <a:rPr lang="en-US" sz="3600" dirty="0" err="1"/>
              <a:t>lokadhātu</a:t>
            </a:r>
            <a:r>
              <a:rPr lang="en-US" sz="3600" dirty="0"/>
              <a:t> </a:t>
            </a:r>
            <a:r>
              <a:rPr lang="en-US" sz="3600" dirty="0" err="1"/>
              <a:t>saṅkampi</a:t>
            </a:r>
            <a:r>
              <a:rPr lang="en-US" sz="3600" dirty="0"/>
              <a:t> </a:t>
            </a:r>
            <a:r>
              <a:rPr lang="en-US" sz="3600" dirty="0" err="1"/>
              <a:t>sampakampi</a:t>
            </a:r>
            <a:r>
              <a:rPr lang="en-US" sz="3600" dirty="0"/>
              <a:t> </a:t>
            </a:r>
            <a:r>
              <a:rPr lang="en-US" sz="3600" dirty="0" err="1"/>
              <a:t>sampavedhi</a:t>
            </a:r>
            <a:r>
              <a:rPr lang="en-US" sz="3600" dirty="0"/>
              <a:t>. </a:t>
            </a:r>
            <a:r>
              <a:rPr lang="en-US" sz="3600" dirty="0" err="1"/>
              <a:t>Appamāṇo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uḷāro</a:t>
            </a:r>
            <a:r>
              <a:rPr lang="en-US" sz="3600" dirty="0"/>
              <a:t> </a:t>
            </a:r>
            <a:r>
              <a:rPr lang="en-US" sz="3600" dirty="0" err="1"/>
              <a:t>obhāso</a:t>
            </a:r>
            <a:r>
              <a:rPr lang="en-US" sz="3600" dirty="0"/>
              <a:t> </a:t>
            </a:r>
            <a:r>
              <a:rPr lang="en-US" sz="3600" dirty="0" err="1"/>
              <a:t>loke</a:t>
            </a:r>
            <a:r>
              <a:rPr lang="en-US" sz="3600" dirty="0"/>
              <a:t> </a:t>
            </a:r>
            <a:r>
              <a:rPr lang="en-US" sz="3600" dirty="0" err="1"/>
              <a:t>pāturahosi</a:t>
            </a:r>
            <a:r>
              <a:rPr lang="en-US" sz="3600" dirty="0"/>
              <a:t> </a:t>
            </a:r>
            <a:r>
              <a:rPr lang="en-US" sz="3600" dirty="0" err="1"/>
              <a:t>atikkamma</a:t>
            </a:r>
            <a:r>
              <a:rPr lang="en-US" sz="3600" dirty="0"/>
              <a:t> </a:t>
            </a:r>
            <a:r>
              <a:rPr lang="en-US" sz="3600" dirty="0" err="1"/>
              <a:t>devānaṃ</a:t>
            </a:r>
            <a:r>
              <a:rPr lang="en-US" sz="3600" dirty="0"/>
              <a:t> </a:t>
            </a:r>
            <a:r>
              <a:rPr lang="en-US" sz="3600" dirty="0" err="1"/>
              <a:t>devânubhāvaṃ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Bhagavā</a:t>
            </a:r>
            <a:r>
              <a:rPr lang="en-US" sz="3600" dirty="0"/>
              <a:t> </a:t>
            </a:r>
            <a:r>
              <a:rPr lang="en-US" sz="3600" dirty="0" err="1"/>
              <a:t>udānaṃ</a:t>
            </a:r>
            <a:r>
              <a:rPr lang="en-US" sz="3600" dirty="0"/>
              <a:t> </a:t>
            </a:r>
            <a:r>
              <a:rPr lang="en-US" sz="3600" dirty="0" err="1"/>
              <a:t>udānesi</a:t>
            </a:r>
            <a:r>
              <a:rPr lang="en-US" sz="3600" dirty="0"/>
              <a:t> – “</a:t>
            </a:r>
            <a:r>
              <a:rPr lang="en-US" sz="3600" dirty="0" err="1"/>
              <a:t>Aññāsi</a:t>
            </a:r>
            <a:r>
              <a:rPr lang="en-US" sz="3600" dirty="0"/>
              <a:t> </a:t>
            </a:r>
            <a:r>
              <a:rPr lang="en-US" sz="3600" dirty="0" err="1"/>
              <a:t>vata</a:t>
            </a:r>
            <a:r>
              <a:rPr lang="en-US" sz="3600" dirty="0"/>
              <a:t>, </a:t>
            </a:r>
            <a:r>
              <a:rPr lang="en-US" sz="3600" dirty="0" err="1"/>
              <a:t>bho</a:t>
            </a:r>
            <a:r>
              <a:rPr lang="en-US" sz="3600" dirty="0"/>
              <a:t> </a:t>
            </a:r>
            <a:r>
              <a:rPr lang="en-US" sz="3600" dirty="0" err="1"/>
              <a:t>Koṇḍañño</a:t>
            </a:r>
            <a:r>
              <a:rPr lang="en-US" sz="3600" dirty="0"/>
              <a:t>, </a:t>
            </a:r>
            <a:r>
              <a:rPr lang="en-US" sz="3600" dirty="0" err="1"/>
              <a:t>aññāsi</a:t>
            </a:r>
            <a:r>
              <a:rPr lang="en-US" sz="3600" dirty="0"/>
              <a:t> </a:t>
            </a:r>
            <a:r>
              <a:rPr lang="en-US" sz="3600" dirty="0" err="1"/>
              <a:t>vata</a:t>
            </a:r>
            <a:r>
              <a:rPr lang="en-US" sz="3600" dirty="0"/>
              <a:t>, </a:t>
            </a:r>
            <a:r>
              <a:rPr lang="en-US" sz="3600" dirty="0" err="1"/>
              <a:t>bho</a:t>
            </a:r>
            <a:r>
              <a:rPr lang="en-US" sz="3600" dirty="0"/>
              <a:t> </a:t>
            </a:r>
            <a:r>
              <a:rPr lang="en-US" sz="3600" dirty="0" err="1"/>
              <a:t>Koṇḍañño”ti</a:t>
            </a:r>
            <a:r>
              <a:rPr lang="en-US" sz="3600" dirty="0"/>
              <a:t>! </a:t>
            </a:r>
            <a:r>
              <a:rPr lang="en-US" sz="3600" dirty="0" err="1"/>
              <a:t>Iti</a:t>
            </a:r>
            <a:r>
              <a:rPr lang="en-US" sz="3600" dirty="0"/>
              <a:t> </a:t>
            </a:r>
            <a:r>
              <a:rPr lang="en-US" sz="3600" dirty="0" err="1"/>
              <a:t>h’idaṃ</a:t>
            </a:r>
            <a:r>
              <a:rPr lang="en-US" sz="3600" dirty="0"/>
              <a:t> </a:t>
            </a:r>
            <a:r>
              <a:rPr lang="en-US" sz="3600" dirty="0" err="1"/>
              <a:t>āyasmato</a:t>
            </a:r>
            <a:r>
              <a:rPr lang="en-US" sz="3600" dirty="0"/>
              <a:t> </a:t>
            </a:r>
            <a:r>
              <a:rPr lang="en-US" sz="3600" dirty="0" err="1"/>
              <a:t>Koṇḍaññassa</a:t>
            </a:r>
            <a:r>
              <a:rPr lang="en-US" sz="3600" dirty="0"/>
              <a:t> ‘</a:t>
            </a:r>
            <a:r>
              <a:rPr lang="en-US" sz="3600" dirty="0" err="1"/>
              <a:t>Aññāsi-Koṇḍañño</a:t>
            </a:r>
            <a:r>
              <a:rPr lang="en-US" sz="3600" dirty="0"/>
              <a:t>’ </a:t>
            </a:r>
            <a:r>
              <a:rPr lang="en-US" sz="3600" dirty="0" err="1"/>
              <a:t>tv’eva</a:t>
            </a:r>
            <a:r>
              <a:rPr lang="en-US" sz="3600" dirty="0"/>
              <a:t> </a:t>
            </a:r>
            <a:r>
              <a:rPr lang="en-US" sz="3600" dirty="0" err="1"/>
              <a:t>nāmaṃ</a:t>
            </a:r>
            <a:r>
              <a:rPr lang="en-US" sz="3600" dirty="0"/>
              <a:t> </a:t>
            </a:r>
            <a:r>
              <a:rPr lang="en-US" sz="3600" dirty="0" err="1"/>
              <a:t>ahosî’ti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941500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395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1841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Cho tới khi, cho tới chừng mực [kết hợp danh từ trực bổ cách]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Kīva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Nhiều thế nào, lớn thế nào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Tính, nghi vấn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 [gián bổ, sở hữu, dụng cụ cách, số ít]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Imaṃ/ayaṃ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Catu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Ariya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Thánh, cao thượng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Saccaṃ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thật, chân lý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vậy, như thế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Parivaṭṭaṃ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Vòng tròn, sự quay vòng, sự nối tiếp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Dvādasa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790642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7823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6413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Ākāro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Phương thức, điều kiện, trạng thái, phẩm chất, dấu hiệu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Yathābhūtaṃ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Đúng theo thực tính, đúng theo hiện thực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Ñāṇaṃ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Dassanaṃ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[Tích cực]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Visuddha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thanh lọc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Tāva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Trong chừng mực ấy; kết hợp với yāva làm thành cặp tương quan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Sadevaka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Bao gồm chư thiên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gian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Samāraka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Bao gồm Ma Vương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11660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8006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16230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Sabrahmaka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gồm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phạm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thiên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Có, liên hệ với, liên quan đến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Samaṇo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 Môn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Brāhmaṇo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Bà La Môn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Pajā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Dòng dõi, thế hệ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 trời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Manusso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người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Uttara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Cao hơn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Sammā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Chân chánh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Sambodhi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toàn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giác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giác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ngộ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hoàn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toàn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Abhi-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Vượt hơn, cao hơn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Sambuddha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Giác ngộ hoàn toàn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Paccaññāsi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Biết hoàn toàn, nhận ra hoàn toàn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Yato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Bởi vì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Liên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115199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8006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16230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Udapādi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Sinh lên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Kuppa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Dao động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Vimutti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thoát khỏi, sự giải thoát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Antima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Cuối cùng, sau chót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Jāti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sinh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Idāni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Bây giờ, giờ đây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Lần nữa, lặp lại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hiện hữu, Hữu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Avoca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Bhagavant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Tôn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Attamana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Thỏa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thích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mừng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hoan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hỉ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Pañca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Vaggiya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nhóm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16300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8006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16230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Bhāsitaṃ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 nói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Abhinandi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Hoan hỉ, mừng vui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Veyyākaraṇaṃ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 giải thích, bài pháp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Bhaññamāna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nói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Āyasmant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 đức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Koṇḍañño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riêng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Viraja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 nhơ bẩn, thoát khỏi phiền não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Vītamala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 bợn nhơ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Dhammo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Mắt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yaṃ~yad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 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Ai, cái gì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vấn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12145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8006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16230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-ci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[phiếm định]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Hậu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Samudayo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sinh lên, sự sinh ra, nguồn gốc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Xdhamma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bản chất 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Tất cả, mọi thứ, toàn bộ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Nirodha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Hoại diệt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Pavattita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làm cho quay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Cakkaṃ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Bánh xe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Bhumma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mặt đất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Saddo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Âm thanh, tiếng ồn, lời nói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Anussāvesi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 cho nghe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Bārāṇasī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thành phố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Isipatanaṃ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Địa danh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Migadāyaṃ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Vườn nai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Uttara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Cao hơn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26972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66977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3205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281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Paṭivattiya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Bị đảo ngược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 vương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Brahmo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Phạm thiên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Mahant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Lớn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Rājika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vương quốc, thuộc cõi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Tāvatiṃsa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cõi 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cõi Dạ 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Tusita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cõi Đâu Suất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Nimmānarati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cõi Nimmānarati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Paranimmitavasavatti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cõi Paranimmitavasavatti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Brahmakāyika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cõi Phạm Thiên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đây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Khaṇo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khắc, thời điểm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321544"/>
              </p:ext>
            </p:extLst>
          </p:nvPr>
        </p:nvGraphicFramePr>
        <p:xfrm>
          <a:off x="838200" y="2013115"/>
          <a:ext cx="10579609" cy="4714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7541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36695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khắc, thời điểm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Muhutto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khắc, thời điểm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Cho đến [kết hợp danh từ xuất xứ cách]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 từ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Abbhuggacchi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Vươn đến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Sahassīlokadhātu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Hệ thống thế giới gồm 10.000 thế giới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Saṅkampi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Rúng động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Sampakampi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Rung chuyển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Sampavedhi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Rung lắc, rúng động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97355" algn="r"/>
                        </a:tabLs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Pamāṇa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 hạn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Uḷāra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Cao tột, xuất sắc, phi thường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Obhāso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Ánh sáng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Pāturahosi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Xuất hiện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Atikkamma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Vượt quá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316000"/>
              </p:ext>
            </p:extLst>
          </p:nvPr>
        </p:nvGraphicFramePr>
        <p:xfrm>
          <a:off x="838200" y="2013115"/>
          <a:ext cx="10579609" cy="3495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8006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16230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75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Anubhāvaṃ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sáng, sự lung linh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Udānaṃ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 cảm hứng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Udānesi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Thốt lên (do cảm hứng)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Aññāsi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Biết, tìm 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 thực, quả nhiên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Này con [hô cách của Bhavant]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Koṇḍañño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riêng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Āyasmant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 đức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8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E09F-7274-4B19-97E9-EA37440E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192" y="1421794"/>
            <a:ext cx="9421447" cy="1471308"/>
          </a:xfrm>
          <a:solidFill>
            <a:srgbClr val="FBC25D"/>
          </a:solidFill>
        </p:spPr>
        <p:txBody>
          <a:bodyPr>
            <a:normAutofit/>
          </a:bodyPr>
          <a:lstStyle/>
          <a:p>
            <a:r>
              <a:rPr lang="en-US" b="1" dirty="0"/>
              <a:t>6.1 </a:t>
            </a:r>
            <a:r>
              <a:rPr lang="en-US" dirty="0"/>
              <a:t>Khi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hay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/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3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[</a:t>
            </a:r>
            <a:r>
              <a:rPr lang="en-US" b="1" dirty="0" err="1"/>
              <a:t>vā</a:t>
            </a:r>
            <a:r>
              <a:rPr lang="en-US" dirty="0"/>
              <a:t> – hay, </a:t>
            </a:r>
            <a:r>
              <a:rPr lang="en-US" dirty="0" err="1"/>
              <a:t>và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],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ở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vi-VN" sz="3600" dirty="0">
                <a:solidFill>
                  <a:srgbClr val="FBC25D"/>
                </a:solidFill>
              </a:rPr>
              <a:t>6. Cấu trúc chứa [vā – hay, và, hoặc]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3F9A56-8A8E-47A5-BDCE-AD359F27A909}"/>
              </a:ext>
            </a:extLst>
          </p:cNvPr>
          <p:cNvSpPr/>
          <p:nvPr/>
        </p:nvSpPr>
        <p:spPr>
          <a:xfrm>
            <a:off x="2435191" y="3239517"/>
            <a:ext cx="94214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highlight>
                  <a:srgbClr val="FBC25D"/>
                </a:highlight>
              </a:rPr>
              <a:t>Ví</a:t>
            </a:r>
            <a:r>
              <a:rPr lang="en-US" sz="2800" b="1" dirty="0">
                <a:highlight>
                  <a:srgbClr val="FBC25D"/>
                </a:highlight>
              </a:rPr>
              <a:t> </a:t>
            </a:r>
            <a:r>
              <a:rPr lang="en-US" sz="2800" b="1" dirty="0" err="1">
                <a:highlight>
                  <a:srgbClr val="FBC25D"/>
                </a:highlight>
              </a:rPr>
              <a:t>dụ</a:t>
            </a:r>
            <a:r>
              <a:rPr lang="en-US" sz="2800" b="1" dirty="0">
                <a:highlight>
                  <a:srgbClr val="FBC25D"/>
                </a:highlight>
              </a:rPr>
              <a:t>:</a:t>
            </a:r>
            <a:endParaRPr lang="en-US" sz="2800" dirty="0">
              <a:highlight>
                <a:srgbClr val="FBC25D"/>
              </a:highlight>
            </a:endParaRPr>
          </a:p>
          <a:p>
            <a:endParaRPr lang="en-US" sz="2800" dirty="0"/>
          </a:p>
          <a:p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yā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itthī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puriso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… </a:t>
            </a:r>
          </a:p>
          <a:p>
            <a:r>
              <a:rPr lang="en-US" sz="2800" dirty="0"/>
              <a:t>=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nữ</a:t>
            </a:r>
            <a:r>
              <a:rPr lang="en-US" sz="2800" dirty="0"/>
              <a:t> hay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nam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…</a:t>
            </a:r>
          </a:p>
          <a:p>
            <a:r>
              <a:rPr lang="en-US" sz="2800" i="1" dirty="0"/>
              <a:t>*</a:t>
            </a:r>
            <a:r>
              <a:rPr lang="en-US" sz="2800" i="1" dirty="0" err="1"/>
              <a:t>nhưng</a:t>
            </a:r>
            <a:r>
              <a:rPr lang="en-US" sz="2800" dirty="0"/>
              <a:t> *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yo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puriso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itthī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800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800" dirty="0">
                <a:solidFill>
                  <a:srgbClr val="FBC25D"/>
                </a:solidFill>
                <a:highlight>
                  <a:srgbClr val="814B1C"/>
                </a:highlight>
              </a:rPr>
              <a:t>… </a:t>
            </a:r>
          </a:p>
          <a:p>
            <a:r>
              <a:rPr lang="en-US" sz="2800" dirty="0"/>
              <a:t>	=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nam</a:t>
            </a:r>
            <a:r>
              <a:rPr lang="en-US" sz="2800" dirty="0"/>
              <a:t> hay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nữ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543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5.2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0040"/>
              </p:ext>
            </p:extLst>
          </p:nvPr>
        </p:nvGraphicFramePr>
        <p:xfrm>
          <a:off x="972313" y="1979614"/>
          <a:ext cx="10381487" cy="2517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51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5.2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75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sāvatthinidānaṃ</a:t>
            </a:r>
            <a:r>
              <a:rPr lang="en-US" sz="3600" dirty="0"/>
              <a:t>. </a:t>
            </a:r>
            <a:r>
              <a:rPr lang="en-US" sz="3600" dirty="0" err="1"/>
              <a:t>ekamantaṃ</a:t>
            </a:r>
            <a:r>
              <a:rPr lang="en-US" sz="3600" dirty="0"/>
              <a:t> </a:t>
            </a:r>
            <a:r>
              <a:rPr lang="en-US" sz="3600" dirty="0" err="1"/>
              <a:t>ṭhitā</a:t>
            </a:r>
            <a:r>
              <a:rPr lang="en-US" sz="3600" dirty="0"/>
              <a:t> </a:t>
            </a:r>
            <a:r>
              <a:rPr lang="en-US" sz="3600" dirty="0" err="1"/>
              <a:t>kho</a:t>
            </a:r>
            <a:r>
              <a:rPr lang="en-US" sz="3600" dirty="0"/>
              <a:t> </a:t>
            </a:r>
            <a:r>
              <a:rPr lang="en-US" sz="3600" dirty="0" err="1"/>
              <a:t>sā</a:t>
            </a:r>
            <a:r>
              <a:rPr lang="en-US" sz="3600" dirty="0"/>
              <a:t> </a:t>
            </a:r>
            <a:r>
              <a:rPr lang="en-US" sz="3600" dirty="0" err="1"/>
              <a:t>devatā</a:t>
            </a:r>
            <a:r>
              <a:rPr lang="en-US" sz="3600" dirty="0"/>
              <a:t> </a:t>
            </a:r>
            <a:r>
              <a:rPr lang="en-US" sz="3600" dirty="0" err="1"/>
              <a:t>bhagavato</a:t>
            </a:r>
            <a:r>
              <a:rPr lang="en-US" sz="3600" dirty="0"/>
              <a:t> </a:t>
            </a:r>
            <a:r>
              <a:rPr lang="en-US" sz="3600" dirty="0" err="1"/>
              <a:t>santike</a:t>
            </a:r>
            <a:r>
              <a:rPr lang="en-US" sz="3600" dirty="0"/>
              <a:t> </a:t>
            </a:r>
            <a:r>
              <a:rPr lang="en-US" sz="3600" dirty="0" err="1"/>
              <a:t>imaṃ</a:t>
            </a:r>
            <a:r>
              <a:rPr lang="en-US" sz="3600" dirty="0"/>
              <a:t> </a:t>
            </a:r>
            <a:r>
              <a:rPr lang="en-US" sz="3600" dirty="0" err="1"/>
              <a:t>gāthaṃ</a:t>
            </a:r>
            <a:r>
              <a:rPr lang="en-US" sz="3600" dirty="0"/>
              <a:t> </a:t>
            </a:r>
            <a:r>
              <a:rPr lang="en-US" sz="3600" dirty="0" err="1"/>
              <a:t>abhāsi</a:t>
            </a:r>
            <a:r>
              <a:rPr lang="en-US" sz="3600" dirty="0"/>
              <a:t> —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“</a:t>
            </a:r>
            <a:r>
              <a:rPr lang="en-US" sz="3600" dirty="0" err="1"/>
              <a:t>nandati</a:t>
            </a:r>
            <a:r>
              <a:rPr lang="en-US" sz="3600" dirty="0"/>
              <a:t> </a:t>
            </a:r>
            <a:r>
              <a:rPr lang="en-US" sz="3600" dirty="0" err="1"/>
              <a:t>puttehi</a:t>
            </a:r>
            <a:r>
              <a:rPr lang="en-US" sz="3600" dirty="0"/>
              <a:t> </a:t>
            </a:r>
            <a:r>
              <a:rPr lang="en-US" sz="3600" dirty="0" err="1"/>
              <a:t>puttimā</a:t>
            </a:r>
            <a:r>
              <a:rPr lang="en-US" sz="3600" dirty="0"/>
              <a:t>,</a:t>
            </a:r>
          </a:p>
          <a:p>
            <a:r>
              <a:rPr lang="en-US" sz="3600" dirty="0" err="1"/>
              <a:t>gomā</a:t>
            </a:r>
            <a:r>
              <a:rPr lang="en-US" sz="3600" dirty="0"/>
              <a:t> {</a:t>
            </a:r>
            <a:r>
              <a:rPr lang="en-US" sz="3600" dirty="0" err="1"/>
              <a:t>gomiko</a:t>
            </a:r>
            <a:r>
              <a:rPr lang="en-US" sz="3600" dirty="0"/>
              <a:t> (</a:t>
            </a:r>
            <a:r>
              <a:rPr lang="en-US" sz="3600" dirty="0" err="1"/>
              <a:t>sī</a:t>
            </a:r>
            <a:r>
              <a:rPr lang="en-US" sz="3600" dirty="0"/>
              <a:t>. </a:t>
            </a:r>
            <a:r>
              <a:rPr lang="en-US" sz="3600" dirty="0" err="1"/>
              <a:t>syā</a:t>
            </a:r>
            <a:r>
              <a:rPr lang="en-US" sz="3600" dirty="0"/>
              <a:t>. </a:t>
            </a:r>
            <a:r>
              <a:rPr lang="en-US" sz="3600" dirty="0" err="1"/>
              <a:t>kaṃ</a:t>
            </a:r>
            <a:r>
              <a:rPr lang="en-US" sz="3600" dirty="0"/>
              <a:t>. </a:t>
            </a:r>
            <a:r>
              <a:rPr lang="en-US" sz="3600" dirty="0" err="1"/>
              <a:t>pī</a:t>
            </a:r>
            <a:r>
              <a:rPr lang="en-US" sz="3600" dirty="0"/>
              <a:t>.)} </a:t>
            </a:r>
            <a:r>
              <a:rPr lang="en-US" sz="3600" dirty="0" err="1"/>
              <a:t>gohi</a:t>
            </a:r>
            <a:r>
              <a:rPr lang="en-US" sz="3600" dirty="0"/>
              <a:t> </a:t>
            </a:r>
            <a:r>
              <a:rPr lang="en-US" sz="3600" dirty="0" err="1"/>
              <a:t>tatheva</a:t>
            </a:r>
            <a:r>
              <a:rPr lang="en-US" sz="3600" dirty="0"/>
              <a:t> </a:t>
            </a:r>
            <a:r>
              <a:rPr lang="en-US" sz="3600" dirty="0" err="1"/>
              <a:t>nandati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upadhīhi</a:t>
            </a:r>
            <a:r>
              <a:rPr lang="en-US" sz="3600" dirty="0"/>
              <a:t> </a:t>
            </a:r>
            <a:r>
              <a:rPr lang="en-US" sz="3600" dirty="0" err="1"/>
              <a:t>narassa</a:t>
            </a:r>
            <a:r>
              <a:rPr lang="en-US" sz="3600" dirty="0"/>
              <a:t> </a:t>
            </a:r>
            <a:r>
              <a:rPr lang="en-US" sz="3600" dirty="0" err="1"/>
              <a:t>nandanā</a:t>
            </a:r>
            <a:r>
              <a:rPr lang="en-US" sz="3600" dirty="0"/>
              <a:t>,</a:t>
            </a:r>
          </a:p>
          <a:p>
            <a:r>
              <a:rPr lang="en-US" sz="3600" dirty="0" err="1"/>
              <a:t>na</a:t>
            </a:r>
            <a:r>
              <a:rPr lang="en-US" sz="3600" dirty="0"/>
              <a:t> hi so </a:t>
            </a:r>
            <a:r>
              <a:rPr lang="en-US" sz="3600" dirty="0" err="1"/>
              <a:t>nandati</a:t>
            </a:r>
            <a:r>
              <a:rPr lang="en-US" sz="3600" dirty="0"/>
              <a:t> </a:t>
            </a:r>
            <a:r>
              <a:rPr lang="en-US" sz="3600" dirty="0" err="1"/>
              <a:t>yo</a:t>
            </a:r>
            <a:r>
              <a:rPr lang="en-US" sz="3600" dirty="0"/>
              <a:t> </a:t>
            </a:r>
            <a:r>
              <a:rPr lang="en-US" sz="3600" dirty="0" err="1"/>
              <a:t>nirūpadhī”ti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socati</a:t>
            </a:r>
            <a:r>
              <a:rPr lang="en-US" sz="3600" dirty="0"/>
              <a:t> </a:t>
            </a:r>
            <a:r>
              <a:rPr lang="en-US" sz="3600" dirty="0" err="1"/>
              <a:t>puttehi</a:t>
            </a:r>
            <a:r>
              <a:rPr lang="en-US" sz="3600" dirty="0"/>
              <a:t> </a:t>
            </a:r>
            <a:r>
              <a:rPr lang="en-US" sz="3600" dirty="0" err="1"/>
              <a:t>puttimā</a:t>
            </a:r>
            <a:r>
              <a:rPr lang="en-US" sz="3600" dirty="0"/>
              <a:t>,</a:t>
            </a:r>
          </a:p>
          <a:p>
            <a:r>
              <a:rPr lang="en-US" sz="3600" dirty="0" err="1"/>
              <a:t>gomā</a:t>
            </a:r>
            <a:r>
              <a:rPr lang="en-US" sz="3600" dirty="0"/>
              <a:t> </a:t>
            </a:r>
            <a:r>
              <a:rPr lang="en-US" sz="3600" dirty="0" err="1"/>
              <a:t>gohi</a:t>
            </a:r>
            <a:r>
              <a:rPr lang="en-US" sz="3600" dirty="0"/>
              <a:t> </a:t>
            </a:r>
            <a:r>
              <a:rPr lang="en-US" sz="3600" dirty="0" err="1"/>
              <a:t>tatheva</a:t>
            </a:r>
            <a:r>
              <a:rPr lang="en-US" sz="3600" dirty="0"/>
              <a:t> </a:t>
            </a:r>
            <a:r>
              <a:rPr lang="en-US" sz="3600" dirty="0" err="1"/>
              <a:t>socati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upadhīhi</a:t>
            </a:r>
            <a:r>
              <a:rPr lang="en-US" sz="3600" dirty="0"/>
              <a:t> </a:t>
            </a:r>
            <a:r>
              <a:rPr lang="en-US" sz="3600" dirty="0" err="1"/>
              <a:t>narassa</a:t>
            </a:r>
            <a:r>
              <a:rPr lang="en-US" sz="3600" dirty="0"/>
              <a:t> </a:t>
            </a:r>
            <a:r>
              <a:rPr lang="en-US" sz="3600" dirty="0" err="1"/>
              <a:t>socanā</a:t>
            </a:r>
            <a:r>
              <a:rPr lang="en-US" sz="3600" dirty="0"/>
              <a:t>,</a:t>
            </a:r>
          </a:p>
          <a:p>
            <a:r>
              <a:rPr lang="en-US" sz="3600" dirty="0" err="1"/>
              <a:t>na</a:t>
            </a:r>
            <a:r>
              <a:rPr lang="en-US" sz="3600" dirty="0"/>
              <a:t> hi so </a:t>
            </a:r>
            <a:r>
              <a:rPr lang="en-US" sz="3600" dirty="0" err="1"/>
              <a:t>socati</a:t>
            </a:r>
            <a:r>
              <a:rPr lang="en-US" sz="3600" dirty="0"/>
              <a:t> </a:t>
            </a:r>
            <a:r>
              <a:rPr lang="en-US" sz="3600" dirty="0" err="1"/>
              <a:t>yo</a:t>
            </a:r>
            <a:r>
              <a:rPr lang="en-US" sz="3600" dirty="0"/>
              <a:t> </a:t>
            </a:r>
            <a:r>
              <a:rPr lang="en-US" sz="3600" dirty="0" err="1"/>
              <a:t>nirūpadhī”ti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Chú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endParaRPr lang="en-US" sz="3600" dirty="0"/>
          </a:p>
          <a:p>
            <a:r>
              <a:rPr lang="en-US" sz="3600" dirty="0"/>
              <a:t>(1) </a:t>
            </a:r>
            <a:r>
              <a:rPr lang="en-US" sz="3600" b="1" dirty="0" err="1"/>
              <a:t>nandatīti</a:t>
            </a:r>
            <a:r>
              <a:rPr lang="en-US" sz="3600" dirty="0"/>
              <a:t> </a:t>
            </a:r>
            <a:r>
              <a:rPr lang="en-US" sz="3600" dirty="0" err="1"/>
              <a:t>tussati</a:t>
            </a:r>
            <a:r>
              <a:rPr lang="en-US" sz="3600" dirty="0"/>
              <a:t> </a:t>
            </a:r>
            <a:r>
              <a:rPr lang="en-US" sz="3600" dirty="0" err="1"/>
              <a:t>attamano</a:t>
            </a:r>
            <a:r>
              <a:rPr lang="en-US" sz="3600" dirty="0"/>
              <a:t> </a:t>
            </a:r>
            <a:r>
              <a:rPr lang="en-US" sz="3600" dirty="0" err="1"/>
              <a:t>hoti</a:t>
            </a:r>
            <a:r>
              <a:rPr lang="en-US" sz="3600" dirty="0"/>
              <a:t>. </a:t>
            </a:r>
          </a:p>
          <a:p>
            <a:r>
              <a:rPr lang="en-US" sz="3600" dirty="0"/>
              <a:t>(2) </a:t>
            </a:r>
            <a:r>
              <a:rPr lang="en-US" sz="3600" b="1" dirty="0" err="1"/>
              <a:t>puttimāti</a:t>
            </a:r>
            <a:r>
              <a:rPr lang="en-US" sz="3600" b="1" dirty="0"/>
              <a:t> </a:t>
            </a:r>
            <a:r>
              <a:rPr lang="en-US" sz="3600" b="1" dirty="0" err="1"/>
              <a:t>bahuputto</a:t>
            </a:r>
            <a:r>
              <a:rPr lang="en-US" sz="3600" b="1" dirty="0"/>
              <a:t>.</a:t>
            </a:r>
            <a:r>
              <a:rPr lang="en-US" sz="3600" dirty="0"/>
              <a:t> </a:t>
            </a:r>
            <a:r>
              <a:rPr lang="en-US" sz="3600" dirty="0" err="1"/>
              <a:t>tassa</a:t>
            </a:r>
            <a:r>
              <a:rPr lang="en-US" sz="3600" dirty="0"/>
              <a:t> hi </a:t>
            </a:r>
            <a:r>
              <a:rPr lang="en-US" sz="3600" dirty="0" err="1"/>
              <a:t>ekacce</a:t>
            </a:r>
            <a:r>
              <a:rPr lang="en-US" sz="3600" dirty="0"/>
              <a:t> </a:t>
            </a:r>
            <a:r>
              <a:rPr lang="en-US" sz="3600" dirty="0" err="1"/>
              <a:t>puttā</a:t>
            </a:r>
            <a:r>
              <a:rPr lang="en-US" sz="3600" dirty="0"/>
              <a:t> </a:t>
            </a:r>
            <a:r>
              <a:rPr lang="en-US" sz="3600" dirty="0" err="1"/>
              <a:t>kasikammaṃ</a:t>
            </a:r>
            <a:r>
              <a:rPr lang="en-US" sz="3600" dirty="0"/>
              <a:t> </a:t>
            </a:r>
            <a:r>
              <a:rPr lang="en-US" sz="3600" dirty="0" err="1"/>
              <a:t>katvā</a:t>
            </a:r>
            <a:r>
              <a:rPr lang="en-US" sz="3600" dirty="0"/>
              <a:t> </a:t>
            </a:r>
            <a:r>
              <a:rPr lang="en-US" sz="3600" dirty="0" err="1"/>
              <a:t>dhaññassa</a:t>
            </a:r>
            <a:r>
              <a:rPr lang="en-US" sz="3600" dirty="0"/>
              <a:t> </a:t>
            </a:r>
            <a:r>
              <a:rPr lang="en-US" sz="3600" dirty="0" err="1"/>
              <a:t>koṭṭhe</a:t>
            </a:r>
            <a:r>
              <a:rPr lang="en-US" sz="3600" dirty="0"/>
              <a:t> </a:t>
            </a:r>
            <a:r>
              <a:rPr lang="en-US" sz="3600" dirty="0" err="1"/>
              <a:t>pūrenti</a:t>
            </a:r>
            <a:r>
              <a:rPr lang="en-US" sz="3600" dirty="0"/>
              <a:t>, </a:t>
            </a:r>
            <a:r>
              <a:rPr lang="en-US" sz="3600" dirty="0" err="1"/>
              <a:t>ekacce</a:t>
            </a:r>
            <a:r>
              <a:rPr lang="en-US" sz="3600" dirty="0"/>
              <a:t> </a:t>
            </a:r>
            <a:r>
              <a:rPr lang="en-US" sz="3600" dirty="0" err="1"/>
              <a:t>vaṇijjaṃ</a:t>
            </a:r>
            <a:r>
              <a:rPr lang="en-US" sz="3600" dirty="0"/>
              <a:t> </a:t>
            </a:r>
            <a:r>
              <a:rPr lang="en-US" sz="3600" dirty="0" err="1"/>
              <a:t>katvā</a:t>
            </a:r>
            <a:r>
              <a:rPr lang="en-US" sz="3600" dirty="0"/>
              <a:t> </a:t>
            </a:r>
            <a:r>
              <a:rPr lang="en-US" sz="3600" dirty="0" err="1"/>
              <a:t>hiraññasuvaṇṇaṃ</a:t>
            </a:r>
            <a:r>
              <a:rPr lang="en-US" sz="3600" dirty="0"/>
              <a:t> </a:t>
            </a:r>
            <a:r>
              <a:rPr lang="en-US" sz="3600" dirty="0" err="1"/>
              <a:t>āharanti</a:t>
            </a:r>
            <a:r>
              <a:rPr lang="en-US" sz="3600" dirty="0"/>
              <a:t>, </a:t>
            </a:r>
            <a:r>
              <a:rPr lang="en-US" sz="3600" dirty="0" err="1"/>
              <a:t>ekacce</a:t>
            </a:r>
            <a:r>
              <a:rPr lang="en-US" sz="3600" dirty="0"/>
              <a:t> </a:t>
            </a:r>
            <a:r>
              <a:rPr lang="en-US" sz="3600" dirty="0" err="1"/>
              <a:t>rājānaṃ</a:t>
            </a:r>
            <a:r>
              <a:rPr lang="en-US" sz="3600" dirty="0"/>
              <a:t> </a:t>
            </a:r>
            <a:r>
              <a:rPr lang="en-US" sz="3600" dirty="0" err="1"/>
              <a:t>upaṭṭhahitvā</a:t>
            </a:r>
            <a:r>
              <a:rPr lang="en-US" sz="3600" dirty="0"/>
              <a:t> </a:t>
            </a:r>
            <a:r>
              <a:rPr lang="en-US" sz="3600" dirty="0" err="1"/>
              <a:t>yānavāhanagāmanigamādīni</a:t>
            </a:r>
            <a:r>
              <a:rPr lang="en-US" sz="3600" dirty="0"/>
              <a:t> </a:t>
            </a:r>
            <a:r>
              <a:rPr lang="en-US" sz="3600" dirty="0" err="1"/>
              <a:t>labhanti</a:t>
            </a:r>
            <a:r>
              <a:rPr lang="en-US" sz="3600" dirty="0"/>
              <a:t>. </a:t>
            </a:r>
          </a:p>
          <a:p>
            <a:r>
              <a:rPr lang="en-US" sz="3600" dirty="0"/>
              <a:t>(3) </a:t>
            </a:r>
            <a:r>
              <a:rPr lang="en-US" sz="3600" i="1" dirty="0" err="1"/>
              <a:t>atha</a:t>
            </a:r>
            <a:r>
              <a:rPr lang="en-US" sz="3600" i="1" dirty="0"/>
              <a:t> </a:t>
            </a:r>
            <a:r>
              <a:rPr lang="en-US" sz="3600" i="1" dirty="0" err="1"/>
              <a:t>tesaṃ</a:t>
            </a:r>
            <a:r>
              <a:rPr lang="en-US" sz="3600" i="1" dirty="0"/>
              <a:t> </a:t>
            </a:r>
            <a:r>
              <a:rPr lang="en-US" sz="3600" i="1" dirty="0" err="1"/>
              <a:t>ānubhāvasaṅkhātaṃ</a:t>
            </a:r>
            <a:r>
              <a:rPr lang="en-US" sz="3600" i="1" dirty="0"/>
              <a:t> </a:t>
            </a:r>
            <a:r>
              <a:rPr lang="en-US" sz="3600" i="1" dirty="0" err="1"/>
              <a:t>siriṃ</a:t>
            </a:r>
            <a:r>
              <a:rPr lang="en-US" sz="3600" i="1" dirty="0"/>
              <a:t> </a:t>
            </a:r>
            <a:r>
              <a:rPr lang="en-US" sz="3600" i="1" dirty="0" err="1"/>
              <a:t>anubhavamānā</a:t>
            </a:r>
            <a:r>
              <a:rPr lang="en-US" sz="3600" i="1" dirty="0"/>
              <a:t> </a:t>
            </a:r>
            <a:r>
              <a:rPr lang="en-US" sz="3600" i="1" dirty="0" err="1"/>
              <a:t>mātā</a:t>
            </a:r>
            <a:r>
              <a:rPr lang="en-US" sz="3600" i="1" dirty="0"/>
              <a:t> </a:t>
            </a:r>
            <a:r>
              <a:rPr lang="en-US" sz="3600" i="1" dirty="0" err="1"/>
              <a:t>vā</a:t>
            </a:r>
            <a:r>
              <a:rPr lang="en-US" sz="3600" i="1" dirty="0"/>
              <a:t> </a:t>
            </a:r>
            <a:r>
              <a:rPr lang="en-US" sz="3600" i="1" dirty="0" err="1"/>
              <a:t>pitā</a:t>
            </a:r>
            <a:r>
              <a:rPr lang="en-US" sz="3600" i="1" dirty="0"/>
              <a:t> </a:t>
            </a:r>
            <a:r>
              <a:rPr lang="en-US" sz="3600" i="1" dirty="0" err="1"/>
              <a:t>vā</a:t>
            </a:r>
            <a:r>
              <a:rPr lang="en-US" sz="3600" i="1" dirty="0"/>
              <a:t> </a:t>
            </a:r>
            <a:r>
              <a:rPr lang="en-US" sz="3600" i="1" dirty="0" err="1"/>
              <a:t>nandati</a:t>
            </a:r>
            <a:r>
              <a:rPr lang="en-US" sz="3600" i="1" dirty="0"/>
              <a:t>.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355377"/>
              </p:ext>
            </p:extLst>
          </p:nvPr>
        </p:nvGraphicFramePr>
        <p:xfrm>
          <a:off x="838201" y="2045805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1758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919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5752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Sāvatthī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thành phố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Nidānaṃ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 nhân, nguồn gốc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Ekamantaṃ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một bên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Ṭhita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 thực, thực sự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So~sa/taṃ~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tad/sā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 trời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Bhagavant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Tôn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Santikaṃ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Phạm vi gần, phạm vi trước mặt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Imaṃ/ayaṃ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Gāthā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Bài kệ, bài thơ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457706"/>
              </p:ext>
            </p:extLst>
          </p:nvPr>
        </p:nvGraphicFramePr>
        <p:xfrm>
          <a:off x="838201" y="2045805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1758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919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5752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Nandati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 vẻ, hoan hỉ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trai, con cái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Puttimant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con trai, có con cái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bò, gia súc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-mant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Có, sở hữu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Hậu tố danh từ/tính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Đúng thật, thật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Upadhi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dính mắc, nền tảng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Nandanā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vui vẻ, sự hoan hỉ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Bởi vì, quả thực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yaṃ~yad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 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quan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hệ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5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623562"/>
              </p:ext>
            </p:extLst>
          </p:nvPr>
        </p:nvGraphicFramePr>
        <p:xfrm>
          <a:off x="838201" y="2045805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59754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1198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5752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Ni-/nir-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Phủ định, xuống dưới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Socati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Than van, than khóc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Tussati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Hài lòng, thỏa mãn, hạnh phúc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Attamana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 sướng, hân hoan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Nhiều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Ekacca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 số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Việc cày cấy, nông nghiệp, việc trồng trọt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Kammaṃ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Nghề nghiệp, nghiệp, hành động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Làm, thực hiện, thi 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Dhaññaṃ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Lúa, ngũ cốc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Koṭṭho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Bao tử, bụng, buồng, 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Pūreti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 đầy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Vaṇijjā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Nghề buôn bán, thương mại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957171"/>
              </p:ext>
            </p:extLst>
          </p:nvPr>
        </p:nvGraphicFramePr>
        <p:xfrm>
          <a:off x="838201" y="2045805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1758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919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5752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Hiraññaṃ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Vàng thô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Suvaṇṇaṃ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Āharati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Lấy, mang về, làm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Upaṭṭhahitvā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Phục vụ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Vāhanaṃ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Gāmaṃ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Nigamaṃ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Thị trấn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Ādi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Vân vân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Labhati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Đạt được, có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rồi, thế thì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Ānubhāvo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Sức mạnh, vinh quang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Saṅkhāta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gọi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410625"/>
              </p:ext>
            </p:extLst>
          </p:nvPr>
        </p:nvGraphicFramePr>
        <p:xfrm>
          <a:off x="838201" y="2045805"/>
          <a:ext cx="105155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1758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919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5752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Siri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may mắn, vinh quang, sự giàu có, sự phát triển, sự thịnh vượng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Anubhavati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Thực hiện, trải qua, dự phần, kinh qua, ăn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Mātar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Pitar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0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467"/>
              </p:ext>
            </p:extLst>
          </p:nvPr>
        </p:nvGraphicFramePr>
        <p:xfrm>
          <a:off x="838200" y="1951905"/>
          <a:ext cx="10518140" cy="3979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020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0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26887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Dựa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(2)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sao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con? Cho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biết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nằm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ngay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(2)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(2)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sung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(3)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niềm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chúng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vừa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4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E09F-7274-4B19-97E9-EA37440E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192" y="1421794"/>
            <a:ext cx="9421447" cy="884924"/>
          </a:xfrm>
          <a:solidFill>
            <a:srgbClr val="FBC25D"/>
          </a:solidFill>
        </p:spPr>
        <p:txBody>
          <a:bodyPr>
            <a:normAutofit fontScale="92500"/>
          </a:bodyPr>
          <a:lstStyle/>
          <a:p>
            <a:r>
              <a:rPr lang="en-US" b="1" dirty="0"/>
              <a:t>6.2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[</a:t>
            </a:r>
            <a:r>
              <a:rPr lang="en-US" b="1" dirty="0" err="1"/>
              <a:t>vā</a:t>
            </a:r>
            <a:r>
              <a:rPr lang="en-US" dirty="0"/>
              <a:t> – hay, </a:t>
            </a:r>
            <a:r>
              <a:rPr lang="en-US" dirty="0" err="1"/>
              <a:t>và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],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ở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vi-VN" sz="3600" dirty="0">
                <a:solidFill>
                  <a:srgbClr val="FBC25D"/>
                </a:solidFill>
              </a:rPr>
              <a:t>6. Cấu trúc chứa [vā – hay, và, hoặc]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3F9A56-8A8E-47A5-BDCE-AD359F27A909}"/>
              </a:ext>
            </a:extLst>
          </p:cNvPr>
          <p:cNvSpPr/>
          <p:nvPr/>
        </p:nvSpPr>
        <p:spPr>
          <a:xfrm>
            <a:off x="2435192" y="2531631"/>
            <a:ext cx="94214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highlight>
                  <a:srgbClr val="FBC25D"/>
                </a:highlight>
              </a:rPr>
              <a:t>Ví</a:t>
            </a:r>
            <a:r>
              <a:rPr lang="en-US" sz="2400" b="1" dirty="0">
                <a:highlight>
                  <a:srgbClr val="FBC25D"/>
                </a:highlight>
              </a:rPr>
              <a:t> </a:t>
            </a:r>
            <a:r>
              <a:rPr lang="en-US" sz="2400" b="1" dirty="0" err="1">
                <a:highlight>
                  <a:srgbClr val="FBC25D"/>
                </a:highlight>
              </a:rPr>
              <a:t>dụ</a:t>
            </a:r>
            <a:r>
              <a:rPr lang="en-US" sz="2400" b="1" dirty="0">
                <a:highlight>
                  <a:srgbClr val="FBC25D"/>
                </a:highlight>
              </a:rPr>
              <a:t>:</a:t>
            </a:r>
            <a:endParaRPr lang="en-US" sz="2400" dirty="0">
              <a:highlight>
                <a:srgbClr val="FBC25D"/>
              </a:highlight>
            </a:endParaRPr>
          </a:p>
          <a:p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Yadā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itthī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puriso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Buddhaṃ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saraṇaṃ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gato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hoti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… </a:t>
            </a:r>
          </a:p>
          <a:p>
            <a:r>
              <a:rPr lang="en-US" sz="2400" dirty="0"/>
              <a:t>=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nữ</a:t>
            </a:r>
            <a:r>
              <a:rPr lang="en-US" sz="2400" dirty="0"/>
              <a:t>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nam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nương</a:t>
            </a:r>
            <a:r>
              <a:rPr lang="en-US" sz="2400" dirty="0"/>
              <a:t> </a:t>
            </a: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Phật</a:t>
            </a:r>
            <a:r>
              <a:rPr lang="en-US" sz="2400" dirty="0"/>
              <a:t>…</a:t>
            </a:r>
          </a:p>
          <a:p>
            <a:r>
              <a:rPr lang="en-US" sz="2400" b="1" dirty="0"/>
              <a:t>*</a:t>
            </a:r>
            <a:r>
              <a:rPr lang="en-US" sz="2400" b="1" dirty="0" err="1"/>
              <a:t>Nhưng</a:t>
            </a:r>
            <a:r>
              <a:rPr lang="en-US" sz="2400" b="1" dirty="0"/>
              <a:t>*</a:t>
            </a:r>
          </a:p>
          <a:p>
            <a:r>
              <a:rPr lang="en-US" sz="2400" dirty="0"/>
              <a:t>	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Yadā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puriso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itthī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vā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Buddhaṃ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saraṇaṃ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gatā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 </a:t>
            </a:r>
            <a:r>
              <a:rPr lang="en-US" sz="2400" b="1" dirty="0" err="1">
                <a:solidFill>
                  <a:srgbClr val="FBC25D"/>
                </a:solidFill>
                <a:highlight>
                  <a:srgbClr val="814B1C"/>
                </a:highlight>
              </a:rPr>
              <a:t>hoti</a:t>
            </a:r>
            <a:r>
              <a:rPr lang="en-US" sz="2400" b="1" dirty="0">
                <a:solidFill>
                  <a:srgbClr val="FBC25D"/>
                </a:solidFill>
                <a:highlight>
                  <a:srgbClr val="814B1C"/>
                </a:highlight>
              </a:rPr>
              <a:t>… </a:t>
            </a:r>
          </a:p>
          <a:p>
            <a:r>
              <a:rPr lang="en-US" sz="2400" dirty="0"/>
              <a:t>	=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nam</a:t>
            </a:r>
            <a:r>
              <a:rPr lang="en-US" sz="2400" dirty="0"/>
              <a:t>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nữ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nương</a:t>
            </a:r>
            <a:r>
              <a:rPr lang="en-US" sz="2400" dirty="0"/>
              <a:t> </a:t>
            </a: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	</a:t>
            </a:r>
            <a:r>
              <a:rPr lang="en-US" sz="2400" dirty="0" err="1"/>
              <a:t>Phật</a:t>
            </a:r>
            <a:r>
              <a:rPr lang="en-US" sz="2400" dirty="0"/>
              <a:t>…  </a:t>
            </a:r>
          </a:p>
          <a:p>
            <a:endParaRPr lang="en-US" sz="2400" dirty="0"/>
          </a:p>
          <a:p>
            <a:r>
              <a:rPr lang="en-US" sz="2400" b="1" u="sng" dirty="0" err="1"/>
              <a:t>Lưu</a:t>
            </a:r>
            <a:r>
              <a:rPr lang="en-US" sz="2400" b="1" u="sng" dirty="0"/>
              <a:t> ý</a:t>
            </a:r>
            <a:r>
              <a:rPr lang="en-US" sz="2400" b="1" dirty="0"/>
              <a:t>: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,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[</a:t>
            </a:r>
            <a:r>
              <a:rPr lang="en-US" sz="2400" b="1" dirty="0" err="1"/>
              <a:t>hoti</a:t>
            </a:r>
            <a:r>
              <a:rPr lang="en-US" sz="2400" dirty="0"/>
              <a:t>] ở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,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/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mệnh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[</a:t>
            </a:r>
            <a:r>
              <a:rPr lang="en-US" sz="2400" b="1" dirty="0" err="1"/>
              <a:t>hoti</a:t>
            </a:r>
            <a:r>
              <a:rPr lang="en-US" sz="2400" dirty="0"/>
              <a:t>]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98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de-DE" sz="3600" dirty="0">
                <a:solidFill>
                  <a:srgbClr val="FBC25D"/>
                </a:solidFill>
              </a:rPr>
              <a:t>7. Eso ahaṃ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269" y="1921048"/>
            <a:ext cx="9217024" cy="1651117"/>
          </a:xfrm>
        </p:spPr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Anh, Pali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/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3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F9AA3-F342-433A-8471-1869A4203B89}"/>
              </a:ext>
            </a:extLst>
          </p:cNvPr>
          <p:cNvSpPr/>
          <p:nvPr/>
        </p:nvSpPr>
        <p:spPr>
          <a:xfrm>
            <a:off x="2656920" y="3429000"/>
            <a:ext cx="9037722" cy="1452642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tvaṃ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tvaṃ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5.2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Yāvakīvañca</a:t>
            </a:r>
            <a:r>
              <a:rPr lang="en-US" sz="3600" dirty="0"/>
              <a:t> me,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imesu</a:t>
            </a:r>
            <a:r>
              <a:rPr lang="en-US" sz="3600" dirty="0"/>
              <a:t> </a:t>
            </a:r>
            <a:r>
              <a:rPr lang="en-US" sz="3600" dirty="0" err="1"/>
              <a:t>catūsu</a:t>
            </a:r>
            <a:r>
              <a:rPr lang="en-US" sz="3600" dirty="0"/>
              <a:t> </a:t>
            </a:r>
            <a:r>
              <a:rPr lang="en-US" sz="3600" dirty="0" err="1"/>
              <a:t>ariyasaccesu</a:t>
            </a:r>
            <a:r>
              <a:rPr lang="en-US" sz="3600" dirty="0"/>
              <a:t>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tiparivaṭṭaṃ</a:t>
            </a:r>
            <a:r>
              <a:rPr lang="en-US" sz="3600" dirty="0"/>
              <a:t> </a:t>
            </a:r>
            <a:r>
              <a:rPr lang="en-US" sz="3600" dirty="0" err="1"/>
              <a:t>dvādasâkāraṃ</a:t>
            </a:r>
            <a:r>
              <a:rPr lang="en-US" sz="3600" dirty="0"/>
              <a:t> </a:t>
            </a:r>
            <a:r>
              <a:rPr lang="en-US" sz="3600" dirty="0" err="1"/>
              <a:t>yathābhūtaṃ</a:t>
            </a:r>
            <a:r>
              <a:rPr lang="en-US" sz="3600" dirty="0"/>
              <a:t> </a:t>
            </a:r>
            <a:r>
              <a:rPr lang="en-US" sz="3600" dirty="0" err="1"/>
              <a:t>ñāṇadassanaṃ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suvisuddhaṃ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, </a:t>
            </a:r>
            <a:r>
              <a:rPr lang="en-US" sz="3600" dirty="0" err="1"/>
              <a:t>n’eva</a:t>
            </a:r>
            <a:r>
              <a:rPr lang="en-US" sz="3600" dirty="0"/>
              <a:t> </a:t>
            </a:r>
            <a:r>
              <a:rPr lang="en-US" sz="3600" dirty="0" err="1"/>
              <a:t>tāvâhaṃ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sadevake</a:t>
            </a:r>
            <a:r>
              <a:rPr lang="en-US" sz="3600" dirty="0"/>
              <a:t> </a:t>
            </a:r>
            <a:r>
              <a:rPr lang="en-US" sz="3600" dirty="0" err="1"/>
              <a:t>loke</a:t>
            </a:r>
            <a:r>
              <a:rPr lang="en-US" sz="3600" dirty="0"/>
              <a:t> </a:t>
            </a:r>
            <a:r>
              <a:rPr lang="en-US" sz="3600" dirty="0" err="1"/>
              <a:t>samārake</a:t>
            </a:r>
            <a:r>
              <a:rPr lang="en-US" sz="3600" dirty="0"/>
              <a:t> </a:t>
            </a:r>
            <a:r>
              <a:rPr lang="en-US" sz="3600" dirty="0" err="1"/>
              <a:t>sabrahmake</a:t>
            </a:r>
            <a:r>
              <a:rPr lang="en-US" sz="3600" dirty="0"/>
              <a:t> </a:t>
            </a:r>
            <a:r>
              <a:rPr lang="en-US" sz="3600" dirty="0" err="1"/>
              <a:t>sassamaṇabrāhmaṇiyā</a:t>
            </a:r>
            <a:r>
              <a:rPr lang="en-US" sz="3600" dirty="0"/>
              <a:t> </a:t>
            </a:r>
            <a:r>
              <a:rPr lang="en-US" sz="3600" dirty="0" err="1"/>
              <a:t>pajāya</a:t>
            </a:r>
            <a:r>
              <a:rPr lang="en-US" sz="3600" dirty="0"/>
              <a:t> </a:t>
            </a:r>
            <a:r>
              <a:rPr lang="en-US" sz="3600" dirty="0" err="1"/>
              <a:t>sadevamanussāya</a:t>
            </a:r>
            <a:r>
              <a:rPr lang="en-US" sz="3600" dirty="0"/>
              <a:t> ‘</a:t>
            </a:r>
            <a:r>
              <a:rPr lang="en-US" sz="3600" dirty="0" err="1"/>
              <a:t>anuttaraṃ</a:t>
            </a:r>
            <a:r>
              <a:rPr lang="en-US" sz="3600" dirty="0"/>
              <a:t> </a:t>
            </a:r>
            <a:r>
              <a:rPr lang="en-US" sz="3600" dirty="0" err="1"/>
              <a:t>sammāsambodhiṃ</a:t>
            </a:r>
            <a:r>
              <a:rPr lang="en-US" sz="3600" dirty="0"/>
              <a:t> </a:t>
            </a:r>
            <a:r>
              <a:rPr lang="en-US" sz="3600" dirty="0" err="1"/>
              <a:t>abhisambuddho’ti</a:t>
            </a:r>
            <a:r>
              <a:rPr lang="en-US" sz="3600" dirty="0"/>
              <a:t> </a:t>
            </a:r>
            <a:r>
              <a:rPr lang="en-US" sz="3600" dirty="0" err="1"/>
              <a:t>paccaññāsiṃ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5.2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Yato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me,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imesu</a:t>
            </a:r>
            <a:r>
              <a:rPr lang="en-US" sz="3600" dirty="0"/>
              <a:t> </a:t>
            </a:r>
            <a:r>
              <a:rPr lang="en-US" sz="3600" dirty="0" err="1"/>
              <a:t>catūsu</a:t>
            </a:r>
            <a:r>
              <a:rPr lang="en-US" sz="3600" dirty="0"/>
              <a:t> </a:t>
            </a:r>
            <a:r>
              <a:rPr lang="en-US" sz="3600" dirty="0" err="1"/>
              <a:t>ariyasaccesu</a:t>
            </a:r>
            <a:r>
              <a:rPr lang="en-US" sz="3600" dirty="0"/>
              <a:t>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tiparivaṭṭaṃ</a:t>
            </a:r>
            <a:r>
              <a:rPr lang="en-US" sz="3600" dirty="0"/>
              <a:t> </a:t>
            </a:r>
            <a:r>
              <a:rPr lang="en-US" sz="3600" dirty="0" err="1"/>
              <a:t>dvādasâkāraṃ</a:t>
            </a:r>
            <a:r>
              <a:rPr lang="en-US" sz="3600" dirty="0"/>
              <a:t> </a:t>
            </a:r>
            <a:r>
              <a:rPr lang="en-US" sz="3600" dirty="0" err="1"/>
              <a:t>yathābhūtaṃ</a:t>
            </a:r>
            <a:r>
              <a:rPr lang="en-US" sz="3600" dirty="0"/>
              <a:t> </a:t>
            </a:r>
            <a:r>
              <a:rPr lang="en-US" sz="3600" dirty="0" err="1"/>
              <a:t>ñāṇadassanaṃ</a:t>
            </a:r>
            <a:r>
              <a:rPr lang="en-US" sz="3600" dirty="0"/>
              <a:t> </a:t>
            </a:r>
            <a:r>
              <a:rPr lang="en-US" sz="3600" dirty="0" err="1"/>
              <a:t>suvisuddhaṃ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, </a:t>
            </a:r>
            <a:r>
              <a:rPr lang="en-US" sz="3600" dirty="0" err="1"/>
              <a:t>athâhaṃ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sadevake</a:t>
            </a:r>
            <a:r>
              <a:rPr lang="en-US" sz="3600" dirty="0"/>
              <a:t> </a:t>
            </a:r>
            <a:r>
              <a:rPr lang="en-US" sz="3600" dirty="0" err="1"/>
              <a:t>loke</a:t>
            </a:r>
            <a:r>
              <a:rPr lang="en-US" sz="3600" dirty="0"/>
              <a:t> </a:t>
            </a:r>
            <a:r>
              <a:rPr lang="en-US" sz="3600" dirty="0" err="1"/>
              <a:t>samārake</a:t>
            </a:r>
            <a:r>
              <a:rPr lang="en-US" sz="3600" dirty="0"/>
              <a:t> </a:t>
            </a:r>
            <a:r>
              <a:rPr lang="en-US" sz="3600" dirty="0" err="1"/>
              <a:t>sabrahmake</a:t>
            </a:r>
            <a:r>
              <a:rPr lang="en-US" sz="3600" dirty="0"/>
              <a:t> </a:t>
            </a:r>
            <a:r>
              <a:rPr lang="en-US" sz="3600" dirty="0" err="1"/>
              <a:t>sassamaṇabrāhmaṇiyā</a:t>
            </a:r>
            <a:r>
              <a:rPr lang="en-US" sz="3600" dirty="0"/>
              <a:t> </a:t>
            </a:r>
            <a:r>
              <a:rPr lang="en-US" sz="3600" dirty="0" err="1"/>
              <a:t>pajāya</a:t>
            </a:r>
            <a:r>
              <a:rPr lang="en-US" sz="3600" dirty="0"/>
              <a:t> </a:t>
            </a:r>
            <a:r>
              <a:rPr lang="en-US" sz="3600" dirty="0" err="1"/>
              <a:t>sadevamanussāya</a:t>
            </a:r>
            <a:r>
              <a:rPr lang="en-US" sz="3600" dirty="0"/>
              <a:t> ‘</a:t>
            </a:r>
            <a:r>
              <a:rPr lang="en-US" sz="3600" dirty="0" err="1"/>
              <a:t>anuttaraṃ</a:t>
            </a:r>
            <a:r>
              <a:rPr lang="en-US" sz="3600" dirty="0"/>
              <a:t> </a:t>
            </a:r>
            <a:r>
              <a:rPr lang="en-US" sz="3600" dirty="0" err="1"/>
              <a:t>sammāsambodhiṃ</a:t>
            </a:r>
            <a:r>
              <a:rPr lang="en-US" sz="3600" dirty="0"/>
              <a:t> </a:t>
            </a:r>
            <a:r>
              <a:rPr lang="en-US" sz="3600" dirty="0" err="1"/>
              <a:t>abhisambuddho’ti</a:t>
            </a:r>
            <a:r>
              <a:rPr lang="en-US" sz="3600" dirty="0"/>
              <a:t> </a:t>
            </a:r>
            <a:r>
              <a:rPr lang="en-US" sz="3600" dirty="0" err="1"/>
              <a:t>paccaññāsiṃ</a:t>
            </a:r>
            <a:r>
              <a:rPr lang="en-US" sz="3600" dirty="0"/>
              <a:t>.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Ñāṇañca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 me </a:t>
            </a:r>
            <a:r>
              <a:rPr lang="en-US" sz="3600" dirty="0" err="1"/>
              <a:t>dassanaṃ</a:t>
            </a:r>
            <a:r>
              <a:rPr lang="en-US" sz="3600" dirty="0"/>
              <a:t> </a:t>
            </a:r>
            <a:r>
              <a:rPr lang="en-US" sz="3600" dirty="0" err="1"/>
              <a:t>udapādi</a:t>
            </a:r>
            <a:r>
              <a:rPr lang="en-US" sz="3600" dirty="0"/>
              <a:t> – ‘</a:t>
            </a:r>
            <a:r>
              <a:rPr lang="en-US" sz="3600" dirty="0" err="1"/>
              <a:t>akuppā</a:t>
            </a:r>
            <a:r>
              <a:rPr lang="en-US" sz="3600" dirty="0"/>
              <a:t> me </a:t>
            </a:r>
            <a:r>
              <a:rPr lang="en-US" sz="3600" dirty="0" err="1"/>
              <a:t>vimutti</a:t>
            </a:r>
            <a:r>
              <a:rPr lang="en-US" sz="3600" dirty="0"/>
              <a:t>‚ </a:t>
            </a:r>
            <a:r>
              <a:rPr lang="en-US" sz="3600" dirty="0" err="1"/>
              <a:t>ayaṃ</a:t>
            </a:r>
            <a:r>
              <a:rPr lang="en-US" sz="3600" dirty="0"/>
              <a:t> </a:t>
            </a:r>
            <a:r>
              <a:rPr lang="en-US" sz="3600" dirty="0" err="1"/>
              <a:t>antimā</a:t>
            </a:r>
            <a:r>
              <a:rPr lang="en-US" sz="3600" dirty="0"/>
              <a:t> </a:t>
            </a:r>
            <a:r>
              <a:rPr lang="en-US" sz="3600" dirty="0" err="1"/>
              <a:t>jāti</a:t>
            </a:r>
            <a:r>
              <a:rPr lang="en-US" sz="3600" dirty="0"/>
              <a:t>, </a:t>
            </a:r>
            <a:r>
              <a:rPr lang="en-US" sz="3600" dirty="0" err="1"/>
              <a:t>natth’idāni</a:t>
            </a:r>
            <a:r>
              <a:rPr lang="en-US" sz="3600" dirty="0"/>
              <a:t> </a:t>
            </a:r>
            <a:r>
              <a:rPr lang="en-US" sz="3600" dirty="0" err="1"/>
              <a:t>punabbhavo</a:t>
            </a:r>
            <a:r>
              <a:rPr lang="en-US" sz="3600" dirty="0"/>
              <a:t>’”</a:t>
            </a:r>
            <a:r>
              <a:rPr lang="en-US" sz="3600" dirty="0" err="1"/>
              <a:t>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6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5.2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Idamavoca</a:t>
            </a:r>
            <a:r>
              <a:rPr lang="en-US" sz="3600" dirty="0"/>
              <a:t> </a:t>
            </a:r>
            <a:r>
              <a:rPr lang="en-US" sz="3600" dirty="0" err="1"/>
              <a:t>Bhagavā</a:t>
            </a:r>
            <a:r>
              <a:rPr lang="en-US" sz="3600" dirty="0"/>
              <a:t>. </a:t>
            </a:r>
            <a:r>
              <a:rPr lang="en-US" sz="3600" dirty="0" err="1"/>
              <a:t>Attamanā</a:t>
            </a:r>
            <a:r>
              <a:rPr lang="en-US" sz="3600" dirty="0"/>
              <a:t> </a:t>
            </a:r>
            <a:r>
              <a:rPr lang="en-US" sz="3600" dirty="0" err="1"/>
              <a:t>pañcavaggiyā</a:t>
            </a:r>
            <a:r>
              <a:rPr lang="en-US" sz="3600" dirty="0"/>
              <a:t> </a:t>
            </a:r>
            <a:r>
              <a:rPr lang="en-US" sz="3600" dirty="0" err="1"/>
              <a:t>bhikkhū</a:t>
            </a:r>
            <a:r>
              <a:rPr lang="en-US" sz="3600" dirty="0"/>
              <a:t> </a:t>
            </a:r>
            <a:r>
              <a:rPr lang="en-US" sz="3600" dirty="0" err="1"/>
              <a:t>Bhagavato</a:t>
            </a:r>
            <a:r>
              <a:rPr lang="en-US" sz="3600" dirty="0"/>
              <a:t> </a:t>
            </a:r>
            <a:r>
              <a:rPr lang="en-US" sz="3600" dirty="0" err="1"/>
              <a:t>bhāsitaṃ</a:t>
            </a:r>
            <a:r>
              <a:rPr lang="en-US" sz="3600" dirty="0"/>
              <a:t> </a:t>
            </a:r>
            <a:r>
              <a:rPr lang="en-US" sz="3600" dirty="0" err="1"/>
              <a:t>abhinandunti</a:t>
            </a:r>
            <a:r>
              <a:rPr lang="en-US" sz="3600" dirty="0"/>
              <a:t>.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Imasmiñca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 </a:t>
            </a:r>
            <a:r>
              <a:rPr lang="en-US" sz="3600" dirty="0" err="1"/>
              <a:t>veyyākaraṇasmiṃ</a:t>
            </a:r>
            <a:r>
              <a:rPr lang="en-US" sz="3600" dirty="0"/>
              <a:t> </a:t>
            </a:r>
            <a:r>
              <a:rPr lang="en-US" sz="3600" dirty="0" err="1"/>
              <a:t>bhaññamāne</a:t>
            </a:r>
            <a:r>
              <a:rPr lang="en-US" sz="3600" dirty="0"/>
              <a:t> </a:t>
            </a:r>
            <a:r>
              <a:rPr lang="en-US" sz="3600" dirty="0" err="1"/>
              <a:t>āyasmato</a:t>
            </a:r>
            <a:r>
              <a:rPr lang="en-US" sz="3600" dirty="0"/>
              <a:t> </a:t>
            </a:r>
            <a:r>
              <a:rPr lang="en-US" sz="3600" dirty="0" err="1"/>
              <a:t>Koṇḍaññassa</a:t>
            </a:r>
            <a:r>
              <a:rPr lang="en-US" sz="3600" dirty="0"/>
              <a:t> </a:t>
            </a:r>
            <a:r>
              <a:rPr lang="en-US" sz="3600" dirty="0" err="1"/>
              <a:t>virajaṃ</a:t>
            </a:r>
            <a:r>
              <a:rPr lang="en-US" sz="3600" dirty="0"/>
              <a:t> </a:t>
            </a:r>
            <a:r>
              <a:rPr lang="en-US" sz="3600" dirty="0" err="1"/>
              <a:t>vītamalaṃ</a:t>
            </a:r>
            <a:r>
              <a:rPr lang="en-US" sz="3600" dirty="0"/>
              <a:t> </a:t>
            </a:r>
            <a:r>
              <a:rPr lang="en-US" sz="3600" dirty="0" err="1"/>
              <a:t>dhammacakkhuṃ</a:t>
            </a:r>
            <a:r>
              <a:rPr lang="en-US" sz="3600" dirty="0"/>
              <a:t> </a:t>
            </a:r>
            <a:r>
              <a:rPr lang="en-US" sz="3600" dirty="0" err="1"/>
              <a:t>udapādi</a:t>
            </a:r>
            <a:r>
              <a:rPr lang="en-US" sz="3600" dirty="0"/>
              <a:t> – “</a:t>
            </a:r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kiñci</a:t>
            </a:r>
            <a:r>
              <a:rPr lang="en-US" sz="3600" dirty="0"/>
              <a:t> </a:t>
            </a:r>
            <a:r>
              <a:rPr lang="en-US" sz="3600" dirty="0" err="1"/>
              <a:t>samudayadhammaṃ</a:t>
            </a:r>
            <a:r>
              <a:rPr lang="en-US" sz="3600" dirty="0"/>
              <a:t>, </a:t>
            </a:r>
            <a:r>
              <a:rPr lang="en-US" sz="3600" dirty="0" err="1"/>
              <a:t>sabbaṃ</a:t>
            </a:r>
            <a:r>
              <a:rPr lang="en-US" sz="3600" dirty="0"/>
              <a:t>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nirodhadhamman”ti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5.2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Pavattite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 </a:t>
            </a:r>
            <a:r>
              <a:rPr lang="en-US" sz="3600" dirty="0" err="1"/>
              <a:t>Bhagavatā</a:t>
            </a:r>
            <a:r>
              <a:rPr lang="en-US" sz="3600" dirty="0"/>
              <a:t> </a:t>
            </a:r>
            <a:r>
              <a:rPr lang="en-US" sz="3600" dirty="0" err="1"/>
              <a:t>dhammacakke</a:t>
            </a:r>
            <a:r>
              <a:rPr lang="en-US" sz="3600" dirty="0"/>
              <a:t> </a:t>
            </a:r>
            <a:r>
              <a:rPr lang="en-US" sz="3600" dirty="0" err="1"/>
              <a:t>Bhummā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</a:t>
            </a:r>
            <a:r>
              <a:rPr lang="en-US" sz="3600" dirty="0" err="1"/>
              <a:t>saddamanussāvesuṃ</a:t>
            </a:r>
            <a:r>
              <a:rPr lang="en-US" sz="3600" dirty="0"/>
              <a:t> – “</a:t>
            </a:r>
            <a:r>
              <a:rPr lang="en-US" sz="3600" dirty="0" err="1"/>
              <a:t>etaṃ</a:t>
            </a:r>
            <a:r>
              <a:rPr lang="en-US" sz="3600" dirty="0"/>
              <a:t> </a:t>
            </a:r>
            <a:r>
              <a:rPr lang="en-US" sz="3600" dirty="0" err="1"/>
              <a:t>Bhagavatā</a:t>
            </a:r>
            <a:r>
              <a:rPr lang="en-US" sz="3600" dirty="0"/>
              <a:t> </a:t>
            </a:r>
            <a:r>
              <a:rPr lang="en-US" sz="3600" dirty="0" err="1"/>
              <a:t>Bārāṇasiyaṃ</a:t>
            </a:r>
            <a:r>
              <a:rPr lang="en-US" sz="3600" dirty="0"/>
              <a:t> </a:t>
            </a:r>
            <a:r>
              <a:rPr lang="en-US" sz="3600" dirty="0" err="1"/>
              <a:t>Isipatane</a:t>
            </a:r>
            <a:r>
              <a:rPr lang="en-US" sz="3600" dirty="0"/>
              <a:t> </a:t>
            </a:r>
            <a:r>
              <a:rPr lang="en-US" sz="3600" dirty="0" err="1"/>
              <a:t>Migadāye</a:t>
            </a:r>
            <a:r>
              <a:rPr lang="en-US" sz="3600" dirty="0"/>
              <a:t> </a:t>
            </a:r>
            <a:r>
              <a:rPr lang="en-US" sz="3600" dirty="0" err="1"/>
              <a:t>anuttaraṃ</a:t>
            </a:r>
            <a:r>
              <a:rPr lang="en-US" sz="3600" dirty="0"/>
              <a:t> </a:t>
            </a:r>
            <a:r>
              <a:rPr lang="en-US" sz="3600" dirty="0" err="1"/>
              <a:t>dhammacakkaṃ</a:t>
            </a:r>
            <a:r>
              <a:rPr lang="en-US" sz="3600" dirty="0"/>
              <a:t> </a:t>
            </a:r>
            <a:r>
              <a:rPr lang="en-US" sz="3600" dirty="0" err="1"/>
              <a:t>pavattitaṃ</a:t>
            </a:r>
            <a:r>
              <a:rPr lang="en-US" sz="3600" dirty="0"/>
              <a:t> </a:t>
            </a:r>
            <a:r>
              <a:rPr lang="en-US" sz="3600" dirty="0" err="1"/>
              <a:t>appaṭivattiyaṃ</a:t>
            </a:r>
            <a:r>
              <a:rPr lang="en-US" sz="3600" dirty="0"/>
              <a:t> </a:t>
            </a:r>
            <a:r>
              <a:rPr lang="en-US" sz="3600" dirty="0" err="1"/>
              <a:t>samaṇena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brāhmaṇena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devena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mārena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brahmunā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kenaci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lokasmin”ti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Bhummānaṃ</a:t>
            </a:r>
            <a:r>
              <a:rPr lang="en-US" sz="3600" dirty="0"/>
              <a:t> </a:t>
            </a:r>
            <a:r>
              <a:rPr lang="en-US" sz="3600" dirty="0" err="1"/>
              <a:t>devānaṃ</a:t>
            </a:r>
            <a:r>
              <a:rPr lang="en-US" sz="3600" dirty="0"/>
              <a:t> </a:t>
            </a:r>
            <a:r>
              <a:rPr lang="en-US" sz="3600" dirty="0" err="1"/>
              <a:t>saddaṃ</a:t>
            </a:r>
            <a:r>
              <a:rPr lang="en-US" sz="3600" dirty="0"/>
              <a:t> </a:t>
            </a:r>
            <a:r>
              <a:rPr lang="en-US" sz="3600" dirty="0" err="1"/>
              <a:t>sutvā</a:t>
            </a:r>
            <a:r>
              <a:rPr lang="en-US" sz="3600" dirty="0"/>
              <a:t> </a:t>
            </a:r>
            <a:r>
              <a:rPr lang="en-US" sz="3600" dirty="0" err="1"/>
              <a:t>Cātumahārājikā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</a:t>
            </a:r>
            <a:r>
              <a:rPr lang="en-US" sz="3600" dirty="0" err="1"/>
              <a:t>saddamanussāvesuṃ</a:t>
            </a:r>
            <a:r>
              <a:rPr lang="en-US" sz="3600" dirty="0"/>
              <a:t> – “</a:t>
            </a:r>
            <a:r>
              <a:rPr lang="en-US" sz="3600" dirty="0" err="1"/>
              <a:t>etaṃ</a:t>
            </a:r>
            <a:r>
              <a:rPr lang="en-US" sz="3600" dirty="0"/>
              <a:t> </a:t>
            </a:r>
            <a:r>
              <a:rPr lang="en-US" sz="3600" dirty="0" err="1"/>
              <a:t>Bhagavatā</a:t>
            </a:r>
            <a:r>
              <a:rPr lang="en-US" sz="3600" dirty="0"/>
              <a:t> </a:t>
            </a:r>
            <a:r>
              <a:rPr lang="en-US" sz="3600" dirty="0" err="1"/>
              <a:t>Bārāṇasiyaṃ</a:t>
            </a:r>
            <a:r>
              <a:rPr lang="en-US" sz="3600" dirty="0"/>
              <a:t> </a:t>
            </a:r>
            <a:r>
              <a:rPr lang="en-US" sz="3600" dirty="0" err="1"/>
              <a:t>Isipatane</a:t>
            </a:r>
            <a:r>
              <a:rPr lang="en-US" sz="3600" dirty="0"/>
              <a:t> </a:t>
            </a:r>
            <a:r>
              <a:rPr lang="en-US" sz="3600" dirty="0" err="1"/>
              <a:t>Migadāye</a:t>
            </a:r>
            <a:r>
              <a:rPr lang="en-US" sz="3600" dirty="0"/>
              <a:t> </a:t>
            </a:r>
            <a:r>
              <a:rPr lang="en-US" sz="3600" dirty="0" err="1"/>
              <a:t>anuttaraṃ</a:t>
            </a:r>
            <a:r>
              <a:rPr lang="en-US" sz="3600" dirty="0"/>
              <a:t> </a:t>
            </a:r>
            <a:r>
              <a:rPr lang="en-US" sz="3600" dirty="0" err="1"/>
              <a:t>dhammacakkaṃ</a:t>
            </a:r>
            <a:r>
              <a:rPr lang="en-US" sz="3600" dirty="0"/>
              <a:t> </a:t>
            </a:r>
            <a:r>
              <a:rPr lang="en-US" sz="3600" dirty="0" err="1"/>
              <a:t>pavattitaṃ</a:t>
            </a:r>
            <a:r>
              <a:rPr lang="en-US" sz="3600" dirty="0"/>
              <a:t>, </a:t>
            </a:r>
            <a:r>
              <a:rPr lang="en-US" sz="3600" dirty="0" err="1"/>
              <a:t>appaṭivattiyaṃ</a:t>
            </a:r>
            <a:r>
              <a:rPr lang="en-US" sz="3600" dirty="0"/>
              <a:t> </a:t>
            </a:r>
            <a:r>
              <a:rPr lang="en-US" sz="3600" dirty="0" err="1"/>
              <a:t>samaṇena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brāhmaṇena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devena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mārena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brahmunā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kenaci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lokasmin”ti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9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5.2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Cātumahārājikānaṃ</a:t>
            </a:r>
            <a:r>
              <a:rPr lang="en-US" sz="3600" dirty="0"/>
              <a:t> </a:t>
            </a:r>
            <a:r>
              <a:rPr lang="en-US" sz="3600" dirty="0" err="1"/>
              <a:t>devānaṃ</a:t>
            </a:r>
            <a:r>
              <a:rPr lang="en-US" sz="3600" dirty="0"/>
              <a:t> </a:t>
            </a:r>
            <a:r>
              <a:rPr lang="en-US" sz="3600" dirty="0" err="1"/>
              <a:t>saddaṃ</a:t>
            </a:r>
            <a:r>
              <a:rPr lang="en-US" sz="3600" dirty="0"/>
              <a:t> </a:t>
            </a:r>
            <a:r>
              <a:rPr lang="en-US" sz="3600" dirty="0" err="1"/>
              <a:t>sutvā</a:t>
            </a:r>
            <a:r>
              <a:rPr lang="en-US" sz="3600" dirty="0"/>
              <a:t> </a:t>
            </a:r>
            <a:r>
              <a:rPr lang="en-US" sz="3600" dirty="0" err="1"/>
              <a:t>Tāvatiṃsā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…</a:t>
            </a:r>
            <a:r>
              <a:rPr lang="en-US" sz="3600" dirty="0" err="1"/>
              <a:t>pe</a:t>
            </a:r>
            <a:r>
              <a:rPr lang="en-US" sz="3600" dirty="0"/>
              <a:t>… </a:t>
            </a:r>
            <a:r>
              <a:rPr lang="en-US" sz="3600" dirty="0" err="1"/>
              <a:t>Yāmā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…</a:t>
            </a:r>
            <a:r>
              <a:rPr lang="en-US" sz="3600" dirty="0" err="1"/>
              <a:t>pe</a:t>
            </a:r>
            <a:r>
              <a:rPr lang="en-US" sz="3600" dirty="0"/>
              <a:t>… </a:t>
            </a:r>
            <a:r>
              <a:rPr lang="en-US" sz="3600" dirty="0" err="1"/>
              <a:t>Tusitā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…</a:t>
            </a:r>
            <a:r>
              <a:rPr lang="en-US" sz="3600" dirty="0" err="1"/>
              <a:t>pe</a:t>
            </a:r>
            <a:r>
              <a:rPr lang="en-US" sz="3600" dirty="0"/>
              <a:t>… </a:t>
            </a:r>
            <a:r>
              <a:rPr lang="en-US" sz="3600" dirty="0" err="1"/>
              <a:t>Nimmānaratī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…</a:t>
            </a:r>
            <a:r>
              <a:rPr lang="en-US" sz="3600" dirty="0" err="1"/>
              <a:t>pe</a:t>
            </a:r>
            <a:r>
              <a:rPr lang="en-US" sz="3600" dirty="0"/>
              <a:t>… </a:t>
            </a:r>
            <a:r>
              <a:rPr lang="en-US" sz="3600" dirty="0" err="1"/>
              <a:t>Paranimmitavasavattī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…</a:t>
            </a:r>
            <a:r>
              <a:rPr lang="en-US" sz="3600" dirty="0" err="1"/>
              <a:t>pe</a:t>
            </a:r>
            <a:r>
              <a:rPr lang="en-US" sz="3600" dirty="0"/>
              <a:t>… </a:t>
            </a:r>
            <a:r>
              <a:rPr lang="en-US" sz="3600" dirty="0" err="1"/>
              <a:t>Brahmakāyikā</a:t>
            </a:r>
            <a:r>
              <a:rPr lang="en-US" sz="3600" dirty="0"/>
              <a:t> </a:t>
            </a:r>
            <a:r>
              <a:rPr lang="en-US" sz="3600" dirty="0" err="1"/>
              <a:t>devā</a:t>
            </a:r>
            <a:r>
              <a:rPr lang="en-US" sz="3600" dirty="0"/>
              <a:t> </a:t>
            </a:r>
            <a:r>
              <a:rPr lang="en-US" sz="3600" dirty="0" err="1"/>
              <a:t>saddamanussāvesuṃ</a:t>
            </a:r>
            <a:r>
              <a:rPr lang="en-US" sz="3600" dirty="0"/>
              <a:t>– “</a:t>
            </a:r>
            <a:r>
              <a:rPr lang="en-US" sz="3600" dirty="0" err="1"/>
              <a:t>etaṃ</a:t>
            </a:r>
            <a:r>
              <a:rPr lang="en-US" sz="3600" dirty="0"/>
              <a:t> </a:t>
            </a:r>
            <a:r>
              <a:rPr lang="en-US" sz="3600" dirty="0" err="1"/>
              <a:t>Bhagavatā</a:t>
            </a:r>
            <a:r>
              <a:rPr lang="en-US" sz="3600" dirty="0"/>
              <a:t> </a:t>
            </a:r>
            <a:r>
              <a:rPr lang="en-US" sz="3600" dirty="0" err="1"/>
              <a:t>Bārāṇasiyaṃ</a:t>
            </a:r>
            <a:r>
              <a:rPr lang="en-US" sz="3600" dirty="0"/>
              <a:t> </a:t>
            </a:r>
            <a:r>
              <a:rPr lang="en-US" sz="3600" dirty="0" err="1"/>
              <a:t>Isipatane</a:t>
            </a:r>
            <a:r>
              <a:rPr lang="en-US" sz="3600" dirty="0"/>
              <a:t> </a:t>
            </a:r>
            <a:r>
              <a:rPr lang="en-US" sz="3600" dirty="0" err="1"/>
              <a:t>Migadāye</a:t>
            </a:r>
            <a:r>
              <a:rPr lang="en-US" sz="3600" dirty="0"/>
              <a:t> </a:t>
            </a:r>
            <a:r>
              <a:rPr lang="en-US" sz="3600" dirty="0" err="1"/>
              <a:t>anuttaraṃ</a:t>
            </a:r>
            <a:r>
              <a:rPr lang="en-US" sz="3600" dirty="0"/>
              <a:t> </a:t>
            </a:r>
            <a:r>
              <a:rPr lang="en-US" sz="3600" dirty="0" err="1"/>
              <a:t>dhammacakkaṃ</a:t>
            </a:r>
            <a:r>
              <a:rPr lang="en-US" sz="3600" dirty="0"/>
              <a:t> </a:t>
            </a:r>
            <a:r>
              <a:rPr lang="en-US" sz="3600" dirty="0" err="1"/>
              <a:t>pavattitaṃ</a:t>
            </a:r>
            <a:r>
              <a:rPr lang="en-US" sz="3600" dirty="0"/>
              <a:t> </a:t>
            </a:r>
            <a:r>
              <a:rPr lang="en-US" sz="3600" dirty="0" err="1"/>
              <a:t>appaṭivattiyaṃ</a:t>
            </a:r>
            <a:r>
              <a:rPr lang="en-US" sz="3600" dirty="0"/>
              <a:t> </a:t>
            </a:r>
            <a:r>
              <a:rPr lang="en-US" sz="3600" dirty="0" err="1"/>
              <a:t>samaṇena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brāhmaṇena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devena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mārena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brahmunā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kenaci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lokasmin”ti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12009</TotalTime>
  <Words>3036</Words>
  <Application>Microsoft Office PowerPoint</Application>
  <PresentationFormat>Widescreen</PresentationFormat>
  <Paragraphs>865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  ĐOẠN KINH 5.2 (SN)</vt:lpstr>
      <vt:lpstr>  ĐOẠN KINH 5.2 (SN)</vt:lpstr>
      <vt:lpstr>  ĐOẠN KINH 5.2 (SN)</vt:lpstr>
      <vt:lpstr>  ĐOẠN KINH 5.2 (SN)</vt:lpstr>
      <vt:lpstr>  ĐOẠN KINH 5.2 (SN)</vt:lpstr>
      <vt:lpstr>  ĐOẠN KINH 5.2 (SN)</vt:lpstr>
      <vt:lpstr> TỪ VỰNG ĐOẠN KINH 5.2</vt:lpstr>
      <vt:lpstr> TỪ VỰNG ĐOẠN KINH 5.2</vt:lpstr>
      <vt:lpstr> TỪ VỰNG ĐOẠN KINH 5.2</vt:lpstr>
      <vt:lpstr> TỪ VỰNG ĐOẠN KINH 5.2</vt:lpstr>
      <vt:lpstr> TỪ VỰNG ĐOẠN KINH 5.2</vt:lpstr>
      <vt:lpstr> TỪ VỰNG ĐOẠN KINH 5.2</vt:lpstr>
      <vt:lpstr> TỪ VỰNG ĐOẠN KINH 5.2</vt:lpstr>
      <vt:lpstr> TỪ VỰNG ĐOẠN KINH 5.2</vt:lpstr>
      <vt:lpstr> TỪ VỰNG ĐOẠN KINH 5.2</vt:lpstr>
      <vt:lpstr> NGỮ PHÁP ĐOẠN KINH 5.2</vt:lpstr>
      <vt:lpstr> ĐOẠN KINH 10 (SN)</vt:lpstr>
      <vt:lpstr> ĐOẠN KINH 10 (SN)</vt:lpstr>
      <vt:lpstr> ĐOẠN KINH 10 (SN)</vt:lpstr>
      <vt:lpstr> TỪ VỰNG ĐOẠN KINH 10</vt:lpstr>
      <vt:lpstr> TỪ VỰNG ĐOẠN KINH 10</vt:lpstr>
      <vt:lpstr> TỪ VỰNG ĐOẠN KINH 10</vt:lpstr>
      <vt:lpstr> TỪ VỰNG ĐOẠN KINH 10</vt:lpstr>
      <vt:lpstr> TỪ VỰNG ĐOẠN KINH 10</vt:lpstr>
      <vt:lpstr> NGỮ PHÁP ĐOẠN KINH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Huỳnh Trọng Khánh</cp:lastModifiedBy>
  <cp:revision>722</cp:revision>
  <dcterms:created xsi:type="dcterms:W3CDTF">2019-07-07T09:47:49Z</dcterms:created>
  <dcterms:modified xsi:type="dcterms:W3CDTF">2021-04-29T04:24:35Z</dcterms:modified>
</cp:coreProperties>
</file>