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0" r:id="rId2"/>
    <p:sldId id="372" r:id="rId3"/>
    <p:sldId id="373" r:id="rId4"/>
    <p:sldId id="374" r:id="rId5"/>
    <p:sldId id="375" r:id="rId6"/>
    <p:sldId id="376" r:id="rId7"/>
    <p:sldId id="291" r:id="rId8"/>
    <p:sldId id="364" r:id="rId9"/>
    <p:sldId id="365" r:id="rId10"/>
    <p:sldId id="366" r:id="rId11"/>
    <p:sldId id="265" r:id="rId12"/>
    <p:sldId id="367" r:id="rId13"/>
    <p:sldId id="368" r:id="rId14"/>
    <p:sldId id="369" r:id="rId15"/>
    <p:sldId id="370" r:id="rId16"/>
    <p:sldId id="352" r:id="rId17"/>
    <p:sldId id="353" r:id="rId18"/>
    <p:sldId id="371" r:id="rId19"/>
    <p:sldId id="377" r:id="rId20"/>
    <p:sldId id="385" r:id="rId21"/>
    <p:sldId id="382" r:id="rId22"/>
    <p:sldId id="383" r:id="rId23"/>
    <p:sldId id="386" r:id="rId24"/>
    <p:sldId id="378" r:id="rId25"/>
    <p:sldId id="3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ài 3.4" id="{CAACD75F-080C-43B6-90D3-8EAF6FDCFCCD}">
          <p14:sldIdLst>
            <p14:sldId id="290"/>
          </p14:sldIdLst>
        </p14:section>
        <p14:section name="Từ ghép" id="{37A056A1-BBFC-4B16-8AA3-69A4AB343757}">
          <p14:sldIdLst>
            <p14:sldId id="372"/>
          </p14:sldIdLst>
        </p14:section>
        <p14:section name="Xuất xứ cách -to" id="{65ECD178-E3B3-4C88-B00A-62203DB7827C}">
          <p14:sldIdLst>
            <p14:sldId id="373"/>
          </p14:sldIdLst>
        </p14:section>
        <p14:section name="Thì tường lai" id="{EA91B4C8-AC67-4212-8AA9-58CF61EB1521}">
          <p14:sldIdLst>
            <p14:sldId id="374"/>
          </p14:sldIdLst>
        </p14:section>
        <p14:section name="Hợp âm" id="{7ADD5E1D-9BA9-492A-83F2-08BCA41F49B0}">
          <p14:sldIdLst>
            <p14:sldId id="375"/>
            <p14:sldId id="376"/>
          </p14:sldIdLst>
        </p14:section>
        <p14:section name="Đoạn Kinh 7 (MP)" id="{6EEE8368-0BD9-4200-8F25-510E815B2C89}">
          <p14:sldIdLst>
            <p14:sldId id="291"/>
            <p14:sldId id="364"/>
            <p14:sldId id="365"/>
            <p14:sldId id="366"/>
            <p14:sldId id="265"/>
            <p14:sldId id="367"/>
            <p14:sldId id="368"/>
            <p14:sldId id="369"/>
            <p14:sldId id="370"/>
          </p14:sldIdLst>
        </p14:section>
        <p14:section name="Đoạn kinh 8" id="{B8808EF2-BD42-431C-BFE0-2EE45FA2B13D}">
          <p14:sldIdLst>
            <p14:sldId id="352"/>
            <p14:sldId id="353"/>
            <p14:sldId id="371"/>
          </p14:sldIdLst>
        </p14:section>
        <p14:section name="BÀI ĐỌC THÊM" id="{36C5C943-DFB0-47DA-9DAB-41990F3A7B97}">
          <p14:sldIdLst>
            <p14:sldId id="377"/>
            <p14:sldId id="385"/>
            <p14:sldId id="382"/>
            <p14:sldId id="383"/>
            <p14:sldId id="386"/>
            <p14:sldId id="378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814B1C"/>
    <a:srgbClr val="FBC25D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2" autoAdjust="0"/>
    <p:restoredTop sz="93817" autoAdjust="0"/>
  </p:normalViewPr>
  <p:slideViewPr>
    <p:cSldViewPr snapToGrid="0">
      <p:cViewPr varScale="1">
        <p:scale>
          <a:sx n="77" d="100"/>
          <a:sy n="77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</a:t>
            </a:r>
            <a:r>
              <a:rPr lang="en-US" sz="1900" dirty="0" smtClean="0"/>
              <a:t>A NEW COURSE </a:t>
            </a:r>
            <a:r>
              <a:rPr lang="en-US" sz="1900" dirty="0"/>
              <a:t>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3.4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(MP)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2217511"/>
            <a:ext cx="9348570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yañca</a:t>
            </a:r>
            <a:r>
              <a:rPr lang="en-US" sz="3600" dirty="0"/>
              <a:t> </a:t>
            </a:r>
            <a:r>
              <a:rPr lang="en-US" sz="3600" dirty="0" err="1"/>
              <a:t>kāyena</a:t>
            </a:r>
            <a:r>
              <a:rPr lang="en-US" sz="3600" dirty="0"/>
              <a:t> </a:t>
            </a:r>
            <a:r>
              <a:rPr lang="en-US" sz="3600" dirty="0" err="1"/>
              <a:t>phoṭṭhabbaṃ</a:t>
            </a:r>
            <a:r>
              <a:rPr lang="en-US" sz="3600" dirty="0"/>
              <a:t> </a:t>
            </a:r>
            <a:r>
              <a:rPr lang="en-US" sz="3600" dirty="0" err="1"/>
              <a:t>phusati</a:t>
            </a:r>
            <a:r>
              <a:rPr lang="en-US" sz="3600" dirty="0"/>
              <a:t>,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viññāṇena</a:t>
            </a:r>
            <a:r>
              <a:rPr lang="en-US" sz="3600" dirty="0"/>
              <a:t> </a:t>
            </a:r>
            <a:r>
              <a:rPr lang="en-US" sz="3600" dirty="0" err="1"/>
              <a:t>vijānāti</a:t>
            </a:r>
            <a:r>
              <a:rPr lang="en-US" sz="3600" dirty="0"/>
              <a:t>, </a:t>
            </a:r>
            <a:r>
              <a:rPr lang="en-US" sz="3600" dirty="0" err="1"/>
              <a:t>yañca</a:t>
            </a:r>
            <a:r>
              <a:rPr lang="en-US" sz="3600" dirty="0"/>
              <a:t> </a:t>
            </a:r>
            <a:r>
              <a:rPr lang="en-US" sz="3600" dirty="0" err="1"/>
              <a:t>manasā</a:t>
            </a:r>
            <a:r>
              <a:rPr lang="en-US" sz="3600" dirty="0"/>
              <a:t> </a:t>
            </a:r>
            <a:r>
              <a:rPr lang="en-US" sz="3600" dirty="0" err="1"/>
              <a:t>dhammaṃ</a:t>
            </a:r>
            <a:r>
              <a:rPr lang="en-US" sz="3600" dirty="0"/>
              <a:t> </a:t>
            </a:r>
            <a:r>
              <a:rPr lang="en-US" sz="3600" dirty="0" err="1"/>
              <a:t>vijānāti</a:t>
            </a:r>
            <a:r>
              <a:rPr lang="en-US" sz="3600" dirty="0"/>
              <a:t>,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viññāṇena</a:t>
            </a:r>
            <a:r>
              <a:rPr lang="en-US" sz="3600" dirty="0"/>
              <a:t> </a:t>
            </a:r>
            <a:r>
              <a:rPr lang="en-US" sz="3600" dirty="0" err="1"/>
              <a:t>vijānāti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vijānanalakkhaṇaṃ</a:t>
            </a:r>
            <a:r>
              <a:rPr lang="en-US" sz="3600" dirty="0"/>
              <a:t> </a:t>
            </a:r>
            <a:r>
              <a:rPr lang="en-US" sz="3600" dirty="0" err="1"/>
              <a:t>viññāṇan”ti</a:t>
            </a:r>
            <a:r>
              <a:rPr lang="en-US" sz="3600" dirty="0"/>
              <a:t>. </a:t>
            </a:r>
          </a:p>
          <a:p>
            <a:r>
              <a:rPr lang="en-US" sz="3600" dirty="0"/>
              <a:t> “</a:t>
            </a:r>
            <a:r>
              <a:rPr lang="en-US" sz="3600" dirty="0" err="1"/>
              <a:t>kallosi</a:t>
            </a:r>
            <a:r>
              <a:rPr lang="en-US" sz="3600" dirty="0"/>
              <a:t>, </a:t>
            </a:r>
            <a:r>
              <a:rPr lang="en-US" sz="3600" dirty="0" err="1"/>
              <a:t>bhante</a:t>
            </a:r>
            <a:r>
              <a:rPr lang="en-US" sz="3600" dirty="0"/>
              <a:t> </a:t>
            </a:r>
            <a:r>
              <a:rPr lang="en-US" sz="3600" dirty="0" err="1"/>
              <a:t>nāgasenā”ti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37001"/>
              </p:ext>
            </p:extLst>
          </p:nvPr>
        </p:nvGraphicFramePr>
        <p:xfrm>
          <a:off x="838200" y="1984317"/>
          <a:ext cx="10563234" cy="4447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xmlns="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xmlns="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xmlns="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xmlns="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Bhante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Bạch Đại Đức (hô cách)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Nāgasena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riêng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Cái gì, sao, như thế nào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Đại từ nghi vấn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Lakkhaṇa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trưng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X-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lakkhaṇa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Viññāṇaṃ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Thức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Vijānanaṃ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biết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biết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Mahārāja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Tâu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Vương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hô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Opammaṃ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trung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Karoti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786203"/>
              </p:ext>
            </p:extLst>
          </p:nvPr>
        </p:nvGraphicFramePr>
        <p:xfrm>
          <a:off x="838200" y="1984317"/>
          <a:ext cx="10563234" cy="4447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xmlns="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xmlns="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xmlns="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xmlns="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Yathā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Giống như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Nagaraguttiko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Lính gác cổng thành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Majjha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Chính giữa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Nagaraṃ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Thành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phố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trấn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Siṃghāṭako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lộ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Nisinna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ngồi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xuống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Thấy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nhìn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Puratthima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Đông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Hướng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nữ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Disato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Disā + 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7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747224"/>
              </p:ext>
            </p:extLst>
          </p:nvPr>
        </p:nvGraphicFramePr>
        <p:xfrm>
          <a:off x="838200" y="1984317"/>
          <a:ext cx="10563234" cy="4447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xmlns="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xmlns="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xmlns="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xmlns="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Puriso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Người, đàn ông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Āgacchati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Dakkhiṇa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(Hướng) Nam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Pacchima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(Hướng) Tây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Uttara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(Hướng) Bắc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Evameva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Giống như vậy, tương tự như vậy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Và, quả thực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Cái mà, người mà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Đại từ quan hệ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Cakkhu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Mắt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trung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998472"/>
              </p:ext>
            </p:extLst>
          </p:nvPr>
        </p:nvGraphicFramePr>
        <p:xfrm>
          <a:off x="838200" y="1791277"/>
          <a:ext cx="10563234" cy="50098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xmlns="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xmlns="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xmlns="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xmlns="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Rūpaṃ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Sắc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Cái đó, người đó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Đại từ nhân xưng/chỉ định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Vijānāti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Biết, nhận thức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Saddo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Âm thanh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Suṇāti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Ghānaṃ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Mũi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Gandho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Mùi, hương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Ghāyati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Ngửi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Jivhā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Lưỡi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nữ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58754"/>
              </p:ext>
            </p:extLst>
          </p:nvPr>
        </p:nvGraphicFramePr>
        <p:xfrm>
          <a:off x="838200" y="1984317"/>
          <a:ext cx="10563234" cy="4728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xmlns="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xmlns="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xmlns="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xmlns="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Raso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Sāyati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Kāyo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Thân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Phoṭṭhabbaṃ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 xúc chạm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Phusati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Xúc chạm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Manasā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Bằng tâm (dụng cụ cách của Manas)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Dhammo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Pháp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Như vậy, như thế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Kalla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Khéo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léo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khéo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Kallosi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Kallo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8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8 (UDN)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90404" y="4343411"/>
            <a:ext cx="8764704" cy="230671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/>
              <a:t>gāme</a:t>
            </a:r>
            <a:r>
              <a:rPr lang="en-US" sz="3600" dirty="0"/>
              <a:t> </a:t>
            </a:r>
            <a:r>
              <a:rPr lang="en-US" sz="3600" dirty="0" err="1"/>
              <a:t>araññe</a:t>
            </a:r>
            <a:r>
              <a:rPr lang="en-US" sz="3600" dirty="0"/>
              <a:t> </a:t>
            </a:r>
            <a:r>
              <a:rPr lang="en-US" sz="3600" dirty="0" err="1"/>
              <a:t>sukhadukkhaphuṭṭho</a:t>
            </a:r>
            <a:r>
              <a:rPr lang="en-US" sz="3600" dirty="0"/>
              <a:t>, </a:t>
            </a:r>
          </a:p>
          <a:p>
            <a:pPr algn="ctr"/>
            <a:r>
              <a:rPr lang="en-US" sz="3600" dirty="0" err="1"/>
              <a:t>nevattato</a:t>
            </a:r>
            <a:r>
              <a:rPr lang="en-US" sz="3600" dirty="0"/>
              <a:t> no </a:t>
            </a:r>
            <a:r>
              <a:rPr lang="en-US" sz="3600" dirty="0" err="1"/>
              <a:t>parato</a:t>
            </a:r>
            <a:r>
              <a:rPr lang="en-US" sz="3600" dirty="0"/>
              <a:t> </a:t>
            </a:r>
            <a:r>
              <a:rPr lang="en-US" sz="3600" dirty="0" err="1"/>
              <a:t>dahetha</a:t>
            </a:r>
            <a:r>
              <a:rPr lang="en-US" sz="3600" dirty="0"/>
              <a:t>. </a:t>
            </a:r>
          </a:p>
          <a:p>
            <a:pPr algn="ctr"/>
            <a:r>
              <a:rPr lang="en-US" sz="3600" dirty="0" err="1"/>
              <a:t>phusanti</a:t>
            </a:r>
            <a:r>
              <a:rPr lang="en-US" sz="3600" dirty="0"/>
              <a:t> </a:t>
            </a:r>
            <a:r>
              <a:rPr lang="en-US" sz="3600" dirty="0" err="1"/>
              <a:t>phassā</a:t>
            </a:r>
            <a:r>
              <a:rPr lang="en-US" sz="3600" dirty="0"/>
              <a:t> </a:t>
            </a:r>
            <a:r>
              <a:rPr lang="en-US" sz="3600" dirty="0" err="1"/>
              <a:t>upadhiṃ</a:t>
            </a:r>
            <a:r>
              <a:rPr lang="en-US" sz="3600" dirty="0"/>
              <a:t> </a:t>
            </a:r>
            <a:r>
              <a:rPr lang="en-US" sz="3600" dirty="0" err="1"/>
              <a:t>paṭicca</a:t>
            </a:r>
            <a:r>
              <a:rPr lang="en-US" sz="3600" dirty="0"/>
              <a:t>, </a:t>
            </a:r>
          </a:p>
          <a:p>
            <a:pPr algn="ctr"/>
            <a:r>
              <a:rPr lang="en-US" sz="3600" dirty="0" err="1"/>
              <a:t>nirūpadhiṃ</a:t>
            </a:r>
            <a:r>
              <a:rPr lang="en-US" sz="3600" dirty="0"/>
              <a:t> </a:t>
            </a:r>
            <a:r>
              <a:rPr lang="en-US" sz="3600" dirty="0" err="1"/>
              <a:t>kena</a:t>
            </a:r>
            <a:r>
              <a:rPr lang="en-US" sz="3600" dirty="0"/>
              <a:t> </a:t>
            </a:r>
            <a:r>
              <a:rPr lang="en-US" sz="3600" dirty="0" err="1"/>
              <a:t>phuseyyu</a:t>
            </a:r>
            <a:r>
              <a:rPr lang="en-US" sz="3600" dirty="0"/>
              <a:t> </a:t>
            </a:r>
            <a:r>
              <a:rPr lang="en-US" sz="3600" dirty="0" err="1"/>
              <a:t>phassā</a:t>
            </a:r>
            <a:endParaRPr lang="en-US" sz="36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7BB6C72-F96D-4B6F-838D-2A8DA110E4C7}"/>
              </a:ext>
            </a:extLst>
          </p:cNvPr>
          <p:cNvSpPr txBox="1"/>
          <p:nvPr/>
        </p:nvSpPr>
        <p:spPr>
          <a:xfrm>
            <a:off x="2551493" y="1237745"/>
            <a:ext cx="88036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dịp</a:t>
            </a:r>
            <a:r>
              <a:rPr lang="en-US" sz="2800" dirty="0"/>
              <a:t> </a:t>
            </a:r>
            <a:r>
              <a:rPr lang="en-US" sz="2800" dirty="0" err="1"/>
              <a:t>nọ</a:t>
            </a:r>
            <a:r>
              <a:rPr lang="en-US" sz="2800" dirty="0"/>
              <a:t>, </a:t>
            </a:r>
            <a:r>
              <a:rPr lang="en-US" sz="2800" dirty="0" err="1"/>
              <a:t>Đức</a:t>
            </a:r>
            <a:r>
              <a:rPr lang="en-US" sz="2800" dirty="0"/>
              <a:t> </a:t>
            </a:r>
            <a:r>
              <a:rPr lang="en-US" sz="2800" dirty="0" err="1"/>
              <a:t>Phật</a:t>
            </a:r>
            <a:r>
              <a:rPr lang="en-US" sz="2800" dirty="0"/>
              <a:t> </a:t>
            </a:r>
            <a:r>
              <a:rPr lang="en-US" sz="2800" dirty="0" err="1"/>
              <a:t>ngụ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chùa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ông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Cô </a:t>
            </a:r>
            <a:r>
              <a:rPr lang="en-US" sz="2800" dirty="0" err="1"/>
              <a:t>Độc</a:t>
            </a:r>
            <a:r>
              <a:rPr lang="en-US" sz="2800" dirty="0"/>
              <a:t>. </a:t>
            </a:r>
            <a:r>
              <a:rPr lang="en-US" sz="2800" dirty="0" err="1"/>
              <a:t>Lúc</a:t>
            </a:r>
            <a:r>
              <a:rPr lang="en-US" sz="2800" dirty="0"/>
              <a:t> </a:t>
            </a:r>
            <a:r>
              <a:rPr lang="en-US" sz="2800" dirty="0" err="1"/>
              <a:t>bấy</a:t>
            </a:r>
            <a:r>
              <a:rPr lang="en-US" sz="2800" dirty="0"/>
              <a:t> </a:t>
            </a:r>
            <a:r>
              <a:rPr lang="en-US" sz="2800" dirty="0" err="1"/>
              <a:t>giờ</a:t>
            </a:r>
            <a:r>
              <a:rPr lang="en-US" sz="2800" dirty="0"/>
              <a:t>,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ghen</a:t>
            </a:r>
            <a:r>
              <a:rPr lang="en-US" sz="2800" dirty="0"/>
              <a:t> </a:t>
            </a:r>
            <a:r>
              <a:rPr lang="en-US" sz="2800" dirty="0" err="1"/>
              <a:t>tị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tôn</a:t>
            </a:r>
            <a:r>
              <a:rPr lang="en-US" sz="2800" dirty="0"/>
              <a:t> </a:t>
            </a:r>
            <a:r>
              <a:rPr lang="en-US" sz="2800" dirty="0" err="1"/>
              <a:t>kính</a:t>
            </a:r>
            <a:r>
              <a:rPr lang="en-US" sz="2800" dirty="0"/>
              <a:t>, </a:t>
            </a:r>
            <a:r>
              <a:rPr lang="en-US" sz="2800" dirty="0" err="1"/>
              <a:t>cúng</a:t>
            </a:r>
            <a:r>
              <a:rPr lang="en-US" sz="2800" dirty="0"/>
              <a:t> </a:t>
            </a:r>
            <a:r>
              <a:rPr lang="en-US" sz="2800" dirty="0" err="1"/>
              <a:t>dường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dành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Đức</a:t>
            </a:r>
            <a:r>
              <a:rPr lang="en-US" sz="2800" dirty="0"/>
              <a:t> </a:t>
            </a:r>
            <a:r>
              <a:rPr lang="en-US" sz="2800" dirty="0" err="1"/>
              <a:t>Phật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Đoàn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đạo</a:t>
            </a:r>
            <a:r>
              <a:rPr lang="en-US" sz="2800" dirty="0"/>
              <a:t> </a:t>
            </a:r>
            <a:r>
              <a:rPr lang="en-US" sz="2800" dirty="0" err="1"/>
              <a:t>sĩ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r>
              <a:rPr lang="en-US" sz="2800" dirty="0"/>
              <a:t> </a:t>
            </a:r>
            <a:r>
              <a:rPr lang="en-US" sz="2800" dirty="0" err="1"/>
              <a:t>đạo</a:t>
            </a:r>
            <a:r>
              <a:rPr lang="en-US" sz="2800" dirty="0"/>
              <a:t> </a:t>
            </a:r>
            <a:r>
              <a:rPr lang="en-US" sz="2800" dirty="0" err="1"/>
              <a:t>phỉ</a:t>
            </a:r>
            <a:r>
              <a:rPr lang="en-US" sz="2800" dirty="0"/>
              <a:t> </a:t>
            </a:r>
            <a:r>
              <a:rPr lang="en-US" sz="2800" dirty="0" err="1"/>
              <a:t>báng</a:t>
            </a:r>
            <a:r>
              <a:rPr lang="en-US" sz="2800" dirty="0"/>
              <a:t>, </a:t>
            </a:r>
            <a:r>
              <a:rPr lang="en-US" sz="2800" dirty="0" err="1"/>
              <a:t>xúc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, </a:t>
            </a:r>
            <a:r>
              <a:rPr lang="en-US" sz="2800" dirty="0" err="1"/>
              <a:t>chửi</a:t>
            </a:r>
            <a:r>
              <a:rPr lang="en-US" sz="2800" dirty="0"/>
              <a:t> </a:t>
            </a:r>
            <a:r>
              <a:rPr lang="en-US" sz="2800" dirty="0" err="1"/>
              <a:t>mắng</a:t>
            </a:r>
            <a:r>
              <a:rPr lang="en-US" sz="2800" dirty="0"/>
              <a:t>…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Tỳ</a:t>
            </a:r>
            <a:r>
              <a:rPr lang="en-US" sz="2800" dirty="0"/>
              <a:t> </a:t>
            </a:r>
            <a:r>
              <a:rPr lang="en-US" sz="2800" dirty="0" err="1"/>
              <a:t>Kheo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làng</a:t>
            </a:r>
            <a:r>
              <a:rPr lang="en-US" sz="2800" dirty="0"/>
              <a:t> hay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rừng</a:t>
            </a:r>
            <a:r>
              <a:rPr lang="en-US" sz="2800" dirty="0"/>
              <a:t>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Tỳ</a:t>
            </a:r>
            <a:r>
              <a:rPr lang="en-US" sz="2800" dirty="0"/>
              <a:t> </a:t>
            </a:r>
            <a:r>
              <a:rPr lang="en-US" sz="2800" dirty="0" err="1"/>
              <a:t>Kheo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Đức</a:t>
            </a:r>
            <a:r>
              <a:rPr lang="en-US" sz="2800" dirty="0"/>
              <a:t> </a:t>
            </a:r>
            <a:r>
              <a:rPr lang="en-US" sz="2800" dirty="0" err="1"/>
              <a:t>Phật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, </a:t>
            </a:r>
            <a:r>
              <a:rPr lang="en-US" sz="2800" dirty="0" err="1"/>
              <a:t>Ngài</a:t>
            </a:r>
            <a:r>
              <a:rPr lang="en-US" sz="2800" dirty="0"/>
              <a:t> </a:t>
            </a:r>
            <a:r>
              <a:rPr lang="en-US" sz="2800" dirty="0" err="1"/>
              <a:t>bèn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4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kệ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931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942854"/>
              </p:ext>
            </p:extLst>
          </p:nvPr>
        </p:nvGraphicFramePr>
        <p:xfrm>
          <a:off x="838200" y="1984317"/>
          <a:ext cx="10563234" cy="4728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xmlns="" val="496277692"/>
                    </a:ext>
                  </a:extLst>
                </a:gridCol>
                <a:gridCol w="2051834">
                  <a:extLst>
                    <a:ext uri="{9D8B030D-6E8A-4147-A177-3AD203B41FA5}">
                      <a16:colId xmlns:a16="http://schemas.microsoft.com/office/drawing/2014/main" xmlns="" val="1520808955"/>
                    </a:ext>
                  </a:extLst>
                </a:gridCol>
                <a:gridCol w="4731026">
                  <a:extLst>
                    <a:ext uri="{9D8B030D-6E8A-4147-A177-3AD203B41FA5}">
                      <a16:colId xmlns:a16="http://schemas.microsoft.com/office/drawing/2014/main" xmlns="" val="460886320"/>
                    </a:ext>
                  </a:extLst>
                </a:gridCol>
                <a:gridCol w="3082382">
                  <a:extLst>
                    <a:ext uri="{9D8B030D-6E8A-4147-A177-3AD203B41FA5}">
                      <a16:colId xmlns:a16="http://schemas.microsoft.com/office/drawing/2014/main" xmlns="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Gāmo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Ngôi làng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Araññaṃ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Rừng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8186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Sukha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Lạc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737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Dukkha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21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Phuṭṭha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Xúc chạm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2503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Nevattato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 + eva + attato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Attato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Mình, bản thân, ngã (xuất xứ cách của attan)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 khác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Dahetha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Hãy xem, hãy cân nhắc, hãy cho rằng (mệnh lệnh cách ngôi 2 số nhiều)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mệnh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9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710719"/>
              </p:ext>
            </p:extLst>
          </p:nvPr>
        </p:nvGraphicFramePr>
        <p:xfrm>
          <a:off x="838200" y="1984317"/>
          <a:ext cx="10563234" cy="3245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xmlns="" val="496277692"/>
                    </a:ext>
                  </a:extLst>
                </a:gridCol>
                <a:gridCol w="2051834">
                  <a:extLst>
                    <a:ext uri="{9D8B030D-6E8A-4147-A177-3AD203B41FA5}">
                      <a16:colId xmlns:a16="http://schemas.microsoft.com/office/drawing/2014/main" xmlns="" val="1520808955"/>
                    </a:ext>
                  </a:extLst>
                </a:gridCol>
                <a:gridCol w="4731026">
                  <a:extLst>
                    <a:ext uri="{9D8B030D-6E8A-4147-A177-3AD203B41FA5}">
                      <a16:colId xmlns:a16="http://schemas.microsoft.com/office/drawing/2014/main" xmlns="" val="460886320"/>
                    </a:ext>
                  </a:extLst>
                </a:gridCol>
                <a:gridCol w="3082382">
                  <a:extLst>
                    <a:ext uri="{9D8B030D-6E8A-4147-A177-3AD203B41FA5}">
                      <a16:colId xmlns:a16="http://schemas.microsoft.com/office/drawing/2014/main" xmlns="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Phusati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Xúc chạm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Phasso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 xúc chạm, cái xúc chạm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8186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Upadhi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 dính mắc, sự chấp thủ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737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Paṭicca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Do, bởi, bằng (+ trực bổ cách)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Giới từ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21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Nirūpadhi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 không dính mắc, sự không chấp thủ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Danh, 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2503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Kena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đâu, vì đâu, do lý do gì, do nguyên nhân gì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vấn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963416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76083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Attānañce</a:t>
            </a:r>
            <a:r>
              <a:rPr lang="en-US" sz="3600" dirty="0"/>
              <a:t> </a:t>
            </a:r>
            <a:r>
              <a:rPr lang="en-US" sz="3600" dirty="0" err="1"/>
              <a:t>piyaṃ</a:t>
            </a:r>
            <a:r>
              <a:rPr lang="en-US" sz="3600" dirty="0"/>
              <a:t> </a:t>
            </a:r>
            <a:r>
              <a:rPr lang="en-US" sz="3600" dirty="0" err="1"/>
              <a:t>jaññā</a:t>
            </a:r>
            <a:r>
              <a:rPr lang="en-US" sz="3600" dirty="0"/>
              <a:t> </a:t>
            </a:r>
            <a:r>
              <a:rPr lang="en-US" sz="3600" dirty="0" err="1"/>
              <a:t>rakkheyya</a:t>
            </a:r>
            <a:r>
              <a:rPr lang="en-US" sz="3600" dirty="0"/>
              <a:t> </a:t>
            </a:r>
            <a:r>
              <a:rPr lang="en-US" sz="3600" dirty="0" err="1"/>
              <a:t>naṃ</a:t>
            </a:r>
            <a:r>
              <a:rPr lang="en-US" sz="3600" dirty="0"/>
              <a:t> </a:t>
            </a:r>
            <a:r>
              <a:rPr lang="en-US" sz="3600" dirty="0" err="1"/>
              <a:t>surakkhitaṃ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PHẬT NGÔN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32435"/>
              </p:ext>
            </p:extLst>
          </p:nvPr>
        </p:nvGraphicFramePr>
        <p:xfrm>
          <a:off x="2327243" y="2344609"/>
          <a:ext cx="9697075" cy="441453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667410"/>
                <a:gridCol w="2355565"/>
                <a:gridCol w="3435199"/>
                <a:gridCol w="3238901"/>
              </a:tblGrid>
              <a:tr h="735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đến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đoạn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kinh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</a:tr>
              <a:tr h="735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Attānaṃ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Bản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thân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mình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trực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bổ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số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ít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nam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7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Ce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Nếu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7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Piya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Thân yêu, đáng yêu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7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Jaññā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Biết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7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Rakkheyya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Phòng hộ, bảo vệ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5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ấy, vật ấy [trực bổ cách, số ít, nam tính]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 từ nhân xưng/chỉ định ngôi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5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Surakkhita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Được bảo vệ tốt, được phòng hộ tốt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6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79288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rgbClr val="FBC25D"/>
                </a:solidFill>
              </a:rPr>
              <a:t>	</a:t>
            </a:r>
            <a:r>
              <a:rPr lang="en-US" sz="3800" b="1" dirty="0" smtClean="0">
                <a:solidFill>
                  <a:srgbClr val="FBC25D"/>
                </a:solidFill>
              </a:rPr>
              <a:t>TỪ </a:t>
            </a:r>
            <a:r>
              <a:rPr lang="en-US" sz="3800" b="1" dirty="0">
                <a:solidFill>
                  <a:srgbClr val="FBC25D"/>
                </a:solidFill>
              </a:rPr>
              <a:t>GHÉP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2530136"/>
            <a:ext cx="9348570" cy="4031302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FF0000"/>
                </a:solidFill>
              </a:rPr>
              <a:t>Viññugarahita</a:t>
            </a:r>
            <a:r>
              <a:rPr lang="en-US" dirty="0"/>
              <a:t> = ‘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chê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’,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‘</a:t>
            </a:r>
            <a:r>
              <a:rPr lang="en-US" b="1" dirty="0" err="1"/>
              <a:t>viññūhi</a:t>
            </a:r>
            <a:r>
              <a:rPr lang="en-US" dirty="0"/>
              <a:t> </a:t>
            </a:r>
            <a:r>
              <a:rPr lang="en-US" dirty="0" err="1"/>
              <a:t>garahita</a:t>
            </a:r>
            <a:r>
              <a:rPr lang="en-US" dirty="0"/>
              <a:t>’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Avijjāgato</a:t>
            </a:r>
            <a:r>
              <a:rPr lang="en-US" dirty="0"/>
              <a:t> = ‘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’,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‘</a:t>
            </a:r>
            <a:r>
              <a:rPr lang="en-US" b="1" dirty="0" err="1"/>
              <a:t>avijjo</a:t>
            </a:r>
            <a:r>
              <a:rPr lang="en-US" dirty="0"/>
              <a:t> </a:t>
            </a:r>
            <a:r>
              <a:rPr lang="en-US" dirty="0" err="1"/>
              <a:t>gato</a:t>
            </a:r>
            <a:r>
              <a:rPr lang="en-US" dirty="0"/>
              <a:t>’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Vijānanalakkhaṇaṃ</a:t>
            </a:r>
            <a:r>
              <a:rPr lang="en-US" dirty="0"/>
              <a:t> = ‘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’,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‘</a:t>
            </a:r>
            <a:r>
              <a:rPr lang="en-US" b="1" dirty="0" err="1"/>
              <a:t>vijānanassa</a:t>
            </a:r>
            <a:r>
              <a:rPr lang="en-US" dirty="0"/>
              <a:t> </a:t>
            </a:r>
            <a:r>
              <a:rPr lang="en-US" dirty="0" err="1"/>
              <a:t>lakkhaṇaṃ</a:t>
            </a:r>
            <a:r>
              <a:rPr lang="en-US" dirty="0"/>
              <a:t>’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98B7F83-5D60-41AF-B290-3480B59DABFA}"/>
              </a:ext>
            </a:extLst>
          </p:cNvPr>
          <p:cNvSpPr/>
          <p:nvPr/>
        </p:nvSpPr>
        <p:spPr>
          <a:xfrm>
            <a:off x="2508070" y="1506244"/>
            <a:ext cx="9348570" cy="762000"/>
          </a:xfrm>
          <a:prstGeom prst="rect">
            <a:avLst/>
          </a:prstGeom>
          <a:noFill/>
          <a:ln w="28575">
            <a:solidFill>
              <a:srgbClr val="814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tx1"/>
                </a:solidFill>
              </a:rPr>
              <a:t>Thành </a:t>
            </a:r>
            <a:r>
              <a:rPr lang="en-US" sz="2000" i="1" dirty="0" err="1">
                <a:solidFill>
                  <a:schemeClr val="tx1"/>
                </a:solidFill>
              </a:rPr>
              <a:t>phần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thứ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nhất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của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từ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ghép</a:t>
            </a:r>
            <a:r>
              <a:rPr lang="en-US" sz="2000" i="1" dirty="0">
                <a:solidFill>
                  <a:schemeClr val="tx1"/>
                </a:solidFill>
              </a:rPr>
              <a:t> ở </a:t>
            </a:r>
            <a:r>
              <a:rPr lang="en-US" sz="2000" i="1" dirty="0" err="1">
                <a:solidFill>
                  <a:schemeClr val="tx1"/>
                </a:solidFill>
              </a:rPr>
              <a:t>dạng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nguyên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mẫu</a:t>
            </a:r>
            <a:r>
              <a:rPr lang="en-US" sz="2000" i="1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nhưng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về</a:t>
            </a:r>
            <a:r>
              <a:rPr lang="en-US" sz="2000" i="1" dirty="0">
                <a:solidFill>
                  <a:schemeClr val="tx1"/>
                </a:solidFill>
              </a:rPr>
              <a:t> ý </a:t>
            </a:r>
            <a:r>
              <a:rPr lang="en-US" sz="2000" i="1" dirty="0" err="1">
                <a:solidFill>
                  <a:schemeClr val="tx1"/>
                </a:solidFill>
              </a:rPr>
              <a:t>nghĩa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có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thể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tương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đương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với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các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biến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cách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khác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nhau</a:t>
            </a:r>
            <a:r>
              <a:rPr lang="en-US" sz="2000" i="1" dirty="0">
                <a:solidFill>
                  <a:schemeClr val="tx1"/>
                </a:solidFill>
              </a:rPr>
              <a:t>: </a:t>
            </a:r>
            <a:r>
              <a:rPr lang="en-US" sz="2000" i="1" dirty="0" err="1">
                <a:solidFill>
                  <a:schemeClr val="tx1"/>
                </a:solidFill>
              </a:rPr>
              <a:t>trực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bổ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cách</a:t>
            </a:r>
            <a:r>
              <a:rPr lang="en-US" sz="2000" i="1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gián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bổ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cách</a:t>
            </a:r>
            <a:r>
              <a:rPr lang="en-US" sz="2000" i="1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dụng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cụ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cách</a:t>
            </a:r>
            <a:r>
              <a:rPr lang="en-US" sz="2000" i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66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Attānañce</a:t>
            </a:r>
            <a:r>
              <a:rPr lang="en-US" sz="3600" dirty="0"/>
              <a:t> </a:t>
            </a:r>
            <a:r>
              <a:rPr lang="en-US" sz="3600" dirty="0" err="1"/>
              <a:t>piyaṃ</a:t>
            </a:r>
            <a:r>
              <a:rPr lang="en-US" sz="3600" dirty="0"/>
              <a:t> </a:t>
            </a:r>
            <a:r>
              <a:rPr lang="en-US" sz="3600" dirty="0" err="1"/>
              <a:t>jaññā</a:t>
            </a:r>
            <a:r>
              <a:rPr lang="en-US" sz="3600" dirty="0"/>
              <a:t> </a:t>
            </a:r>
            <a:r>
              <a:rPr lang="en-US" sz="3600" dirty="0" err="1"/>
              <a:t>rakkheyya</a:t>
            </a:r>
            <a:r>
              <a:rPr lang="en-US" sz="3600" dirty="0"/>
              <a:t> </a:t>
            </a:r>
            <a:r>
              <a:rPr lang="en-US" sz="3600" dirty="0" err="1"/>
              <a:t>naṃ</a:t>
            </a:r>
            <a:r>
              <a:rPr lang="en-US" sz="3600" dirty="0"/>
              <a:t> </a:t>
            </a:r>
            <a:r>
              <a:rPr lang="en-US" sz="3600" dirty="0" err="1"/>
              <a:t>surakkhitaṃ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PHẬT NGÔN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40217"/>
              </p:ext>
            </p:extLst>
          </p:nvPr>
        </p:nvGraphicFramePr>
        <p:xfrm>
          <a:off x="2327244" y="2505248"/>
          <a:ext cx="9697075" cy="403147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022975"/>
                <a:gridCol w="6674100"/>
              </a:tblGrid>
              <a:tr h="4031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Ghi</a:t>
                      </a:r>
                      <a:r>
                        <a:rPr lang="en-US" sz="2200" b="1" dirty="0">
                          <a:effectLst/>
                        </a:rPr>
                        <a:t> </a:t>
                      </a:r>
                      <a:r>
                        <a:rPr lang="en-US" sz="2200" b="1" dirty="0" err="1">
                          <a:effectLst/>
                        </a:rPr>
                        <a:t>chú</a:t>
                      </a:r>
                      <a:r>
                        <a:rPr lang="en-US" sz="2200" b="1" dirty="0">
                          <a:effectLst/>
                        </a:rPr>
                        <a:t> </a:t>
                      </a:r>
                      <a:r>
                        <a:rPr lang="en-US" sz="2200" b="1" dirty="0" err="1">
                          <a:effectLst/>
                        </a:rPr>
                        <a:t>ngữ</a:t>
                      </a:r>
                      <a:r>
                        <a:rPr lang="en-US" sz="2200" b="1" dirty="0">
                          <a:effectLst/>
                        </a:rPr>
                        <a:t> </a:t>
                      </a:r>
                      <a:r>
                        <a:rPr lang="en-US" sz="2200" b="1" dirty="0" err="1">
                          <a:effectLst/>
                        </a:rPr>
                        <a:t>pháp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[1] </a:t>
                      </a:r>
                      <a:r>
                        <a:rPr lang="en-US" sz="2200" b="0" dirty="0" err="1">
                          <a:effectLst/>
                        </a:rPr>
                        <a:t>Attānañce</a:t>
                      </a:r>
                      <a:r>
                        <a:rPr lang="en-US" sz="2200" b="0" dirty="0">
                          <a:effectLst/>
                        </a:rPr>
                        <a:t> = </a:t>
                      </a:r>
                      <a:r>
                        <a:rPr lang="en-US" sz="2200" b="0" dirty="0" err="1">
                          <a:effectLst/>
                        </a:rPr>
                        <a:t>attānaṃ</a:t>
                      </a:r>
                      <a:r>
                        <a:rPr lang="en-US" sz="2200" b="0" dirty="0">
                          <a:effectLst/>
                        </a:rPr>
                        <a:t> + </a:t>
                      </a:r>
                      <a:r>
                        <a:rPr lang="en-US" sz="2200" b="0" dirty="0" err="1">
                          <a:effectLst/>
                        </a:rPr>
                        <a:t>ce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[2] </a:t>
                      </a:r>
                      <a:r>
                        <a:rPr lang="en-US" sz="2200" b="0" dirty="0" err="1">
                          <a:effectLst/>
                        </a:rPr>
                        <a:t>Jaññā</a:t>
                      </a:r>
                      <a:r>
                        <a:rPr lang="en-US" sz="2200" b="0" dirty="0">
                          <a:effectLst/>
                        </a:rPr>
                        <a:t> = </a:t>
                      </a:r>
                      <a:r>
                        <a:rPr lang="en-US" sz="2200" b="0" dirty="0" err="1">
                          <a:effectLst/>
                        </a:rPr>
                        <a:t>jaññeyya</a:t>
                      </a:r>
                      <a:r>
                        <a:rPr lang="en-US" sz="2200" b="0" dirty="0">
                          <a:effectLst/>
                        </a:rPr>
                        <a:t>, </a:t>
                      </a:r>
                      <a:r>
                        <a:rPr lang="en-US" sz="2200" b="0" dirty="0" err="1">
                          <a:effectLst/>
                        </a:rPr>
                        <a:t>động</a:t>
                      </a:r>
                      <a:r>
                        <a:rPr lang="en-US" sz="2200" b="0" dirty="0">
                          <a:effectLst/>
                        </a:rPr>
                        <a:t> </a:t>
                      </a:r>
                      <a:r>
                        <a:rPr lang="en-US" sz="2200" b="0" dirty="0" err="1">
                          <a:effectLst/>
                        </a:rPr>
                        <a:t>từ</a:t>
                      </a:r>
                      <a:r>
                        <a:rPr lang="en-US" sz="2200" b="0" dirty="0">
                          <a:effectLst/>
                        </a:rPr>
                        <a:t> </a:t>
                      </a:r>
                      <a:r>
                        <a:rPr lang="en-US" sz="2200" b="0" dirty="0" err="1">
                          <a:effectLst/>
                        </a:rPr>
                        <a:t>này</a:t>
                      </a:r>
                      <a:r>
                        <a:rPr lang="en-US" sz="2200" b="0" dirty="0">
                          <a:effectLst/>
                        </a:rPr>
                        <a:t> </a:t>
                      </a:r>
                      <a:r>
                        <a:rPr lang="en-US" sz="2200" b="0" dirty="0" err="1">
                          <a:effectLst/>
                        </a:rPr>
                        <a:t>lấy</a:t>
                      </a:r>
                      <a:r>
                        <a:rPr lang="en-US" sz="2200" b="0" dirty="0">
                          <a:effectLst/>
                        </a:rPr>
                        <a:t> 2 </a:t>
                      </a:r>
                      <a:r>
                        <a:rPr lang="en-US" sz="2200" b="0" dirty="0" err="1">
                          <a:effectLst/>
                        </a:rPr>
                        <a:t>trực</a:t>
                      </a:r>
                      <a:r>
                        <a:rPr lang="en-US" sz="2200" b="0" dirty="0">
                          <a:effectLst/>
                        </a:rPr>
                        <a:t> </a:t>
                      </a:r>
                      <a:r>
                        <a:rPr lang="en-US" sz="2200" b="0" dirty="0" err="1">
                          <a:effectLst/>
                        </a:rPr>
                        <a:t>bổ</a:t>
                      </a:r>
                      <a:r>
                        <a:rPr lang="en-US" sz="2200" b="0" dirty="0">
                          <a:effectLst/>
                        </a:rPr>
                        <a:t> </a:t>
                      </a:r>
                      <a:r>
                        <a:rPr lang="en-US" sz="2200" b="0" dirty="0" err="1">
                          <a:effectLst/>
                        </a:rPr>
                        <a:t>cách</a:t>
                      </a:r>
                      <a:r>
                        <a:rPr lang="en-US" sz="2200" b="0" dirty="0">
                          <a:effectLst/>
                        </a:rPr>
                        <a:t>, </a:t>
                      </a:r>
                      <a:r>
                        <a:rPr lang="en-US" sz="2200" b="0" dirty="0" err="1">
                          <a:effectLst/>
                        </a:rPr>
                        <a:t>tức</a:t>
                      </a:r>
                      <a:r>
                        <a:rPr lang="en-US" sz="2200" b="0" dirty="0">
                          <a:effectLst/>
                        </a:rPr>
                        <a:t>: [A </a:t>
                      </a:r>
                      <a:r>
                        <a:rPr lang="en-US" sz="2200" b="0" dirty="0" err="1">
                          <a:effectLst/>
                        </a:rPr>
                        <a:t>jaññā</a:t>
                      </a:r>
                      <a:r>
                        <a:rPr lang="en-US" sz="2200" b="0" dirty="0">
                          <a:effectLst/>
                        </a:rPr>
                        <a:t> B], </a:t>
                      </a:r>
                      <a:r>
                        <a:rPr lang="en-US" sz="2200" b="0" dirty="0" err="1">
                          <a:effectLst/>
                        </a:rPr>
                        <a:t>khi</a:t>
                      </a:r>
                      <a:r>
                        <a:rPr lang="en-US" sz="2200" b="0" dirty="0">
                          <a:effectLst/>
                        </a:rPr>
                        <a:t> </a:t>
                      </a:r>
                      <a:r>
                        <a:rPr lang="en-US" sz="2200" b="0" dirty="0" err="1">
                          <a:effectLst/>
                        </a:rPr>
                        <a:t>đó</a:t>
                      </a:r>
                      <a:r>
                        <a:rPr lang="en-US" sz="2200" b="0" dirty="0" smtClean="0">
                          <a:effectLst/>
                        </a:rPr>
                        <a:t>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 </a:t>
                      </a:r>
                      <a:r>
                        <a:rPr lang="fr-FR" sz="2200" b="0" dirty="0" smtClean="0">
                          <a:effectLst/>
                        </a:rPr>
                        <a:t>// </a:t>
                      </a:r>
                      <a:r>
                        <a:rPr lang="fr-FR" sz="2200" b="0" dirty="0" err="1">
                          <a:effectLst/>
                        </a:rPr>
                        <a:t>Nếu</a:t>
                      </a:r>
                      <a:r>
                        <a:rPr lang="fr-FR" sz="2200" b="0" dirty="0">
                          <a:effectLst/>
                        </a:rPr>
                        <a:t> A là </a:t>
                      </a:r>
                      <a:r>
                        <a:rPr lang="fr-FR" sz="2200" b="0" dirty="0" err="1">
                          <a:effectLst/>
                        </a:rPr>
                        <a:t>danh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từ</a:t>
                      </a:r>
                      <a:r>
                        <a:rPr lang="fr-FR" sz="2200" b="0" dirty="0">
                          <a:effectLst/>
                        </a:rPr>
                        <a:t>, B </a:t>
                      </a:r>
                      <a:r>
                        <a:rPr lang="fr-FR" sz="2200" b="0" dirty="0" err="1">
                          <a:effectLst/>
                        </a:rPr>
                        <a:t>cũng</a:t>
                      </a:r>
                      <a:r>
                        <a:rPr lang="fr-FR" sz="2200" b="0" dirty="0">
                          <a:effectLst/>
                        </a:rPr>
                        <a:t> là </a:t>
                      </a:r>
                      <a:r>
                        <a:rPr lang="fr-FR" sz="2200" b="0" dirty="0" err="1">
                          <a:effectLst/>
                        </a:rPr>
                        <a:t>danh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từ</a:t>
                      </a:r>
                      <a:r>
                        <a:rPr lang="fr-FR" sz="2200" b="0" dirty="0">
                          <a:effectLst/>
                        </a:rPr>
                        <a:t>, [A </a:t>
                      </a:r>
                      <a:r>
                        <a:rPr lang="fr-FR" sz="2200" b="0" dirty="0" err="1">
                          <a:effectLst/>
                        </a:rPr>
                        <a:t>jaññā</a:t>
                      </a:r>
                      <a:r>
                        <a:rPr lang="fr-FR" sz="2200" b="0" dirty="0">
                          <a:effectLst/>
                        </a:rPr>
                        <a:t> B] = [</a:t>
                      </a:r>
                      <a:r>
                        <a:rPr lang="fr-FR" sz="2200" b="0" dirty="0" err="1">
                          <a:effectLst/>
                        </a:rPr>
                        <a:t>biết</a:t>
                      </a:r>
                      <a:r>
                        <a:rPr lang="fr-FR" sz="2200" b="0" dirty="0">
                          <a:effectLst/>
                        </a:rPr>
                        <a:t> A là B]</a:t>
                      </a:r>
                      <a:endParaRPr lang="en-US" sz="2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// </a:t>
                      </a:r>
                      <a:r>
                        <a:rPr lang="fr-FR" sz="2200" b="0" dirty="0" err="1">
                          <a:effectLst/>
                        </a:rPr>
                        <a:t>Nếu</a:t>
                      </a:r>
                      <a:r>
                        <a:rPr lang="fr-FR" sz="2200" b="0" dirty="0">
                          <a:effectLst/>
                        </a:rPr>
                        <a:t> A là </a:t>
                      </a:r>
                      <a:r>
                        <a:rPr lang="fr-FR" sz="2200" b="0" dirty="0" err="1">
                          <a:effectLst/>
                        </a:rPr>
                        <a:t>danh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từ</a:t>
                      </a:r>
                      <a:r>
                        <a:rPr lang="fr-FR" sz="2200" b="0" dirty="0">
                          <a:effectLst/>
                        </a:rPr>
                        <a:t>, B là </a:t>
                      </a:r>
                      <a:r>
                        <a:rPr lang="fr-FR" sz="2200" b="0" dirty="0" err="1">
                          <a:effectLst/>
                        </a:rPr>
                        <a:t>tính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từ</a:t>
                      </a:r>
                      <a:r>
                        <a:rPr lang="fr-FR" sz="2200" b="0" dirty="0">
                          <a:effectLst/>
                        </a:rPr>
                        <a:t>, [A </a:t>
                      </a:r>
                      <a:r>
                        <a:rPr lang="fr-FR" sz="2200" b="0" dirty="0" err="1">
                          <a:effectLst/>
                        </a:rPr>
                        <a:t>jaññā</a:t>
                      </a:r>
                      <a:r>
                        <a:rPr lang="fr-FR" sz="2200" b="0" dirty="0">
                          <a:effectLst/>
                        </a:rPr>
                        <a:t> B] = [</a:t>
                      </a:r>
                      <a:r>
                        <a:rPr lang="fr-FR" sz="2200" b="0" dirty="0" err="1">
                          <a:effectLst/>
                        </a:rPr>
                        <a:t>biết</a:t>
                      </a:r>
                      <a:r>
                        <a:rPr lang="fr-FR" sz="2200" b="0" dirty="0">
                          <a:effectLst/>
                        </a:rPr>
                        <a:t> A là B, </a:t>
                      </a:r>
                      <a:r>
                        <a:rPr lang="fr-FR" sz="2200" b="0" dirty="0" err="1">
                          <a:effectLst/>
                        </a:rPr>
                        <a:t>biết</a:t>
                      </a:r>
                      <a:r>
                        <a:rPr lang="fr-FR" sz="2200" b="0" dirty="0">
                          <a:effectLst/>
                        </a:rPr>
                        <a:t> A </a:t>
                      </a:r>
                      <a:r>
                        <a:rPr lang="fr-FR" sz="2200" b="0" dirty="0" err="1">
                          <a:effectLst/>
                        </a:rPr>
                        <a:t>thì</a:t>
                      </a:r>
                      <a:r>
                        <a:rPr lang="fr-FR" sz="2200" b="0" dirty="0">
                          <a:effectLst/>
                        </a:rPr>
                        <a:t> B, </a:t>
                      </a:r>
                      <a:r>
                        <a:rPr lang="fr-FR" sz="2200" b="0" dirty="0" err="1">
                          <a:effectLst/>
                        </a:rPr>
                        <a:t>biết</a:t>
                      </a:r>
                      <a:r>
                        <a:rPr lang="fr-FR" sz="2200" b="0" dirty="0">
                          <a:effectLst/>
                        </a:rPr>
                        <a:t> A </a:t>
                      </a:r>
                      <a:r>
                        <a:rPr lang="fr-FR" sz="2200" b="0" dirty="0" err="1">
                          <a:effectLst/>
                        </a:rPr>
                        <a:t>có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đặc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tính</a:t>
                      </a:r>
                      <a:r>
                        <a:rPr lang="fr-FR" sz="2200" b="0" dirty="0">
                          <a:effectLst/>
                        </a:rPr>
                        <a:t> B…]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[3] </a:t>
                      </a:r>
                      <a:r>
                        <a:rPr lang="fr-FR" sz="2200" b="0" dirty="0" err="1">
                          <a:effectLst/>
                        </a:rPr>
                        <a:t>Naṃ</a:t>
                      </a:r>
                      <a:r>
                        <a:rPr lang="fr-FR" sz="2200" b="0" dirty="0">
                          <a:effectLst/>
                        </a:rPr>
                        <a:t> = </a:t>
                      </a:r>
                      <a:r>
                        <a:rPr lang="fr-FR" sz="2200" b="0" dirty="0" err="1">
                          <a:effectLst/>
                        </a:rPr>
                        <a:t>taṃ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[4] [</a:t>
                      </a:r>
                      <a:r>
                        <a:rPr lang="fr-FR" sz="2200" b="0" dirty="0" err="1">
                          <a:effectLst/>
                        </a:rPr>
                        <a:t>Surakkhitaṃ</a:t>
                      </a:r>
                      <a:r>
                        <a:rPr lang="fr-FR" sz="2200" b="0" dirty="0">
                          <a:effectLst/>
                        </a:rPr>
                        <a:t>] = </a:t>
                      </a:r>
                      <a:r>
                        <a:rPr lang="fr-FR" sz="2200" b="0" dirty="0" err="1">
                          <a:effectLst/>
                        </a:rPr>
                        <a:t>tính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từ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trung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tính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số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ít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trực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bổ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cách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trong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câu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trên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được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dùng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làm</a:t>
                      </a:r>
                      <a:r>
                        <a:rPr lang="fr-FR" sz="2200" b="0" dirty="0">
                          <a:effectLst/>
                        </a:rPr>
                        <a:t> TRẠNG TỪ.  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5172" marR="5517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/>
              <a:t>No </a:t>
            </a:r>
            <a:r>
              <a:rPr lang="en-US" sz="3600" dirty="0" err="1"/>
              <a:t>kareyya</a:t>
            </a:r>
            <a:r>
              <a:rPr lang="en-US" sz="3600" dirty="0"/>
              <a:t> </a:t>
            </a:r>
            <a:r>
              <a:rPr lang="en-US" sz="3600" dirty="0" err="1"/>
              <a:t>devassa</a:t>
            </a:r>
            <a:r>
              <a:rPr lang="en-US" sz="3600" dirty="0"/>
              <a:t> </a:t>
            </a:r>
            <a:r>
              <a:rPr lang="en-US" sz="3600" dirty="0" err="1"/>
              <a:t>rūpaṃ</a:t>
            </a:r>
            <a:r>
              <a:rPr lang="en-US" sz="3600" dirty="0"/>
              <a:t> </a:t>
            </a:r>
            <a:r>
              <a:rPr lang="en-US" sz="3600" dirty="0" err="1"/>
              <a:t>maṇḍalaṃ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1014"/>
              </p:ext>
            </p:extLst>
          </p:nvPr>
        </p:nvGraphicFramePr>
        <p:xfrm>
          <a:off x="2327244" y="1902179"/>
          <a:ext cx="9697075" cy="444644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3855"/>
                <a:gridCol w="2330405"/>
                <a:gridCol w="3398508"/>
                <a:gridCol w="3204307"/>
              </a:tblGrid>
              <a:tr h="890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đến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đoạn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kinh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Không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Kareyya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Làm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Devo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Vị trời, thần linh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Rūpaṃ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Hình ảnh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Maṇḍalaṃ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Nhẫn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kareyya</a:t>
                      </a:r>
                      <a:r>
                        <a:rPr lang="en-US" sz="2200" dirty="0">
                          <a:effectLst/>
                        </a:rPr>
                        <a:t>] (</a:t>
                      </a:r>
                      <a:r>
                        <a:rPr lang="en-US" sz="2200" dirty="0" err="1">
                          <a:effectLst/>
                        </a:rPr>
                        <a:t>dạng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mô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tả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karoti</a:t>
                      </a:r>
                      <a:r>
                        <a:rPr lang="en-US" sz="2200" dirty="0">
                          <a:effectLst/>
                        </a:rPr>
                        <a:t>), </a:t>
                      </a: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thể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lấy</a:t>
                      </a:r>
                      <a:r>
                        <a:rPr lang="en-US" sz="2200" dirty="0">
                          <a:effectLst/>
                        </a:rPr>
                        <a:t> 2 </a:t>
                      </a: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trực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bổ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r>
                        <a:rPr lang="en-US" sz="2200" dirty="0" smtClean="0">
                          <a:effectLst/>
                        </a:rPr>
                        <a:t>[</a:t>
                      </a:r>
                      <a:r>
                        <a:rPr lang="en-US" sz="2200" dirty="0">
                          <a:effectLst/>
                        </a:rPr>
                        <a:t>A </a:t>
                      </a:r>
                      <a:r>
                        <a:rPr lang="en-US" sz="2200" dirty="0" err="1">
                          <a:effectLst/>
                        </a:rPr>
                        <a:t>kareyya</a:t>
                      </a:r>
                      <a:r>
                        <a:rPr lang="en-US" sz="2200" dirty="0">
                          <a:effectLst/>
                        </a:rPr>
                        <a:t> B] = [</a:t>
                      </a:r>
                      <a:r>
                        <a:rPr lang="en-US" sz="2200" dirty="0" err="1">
                          <a:effectLst/>
                        </a:rPr>
                        <a:t>làm</a:t>
                      </a:r>
                      <a:r>
                        <a:rPr lang="en-US" sz="2200" dirty="0">
                          <a:effectLst/>
                        </a:rPr>
                        <a:t> A </a:t>
                      </a:r>
                      <a:r>
                        <a:rPr lang="en-US" sz="2200" dirty="0" err="1">
                          <a:effectLst/>
                        </a:rPr>
                        <a:t>thành</a:t>
                      </a:r>
                      <a:r>
                        <a:rPr lang="en-US" sz="2200" dirty="0">
                          <a:effectLst/>
                        </a:rPr>
                        <a:t> B] = [</a:t>
                      </a:r>
                      <a:r>
                        <a:rPr lang="en-US" sz="2200" dirty="0" err="1">
                          <a:effectLst/>
                        </a:rPr>
                        <a:t>chế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tạo</a:t>
                      </a:r>
                      <a:r>
                        <a:rPr lang="en-US" sz="2200" dirty="0">
                          <a:effectLst/>
                        </a:rPr>
                        <a:t>/</a:t>
                      </a:r>
                      <a:r>
                        <a:rPr lang="en-US" sz="2200" dirty="0" err="1">
                          <a:effectLst/>
                        </a:rPr>
                        <a:t>chế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biến</a:t>
                      </a:r>
                      <a:r>
                        <a:rPr lang="en-US" sz="2200" dirty="0">
                          <a:effectLst/>
                        </a:rPr>
                        <a:t> A </a:t>
                      </a:r>
                      <a:r>
                        <a:rPr lang="en-US" sz="2200" dirty="0" err="1">
                          <a:effectLst/>
                        </a:rPr>
                        <a:t>thành</a:t>
                      </a:r>
                      <a:r>
                        <a:rPr lang="en-US" sz="2200" dirty="0">
                          <a:effectLst/>
                        </a:rPr>
                        <a:t> B]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25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In </a:t>
                      </a:r>
                      <a:r>
                        <a:rPr lang="en-US" sz="2200" i="1" dirty="0" err="1">
                          <a:effectLst/>
                        </a:rPr>
                        <a:t>anulo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dei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figuram</a:t>
                      </a:r>
                      <a:r>
                        <a:rPr lang="en-US" sz="2200" i="1" dirty="0">
                          <a:effectLst/>
                        </a:rPr>
                        <a:t> ne </a:t>
                      </a:r>
                      <a:r>
                        <a:rPr lang="en-US" sz="2200" i="1" dirty="0" err="1">
                          <a:effectLst/>
                        </a:rPr>
                        <a:t>gestato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6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/>
              <a:t>So no </a:t>
            </a:r>
            <a:r>
              <a:rPr lang="en-US" sz="3600" dirty="0" err="1"/>
              <a:t>sādhukaṃ</a:t>
            </a:r>
            <a:r>
              <a:rPr lang="en-US" sz="3600" dirty="0"/>
              <a:t> </a:t>
            </a:r>
            <a:r>
              <a:rPr lang="en-US" sz="3600" dirty="0" err="1"/>
              <a:t>niyameti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paricayo</a:t>
            </a:r>
            <a:r>
              <a:rPr lang="en-US" sz="3600" dirty="0"/>
              <a:t> </a:t>
            </a:r>
            <a:r>
              <a:rPr lang="en-US" sz="3600" dirty="0" err="1"/>
              <a:t>niyame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74033"/>
              </p:ext>
            </p:extLst>
          </p:nvPr>
        </p:nvGraphicFramePr>
        <p:xfrm>
          <a:off x="2327243" y="1902179"/>
          <a:ext cx="9697075" cy="415263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3855"/>
                <a:gridCol w="2330405"/>
                <a:gridCol w="3398508"/>
                <a:gridCol w="3204307"/>
              </a:tblGrid>
              <a:tr h="9614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 đến đoạn kinh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3988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So/taṃ/sā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ấy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vật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ấy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 nhân xưng/chỉ định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Không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Sādhukaṃ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Tốt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Trạng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Niyameti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Chỉ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huy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Yo/yaṃ/yā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mà, cái mà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Mà người ấy, mà cái ấy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 quan hệ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Không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Phụ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/>
              <a:t>So no </a:t>
            </a:r>
            <a:r>
              <a:rPr lang="en-US" sz="3600" dirty="0" err="1"/>
              <a:t>sādhukaṃ</a:t>
            </a:r>
            <a:r>
              <a:rPr lang="en-US" sz="3600" dirty="0"/>
              <a:t> </a:t>
            </a:r>
            <a:r>
              <a:rPr lang="en-US" sz="3600" dirty="0" err="1"/>
              <a:t>niyameti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paricayo</a:t>
            </a:r>
            <a:r>
              <a:rPr lang="en-US" sz="3600" dirty="0"/>
              <a:t> </a:t>
            </a:r>
            <a:r>
              <a:rPr lang="en-US" sz="3600" dirty="0" err="1"/>
              <a:t>niyame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21143"/>
              </p:ext>
            </p:extLst>
          </p:nvPr>
        </p:nvGraphicFramePr>
        <p:xfrm>
          <a:off x="2327244" y="2013389"/>
          <a:ext cx="9697075" cy="421441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3855"/>
                <a:gridCol w="2330405"/>
                <a:gridCol w="3398508"/>
                <a:gridCol w="3204307"/>
              </a:tblGrid>
              <a:tr h="979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đến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đoạn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kinh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24393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Paricaya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Quen với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Công thức: [paricaya] + [A] = [quen với việc A, quen với A], trong đó, [A] là danh từ vị trí cách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8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Niyamaṃ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Mệnh lệnh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56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i="1" dirty="0">
                          <a:effectLst/>
                        </a:rPr>
                        <a:t>Non bene </a:t>
                      </a:r>
                      <a:r>
                        <a:rPr lang="fr-FR" sz="2200" i="1" dirty="0" err="1">
                          <a:effectLst/>
                        </a:rPr>
                        <a:t>imperat</a:t>
                      </a:r>
                      <a:r>
                        <a:rPr lang="fr-FR" sz="2200" i="1" dirty="0">
                          <a:effectLst/>
                        </a:rPr>
                        <a:t>, </a:t>
                      </a:r>
                      <a:r>
                        <a:rPr lang="fr-FR" sz="2200" i="1" dirty="0" err="1">
                          <a:effectLst/>
                        </a:rPr>
                        <a:t>nisi</a:t>
                      </a:r>
                      <a:r>
                        <a:rPr lang="fr-FR" sz="2200" i="1" dirty="0">
                          <a:effectLst/>
                        </a:rPr>
                        <a:t> qui </a:t>
                      </a:r>
                      <a:r>
                        <a:rPr lang="fr-FR" sz="2200" i="1" dirty="0" err="1">
                          <a:effectLst/>
                        </a:rPr>
                        <a:t>paruerit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imperio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7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600" dirty="0" err="1"/>
              <a:t>Sahāyo</a:t>
            </a:r>
            <a:r>
              <a:rPr lang="fr-FR" sz="3600" dirty="0"/>
              <a:t> </a:t>
            </a:r>
            <a:r>
              <a:rPr lang="fr-FR" sz="3600" dirty="0" err="1"/>
              <a:t>kusalo</a:t>
            </a:r>
            <a:r>
              <a:rPr lang="fr-FR" sz="3600" dirty="0"/>
              <a:t>, </a:t>
            </a:r>
            <a:r>
              <a:rPr lang="fr-FR" sz="3600" dirty="0" err="1"/>
              <a:t>dūro</a:t>
            </a:r>
            <a:r>
              <a:rPr lang="fr-FR" sz="3600" dirty="0"/>
              <a:t> </a:t>
            </a:r>
            <a:r>
              <a:rPr lang="fr-FR" sz="3600" dirty="0" err="1"/>
              <a:t>vā</a:t>
            </a:r>
            <a:r>
              <a:rPr lang="fr-FR" sz="3600" dirty="0"/>
              <a:t> </a:t>
            </a:r>
            <a:r>
              <a:rPr lang="fr-FR" sz="3600" dirty="0" err="1"/>
              <a:t>antiko</a:t>
            </a:r>
            <a:r>
              <a:rPr lang="fr-FR" sz="3600" dirty="0"/>
              <a:t>; </a:t>
            </a:r>
            <a:r>
              <a:rPr lang="fr-FR" sz="3600" dirty="0" err="1"/>
              <a:t>antikataro</a:t>
            </a:r>
            <a:r>
              <a:rPr lang="fr-FR" sz="3600" dirty="0"/>
              <a:t> </a:t>
            </a:r>
            <a:r>
              <a:rPr lang="fr-FR" sz="3600" dirty="0" err="1"/>
              <a:t>hoti</a:t>
            </a:r>
            <a:r>
              <a:rPr lang="fr-FR" sz="3600" dirty="0"/>
              <a:t> </a:t>
            </a:r>
            <a:r>
              <a:rPr lang="fr-FR" sz="3600" dirty="0" err="1"/>
              <a:t>kusalataro</a:t>
            </a:r>
            <a:r>
              <a:rPr lang="fr-FR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DURHAM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9228"/>
              </p:ext>
            </p:extLst>
          </p:nvPr>
        </p:nvGraphicFramePr>
        <p:xfrm>
          <a:off x="2327244" y="2353670"/>
          <a:ext cx="9697075" cy="430396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3855"/>
                <a:gridCol w="2330405"/>
                <a:gridCol w="3398508"/>
                <a:gridCol w="3204307"/>
              </a:tblGrid>
              <a:tr h="8590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STT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 đến đoạn kinh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Sahāyo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Bạn bè, bằng hữu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Kusala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Tốt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Dūra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Xa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Vā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Và, hoặc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Antika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Gần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Antikatara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Gần hơn, càng gần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7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8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Kusalatara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Tốt hơn, càng tốt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Anh cổ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</a:rPr>
                        <a:t>Freond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deah</a:t>
                      </a:r>
                      <a:r>
                        <a:rPr lang="en-US" sz="2200" i="1" dirty="0">
                          <a:effectLst/>
                        </a:rPr>
                        <a:t>, </a:t>
                      </a:r>
                      <a:r>
                        <a:rPr lang="en-US" sz="2200" i="1" dirty="0" err="1">
                          <a:effectLst/>
                        </a:rPr>
                        <a:t>feor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ge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neah</a:t>
                      </a:r>
                      <a:r>
                        <a:rPr lang="en-US" sz="2200" i="1" dirty="0">
                          <a:effectLst/>
                        </a:rPr>
                        <a:t>; </a:t>
                      </a:r>
                      <a:r>
                        <a:rPr lang="en-US" sz="2200" i="1" dirty="0" err="1">
                          <a:effectLst/>
                        </a:rPr>
                        <a:t>byth</a:t>
                      </a:r>
                      <a:r>
                        <a:rPr lang="en-US" sz="2200" i="1" dirty="0">
                          <a:effectLst/>
                        </a:rPr>
                        <a:t> near </a:t>
                      </a:r>
                      <a:r>
                        <a:rPr lang="en-US" sz="2200" i="1" dirty="0" err="1">
                          <a:effectLst/>
                        </a:rPr>
                        <a:t>nyttra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Apekkhe</a:t>
            </a:r>
            <a:r>
              <a:rPr lang="en-US" sz="3600" dirty="0"/>
              <a:t> </a:t>
            </a:r>
            <a:r>
              <a:rPr lang="en-US" sz="3600" dirty="0" err="1"/>
              <a:t>samaye</a:t>
            </a:r>
            <a:r>
              <a:rPr lang="en-US" sz="3600" dirty="0"/>
              <a:t>, </a:t>
            </a:r>
            <a:r>
              <a:rPr lang="en-US" sz="3600" dirty="0" err="1"/>
              <a:t>naro</a:t>
            </a:r>
            <a:r>
              <a:rPr lang="en-US" sz="3600" dirty="0"/>
              <a:t> </a:t>
            </a:r>
            <a:r>
              <a:rPr lang="en-US" sz="3600" dirty="0" err="1"/>
              <a:t>jāne</a:t>
            </a:r>
            <a:r>
              <a:rPr lang="en-US" sz="3600" dirty="0"/>
              <a:t> </a:t>
            </a:r>
            <a:r>
              <a:rPr lang="en-US" sz="3600" dirty="0" err="1"/>
              <a:t>mittaṃ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DURHAM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08637"/>
              </p:ext>
            </p:extLst>
          </p:nvPr>
        </p:nvGraphicFramePr>
        <p:xfrm>
          <a:off x="2327243" y="1984859"/>
          <a:ext cx="9697075" cy="444065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3855"/>
                <a:gridCol w="2330405"/>
                <a:gridCol w="3398508"/>
                <a:gridCol w="3204307"/>
              </a:tblGrid>
              <a:tr h="1004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 đến đoạn kinh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490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Apekkha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Cần đến, mong mỏi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Samayo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Thời điểm, thời gian, lúc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Naro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Jāne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Biết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Mitto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Bạn, bằng hữu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88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Jāne = jāneyya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88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Anh cổ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</a:rPr>
                        <a:t>Aet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thearfe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mann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sceal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freonda</a:t>
                      </a:r>
                      <a:r>
                        <a:rPr lang="en-US" sz="2200" i="1" dirty="0">
                          <a:effectLst/>
                        </a:rPr>
                        <a:t> to </a:t>
                      </a:r>
                      <a:r>
                        <a:rPr lang="en-US" sz="2200" i="1" dirty="0" err="1">
                          <a:effectLst/>
                        </a:rPr>
                        <a:t>cunnian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1D305-2CC4-46C5-B9CF-283FD795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032E95-D996-4B0F-8822-7D4D02100A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04546" y="2201691"/>
            <a:ext cx="9457076" cy="3997090"/>
          </a:xfrm>
          <a:solidFill>
            <a:srgbClr val="FBC25D"/>
          </a:soli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err="1"/>
              <a:t>Hậu</a:t>
            </a:r>
            <a:r>
              <a:rPr lang="en-US" sz="3200" b="1" dirty="0"/>
              <a:t> </a:t>
            </a:r>
            <a:r>
              <a:rPr lang="en-US" sz="3200" b="1" dirty="0" err="1"/>
              <a:t>tố</a:t>
            </a:r>
            <a:r>
              <a:rPr lang="en-US" sz="3200" b="1" dirty="0"/>
              <a:t> “-to”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tạo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xứ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ít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ý </a:t>
            </a:r>
            <a:r>
              <a:rPr lang="en-US" sz="3200" dirty="0" err="1"/>
              <a:t>nghĩa</a:t>
            </a:r>
            <a:r>
              <a:rPr lang="en-US" sz="3200" dirty="0"/>
              <a:t> “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xa</a:t>
            </a:r>
            <a:r>
              <a:rPr lang="en-US" sz="3200" dirty="0"/>
              <a:t>, </a:t>
            </a:r>
            <a:r>
              <a:rPr lang="en-US" sz="3200" dirty="0" err="1"/>
              <a:t>từ</a:t>
            </a:r>
            <a:r>
              <a:rPr lang="en-US" sz="3200" dirty="0"/>
              <a:t> (away, from)”. </a:t>
            </a:r>
            <a:r>
              <a:rPr lang="en-US" sz="3200" dirty="0" err="1"/>
              <a:t>Dạng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xứ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 err="1"/>
              <a:t>Dukkhato</a:t>
            </a:r>
            <a:r>
              <a:rPr lang="en-US" sz="3200" dirty="0"/>
              <a:t> –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khổ</a:t>
            </a:r>
            <a:r>
              <a:rPr lang="en-US" sz="3200" dirty="0"/>
              <a:t> (from sorrow)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 err="1"/>
              <a:t>Padīpato</a:t>
            </a:r>
            <a:r>
              <a:rPr lang="en-US" sz="3200" dirty="0"/>
              <a:t> –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ngọn</a:t>
            </a:r>
            <a:r>
              <a:rPr lang="en-US" sz="3200" dirty="0"/>
              <a:t> </a:t>
            </a:r>
            <a:r>
              <a:rPr lang="en-US" sz="3200" dirty="0" err="1"/>
              <a:t>đèn</a:t>
            </a:r>
            <a:r>
              <a:rPr lang="en-US" sz="3200" dirty="0"/>
              <a:t> (from lamp)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A3053F22-E61B-43DF-AC22-77CED6B6EACE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BC25D"/>
                </a:solidFill>
              </a:rPr>
              <a:t>	</a:t>
            </a:r>
            <a:r>
              <a:rPr lang="en-US" sz="3800" b="1" dirty="0" smtClean="0">
                <a:solidFill>
                  <a:srgbClr val="FBC25D"/>
                </a:solidFill>
              </a:rPr>
              <a:t>XUẤT </a:t>
            </a:r>
            <a:r>
              <a:rPr lang="en-US" sz="3800" b="1" dirty="0">
                <a:solidFill>
                  <a:srgbClr val="FBC25D"/>
                </a:solidFill>
              </a:rPr>
              <a:t>XỨ CÁCH </a:t>
            </a:r>
          </a:p>
          <a:p>
            <a:r>
              <a:rPr lang="en-US" sz="3800" b="1" dirty="0">
                <a:solidFill>
                  <a:srgbClr val="FBC25D"/>
                </a:solidFill>
              </a:rPr>
              <a:t>		HÌNH THÀNH TỪ HẬU TỐ “-TO” </a:t>
            </a: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xmlns="" id="{D89CEC67-B7C2-41D7-BD7C-B4F7B9DFC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1D305-2CC4-46C5-B9CF-283FD795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032E95-D996-4B0F-8822-7D4D02100A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04546" y="2201691"/>
            <a:ext cx="9457076" cy="3997090"/>
          </a:xfrm>
          <a:solidFill>
            <a:srgbClr val="FBC25D"/>
          </a:solidFill>
        </p:spPr>
        <p:txBody>
          <a:bodyPr anchor="ctr">
            <a:normAutofit/>
          </a:bodyPr>
          <a:lstStyle/>
          <a:p>
            <a:r>
              <a:rPr lang="en-US" sz="4000" dirty="0"/>
              <a:t>Pali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thì</a:t>
            </a:r>
            <a:r>
              <a:rPr lang="en-US" sz="4000" dirty="0"/>
              <a:t> </a:t>
            </a:r>
            <a:r>
              <a:rPr lang="en-US" sz="4000" dirty="0" err="1"/>
              <a:t>tương</a:t>
            </a:r>
            <a:r>
              <a:rPr lang="en-US" sz="4000" dirty="0"/>
              <a:t> </a:t>
            </a:r>
            <a:r>
              <a:rPr lang="en-US" sz="4000" dirty="0" err="1"/>
              <a:t>lai</a:t>
            </a:r>
            <a:r>
              <a:rPr lang="en-US" sz="4000" dirty="0"/>
              <a:t>;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bài</a:t>
            </a:r>
            <a:r>
              <a:rPr lang="en-US" sz="4000" dirty="0"/>
              <a:t> </a:t>
            </a:r>
            <a:r>
              <a:rPr lang="en-US" sz="4000" dirty="0" err="1"/>
              <a:t>học</a:t>
            </a:r>
            <a:r>
              <a:rPr lang="en-US" sz="4000" dirty="0"/>
              <a:t> </a:t>
            </a:r>
            <a:r>
              <a:rPr lang="en-US" sz="4000" dirty="0" err="1"/>
              <a:t>này</a:t>
            </a:r>
            <a:r>
              <a:rPr lang="en-US" sz="4000" dirty="0"/>
              <a:t> </a:t>
            </a:r>
            <a:r>
              <a:rPr lang="en-US" sz="4000" dirty="0" err="1"/>
              <a:t>chúng</a:t>
            </a:r>
            <a:r>
              <a:rPr lang="en-US" sz="4000" dirty="0"/>
              <a:t> ta </a:t>
            </a:r>
            <a:r>
              <a:rPr lang="en-US" sz="4000" dirty="0" err="1"/>
              <a:t>sẽ</a:t>
            </a:r>
            <a:r>
              <a:rPr lang="en-US" sz="4000" dirty="0"/>
              <a:t> </a:t>
            </a:r>
            <a:r>
              <a:rPr lang="en-US" sz="4000" dirty="0" err="1"/>
              <a:t>tiếp</a:t>
            </a:r>
            <a:r>
              <a:rPr lang="en-US" sz="4000" dirty="0"/>
              <a:t> </a:t>
            </a:r>
            <a:r>
              <a:rPr lang="en-US" sz="4000" dirty="0" err="1"/>
              <a:t>xúc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1 </a:t>
            </a:r>
            <a:r>
              <a:rPr lang="en-US" sz="4000" dirty="0" err="1"/>
              <a:t>động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thì</a:t>
            </a:r>
            <a:r>
              <a:rPr lang="en-US" sz="4000" dirty="0"/>
              <a:t> </a:t>
            </a:r>
            <a:r>
              <a:rPr lang="en-US" sz="4000" dirty="0" err="1"/>
              <a:t>tương</a:t>
            </a:r>
            <a:r>
              <a:rPr lang="en-US" sz="4000" dirty="0"/>
              <a:t> </a:t>
            </a:r>
            <a:r>
              <a:rPr lang="en-US" sz="4000" dirty="0" err="1"/>
              <a:t>lai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 “</a:t>
            </a:r>
            <a:r>
              <a:rPr lang="en-US" sz="4000" b="1" dirty="0" err="1">
                <a:solidFill>
                  <a:srgbClr val="471200"/>
                </a:solidFill>
              </a:rPr>
              <a:t>bhavissati</a:t>
            </a:r>
            <a:r>
              <a:rPr lang="en-US" sz="4000" dirty="0"/>
              <a:t> – </a:t>
            </a:r>
            <a:r>
              <a:rPr lang="en-US" sz="4000" dirty="0" err="1"/>
              <a:t>sẽ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, </a:t>
            </a:r>
            <a:r>
              <a:rPr lang="en-US" sz="4000" dirty="0" err="1"/>
              <a:t>sẽ</a:t>
            </a:r>
            <a:r>
              <a:rPr lang="en-US" sz="4000" dirty="0"/>
              <a:t> </a:t>
            </a:r>
            <a:r>
              <a:rPr lang="en-US" sz="4000" dirty="0" err="1"/>
              <a:t>trở</a:t>
            </a:r>
            <a:r>
              <a:rPr lang="en-US" sz="4000" dirty="0"/>
              <a:t> </a:t>
            </a:r>
            <a:r>
              <a:rPr lang="en-US" sz="4000" dirty="0" err="1"/>
              <a:t>nên</a:t>
            </a:r>
            <a:r>
              <a:rPr lang="en-US" sz="4000" dirty="0"/>
              <a:t>”.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thuyết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thì</a:t>
            </a:r>
            <a:r>
              <a:rPr lang="en-US" sz="4000" dirty="0"/>
              <a:t> </a:t>
            </a:r>
            <a:r>
              <a:rPr lang="en-US" sz="4000" dirty="0" err="1"/>
              <a:t>tương</a:t>
            </a:r>
            <a:r>
              <a:rPr lang="en-US" sz="4000" dirty="0"/>
              <a:t> </a:t>
            </a:r>
            <a:r>
              <a:rPr lang="en-US" sz="4000" dirty="0" err="1"/>
              <a:t>lai</a:t>
            </a:r>
            <a:r>
              <a:rPr lang="en-US" sz="4000" dirty="0"/>
              <a:t> </a:t>
            </a:r>
            <a:r>
              <a:rPr lang="en-US" sz="4000" dirty="0" err="1"/>
              <a:t>sẽ</a:t>
            </a:r>
            <a:r>
              <a:rPr lang="en-US" sz="4000" dirty="0"/>
              <a:t> </a:t>
            </a:r>
            <a:r>
              <a:rPr lang="en-US" sz="4000" dirty="0" err="1"/>
              <a:t>được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r>
              <a:rPr lang="en-US" sz="4000" dirty="0"/>
              <a:t> </a:t>
            </a:r>
            <a:r>
              <a:rPr lang="en-US" sz="4000" dirty="0" err="1"/>
              <a:t>bày</a:t>
            </a:r>
            <a:r>
              <a:rPr lang="en-US" sz="4000" dirty="0"/>
              <a:t> </a:t>
            </a:r>
            <a:r>
              <a:rPr lang="en-US" sz="4000" dirty="0" err="1"/>
              <a:t>sau</a:t>
            </a:r>
            <a:r>
              <a:rPr lang="en-US" sz="4000" dirty="0"/>
              <a:t>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A3053F22-E61B-43DF-AC22-77CED6B6EACE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+mn-lt"/>
              </a:rPr>
              <a:t>	</a:t>
            </a:r>
            <a:r>
              <a:rPr lang="vi-VN" sz="3800" dirty="0" smtClean="0">
                <a:solidFill>
                  <a:srgbClr val="FBC25D"/>
                </a:solidFill>
                <a:latin typeface="+mn-lt"/>
              </a:rPr>
              <a:t>THÌ </a:t>
            </a:r>
            <a:r>
              <a:rPr lang="vi-VN" sz="3800" dirty="0">
                <a:solidFill>
                  <a:srgbClr val="FBC25D"/>
                </a:solidFill>
                <a:latin typeface="+mn-lt"/>
              </a:rPr>
              <a:t>TƯƠNG LAI</a:t>
            </a:r>
            <a:endParaRPr lang="en-US" sz="3800" dirty="0">
              <a:solidFill>
                <a:srgbClr val="FBC25D"/>
              </a:solidFill>
              <a:latin typeface="+mn-lt"/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xmlns="" id="{D89CEC67-B7C2-41D7-BD7C-B4F7B9DFC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1D305-2CC4-46C5-B9CF-283FD795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032E95-D996-4B0F-8822-7D4D02100A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04546" y="2201691"/>
            <a:ext cx="9457076" cy="3997090"/>
          </a:xfrm>
          <a:solidFill>
            <a:srgbClr val="FBC25D"/>
          </a:solidFill>
        </p:spPr>
        <p:txBody>
          <a:bodyPr anchor="ctr">
            <a:normAutofit/>
          </a:bodyPr>
          <a:lstStyle/>
          <a:p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b="1" dirty="0" err="1"/>
              <a:t>kết</a:t>
            </a:r>
            <a:r>
              <a:rPr lang="en-US" sz="3200" b="1" dirty="0"/>
              <a:t> </a:t>
            </a:r>
            <a:r>
              <a:rPr lang="en-US" sz="3200" b="1" dirty="0" err="1"/>
              <a:t>thúc</a:t>
            </a:r>
            <a:r>
              <a:rPr lang="en-US" sz="3200" b="1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b="1" dirty="0"/>
              <a:t>1 </a:t>
            </a:r>
            <a:r>
              <a:rPr lang="en-US" sz="3200" b="1" dirty="0" err="1"/>
              <a:t>phụ</a:t>
            </a:r>
            <a:r>
              <a:rPr lang="en-US" sz="3200" b="1" dirty="0"/>
              <a:t> </a:t>
            </a:r>
            <a:r>
              <a:rPr lang="en-US" sz="3200" b="1" dirty="0" err="1"/>
              <a:t>âm</a:t>
            </a:r>
            <a:r>
              <a:rPr lang="en-US" sz="3200" b="1" dirty="0"/>
              <a:t> </a:t>
            </a:r>
            <a:r>
              <a:rPr lang="en-US" sz="3200" b="1" dirty="0" err="1"/>
              <a:t>mũi</a:t>
            </a:r>
            <a:r>
              <a:rPr lang="en-US" sz="3200" b="1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thường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“ṃ”)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b="1" dirty="0" err="1"/>
              <a:t>theo</a:t>
            </a:r>
            <a:r>
              <a:rPr lang="en-US" sz="3200" b="1" dirty="0"/>
              <a:t> </a:t>
            </a:r>
            <a:r>
              <a:rPr lang="en-US" sz="3200" b="1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b="1" dirty="0"/>
              <a:t>1 </a:t>
            </a:r>
            <a:r>
              <a:rPr lang="en-US" sz="3200" b="1" dirty="0" err="1"/>
              <a:t>phụ</a:t>
            </a:r>
            <a:r>
              <a:rPr lang="en-US" sz="3200" b="1" dirty="0"/>
              <a:t> </a:t>
            </a:r>
            <a:r>
              <a:rPr lang="en-US" sz="3200" b="1" dirty="0" err="1"/>
              <a:t>âm</a:t>
            </a:r>
            <a:r>
              <a:rPr lang="en-US" sz="3200" b="1" dirty="0"/>
              <a:t> </a:t>
            </a:r>
            <a:r>
              <a:rPr lang="en-US" sz="3200" b="1" dirty="0" err="1"/>
              <a:t>loại</a:t>
            </a:r>
            <a:r>
              <a:rPr lang="en-US" sz="3200" b="1" dirty="0"/>
              <a:t> </a:t>
            </a:r>
            <a:r>
              <a:rPr lang="en-US" sz="3200" b="1" dirty="0" err="1"/>
              <a:t>khác</a:t>
            </a:r>
            <a:r>
              <a:rPr lang="en-US" sz="3200" b="1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tức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phải </a:t>
            </a:r>
            <a:r>
              <a:rPr lang="en-US" sz="3200" dirty="0" err="1"/>
              <a:t>phụ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mũi</a:t>
            </a:r>
            <a:r>
              <a:rPr lang="en-US" sz="3200" dirty="0"/>
              <a:t>) 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b="1" dirty="0" err="1"/>
              <a:t>phụ</a:t>
            </a:r>
            <a:r>
              <a:rPr lang="en-US" sz="3200" b="1" dirty="0"/>
              <a:t> </a:t>
            </a:r>
            <a:r>
              <a:rPr lang="en-US" sz="3200" b="1" dirty="0" err="1"/>
              <a:t>âm</a:t>
            </a:r>
            <a:r>
              <a:rPr lang="en-US" sz="3200" b="1" dirty="0"/>
              <a:t> </a:t>
            </a:r>
            <a:r>
              <a:rPr lang="en-US" sz="3200" b="1" dirty="0" err="1"/>
              <a:t>mũi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thường</a:t>
            </a:r>
            <a:r>
              <a:rPr lang="en-US" sz="3200" dirty="0"/>
              <a:t> </a:t>
            </a:r>
            <a:r>
              <a:rPr lang="en-US" sz="3200" b="1" dirty="0" err="1"/>
              <a:t>biến</a:t>
            </a:r>
            <a:r>
              <a:rPr lang="en-US" sz="3200" b="1" dirty="0"/>
              <a:t> </a:t>
            </a:r>
            <a:r>
              <a:rPr lang="en-US" sz="3200" b="1" dirty="0" err="1"/>
              <a:t>đổi</a:t>
            </a:r>
            <a:r>
              <a:rPr lang="en-US" sz="3200" b="1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(</a:t>
            </a:r>
            <a:r>
              <a:rPr lang="en-US" sz="3200" dirty="0" err="1"/>
              <a:t>tức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đồng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), </a:t>
            </a:r>
            <a:r>
              <a:rPr lang="en-US" sz="3200" dirty="0" err="1"/>
              <a:t>trở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1 </a:t>
            </a:r>
            <a:r>
              <a:rPr lang="en-US" sz="3200" dirty="0" err="1"/>
              <a:t>phụ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mũi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phụ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kia</a:t>
            </a:r>
            <a:r>
              <a:rPr lang="en-US" sz="3200" dirty="0"/>
              <a:t>. (</a:t>
            </a: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giáo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gốc</a:t>
            </a:r>
            <a:r>
              <a:rPr lang="en-US" sz="3200" dirty="0"/>
              <a:t>).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A3053F22-E61B-43DF-AC22-77CED6B6EACE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BC25D"/>
                </a:solidFill>
                <a:latin typeface="+mn-lt"/>
              </a:rPr>
              <a:t>	</a:t>
            </a:r>
            <a:r>
              <a:rPr lang="vi-VN" sz="3800" b="1" dirty="0" smtClean="0">
                <a:solidFill>
                  <a:srgbClr val="FBC25D"/>
                </a:solidFill>
                <a:latin typeface="+mn-lt"/>
              </a:rPr>
              <a:t>HỢP </a:t>
            </a:r>
            <a:r>
              <a:rPr lang="vi-VN" sz="3800" b="1" dirty="0">
                <a:solidFill>
                  <a:srgbClr val="FBC25D"/>
                </a:solidFill>
                <a:latin typeface="+mn-lt"/>
              </a:rPr>
              <a:t>ÂM (SANDHI)</a:t>
            </a:r>
            <a:endParaRPr lang="en-US" sz="3800" b="1" dirty="0">
              <a:solidFill>
                <a:srgbClr val="FBC25D"/>
              </a:solidFill>
              <a:latin typeface="+mn-lt"/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xmlns="" id="{D89CEC67-B7C2-41D7-BD7C-B4F7B9DFC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1D305-2CC4-46C5-B9CF-283FD795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032E95-D996-4B0F-8822-7D4D02100A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04546" y="1765751"/>
            <a:ext cx="9457076" cy="4358597"/>
          </a:xfrm>
          <a:solidFill>
            <a:srgbClr val="FBC25D"/>
          </a:solidFill>
        </p:spPr>
        <p:txBody>
          <a:bodyPr anchor="ctr">
            <a:normAutofit lnSpcReduction="10000"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b="1" dirty="0" err="1"/>
              <a:t>Viññāṇaṃ</a:t>
            </a:r>
            <a:r>
              <a:rPr lang="en-US" sz="3200" dirty="0"/>
              <a:t> + </a:t>
            </a:r>
            <a:r>
              <a:rPr lang="en-US" sz="3200" b="1" dirty="0" err="1"/>
              <a:t>ti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 err="1"/>
              <a:t>viññāṇanti</a:t>
            </a:r>
            <a:endParaRPr lang="en-US" sz="3200" b="1" dirty="0"/>
          </a:p>
          <a:p>
            <a:pPr algn="ctr"/>
            <a:r>
              <a:rPr lang="en-US" sz="3200" b="1" dirty="0" err="1"/>
              <a:t>Yaṃ</a:t>
            </a:r>
            <a:r>
              <a:rPr lang="en-US" sz="3200" dirty="0"/>
              <a:t> + </a:t>
            </a:r>
            <a:r>
              <a:rPr lang="en-US" sz="3200" b="1" dirty="0"/>
              <a:t>ca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 err="1"/>
              <a:t>yañca</a:t>
            </a:r>
            <a:endParaRPr lang="en-US" sz="3200" b="1" dirty="0"/>
          </a:p>
          <a:p>
            <a:pPr algn="ctr"/>
            <a:endParaRPr lang="en-US" sz="3200" dirty="0"/>
          </a:p>
          <a:p>
            <a:r>
              <a:rPr lang="en-US" sz="3200" dirty="0"/>
              <a:t>“ṃ” </a:t>
            </a:r>
            <a:r>
              <a:rPr lang="en-US" sz="3200" dirty="0" err="1"/>
              <a:t>không</a:t>
            </a:r>
            <a:r>
              <a:rPr lang="en-US" sz="3200" dirty="0"/>
              <a:t> bao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đứng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. </a:t>
            </a:r>
            <a:r>
              <a:rPr lang="en-US" sz="3200" dirty="0" err="1"/>
              <a:t>Vì</a:t>
            </a:r>
            <a:r>
              <a:rPr lang="en-US" sz="3200" dirty="0"/>
              <a:t> </a:t>
            </a:r>
            <a:r>
              <a:rPr lang="en-US" sz="3200" dirty="0" err="1"/>
              <a:t>vậy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thúc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“ṃ”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đứng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, </a:t>
            </a:r>
            <a:r>
              <a:rPr lang="en-US" sz="3200" dirty="0" err="1"/>
              <a:t>và</a:t>
            </a:r>
            <a:r>
              <a:rPr lang="en-US" sz="3200" dirty="0"/>
              <a:t> 2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tượng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, </a:t>
            </a:r>
            <a:r>
              <a:rPr lang="en-US" sz="3200" dirty="0" err="1" smtClean="0"/>
              <a:t>thì</a:t>
            </a:r>
            <a:r>
              <a:rPr lang="en-US" sz="3200" dirty="0" smtClean="0"/>
              <a:t> </a:t>
            </a:r>
            <a:r>
              <a:rPr lang="en-US" sz="3200" dirty="0"/>
              <a:t>“ṃ” </a:t>
            </a:r>
            <a:r>
              <a:rPr lang="en-US" sz="3200" dirty="0" err="1"/>
              <a:t>thông</a:t>
            </a:r>
            <a:r>
              <a:rPr lang="en-US" sz="3200" dirty="0"/>
              <a:t> </a:t>
            </a:r>
            <a:r>
              <a:rPr lang="en-US" sz="3200" dirty="0" err="1"/>
              <a:t>thường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“m”, </a:t>
            </a: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 </a:t>
            </a:r>
            <a:r>
              <a:rPr lang="en-US" sz="3200" dirty="0" err="1"/>
              <a:t>etaṃ</a:t>
            </a:r>
            <a:r>
              <a:rPr lang="en-US" sz="3200" dirty="0"/>
              <a:t> + </a:t>
            </a:r>
            <a:r>
              <a:rPr lang="en-US" sz="3200" dirty="0" err="1"/>
              <a:t>attham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dirty="0" err="1"/>
              <a:t>etamatthaṃ</a:t>
            </a:r>
            <a:r>
              <a:rPr lang="en-US" sz="3200" dirty="0"/>
              <a:t>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A3053F22-E61B-43DF-AC22-77CED6B6EACE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FBC25D"/>
                </a:solidFill>
                <a:latin typeface="+mn-lt"/>
              </a:rPr>
              <a:t>	</a:t>
            </a:r>
            <a:r>
              <a:rPr lang="vi-VN" sz="3800" b="1" dirty="0" smtClean="0">
                <a:solidFill>
                  <a:srgbClr val="FBC25D"/>
                </a:solidFill>
                <a:latin typeface="+mn-lt"/>
              </a:rPr>
              <a:t>HỢP </a:t>
            </a:r>
            <a:r>
              <a:rPr lang="vi-VN" sz="3800" b="1" dirty="0">
                <a:solidFill>
                  <a:srgbClr val="FBC25D"/>
                </a:solidFill>
                <a:latin typeface="+mn-lt"/>
              </a:rPr>
              <a:t>ÂM (SANDHI)</a:t>
            </a:r>
            <a:endParaRPr lang="en-US" sz="3800" b="1" dirty="0">
              <a:solidFill>
                <a:srgbClr val="FBC25D"/>
              </a:solidFill>
              <a:latin typeface="+mn-lt"/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xmlns="" id="{D89CEC67-B7C2-41D7-BD7C-B4F7B9DFC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3839EAF-DEF6-44C3-93FE-7EA9FD1A2723}"/>
              </a:ext>
            </a:extLst>
          </p:cNvPr>
          <p:cNvSpPr/>
          <p:nvPr/>
        </p:nvSpPr>
        <p:spPr>
          <a:xfrm>
            <a:off x="4550735" y="2179670"/>
            <a:ext cx="5805377" cy="1467293"/>
          </a:xfrm>
          <a:prstGeom prst="rect">
            <a:avLst/>
          </a:prstGeom>
          <a:noFill/>
          <a:ln w="28575">
            <a:solidFill>
              <a:srgbClr val="47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(MP)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2217511"/>
            <a:ext cx="9348570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“</a:t>
            </a:r>
            <a:r>
              <a:rPr lang="en-US" sz="3600" dirty="0" err="1"/>
              <a:t>bhante</a:t>
            </a:r>
            <a:r>
              <a:rPr lang="en-US" sz="3600" dirty="0"/>
              <a:t> </a:t>
            </a:r>
            <a:r>
              <a:rPr lang="en-US" sz="3600" dirty="0" err="1"/>
              <a:t>nāgasena</a:t>
            </a:r>
            <a:r>
              <a:rPr lang="en-US" sz="3600" dirty="0"/>
              <a:t>, </a:t>
            </a:r>
            <a:r>
              <a:rPr lang="en-US" sz="3600" dirty="0" err="1"/>
              <a:t>kiṃlakkhaṇaṃ</a:t>
            </a:r>
            <a:r>
              <a:rPr lang="en-US" sz="3600" dirty="0"/>
              <a:t> </a:t>
            </a:r>
            <a:r>
              <a:rPr lang="en-US" sz="3600" dirty="0" err="1"/>
              <a:t>viññāṇan</a:t>
            </a:r>
            <a:r>
              <a:rPr lang="en-US" sz="3600" dirty="0"/>
              <a:t>””</a:t>
            </a:r>
            <a:r>
              <a:rPr lang="en-US" sz="3600" dirty="0" err="1"/>
              <a:t>ti</a:t>
            </a:r>
            <a:r>
              <a:rPr lang="en-US" sz="3600" dirty="0"/>
              <a:t>? 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/>
              <a:t>“</a:t>
            </a:r>
            <a:r>
              <a:rPr lang="en-US" sz="3600" dirty="0" err="1"/>
              <a:t>vijānanalakkhaṇaṃ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viññāṇan”ti</a:t>
            </a:r>
            <a:r>
              <a:rPr lang="en-US" sz="3600" dirty="0"/>
              <a:t>. 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/>
              <a:t>“</a:t>
            </a:r>
            <a:r>
              <a:rPr lang="en-US" sz="3600" dirty="0" err="1"/>
              <a:t>opammaṃ</a:t>
            </a:r>
            <a:r>
              <a:rPr lang="en-US" sz="3600" dirty="0"/>
              <a:t> </a:t>
            </a:r>
            <a:r>
              <a:rPr lang="en-US" sz="3600" dirty="0" err="1"/>
              <a:t>karohī”ti</a:t>
            </a:r>
            <a:r>
              <a:rPr lang="en-US" sz="36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(MP)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2217511"/>
            <a:ext cx="9348570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“</a:t>
            </a:r>
            <a:r>
              <a:rPr lang="en-US" sz="3600" dirty="0" err="1"/>
              <a:t>yathā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nagaraguttiko</a:t>
            </a:r>
            <a:r>
              <a:rPr lang="en-US" sz="3600" dirty="0"/>
              <a:t> </a:t>
            </a:r>
            <a:r>
              <a:rPr lang="en-US" sz="3600" dirty="0" err="1"/>
              <a:t>majjhe</a:t>
            </a:r>
            <a:r>
              <a:rPr lang="en-US" sz="3600" dirty="0"/>
              <a:t> </a:t>
            </a:r>
            <a:r>
              <a:rPr lang="en-US" sz="3600" dirty="0" err="1"/>
              <a:t>nagare</a:t>
            </a:r>
            <a:r>
              <a:rPr lang="en-US" sz="3600" dirty="0"/>
              <a:t> </a:t>
            </a:r>
            <a:r>
              <a:rPr lang="en-US" sz="3600" dirty="0" err="1"/>
              <a:t>siṃghāṭake</a:t>
            </a:r>
            <a:r>
              <a:rPr lang="en-US" sz="3600" dirty="0"/>
              <a:t> </a:t>
            </a:r>
            <a:r>
              <a:rPr lang="en-US" sz="3600" dirty="0" err="1"/>
              <a:t>nisinno</a:t>
            </a:r>
            <a:r>
              <a:rPr lang="en-US" sz="3600" dirty="0"/>
              <a:t> </a:t>
            </a:r>
            <a:r>
              <a:rPr lang="en-US" sz="3600" dirty="0" err="1"/>
              <a:t>passeyya</a:t>
            </a:r>
            <a:r>
              <a:rPr lang="en-US" sz="3600" dirty="0"/>
              <a:t> </a:t>
            </a:r>
            <a:r>
              <a:rPr lang="en-US" sz="3600" dirty="0" err="1"/>
              <a:t>puratthimadisato</a:t>
            </a:r>
            <a:r>
              <a:rPr lang="en-US" sz="3600" dirty="0"/>
              <a:t> </a:t>
            </a:r>
            <a:r>
              <a:rPr lang="en-US" sz="3600" dirty="0" err="1"/>
              <a:t>purisaṃ</a:t>
            </a:r>
            <a:r>
              <a:rPr lang="en-US" sz="3600" dirty="0"/>
              <a:t> </a:t>
            </a:r>
            <a:r>
              <a:rPr lang="en-US" sz="3600" dirty="0" err="1"/>
              <a:t>āgacchantaṃ</a:t>
            </a:r>
            <a:r>
              <a:rPr lang="en-US" sz="3600" dirty="0"/>
              <a:t>, </a:t>
            </a:r>
            <a:r>
              <a:rPr lang="en-US" sz="3600" dirty="0" err="1"/>
              <a:t>passeyya</a:t>
            </a:r>
            <a:r>
              <a:rPr lang="en-US" sz="3600" dirty="0"/>
              <a:t> </a:t>
            </a:r>
            <a:r>
              <a:rPr lang="en-US" sz="3600" dirty="0" err="1"/>
              <a:t>dakkhiṇadisato</a:t>
            </a:r>
            <a:r>
              <a:rPr lang="en-US" sz="3600" dirty="0"/>
              <a:t> </a:t>
            </a:r>
            <a:r>
              <a:rPr lang="en-US" sz="3600" dirty="0" err="1"/>
              <a:t>purisaṃ</a:t>
            </a:r>
            <a:r>
              <a:rPr lang="en-US" sz="3600" dirty="0"/>
              <a:t> </a:t>
            </a:r>
            <a:r>
              <a:rPr lang="en-US" sz="3600" dirty="0" err="1"/>
              <a:t>āgacchantaṃ</a:t>
            </a:r>
            <a:r>
              <a:rPr lang="en-US" sz="3600" dirty="0"/>
              <a:t>, </a:t>
            </a:r>
            <a:r>
              <a:rPr lang="en-US" sz="3600" dirty="0" err="1"/>
              <a:t>passeyya</a:t>
            </a:r>
            <a:r>
              <a:rPr lang="en-US" sz="3600" dirty="0"/>
              <a:t> </a:t>
            </a:r>
            <a:r>
              <a:rPr lang="en-US" sz="3600" dirty="0" err="1"/>
              <a:t>pacchimadisato</a:t>
            </a:r>
            <a:r>
              <a:rPr lang="en-US" sz="3600" dirty="0"/>
              <a:t> </a:t>
            </a:r>
            <a:r>
              <a:rPr lang="en-US" sz="3600" dirty="0" err="1"/>
              <a:t>purisaṃ</a:t>
            </a:r>
            <a:r>
              <a:rPr lang="en-US" sz="3600" dirty="0"/>
              <a:t> </a:t>
            </a:r>
            <a:r>
              <a:rPr lang="en-US" sz="3600" dirty="0" err="1"/>
              <a:t>āgacchantaṃ</a:t>
            </a:r>
            <a:r>
              <a:rPr lang="en-US" sz="3600" dirty="0"/>
              <a:t>, </a:t>
            </a:r>
            <a:r>
              <a:rPr lang="en-US" sz="3600" dirty="0" err="1"/>
              <a:t>passeyya</a:t>
            </a:r>
            <a:r>
              <a:rPr lang="en-US" sz="3600" dirty="0"/>
              <a:t> </a:t>
            </a:r>
            <a:r>
              <a:rPr lang="en-US" sz="3600" dirty="0" err="1"/>
              <a:t>uttaradisato</a:t>
            </a:r>
            <a:r>
              <a:rPr lang="en-US" sz="3600" dirty="0"/>
              <a:t> </a:t>
            </a:r>
            <a:r>
              <a:rPr lang="en-US" sz="3600" dirty="0" err="1"/>
              <a:t>purisaṃ</a:t>
            </a:r>
            <a:r>
              <a:rPr lang="en-US" sz="3600" dirty="0"/>
              <a:t> </a:t>
            </a:r>
            <a:r>
              <a:rPr lang="en-US" sz="3600" dirty="0" err="1"/>
              <a:t>āgacchantaṃ</a:t>
            </a:r>
            <a:r>
              <a:rPr lang="en-US" sz="36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4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(MP)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2217511"/>
            <a:ext cx="9348570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evameva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yañca</a:t>
            </a:r>
            <a:r>
              <a:rPr lang="en-US" sz="3600" dirty="0"/>
              <a:t> </a:t>
            </a:r>
            <a:r>
              <a:rPr lang="en-US" sz="3600" dirty="0" err="1"/>
              <a:t>puriso</a:t>
            </a:r>
            <a:r>
              <a:rPr lang="en-US" sz="3600" dirty="0"/>
              <a:t> </a:t>
            </a:r>
            <a:r>
              <a:rPr lang="en-US" sz="3600" dirty="0" err="1"/>
              <a:t>cakkhunā</a:t>
            </a:r>
            <a:r>
              <a:rPr lang="en-US" sz="3600" dirty="0"/>
              <a:t> </a:t>
            </a:r>
            <a:r>
              <a:rPr lang="en-US" sz="3600" dirty="0" err="1"/>
              <a:t>rūpaṃ</a:t>
            </a:r>
            <a:r>
              <a:rPr lang="en-US" sz="3600" dirty="0"/>
              <a:t> </a:t>
            </a:r>
            <a:r>
              <a:rPr lang="en-US" sz="3600" dirty="0" err="1"/>
              <a:t>passati</a:t>
            </a:r>
            <a:r>
              <a:rPr lang="en-US" sz="3600" dirty="0"/>
              <a:t>,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viññāṇena</a:t>
            </a:r>
            <a:r>
              <a:rPr lang="en-US" sz="3600" dirty="0"/>
              <a:t> </a:t>
            </a:r>
            <a:r>
              <a:rPr lang="en-US" sz="3600" dirty="0" err="1"/>
              <a:t>vijānāti</a:t>
            </a:r>
            <a:r>
              <a:rPr lang="en-US" sz="3600" dirty="0"/>
              <a:t>. </a:t>
            </a:r>
            <a:r>
              <a:rPr lang="en-US" sz="3600" dirty="0" err="1"/>
              <a:t>yañca</a:t>
            </a:r>
            <a:r>
              <a:rPr lang="en-US" sz="3600" dirty="0"/>
              <a:t> </a:t>
            </a:r>
            <a:r>
              <a:rPr lang="en-US" sz="3600" dirty="0" err="1"/>
              <a:t>sotena</a:t>
            </a:r>
            <a:r>
              <a:rPr lang="en-US" sz="3600" dirty="0"/>
              <a:t> </a:t>
            </a:r>
            <a:r>
              <a:rPr lang="en-US" sz="3600" dirty="0" err="1"/>
              <a:t>saddaṃ</a:t>
            </a:r>
            <a:r>
              <a:rPr lang="en-US" sz="3600" dirty="0"/>
              <a:t> </a:t>
            </a:r>
            <a:r>
              <a:rPr lang="en-US" sz="3600" dirty="0" err="1"/>
              <a:t>suṇāti</a:t>
            </a:r>
            <a:r>
              <a:rPr lang="en-US" sz="3600" dirty="0"/>
              <a:t>,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viññāṇena</a:t>
            </a:r>
            <a:r>
              <a:rPr lang="en-US" sz="3600" dirty="0"/>
              <a:t> </a:t>
            </a:r>
            <a:r>
              <a:rPr lang="en-US" sz="3600" dirty="0" err="1"/>
              <a:t>vijānāti</a:t>
            </a:r>
            <a:r>
              <a:rPr lang="en-US" sz="3600" dirty="0"/>
              <a:t>. </a:t>
            </a:r>
            <a:r>
              <a:rPr lang="en-US" sz="3600" dirty="0" err="1"/>
              <a:t>yañca</a:t>
            </a:r>
            <a:r>
              <a:rPr lang="en-US" sz="3600" dirty="0"/>
              <a:t> </a:t>
            </a:r>
            <a:r>
              <a:rPr lang="en-US" sz="3600" dirty="0" err="1"/>
              <a:t>ghānena</a:t>
            </a:r>
            <a:r>
              <a:rPr lang="en-US" sz="3600" dirty="0"/>
              <a:t> </a:t>
            </a:r>
            <a:r>
              <a:rPr lang="en-US" sz="3600" dirty="0" err="1"/>
              <a:t>gandhaṃ</a:t>
            </a:r>
            <a:r>
              <a:rPr lang="en-US" sz="3600" dirty="0"/>
              <a:t> </a:t>
            </a:r>
            <a:r>
              <a:rPr lang="en-US" sz="3600" dirty="0" err="1"/>
              <a:t>ghāyati</a:t>
            </a:r>
            <a:r>
              <a:rPr lang="en-US" sz="3600" dirty="0"/>
              <a:t>,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viññāṇena</a:t>
            </a:r>
            <a:r>
              <a:rPr lang="en-US" sz="3600" dirty="0"/>
              <a:t> </a:t>
            </a:r>
            <a:r>
              <a:rPr lang="en-US" sz="3600" dirty="0" err="1"/>
              <a:t>vijānāti</a:t>
            </a:r>
            <a:r>
              <a:rPr lang="en-US" sz="3600" dirty="0"/>
              <a:t>. </a:t>
            </a:r>
            <a:r>
              <a:rPr lang="en-US" sz="3600" dirty="0" err="1"/>
              <a:t>yañca</a:t>
            </a:r>
            <a:r>
              <a:rPr lang="en-US" sz="3600" dirty="0"/>
              <a:t> </a:t>
            </a:r>
            <a:r>
              <a:rPr lang="en-US" sz="3600" dirty="0" err="1"/>
              <a:t>jivhāya</a:t>
            </a:r>
            <a:r>
              <a:rPr lang="en-US" sz="3600" dirty="0"/>
              <a:t> </a:t>
            </a:r>
            <a:r>
              <a:rPr lang="en-US" sz="3600" dirty="0" err="1"/>
              <a:t>rasaṃ</a:t>
            </a:r>
            <a:r>
              <a:rPr lang="en-US" sz="3600" dirty="0"/>
              <a:t> </a:t>
            </a:r>
            <a:r>
              <a:rPr lang="en-US" sz="3600" dirty="0" err="1"/>
              <a:t>sāyati</a:t>
            </a:r>
            <a:r>
              <a:rPr lang="en-US" sz="3600" dirty="0"/>
              <a:t>,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viññāṇena</a:t>
            </a:r>
            <a:r>
              <a:rPr lang="en-US" sz="3600" dirty="0"/>
              <a:t> </a:t>
            </a:r>
            <a:r>
              <a:rPr lang="en-US" sz="3600" dirty="0" err="1"/>
              <a:t>vijānāti</a:t>
            </a:r>
            <a:r>
              <a:rPr lang="en-US" sz="36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1862</Words>
  <Application>Microsoft Office PowerPoint</Application>
  <PresentationFormat>Widescreen</PresentationFormat>
  <Paragraphs>540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Malgun Gothic</vt:lpstr>
      <vt:lpstr>Arial</vt:lpstr>
      <vt:lpstr>Calibri</vt:lpstr>
      <vt:lpstr>Calibri Light</vt:lpstr>
      <vt:lpstr>Mangal</vt:lpstr>
      <vt:lpstr>Times New Roman</vt:lpstr>
      <vt:lpstr>Tw Cen MT</vt:lpstr>
      <vt:lpstr>Wingdings</vt:lpstr>
      <vt:lpstr>Office Theme</vt:lpstr>
      <vt:lpstr>PowerPoint Presentation</vt:lpstr>
      <vt:lpstr> TỪ GHÉP</vt:lpstr>
      <vt:lpstr>PowerPoint Presentation</vt:lpstr>
      <vt:lpstr>PowerPoint Presentation</vt:lpstr>
      <vt:lpstr>PowerPoint Presentation</vt:lpstr>
      <vt:lpstr>PowerPoint Presentation</vt:lpstr>
      <vt:lpstr> ĐOẠN KINH 7 (MP)</vt:lpstr>
      <vt:lpstr> ĐOẠN KINH 7 (MP)</vt:lpstr>
      <vt:lpstr> ĐOẠN KINH 7 (MP)</vt:lpstr>
      <vt:lpstr> ĐOẠN KINH 7 (MP)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ĐOẠN KINH 8 (UDN)</vt:lpstr>
      <vt:lpstr> TỪ VỰNG ĐOẠN KINH 8</vt:lpstr>
      <vt:lpstr> TỪ VỰNG ĐOẠN KINH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Admin</cp:lastModifiedBy>
  <cp:revision>287</cp:revision>
  <dcterms:created xsi:type="dcterms:W3CDTF">2019-07-07T09:47:49Z</dcterms:created>
  <dcterms:modified xsi:type="dcterms:W3CDTF">2020-06-17T04:36:12Z</dcterms:modified>
</cp:coreProperties>
</file>