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0" r:id="rId2"/>
    <p:sldId id="405" r:id="rId3"/>
    <p:sldId id="406" r:id="rId4"/>
    <p:sldId id="407" r:id="rId5"/>
    <p:sldId id="408" r:id="rId6"/>
    <p:sldId id="370" r:id="rId7"/>
    <p:sldId id="490" r:id="rId8"/>
    <p:sldId id="488" r:id="rId9"/>
    <p:sldId id="425" r:id="rId10"/>
    <p:sldId id="452" r:id="rId11"/>
    <p:sldId id="456" r:id="rId12"/>
    <p:sldId id="457" r:id="rId13"/>
    <p:sldId id="506" r:id="rId14"/>
    <p:sldId id="317" r:id="rId15"/>
    <p:sldId id="492" r:id="rId16"/>
    <p:sldId id="429" r:id="rId17"/>
    <p:sldId id="493" r:id="rId18"/>
    <p:sldId id="494" r:id="rId19"/>
    <p:sldId id="497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5" r:id="rId29"/>
    <p:sldId id="516" r:id="rId30"/>
    <p:sldId id="51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**Bài Học 6.4**" id="{CAACD75F-080C-43B6-90D3-8EAF6FDCFCCD}">
          <p14:sldIdLst>
            <p14:sldId id="290"/>
          </p14:sldIdLst>
        </p14:section>
        <p14:section name="VỊ TRÍ CÁCH" id="{273F284B-4FB1-49B1-BDC2-4BB4DFA636D5}">
          <p14:sldIdLst>
            <p14:sldId id="405"/>
          </p14:sldIdLst>
        </p14:section>
        <p14:section name="CĂN HĀ" id="{E8D86E80-5B1F-40F4-BF85-11C605B5A7F1}">
          <p14:sldIdLst>
            <p14:sldId id="406"/>
            <p14:sldId id="407"/>
            <p14:sldId id="408"/>
          </p14:sldIdLst>
        </p14:section>
        <p14:section name="Đoạn Kinh 7 (MP)" id="{DD2F872E-39A3-4815-95CC-6199B0257FDA}">
          <p14:sldIdLst>
            <p14:sldId id="370"/>
            <p14:sldId id="490"/>
            <p14:sldId id="488"/>
            <p14:sldId id="425"/>
            <p14:sldId id="452"/>
            <p14:sldId id="456"/>
            <p14:sldId id="457"/>
            <p14:sldId id="506"/>
            <p14:sldId id="317"/>
          </p14:sldIdLst>
        </p14:section>
        <p14:section name="Đoạn Kinh 8 (MP)" id="{77FF58A7-AE17-48B0-9841-1AC1374155F6}">
          <p14:sldIdLst>
            <p14:sldId id="492"/>
            <p14:sldId id="429"/>
            <p14:sldId id="493"/>
            <p14:sldId id="494"/>
            <p14:sldId id="497"/>
          </p14:sldIdLst>
        </p14:section>
        <p14:section name="BÀI ĐỌC THÊM" id="{4B1CA84D-9211-48F3-A9CC-E6736171BEF7}">
          <p14:sldIdLst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200"/>
    <a:srgbClr val="FBC25D"/>
    <a:srgbClr val="814B1C"/>
    <a:srgbClr val="D49D42"/>
    <a:srgbClr val="E6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89255" autoAdjust="0"/>
  </p:normalViewPr>
  <p:slideViewPr>
    <p:cSldViewPr snapToGrid="0">
      <p:cViewPr>
        <p:scale>
          <a:sx n="95" d="100"/>
          <a:sy n="95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C1BC-6F20-4B30-B319-F2670A38421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BA63-5082-44CE-8680-D9F487A2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5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5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2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2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69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8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9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6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482B9-E54D-475E-8DA7-644484A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7C3B6-9F5F-4A79-BF3B-F1F3FC85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7931-BA11-4BDD-90A6-AFA2DDBE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CE1E-4271-4DBE-9E74-F2ABB5AD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985C-F353-4D38-B792-3039E100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BF5C2-A5C5-4070-B7B2-8D883C76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CC12D-359B-4384-9F1C-D2CB81AD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4880-3944-40A4-ACBE-50653553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E6637-40FB-4C20-8546-3EF30CE9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3106-0811-4132-9CF6-93D57AAB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4A14-66DB-4C34-AA78-A39A96A2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68BA-A9E4-4050-AB0E-E0A1BB6C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FA22-72A4-48B5-9AA7-0875DDB4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78198-FD5E-4956-80D5-E8373CB4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7728-10FC-40C9-98E6-FA3754E4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B012-2DAF-4E49-BC35-DEB33EA1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3AAD-CB1E-4A1E-B71C-E7B844FA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7875-EDB5-417B-AFC1-DD0CFFC0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8869-A3C3-4D27-8EC1-26184258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6E27-100D-4786-87EA-7BF73AC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289B7-FC20-4572-B8B3-879467905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B629-2916-4651-BF02-C51AADEC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B84B-2143-417A-859F-EC6860F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EF35-BA1D-49C2-A0FA-7A47D9EE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DB34-837F-403D-B712-C4060A1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2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7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016A-CB13-4E4D-A54D-25834F4B5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01D4-FE48-4D5F-AF6F-BBE826A5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B4E5-9D35-462E-8A23-C4AD642B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B421-944D-4E8E-8957-B8DB4F7B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5731-1E15-4EDD-9874-C8D690B0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72A4-8BEB-4949-B6B2-B515B2AF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1071-5CD2-4739-91C2-D115394E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1473-C1A1-4AA4-ACD6-95D19D17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96F2-06A1-4778-A7B9-23D0D7ED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3EFB-1B66-4082-8664-6481BDDE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AA68-1423-4008-8486-BF271888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24FA6-BC8C-4685-8973-B1229833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61B0-0BA9-49C0-B0BE-61BA1539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95B1-F968-42D1-9095-54AF94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4DEC-602B-4D77-B611-181192B1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344-DDA6-4A2D-A6F9-D6232A46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DDB-F0C2-4A67-8537-2153F983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ED760-0740-41B6-92FD-499F0245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44F5-14B3-4274-B099-2EFF9BE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9716-0DD8-41F2-B925-1768D5B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5674E-47E8-43A6-A2D5-D875FFC5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E7E9-1FB2-4CD3-AF38-2EF338D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65A2-CF75-4A26-8CC8-14FA43D8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1981-87CD-4A90-93E4-3FEA2654A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C8BC6-3FED-4DEE-BCF0-5A17471D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3E6EF-2281-48E2-B44F-41CA2B00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633E5-841F-47AC-8298-9992290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BB3-5BAE-4C41-8C7D-330CECE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5596-4693-49B3-9C66-5B0C9C5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6D22-F2B5-4FBB-A129-5DAFB92A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35A0C-BDBC-4D23-A2D1-5322A220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45DDA-2BF7-4023-9C91-D75E980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17F0-007C-46F9-A1AD-391E36F5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A1687-DC26-4ACE-8630-08F9CE1C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B4C0-8D73-4735-B1C8-331CE578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6C6E-4BFA-4AAF-AD95-6DEC57ED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A8AC-507A-4A88-9DB9-690E4D8885B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8BBA-771E-445F-931F-EEDBEC11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3C34-7700-48D1-8D10-62D3ECAA1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A9233B-2E95-4B04-8FA6-8E41216E189A}"/>
              </a:ext>
            </a:extLst>
          </p:cNvPr>
          <p:cNvSpPr/>
          <p:nvPr/>
        </p:nvSpPr>
        <p:spPr>
          <a:xfrm>
            <a:off x="5582653" y="720437"/>
            <a:ext cx="6609347" cy="3538742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LỚP PALI</a:t>
            </a:r>
          </a:p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CHÙA NAM TÔNG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Giáo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</a:t>
            </a:r>
            <a:r>
              <a:rPr lang="en-US" sz="2400" b="1" dirty="0"/>
              <a:t>HUỲNH TRỌNG KHÁNH</a:t>
            </a:r>
          </a:p>
          <a:p>
            <a:pPr algn="just"/>
            <a:endParaRPr lang="en-US" dirty="0"/>
          </a:p>
          <a:p>
            <a:pPr algn="just"/>
            <a:r>
              <a:rPr lang="en-US" sz="1900" dirty="0" err="1"/>
              <a:t>Giáo</a:t>
            </a:r>
            <a:r>
              <a:rPr lang="en-US" sz="1900" dirty="0"/>
              <a:t> </a:t>
            </a:r>
            <a:r>
              <a:rPr lang="en-US" sz="1900" dirty="0" err="1"/>
              <a:t>Trình</a:t>
            </a:r>
            <a:r>
              <a:rPr lang="en-US" sz="1900" dirty="0"/>
              <a:t>: A NEW COURSE IN READING PALI – Entering the Word of the Buddha (</a:t>
            </a:r>
            <a:r>
              <a:rPr lang="en-US" sz="1900" dirty="0" err="1"/>
              <a:t>Tác</a:t>
            </a:r>
            <a:r>
              <a:rPr lang="en-US" sz="1900" dirty="0"/>
              <a:t> </a:t>
            </a:r>
            <a:r>
              <a:rPr lang="en-US" sz="1900" dirty="0" err="1"/>
              <a:t>giả</a:t>
            </a:r>
            <a:r>
              <a:rPr lang="en-US" sz="1900" dirty="0"/>
              <a:t>: JAMES W.GAIR </a:t>
            </a:r>
            <a:r>
              <a:rPr lang="en-US" sz="1900" dirty="0" err="1"/>
              <a:t>và</a:t>
            </a:r>
            <a:r>
              <a:rPr lang="en-US" sz="1900" dirty="0"/>
              <a:t> W.S. KARUNATILLAKE)</a:t>
            </a:r>
          </a:p>
          <a:p>
            <a:pPr algn="just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ED26D-D9EF-470D-9B63-C655D9869AA7}"/>
              </a:ext>
            </a:extLst>
          </p:cNvPr>
          <p:cNvSpPr/>
          <p:nvPr/>
        </p:nvSpPr>
        <p:spPr>
          <a:xfrm>
            <a:off x="5582653" y="4800599"/>
            <a:ext cx="6609347" cy="982579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BÀI 7.4</a:t>
            </a:r>
          </a:p>
        </p:txBody>
      </p:sp>
    </p:spTree>
    <p:extLst>
      <p:ext uri="{BB962C8B-B14F-4D97-AF65-F5344CB8AC3E}">
        <p14:creationId xmlns:p14="http://schemas.microsoft.com/office/powerpoint/2010/main" val="15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976964"/>
              </p:ext>
            </p:extLst>
          </p:nvPr>
        </p:nvGraphicFramePr>
        <p:xfrm>
          <a:off x="838200" y="2019563"/>
          <a:ext cx="10515600" cy="45318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579859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260035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4025348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5610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44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12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Carita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Có hành vi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6368949"/>
                  </a:ext>
                </a:extLst>
              </a:tr>
              <a:tr h="3845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13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X-carita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Có hành vi X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44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14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Rāgo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Tham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</a:t>
                      </a: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44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15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Doso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Sân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44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16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Moho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1992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17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Bhīruko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Nhát gan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845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18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Āmisaṃ 	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Vật chất, của cải thế gian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trung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44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19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Garuka</a:t>
                      </a:r>
                      <a:r>
                        <a:rPr lang="en-US" sz="20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Xem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trọng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xem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nặng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44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20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Itthī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nữ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21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Soṇḍa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Nghiện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rượu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22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Paṇḍako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bị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thiến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1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00117"/>
              </p:ext>
            </p:extLst>
          </p:nvPr>
        </p:nvGraphicFramePr>
        <p:xfrm>
          <a:off x="838200" y="1844524"/>
          <a:ext cx="10515600" cy="46796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58814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73965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86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23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Dārako</a:t>
                      </a:r>
                      <a:r>
                        <a:rPr lang="en-US" sz="20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Đứa trẻ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2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24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(i)ti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[Kí hiệu trích dẫn]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2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25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Thero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Trưởng lão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204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26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Āha 	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Nói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6409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27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So/taṃ/sā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Eso/etaṃ/esā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Cái đó, người đó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xưng/chỉ định 3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2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28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Ko/kiṃ/kā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Ai,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cái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gì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gì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nghi vấn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2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29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Doso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Lỗi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702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30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Vaso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Ảnh hưởng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31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Mūḷho</a:t>
                      </a:r>
                      <a:r>
                        <a:rPr lang="en-US" sz="20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 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32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Bhayaṃ</a:t>
                      </a:r>
                      <a:r>
                        <a:rPr lang="en-US" sz="20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	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Nỗi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sợ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trung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3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2956"/>
              </p:ext>
            </p:extLst>
          </p:nvPr>
        </p:nvGraphicFramePr>
        <p:xfrm>
          <a:off x="838200" y="1844524"/>
          <a:ext cx="10515600" cy="48711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22619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83410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67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33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Hetu</a:t>
                      </a: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/hetu/hetunī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Do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nguyên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nhân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34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Paññā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Trí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óc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nữ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35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Ittaratā</a:t>
                      </a:r>
                      <a:r>
                        <a:rPr lang="en-US" sz="20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thay đổi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67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36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Surā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Rượu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67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37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Lolatā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tham muốn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67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38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Anekaṃsikatā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nghi ngờ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nữ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67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39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Capalatā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thất thường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40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Bhavati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Thì, là, tồn tại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hiện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tại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chủ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mô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tả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41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Ở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đây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42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Bhavatīha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Bhavati + iha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43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Ratta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Tham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0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300861"/>
              </p:ext>
            </p:extLst>
          </p:nvPr>
        </p:nvGraphicFramePr>
        <p:xfrm>
          <a:off x="838200" y="1844524"/>
          <a:ext cx="10515600" cy="45041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22619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83410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67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44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Duṭṭha 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Sân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67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45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Và, hoặc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67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46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</a:t>
                      </a:r>
                      <a:r>
                        <a:rPr lang="vi-VN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ūḷha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67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47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Bhīru 	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Nhút nhát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67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48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Loko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Thế gian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67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49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Ittara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Thất thường, không đáng tin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67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50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Calita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Dao động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51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Cala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Dễ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thay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đổi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52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Khippaṃ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Nhanh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0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53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Pākaṭa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biết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6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7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2305"/>
              </p:ext>
            </p:extLst>
          </p:nvPr>
        </p:nvGraphicFramePr>
        <p:xfrm>
          <a:off x="972313" y="1979614"/>
          <a:ext cx="10381487" cy="2517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6379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2323061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  <a:gridCol w="4553712">
                  <a:extLst>
                    <a:ext uri="{9D8B030D-6E8A-4147-A177-3AD203B41FA5}">
                      <a16:colId xmlns:a16="http://schemas.microsoft.com/office/drawing/2014/main" val="3932083748"/>
                    </a:ext>
                  </a:extLst>
                </a:gridCol>
                <a:gridCol w="2688335">
                  <a:extLst>
                    <a:ext uri="{9D8B030D-6E8A-4147-A177-3AD203B41FA5}">
                      <a16:colId xmlns:a16="http://schemas.microsoft.com/office/drawing/2014/main" val="2171295404"/>
                    </a:ext>
                  </a:extLst>
                </a:gridCol>
              </a:tblGrid>
              <a:tr h="4516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STT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Điểm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Ngữ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pháp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Tổng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quát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Đoạn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kinh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7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1664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8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6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8 (MP)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Middhī yadā hoti mahagghaso ca, niddāyitā samparivattasāyī;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Mahāvarāhova nivāpapuṭṭho, punappunaṃ gabbhamupeti mando.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Appamādaratā hotha - sacittamanurakkhatha;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duggā uddharath’attānaṃ - paṃke sanno’va kuñjaro.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2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8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526236"/>
              </p:ext>
            </p:extLst>
          </p:nvPr>
        </p:nvGraphicFramePr>
        <p:xfrm>
          <a:off x="486156" y="1912481"/>
          <a:ext cx="11219688" cy="46727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3904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642653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969565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91356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3351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Middhin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Uể oải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0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Yadā 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Khi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Hoti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tồn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tại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Mahant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Lớn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Ghaso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ăn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Mahagghaso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Mahant + ghaso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Và, hoặc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Niddāyitar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ưa ngủ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24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Sam-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Hoàn toàn, trọn vẹn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Tiền tố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Pari- 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Toàn bộ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Tiền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tố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12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8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198440"/>
              </p:ext>
            </p:extLst>
          </p:nvPr>
        </p:nvGraphicFramePr>
        <p:xfrm>
          <a:off x="486156" y="1966592"/>
          <a:ext cx="11219688" cy="47257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3904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265505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79139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468889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0223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407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11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Vattaṃ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chuyển động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407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12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Sāyin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ngủ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613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13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Samparivattasāy</a:t>
                      </a: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in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 + pari + vatta + sāyin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407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14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Varāho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Con lợn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</a:t>
                      </a: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407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15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Iva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Giống như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407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16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Nivāpo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Cỏ khô [một loại thức ăn cho gia súc]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407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17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Puṭṭha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cho ăn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50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18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Punappunaṃ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Trở đi trở lại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407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19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Gabbho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Bào thai, tử cung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407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20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Upeti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Đi đến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hiện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tại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chủ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mô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tả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51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8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362119"/>
              </p:ext>
            </p:extLst>
          </p:nvPr>
        </p:nvGraphicFramePr>
        <p:xfrm>
          <a:off x="486156" y="1966595"/>
          <a:ext cx="11219688" cy="4628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3904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14623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373217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400633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71815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82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21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Manda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Lười biếng, trì độn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82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22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Appamādo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 nghiêm chỉnh, thận trọng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23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Rata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Vui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382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24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Sacittaṃ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Tâm mình, tâm bản thân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82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25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Anurakkhati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Bảo vệ, bảo hộ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82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26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Duggaṃ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Vùng đất hiểm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82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27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Uddharati 	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Nâng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lên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82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28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Attan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Bản thân, mình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294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29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Paṃko 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Bùn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82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30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Sanna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Bị chìm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82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31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Kuñjaro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Con voi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48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8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20917"/>
              </p:ext>
            </p:extLst>
          </p:nvPr>
        </p:nvGraphicFramePr>
        <p:xfrm>
          <a:off x="972313" y="1979614"/>
          <a:ext cx="10381487" cy="2837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6379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3048003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  <a:gridCol w="3828770">
                  <a:extLst>
                    <a:ext uri="{9D8B030D-6E8A-4147-A177-3AD203B41FA5}">
                      <a16:colId xmlns:a16="http://schemas.microsoft.com/office/drawing/2014/main" val="3932083748"/>
                    </a:ext>
                  </a:extLst>
                </a:gridCol>
                <a:gridCol w="2688335">
                  <a:extLst>
                    <a:ext uri="{9D8B030D-6E8A-4147-A177-3AD203B41FA5}">
                      <a16:colId xmlns:a16="http://schemas.microsoft.com/office/drawing/2014/main" val="2171295404"/>
                    </a:ext>
                  </a:extLst>
                </a:gridCol>
              </a:tblGrid>
              <a:tr h="11726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STT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Điểm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Ngữ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pháp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Tổng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quát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Đoạn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kinh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8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1664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8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17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86BC-6B62-4ED2-865A-BFE3476C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E09F-7274-4B19-97E9-EA37440E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5192" y="1617650"/>
            <a:ext cx="9421447" cy="912856"/>
          </a:xfrm>
          <a:solidFill>
            <a:srgbClr val="FBC25D"/>
          </a:solidFill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từ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deti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dadāti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 ‘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cho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’,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vị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trí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sẽ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‘</a:t>
            </a:r>
            <a:r>
              <a:rPr lang="en-US" sz="2400" i="1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từ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’, ‘</a:t>
            </a:r>
            <a:r>
              <a:rPr lang="en-US" sz="2400" i="1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bắt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nguồn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từ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’…</a:t>
            </a:r>
            <a:endParaRPr lang="en-US" sz="2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F7F8E5D-B50E-4565-9A9B-D613411773AB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179288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BC25D"/>
                </a:solidFill>
              </a:rPr>
              <a:t>5.	7.	VỊ TRÍ CÁCH</a:t>
            </a:r>
          </a:p>
        </p:txBody>
      </p:sp>
      <p:pic>
        <p:nvPicPr>
          <p:cNvPr id="6" name="Picture 5" descr="A close up of a tree&#10;&#10;Description automatically generated">
            <a:extLst>
              <a:ext uri="{FF2B5EF4-FFF2-40B4-BE49-F238E27FC236}">
                <a16:creationId xmlns:a16="http://schemas.microsoft.com/office/drawing/2014/main" id="{CB35AF18-8088-4F36-BF2A-D774A0567F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7" name="Picture 6" descr="A close up of a rug&#10;&#10;Description automatically generated">
            <a:extLst>
              <a:ext uri="{FF2B5EF4-FFF2-40B4-BE49-F238E27FC236}">
                <a16:creationId xmlns:a16="http://schemas.microsoft.com/office/drawing/2014/main" id="{D56A14E7-F858-47F4-9747-AFFABB013A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E0C6DF-A228-4C82-ABFD-CDE808767DEE}"/>
              </a:ext>
            </a:extLst>
          </p:cNvPr>
          <p:cNvSpPr txBox="1"/>
          <p:nvPr/>
        </p:nvSpPr>
        <p:spPr>
          <a:xfrm>
            <a:off x="2849078" y="3024734"/>
            <a:ext cx="8997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BC25D"/>
                </a:highlight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dajjāppamasmiṃ</a:t>
            </a:r>
            <a:r>
              <a:rPr lang="en-US" sz="20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BC25D"/>
                </a:highlight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dajjā</a:t>
            </a:r>
            <a:r>
              <a:rPr lang="en-US" sz="20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+ </a:t>
            </a:r>
            <a:r>
              <a:rPr lang="en-US" sz="2000" b="1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BC25D"/>
                </a:highlight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appasmiṃ</a:t>
            </a:r>
            <a:endParaRPr lang="en-US" sz="2000" b="1" dirty="0">
              <a:ln>
                <a:noFill/>
              </a:ln>
              <a:solidFill>
                <a:srgbClr val="000000"/>
              </a:solidFill>
              <a:effectLst/>
              <a:highlight>
                <a:srgbClr val="FBC25D"/>
              </a:highlight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 </a:t>
            </a:r>
            <a:endParaRPr lang="en-US" sz="20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nên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bố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thí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từ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gì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ít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ỏi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họ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)] (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appaṃ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là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danh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từ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có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‘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cái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ít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ỏi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’)</a:t>
            </a:r>
            <a:endParaRPr lang="en-US" sz="20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07337-39D0-401F-A89B-4BD04D7DBADA}"/>
              </a:ext>
            </a:extLst>
          </p:cNvPr>
          <p:cNvCxnSpPr/>
          <p:nvPr/>
        </p:nvCxnSpPr>
        <p:spPr>
          <a:xfrm>
            <a:off x="2858703" y="3590223"/>
            <a:ext cx="7093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9E2844-2590-461A-97B2-BC1CECB448D7}"/>
              </a:ext>
            </a:extLst>
          </p:cNvPr>
          <p:cNvSpPr txBox="1">
            <a:spLocks/>
          </p:cNvSpPr>
          <p:nvPr/>
        </p:nvSpPr>
        <p:spPr>
          <a:xfrm>
            <a:off x="2435192" y="4803006"/>
            <a:ext cx="9421447" cy="1101518"/>
          </a:xfrm>
          <a:prstGeom prst="rect">
            <a:avLst/>
          </a:prstGeom>
          <a:solidFill>
            <a:srgbClr val="FBC25D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Lưu</a:t>
            </a:r>
            <a:r>
              <a:rPr lang="en-US" sz="20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ý: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appa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gốc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là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từ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nó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có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làm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từ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khi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đó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nó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sẽ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đuôi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theo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từ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giống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như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para “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”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và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sabba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“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cả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” ( </a:t>
            </a:r>
            <a:r>
              <a:rPr lang="en-US" sz="20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xem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IV, 8)</a:t>
            </a:r>
            <a:endParaRPr lang="en-US" sz="20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2840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917780"/>
            <a:ext cx="9697076" cy="1138773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400" dirty="0" err="1"/>
              <a:t>Yo</a:t>
            </a:r>
            <a:r>
              <a:rPr lang="en-US" sz="3400" dirty="0"/>
              <a:t> </a:t>
            </a:r>
            <a:r>
              <a:rPr lang="en-US" sz="3400" dirty="0" err="1"/>
              <a:t>naro</a:t>
            </a:r>
            <a:r>
              <a:rPr lang="en-US" sz="3400" dirty="0"/>
              <a:t> </a:t>
            </a:r>
            <a:r>
              <a:rPr lang="en-US" sz="3400" dirty="0" err="1"/>
              <a:t>assa</a:t>
            </a:r>
            <a:r>
              <a:rPr lang="en-US" sz="3400" dirty="0"/>
              <a:t>, so </a:t>
            </a:r>
            <a:r>
              <a:rPr lang="en-US" sz="3400" dirty="0" err="1"/>
              <a:t>kare</a:t>
            </a:r>
            <a:r>
              <a:rPr lang="en-US" sz="3400" dirty="0"/>
              <a:t> </a:t>
            </a:r>
            <a:r>
              <a:rPr lang="en-US" sz="3400" dirty="0" err="1"/>
              <a:t>vajjaṃ</a:t>
            </a:r>
            <a:r>
              <a:rPr lang="en-US" sz="3400" dirty="0"/>
              <a:t> // </a:t>
            </a:r>
          </a:p>
          <a:p>
            <a:pPr indent="-228600" algn="ctr"/>
            <a:r>
              <a:rPr lang="en-US" sz="3400" dirty="0" err="1"/>
              <a:t>yo</a:t>
            </a:r>
            <a:r>
              <a:rPr lang="en-US" sz="3400" dirty="0"/>
              <a:t> </a:t>
            </a:r>
            <a:r>
              <a:rPr lang="en-US" sz="3400" dirty="0" err="1"/>
              <a:t>naro</a:t>
            </a:r>
            <a:r>
              <a:rPr lang="en-US" sz="3400" dirty="0"/>
              <a:t> </a:t>
            </a:r>
            <a:r>
              <a:rPr lang="en-US" sz="3400" dirty="0" err="1"/>
              <a:t>siyā</a:t>
            </a:r>
            <a:r>
              <a:rPr lang="en-US" sz="3400" dirty="0"/>
              <a:t>, so </a:t>
            </a:r>
            <a:r>
              <a:rPr lang="en-US" sz="3400" dirty="0" err="1"/>
              <a:t>kare</a:t>
            </a:r>
            <a:r>
              <a:rPr lang="en-US" sz="3400" dirty="0"/>
              <a:t> </a:t>
            </a:r>
            <a:r>
              <a:rPr lang="en-US" sz="3400" dirty="0" err="1"/>
              <a:t>vajjaṃ</a:t>
            </a:r>
            <a:r>
              <a:rPr lang="en-US" sz="34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ANH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1684"/>
              </p:ext>
            </p:extLst>
          </p:nvPr>
        </p:nvGraphicFramePr>
        <p:xfrm>
          <a:off x="2327243" y="2214799"/>
          <a:ext cx="9697076" cy="413696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8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Nghĩa Việt liên quan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Yo/yaṃ/yā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Người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mà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vật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mà</a:t>
                      </a:r>
                      <a:endParaRPr lang="en-US" sz="2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Mà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người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ấy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mà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vật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ấy</a:t>
                      </a:r>
                      <a:endParaRPr lang="en-US" sz="2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Người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nào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vật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nào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Đại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quan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hệ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Naro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Con người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Assa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Thì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là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tồn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chủ động, cầu khiến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So/taṃ/sā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 ấy, vật ấy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Đại, nhân xưng/chỉ định 3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Karoti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Làm, gây ra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6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Vajjaṃ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Lỗi, sai lầm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trung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7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Siyā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là, tồn tại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chủ động, cầu khiến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Anh hiện đại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dirty="0">
                          <a:effectLst/>
                        </a:rPr>
                        <a:t>To err is human</a:t>
                      </a:r>
                      <a:endParaRPr lang="en-US" sz="2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128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09597"/>
            <a:ext cx="9697076" cy="1138773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400" dirty="0" err="1"/>
              <a:t>Yameva</a:t>
            </a:r>
            <a:r>
              <a:rPr lang="en-US" sz="3400" dirty="0"/>
              <a:t> </a:t>
            </a:r>
            <a:r>
              <a:rPr lang="en-US" sz="3400" dirty="0" err="1"/>
              <a:t>na</a:t>
            </a:r>
            <a:r>
              <a:rPr lang="en-US" sz="3400" dirty="0"/>
              <a:t> </a:t>
            </a:r>
            <a:r>
              <a:rPr lang="en-US" sz="3400" dirty="0" err="1"/>
              <a:t>mahantaṃ</a:t>
            </a:r>
            <a:r>
              <a:rPr lang="en-US" sz="3400" dirty="0"/>
              <a:t> </a:t>
            </a:r>
            <a:r>
              <a:rPr lang="en-US" sz="3400" dirty="0" err="1"/>
              <a:t>hoti</a:t>
            </a:r>
            <a:r>
              <a:rPr lang="en-US" sz="3400" dirty="0"/>
              <a:t>, </a:t>
            </a:r>
            <a:r>
              <a:rPr lang="en-US" sz="3400" dirty="0" err="1"/>
              <a:t>taṃ</a:t>
            </a:r>
            <a:r>
              <a:rPr lang="en-US" sz="3400" dirty="0"/>
              <a:t> </a:t>
            </a:r>
            <a:r>
              <a:rPr lang="en-US" sz="3400" dirty="0" err="1"/>
              <a:t>saṃvatte</a:t>
            </a:r>
            <a:r>
              <a:rPr lang="en-US" sz="3400" dirty="0"/>
              <a:t> </a:t>
            </a:r>
            <a:r>
              <a:rPr lang="en-US" sz="3400" dirty="0" err="1"/>
              <a:t>atthāya</a:t>
            </a:r>
            <a:r>
              <a:rPr lang="en-US" sz="3400" dirty="0"/>
              <a:t> // </a:t>
            </a:r>
            <a:r>
              <a:rPr lang="en-US" sz="3400" dirty="0" err="1"/>
              <a:t>yameva</a:t>
            </a:r>
            <a:r>
              <a:rPr lang="en-US" sz="3400" dirty="0"/>
              <a:t> </a:t>
            </a:r>
            <a:r>
              <a:rPr lang="en-US" sz="3400" dirty="0" err="1"/>
              <a:t>na</a:t>
            </a:r>
            <a:r>
              <a:rPr lang="en-US" sz="3400" dirty="0"/>
              <a:t> </a:t>
            </a:r>
            <a:r>
              <a:rPr lang="en-US" sz="3400" dirty="0" err="1"/>
              <a:t>mahaṃ</a:t>
            </a:r>
            <a:r>
              <a:rPr lang="en-US" sz="3400" dirty="0"/>
              <a:t> </a:t>
            </a:r>
            <a:r>
              <a:rPr lang="en-US" sz="3400" dirty="0" err="1"/>
              <a:t>hoti</a:t>
            </a:r>
            <a:r>
              <a:rPr lang="en-US" sz="3400" dirty="0"/>
              <a:t>, </a:t>
            </a:r>
            <a:r>
              <a:rPr lang="en-US" sz="3400" dirty="0" err="1"/>
              <a:t>taṃ</a:t>
            </a:r>
            <a:r>
              <a:rPr lang="en-US" sz="3400" dirty="0"/>
              <a:t> </a:t>
            </a:r>
            <a:r>
              <a:rPr lang="en-US" sz="3400" dirty="0" err="1"/>
              <a:t>saṃvatte</a:t>
            </a:r>
            <a:r>
              <a:rPr lang="en-US" sz="3400" dirty="0"/>
              <a:t> </a:t>
            </a:r>
            <a:r>
              <a:rPr lang="en-US" sz="3400" dirty="0" err="1"/>
              <a:t>atthāya</a:t>
            </a:r>
            <a:r>
              <a:rPr lang="en-US" sz="34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ANH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327243" y="2314651"/>
          <a:ext cx="9697076" cy="443602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8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6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Nghĩa Việt liên quan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Yo</a:t>
                      </a:r>
                      <a:r>
                        <a:rPr lang="en-US" sz="2200" b="1" dirty="0">
                          <a:effectLst/>
                        </a:rPr>
                        <a:t>/</a:t>
                      </a:r>
                      <a:r>
                        <a:rPr lang="en-US" sz="2200" b="1" dirty="0" err="1">
                          <a:effectLst/>
                        </a:rPr>
                        <a:t>yaṃ</a:t>
                      </a:r>
                      <a:r>
                        <a:rPr lang="en-US" sz="2200" b="1" dirty="0">
                          <a:effectLst/>
                        </a:rPr>
                        <a:t>/</a:t>
                      </a:r>
                      <a:r>
                        <a:rPr lang="en-US" sz="2200" b="1" dirty="0" err="1">
                          <a:effectLst/>
                        </a:rPr>
                        <a:t>yā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Người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mà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vật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mà</a:t>
                      </a:r>
                      <a:endParaRPr lang="en-US" sz="2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Mà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người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ấy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mà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vật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ấy</a:t>
                      </a:r>
                      <a:endParaRPr lang="en-US" sz="2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Người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nào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vật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nào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Đại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quan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hệ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Eva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[Nhấn mạnh]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Phụ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Na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Không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Phụ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Mahant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Lớn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Hoti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là, tồn tại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6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So/taṃ/sā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 ấy, vật ấy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Đại, nhân xưng/chỉ định 3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7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Saṃvattati</a:t>
                      </a:r>
                      <a:endParaRPr lang="en-US" sz="2200" b="1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Dẫn tới, đưa tới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8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Attho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Lợi ích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Anh hiện đại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dirty="0">
                          <a:effectLst/>
                        </a:rPr>
                        <a:t>Every little helps</a:t>
                      </a:r>
                      <a:endParaRPr lang="en-US" sz="2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198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21720"/>
            <a:ext cx="9697076" cy="1661993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400" dirty="0" err="1"/>
              <a:t>Sabbo</a:t>
            </a:r>
            <a:r>
              <a:rPr lang="en-US" sz="3400" dirty="0"/>
              <a:t> </a:t>
            </a:r>
            <a:r>
              <a:rPr lang="en-US" sz="3400" dirty="0" err="1"/>
              <a:t>manusso</a:t>
            </a:r>
            <a:r>
              <a:rPr lang="en-US" sz="3400" dirty="0"/>
              <a:t> </a:t>
            </a:r>
            <a:r>
              <a:rPr lang="en-US" sz="3400" dirty="0" err="1"/>
              <a:t>atthi</a:t>
            </a:r>
            <a:r>
              <a:rPr lang="en-US" sz="3400" dirty="0"/>
              <a:t> </a:t>
            </a:r>
            <a:r>
              <a:rPr lang="en-US" sz="3400" dirty="0" err="1"/>
              <a:t>attano</a:t>
            </a:r>
            <a:r>
              <a:rPr lang="en-US" sz="3400" dirty="0"/>
              <a:t>, </a:t>
            </a:r>
            <a:r>
              <a:rPr lang="en-US" sz="3400" dirty="0" err="1"/>
              <a:t>amanusso</a:t>
            </a:r>
            <a:r>
              <a:rPr lang="en-US" sz="3400" dirty="0"/>
              <a:t> </a:t>
            </a:r>
            <a:r>
              <a:rPr lang="en-US" sz="3400" dirty="0" err="1"/>
              <a:t>vā</a:t>
            </a:r>
            <a:r>
              <a:rPr lang="en-US" sz="3400" dirty="0"/>
              <a:t> </a:t>
            </a:r>
            <a:r>
              <a:rPr lang="en-US" sz="3400" dirty="0" err="1"/>
              <a:t>gaṇheyya</a:t>
            </a:r>
            <a:r>
              <a:rPr lang="en-US" sz="3400" dirty="0"/>
              <a:t> </a:t>
            </a:r>
            <a:r>
              <a:rPr lang="en-US" sz="3400" dirty="0" err="1"/>
              <a:t>sabbapacchimaṃ</a:t>
            </a:r>
            <a:r>
              <a:rPr lang="en-US" sz="3400" dirty="0"/>
              <a:t> // </a:t>
            </a:r>
            <a:r>
              <a:rPr lang="en-US" sz="3400" dirty="0" err="1"/>
              <a:t>sabbo</a:t>
            </a:r>
            <a:r>
              <a:rPr lang="en-US" sz="3400" dirty="0"/>
              <a:t> </a:t>
            </a:r>
            <a:r>
              <a:rPr lang="en-US" sz="3400" dirty="0" err="1"/>
              <a:t>manusso</a:t>
            </a:r>
            <a:r>
              <a:rPr lang="en-US" sz="3400" dirty="0"/>
              <a:t> </a:t>
            </a:r>
            <a:r>
              <a:rPr lang="en-US" sz="3400" dirty="0" err="1"/>
              <a:t>āsi</a:t>
            </a:r>
            <a:r>
              <a:rPr lang="en-US" sz="3400" dirty="0"/>
              <a:t> </a:t>
            </a:r>
            <a:r>
              <a:rPr lang="en-US" sz="3400" dirty="0" err="1"/>
              <a:t>attano</a:t>
            </a:r>
            <a:r>
              <a:rPr lang="en-US" sz="3400" dirty="0"/>
              <a:t>, </a:t>
            </a:r>
            <a:r>
              <a:rPr lang="en-US" sz="3400" dirty="0" err="1"/>
              <a:t>amanusso</a:t>
            </a:r>
            <a:r>
              <a:rPr lang="en-US" sz="3400" dirty="0"/>
              <a:t> </a:t>
            </a:r>
            <a:r>
              <a:rPr lang="en-US" sz="3400" dirty="0" err="1"/>
              <a:t>vā</a:t>
            </a:r>
            <a:r>
              <a:rPr lang="en-US" sz="3400" dirty="0"/>
              <a:t> </a:t>
            </a:r>
            <a:r>
              <a:rPr lang="en-US" sz="3400" dirty="0" err="1"/>
              <a:t>gaṇhi</a:t>
            </a:r>
            <a:r>
              <a:rPr lang="en-US" sz="3400" dirty="0"/>
              <a:t> </a:t>
            </a:r>
            <a:r>
              <a:rPr lang="en-US" sz="3400" dirty="0" err="1"/>
              <a:t>sabbapacchimaṃ</a:t>
            </a:r>
            <a:r>
              <a:rPr lang="en-US" sz="34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ANH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27243" y="3016663"/>
          <a:ext cx="9697076" cy="3172103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8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2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Pali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liên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quan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Sabba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Mọi, tất cả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Tính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Manusso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Danh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nam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Atthi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Thì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là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tồn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Attan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Bản thân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Amanusso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Quỷ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6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Vā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Và, hoặc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Phụ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57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21720"/>
            <a:ext cx="9697076" cy="1661993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400" dirty="0" err="1"/>
              <a:t>Sabbo</a:t>
            </a:r>
            <a:r>
              <a:rPr lang="en-US" sz="3400" dirty="0"/>
              <a:t> </a:t>
            </a:r>
            <a:r>
              <a:rPr lang="en-US" sz="3400" dirty="0" err="1"/>
              <a:t>manusso</a:t>
            </a:r>
            <a:r>
              <a:rPr lang="en-US" sz="3400" dirty="0"/>
              <a:t> </a:t>
            </a:r>
            <a:r>
              <a:rPr lang="en-US" sz="3400" dirty="0" err="1"/>
              <a:t>atthi</a:t>
            </a:r>
            <a:r>
              <a:rPr lang="en-US" sz="3400" dirty="0"/>
              <a:t> </a:t>
            </a:r>
            <a:r>
              <a:rPr lang="en-US" sz="3400" dirty="0" err="1"/>
              <a:t>attano</a:t>
            </a:r>
            <a:r>
              <a:rPr lang="en-US" sz="3400" dirty="0"/>
              <a:t>, </a:t>
            </a:r>
            <a:r>
              <a:rPr lang="en-US" sz="3400" dirty="0" err="1"/>
              <a:t>amanusso</a:t>
            </a:r>
            <a:r>
              <a:rPr lang="en-US" sz="3400" dirty="0"/>
              <a:t> </a:t>
            </a:r>
            <a:r>
              <a:rPr lang="en-US" sz="3400" dirty="0" err="1"/>
              <a:t>vā</a:t>
            </a:r>
            <a:r>
              <a:rPr lang="en-US" sz="3400" dirty="0"/>
              <a:t> </a:t>
            </a:r>
            <a:r>
              <a:rPr lang="en-US" sz="3400" dirty="0" err="1"/>
              <a:t>gaṇheyya</a:t>
            </a:r>
            <a:r>
              <a:rPr lang="en-US" sz="3400" dirty="0"/>
              <a:t> </a:t>
            </a:r>
            <a:r>
              <a:rPr lang="en-US" sz="3400" dirty="0" err="1"/>
              <a:t>sabbapacchimaṃ</a:t>
            </a:r>
            <a:r>
              <a:rPr lang="en-US" sz="3400" dirty="0"/>
              <a:t> // </a:t>
            </a:r>
            <a:r>
              <a:rPr lang="en-US" sz="3400" dirty="0" err="1"/>
              <a:t>sabbo</a:t>
            </a:r>
            <a:r>
              <a:rPr lang="en-US" sz="3400" dirty="0"/>
              <a:t> </a:t>
            </a:r>
            <a:r>
              <a:rPr lang="en-US" sz="3400" dirty="0" err="1"/>
              <a:t>manusso</a:t>
            </a:r>
            <a:r>
              <a:rPr lang="en-US" sz="3400" dirty="0"/>
              <a:t> </a:t>
            </a:r>
            <a:r>
              <a:rPr lang="en-US" sz="3400" dirty="0" err="1"/>
              <a:t>āsi</a:t>
            </a:r>
            <a:r>
              <a:rPr lang="en-US" sz="3400" dirty="0"/>
              <a:t> </a:t>
            </a:r>
            <a:r>
              <a:rPr lang="en-US" sz="3400" dirty="0" err="1"/>
              <a:t>attano</a:t>
            </a:r>
            <a:r>
              <a:rPr lang="en-US" sz="3400" dirty="0"/>
              <a:t>, </a:t>
            </a:r>
            <a:r>
              <a:rPr lang="en-US" sz="3400" dirty="0" err="1"/>
              <a:t>amanusso</a:t>
            </a:r>
            <a:r>
              <a:rPr lang="en-US" sz="3400" dirty="0"/>
              <a:t> </a:t>
            </a:r>
            <a:r>
              <a:rPr lang="en-US" sz="3400" dirty="0" err="1"/>
              <a:t>vā</a:t>
            </a:r>
            <a:r>
              <a:rPr lang="en-US" sz="3400" dirty="0"/>
              <a:t> </a:t>
            </a:r>
            <a:r>
              <a:rPr lang="en-US" sz="3400" dirty="0" err="1"/>
              <a:t>gaṇhi</a:t>
            </a:r>
            <a:r>
              <a:rPr lang="en-US" sz="3400" dirty="0"/>
              <a:t> </a:t>
            </a:r>
            <a:r>
              <a:rPr lang="en-US" sz="3400" dirty="0" err="1"/>
              <a:t>sabbapacchimaṃ</a:t>
            </a:r>
            <a:r>
              <a:rPr lang="en-US" sz="34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ANH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27243" y="3016663"/>
          <a:ext cx="9697076" cy="314559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8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67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Pali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liên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quan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7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Gaṇhāti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Bắt lấy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1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8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Pacchima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Sau, phía sau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1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9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Āsi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là, tồn tại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bất định,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1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10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Gaṇhi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Bắt lấy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bất định,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14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14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Anh hiện đại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dirty="0">
                          <a:effectLst/>
                        </a:rPr>
                        <a:t>Everyman for himself, and the devil take the hindmost</a:t>
                      </a:r>
                      <a:endParaRPr lang="en-US" sz="2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192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63552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Mayaṃ</a:t>
            </a:r>
            <a:r>
              <a:rPr lang="en-US" sz="3600" dirty="0"/>
              <a:t> </a:t>
            </a:r>
            <a:r>
              <a:rPr lang="en-US" sz="3600" dirty="0" err="1"/>
              <a:t>sabbe</a:t>
            </a:r>
            <a:r>
              <a:rPr lang="en-US" sz="3600" dirty="0"/>
              <a:t> </a:t>
            </a:r>
            <a:r>
              <a:rPr lang="en-US" sz="3600" dirty="0" err="1"/>
              <a:t>hiṃseyyuṃ</a:t>
            </a:r>
            <a:r>
              <a:rPr lang="en-US" sz="3600" dirty="0"/>
              <a:t> // </a:t>
            </a:r>
          </a:p>
          <a:p>
            <a:pPr indent="-228600" algn="ctr"/>
            <a:r>
              <a:rPr lang="en-US" sz="3600" dirty="0" err="1"/>
              <a:t>mayaṃ</a:t>
            </a:r>
            <a:r>
              <a:rPr lang="en-US" sz="3600" dirty="0"/>
              <a:t> </a:t>
            </a:r>
            <a:r>
              <a:rPr lang="en-US" sz="3600" dirty="0" err="1"/>
              <a:t>sabbe</a:t>
            </a:r>
            <a:r>
              <a:rPr lang="en-US" sz="3600" dirty="0"/>
              <a:t> </a:t>
            </a:r>
            <a:r>
              <a:rPr lang="en-US" sz="3600" dirty="0" err="1"/>
              <a:t>hiṃsiṃsu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SENECA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27243" y="2612464"/>
          <a:ext cx="9697076" cy="308597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8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STT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Nghĩa Việt liên quan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Ahaṃ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Tôi, ta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Đại, nhân xưng, 1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Sabba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Tất cả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Hiṃsati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Làm hại, gây hại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4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Hiṃsi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Làm hại, gây hại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bất định,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99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9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Latin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dirty="0">
                          <a:effectLst/>
                        </a:rPr>
                        <a:t>Ad </a:t>
                      </a:r>
                      <a:r>
                        <a:rPr lang="en-US" sz="2200" i="1" dirty="0" err="1">
                          <a:effectLst/>
                        </a:rPr>
                        <a:t>nocendum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potentes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sumus</a:t>
                      </a:r>
                      <a:endParaRPr lang="en-US" sz="2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704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63552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Avaṅkaṃ</a:t>
            </a:r>
            <a:r>
              <a:rPr lang="en-US" sz="3600" dirty="0"/>
              <a:t> </a:t>
            </a:r>
            <a:r>
              <a:rPr lang="en-US" sz="3600" dirty="0" err="1"/>
              <a:t>anekadā</a:t>
            </a:r>
            <a:r>
              <a:rPr lang="en-US" sz="3600" dirty="0"/>
              <a:t> </a:t>
            </a:r>
            <a:r>
              <a:rPr lang="en-US" sz="3600" dirty="0" err="1"/>
              <a:t>netabbaṃ</a:t>
            </a:r>
            <a:r>
              <a:rPr lang="en-US" sz="3600" dirty="0"/>
              <a:t> </a:t>
            </a:r>
            <a:r>
              <a:rPr lang="en-US" sz="3600" dirty="0" err="1"/>
              <a:t>khayāya</a:t>
            </a:r>
            <a:r>
              <a:rPr lang="en-US" sz="3600" dirty="0"/>
              <a:t> </a:t>
            </a:r>
            <a:r>
              <a:rPr lang="en-US" sz="3600" dirty="0" err="1"/>
              <a:t>assa</a:t>
            </a:r>
            <a:r>
              <a:rPr lang="en-US" sz="3600" dirty="0"/>
              <a:t> // </a:t>
            </a:r>
            <a:r>
              <a:rPr lang="en-US" sz="3600" dirty="0" err="1"/>
              <a:t>avaṅkaṃ</a:t>
            </a:r>
            <a:r>
              <a:rPr lang="en-US" sz="3600" dirty="0"/>
              <a:t> </a:t>
            </a:r>
            <a:r>
              <a:rPr lang="en-US" sz="3600" dirty="0" err="1"/>
              <a:t>anekadā</a:t>
            </a:r>
            <a:r>
              <a:rPr lang="en-US" sz="3600" dirty="0"/>
              <a:t> </a:t>
            </a:r>
            <a:r>
              <a:rPr lang="en-US" sz="3600" dirty="0" err="1"/>
              <a:t>netabbaṃ</a:t>
            </a:r>
            <a:r>
              <a:rPr lang="en-US" sz="3600" dirty="0"/>
              <a:t> </a:t>
            </a:r>
            <a:r>
              <a:rPr lang="en-US" sz="3600" dirty="0" err="1"/>
              <a:t>khayāya</a:t>
            </a:r>
            <a:r>
              <a:rPr lang="en-US" sz="3600" dirty="0"/>
              <a:t> </a:t>
            </a:r>
            <a:r>
              <a:rPr lang="en-US" sz="3600" dirty="0" err="1"/>
              <a:t>siyā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PHAEDRUS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327243" y="2719147"/>
          <a:ext cx="9697076" cy="381494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8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1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Nghĩa Việt liên quan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Vaṅkaṃ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Sự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lươn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lẹo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Danh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trung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Ekadā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Một lần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Trạng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Netabba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Sẽ được dẫn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Tương phân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Khayo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Sự sụp đổ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Assa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là, tồn tại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chủ động, cầu khiến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3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6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Siyā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là, tồn tại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chủ động, cầu khiến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34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34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Latin 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dirty="0">
                          <a:effectLst/>
                        </a:rPr>
                        <a:t>Ad </a:t>
                      </a:r>
                      <a:r>
                        <a:rPr lang="en-US" sz="2200" i="1" dirty="0" err="1">
                          <a:effectLst/>
                        </a:rPr>
                        <a:t>perniciem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solet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agi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sinceritas</a:t>
                      </a:r>
                      <a:endParaRPr lang="en-US" sz="2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963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63552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vinicche</a:t>
            </a:r>
            <a:r>
              <a:rPr lang="en-US" sz="3600" dirty="0"/>
              <a:t> </a:t>
            </a:r>
            <a:r>
              <a:rPr lang="en-US" sz="3600" dirty="0" err="1"/>
              <a:t>khippaṃ</a:t>
            </a:r>
            <a:r>
              <a:rPr lang="en-US" sz="3600" dirty="0"/>
              <a:t>, so </a:t>
            </a:r>
            <a:r>
              <a:rPr lang="en-US" sz="3600" dirty="0" err="1"/>
              <a:t>assa</a:t>
            </a:r>
            <a:r>
              <a:rPr lang="en-US" sz="3600" dirty="0"/>
              <a:t> </a:t>
            </a:r>
            <a:r>
              <a:rPr lang="en-US" sz="3600" dirty="0" err="1"/>
              <a:t>anutāpī</a:t>
            </a:r>
            <a:r>
              <a:rPr lang="en-US" sz="3600" dirty="0"/>
              <a:t> </a:t>
            </a:r>
            <a:r>
              <a:rPr lang="en-US" sz="3600" dirty="0" err="1"/>
              <a:t>khippaṃ</a:t>
            </a:r>
            <a:r>
              <a:rPr lang="en-US" sz="3600" dirty="0"/>
              <a:t> // </a:t>
            </a:r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vinicche</a:t>
            </a:r>
            <a:r>
              <a:rPr lang="en-US" sz="3600" dirty="0"/>
              <a:t> </a:t>
            </a:r>
            <a:r>
              <a:rPr lang="en-US" sz="3600" dirty="0" err="1"/>
              <a:t>khippaṃ</a:t>
            </a:r>
            <a:r>
              <a:rPr lang="en-US" sz="3600" dirty="0"/>
              <a:t>, so </a:t>
            </a:r>
            <a:r>
              <a:rPr lang="en-US" sz="3600" dirty="0" err="1"/>
              <a:t>siyā</a:t>
            </a:r>
            <a:r>
              <a:rPr lang="en-US" sz="3600" dirty="0"/>
              <a:t> </a:t>
            </a:r>
            <a:r>
              <a:rPr lang="en-US" sz="3600" dirty="0" err="1"/>
              <a:t>anutāpī</a:t>
            </a:r>
            <a:r>
              <a:rPr lang="en-US" sz="3600" dirty="0"/>
              <a:t> </a:t>
            </a:r>
            <a:r>
              <a:rPr lang="en-US" sz="3600" dirty="0" err="1"/>
              <a:t>khippaṃ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PUBLILIUS SYRUS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27243" y="2482596"/>
          <a:ext cx="9697076" cy="422698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4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4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liên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quan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Yo/yaṃ/yā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 mà, vật mà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Mà người ấy, mà vật ấy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 nào, vật nào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Đại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quan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hệ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Viniccheti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Phán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xét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Khippaṃ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Nhanh chóng, vội vàng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Trạng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So/taṃ/sā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 ấy, vật ấy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Đại, nhân xưng/chỉ định 3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Assa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là, trở thành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chủ động, cầu khiến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6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Anutāpin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 ăn năn, người hối hận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8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7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Siyā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là, trở thành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chủ động, cầu khiến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NA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Latin 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dirty="0">
                          <a:effectLst/>
                        </a:rPr>
                        <a:t>Ad </a:t>
                      </a:r>
                      <a:r>
                        <a:rPr lang="en-US" sz="2200" i="1" dirty="0" err="1">
                          <a:effectLst/>
                        </a:rPr>
                        <a:t>poenitendum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properat</a:t>
                      </a:r>
                      <a:r>
                        <a:rPr lang="en-US" sz="2200" i="1" dirty="0">
                          <a:effectLst/>
                        </a:rPr>
                        <a:t>, </a:t>
                      </a:r>
                      <a:r>
                        <a:rPr lang="en-US" sz="2200" i="1" dirty="0" err="1">
                          <a:effectLst/>
                        </a:rPr>
                        <a:t>cito</a:t>
                      </a:r>
                      <a:r>
                        <a:rPr lang="en-US" sz="2200" i="1" dirty="0">
                          <a:effectLst/>
                        </a:rPr>
                        <a:t> qui </a:t>
                      </a:r>
                      <a:r>
                        <a:rPr lang="en-US" sz="2200" i="1" dirty="0" err="1">
                          <a:effectLst/>
                        </a:rPr>
                        <a:t>judicat</a:t>
                      </a:r>
                      <a:endParaRPr lang="en-US" sz="2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935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944284"/>
            <a:ext cx="9697076" cy="1754326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/>
              <a:t>So </a:t>
            </a:r>
            <a:r>
              <a:rPr lang="en-US" sz="3600" dirty="0" err="1"/>
              <a:t>jīvitāya</a:t>
            </a:r>
            <a:r>
              <a:rPr lang="en-US" sz="3600" dirty="0"/>
              <a:t> </a:t>
            </a:r>
            <a:r>
              <a:rPr lang="en-US" sz="3600" dirty="0" err="1"/>
              <a:t>sajjito</a:t>
            </a:r>
            <a:r>
              <a:rPr lang="en-US" sz="3600" dirty="0"/>
              <a:t> </a:t>
            </a:r>
            <a:r>
              <a:rPr lang="en-US" sz="3600" dirty="0" err="1"/>
              <a:t>assa</a:t>
            </a:r>
            <a:r>
              <a:rPr lang="en-US" sz="3600" dirty="0"/>
              <a:t> </a:t>
            </a:r>
            <a:r>
              <a:rPr lang="en-US" sz="3600" dirty="0" err="1"/>
              <a:t>seyyaṃ</a:t>
            </a:r>
            <a:r>
              <a:rPr lang="en-US" sz="3600" dirty="0"/>
              <a:t>, </a:t>
            </a:r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dhāreyya</a:t>
            </a:r>
            <a:r>
              <a:rPr lang="en-US" sz="3600" dirty="0"/>
              <a:t> </a:t>
            </a:r>
            <a:r>
              <a:rPr lang="en-US" sz="3600" dirty="0" err="1"/>
              <a:t>ūnaṃ</a:t>
            </a:r>
            <a:r>
              <a:rPr lang="en-US" sz="3600" dirty="0"/>
              <a:t>, </a:t>
            </a:r>
            <a:r>
              <a:rPr lang="en-US" sz="3600" dirty="0" err="1"/>
              <a:t>yathā</a:t>
            </a:r>
            <a:r>
              <a:rPr lang="en-US" sz="3600" dirty="0"/>
              <a:t> </a:t>
            </a:r>
            <a:r>
              <a:rPr lang="en-US" sz="3600" dirty="0" err="1"/>
              <a:t>plavanaṃ</a:t>
            </a:r>
            <a:r>
              <a:rPr lang="en-US" sz="3600" dirty="0"/>
              <a:t> // so </a:t>
            </a:r>
            <a:r>
              <a:rPr lang="en-US" sz="3600" dirty="0" err="1"/>
              <a:t>jīvitāya</a:t>
            </a:r>
            <a:r>
              <a:rPr lang="en-US" sz="3600" dirty="0"/>
              <a:t> </a:t>
            </a:r>
            <a:r>
              <a:rPr lang="en-US" sz="3600" dirty="0" err="1"/>
              <a:t>sajjito</a:t>
            </a:r>
            <a:r>
              <a:rPr lang="en-US" sz="3600" dirty="0"/>
              <a:t> </a:t>
            </a:r>
            <a:r>
              <a:rPr lang="en-US" sz="3600" dirty="0" err="1"/>
              <a:t>siyā</a:t>
            </a:r>
            <a:r>
              <a:rPr lang="en-US" sz="3600" dirty="0"/>
              <a:t> </a:t>
            </a:r>
            <a:r>
              <a:rPr lang="en-US" sz="3600" dirty="0" err="1"/>
              <a:t>seyyaṃ</a:t>
            </a:r>
            <a:r>
              <a:rPr lang="en-US" sz="3600" dirty="0"/>
              <a:t>, </a:t>
            </a:r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dhāreyya</a:t>
            </a:r>
            <a:r>
              <a:rPr lang="en-US" sz="3600" dirty="0"/>
              <a:t> </a:t>
            </a:r>
            <a:r>
              <a:rPr lang="en-US" sz="3600" dirty="0" err="1"/>
              <a:t>ūnaṃ</a:t>
            </a:r>
            <a:r>
              <a:rPr lang="en-US" sz="3600" dirty="0"/>
              <a:t>, </a:t>
            </a:r>
            <a:r>
              <a:rPr lang="en-US" sz="3600" dirty="0" err="1"/>
              <a:t>yathā</a:t>
            </a:r>
            <a:r>
              <a:rPr lang="en-US" sz="3600" dirty="0"/>
              <a:t> </a:t>
            </a:r>
            <a:r>
              <a:rPr lang="en-US" sz="3600" dirty="0" err="1"/>
              <a:t>plavanaṃ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APULEIUS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27243" y="2914285"/>
          <a:ext cx="9697076" cy="351302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8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2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Pali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liên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quan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So/taṃ/sā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Người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ấy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vật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ấy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Đại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nhân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xưng</a:t>
                      </a:r>
                      <a:r>
                        <a:rPr lang="en-US" sz="2200" dirty="0">
                          <a:effectLst/>
                        </a:rPr>
                        <a:t>/</a:t>
                      </a:r>
                      <a:r>
                        <a:rPr lang="en-US" sz="2200" dirty="0" err="1">
                          <a:effectLst/>
                        </a:rPr>
                        <a:t>chỉ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định</a:t>
                      </a:r>
                      <a:r>
                        <a:rPr lang="en-US" sz="2200" dirty="0">
                          <a:effectLst/>
                        </a:rPr>
                        <a:t> 3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Jīvitaṃ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Cuộc sống, đời sống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trung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Sajjita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Được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trang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bị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Quá phân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Assa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là, tồn tại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chủ động, cầu khiến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Seyyaṃ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Tốt hơn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Trạng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0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6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Yo</a:t>
                      </a:r>
                      <a:r>
                        <a:rPr lang="en-US" sz="2200" b="1" dirty="0">
                          <a:effectLst/>
                        </a:rPr>
                        <a:t>/</a:t>
                      </a:r>
                      <a:r>
                        <a:rPr lang="en-US" sz="2200" b="1" dirty="0" err="1">
                          <a:effectLst/>
                        </a:rPr>
                        <a:t>yaṃ</a:t>
                      </a:r>
                      <a:r>
                        <a:rPr lang="en-US" sz="2200" b="1" dirty="0">
                          <a:effectLst/>
                        </a:rPr>
                        <a:t>/</a:t>
                      </a:r>
                      <a:r>
                        <a:rPr lang="en-US" sz="2200" b="1" dirty="0" err="1">
                          <a:effectLst/>
                        </a:rPr>
                        <a:t>yā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 mà, vật mà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Mà người ấy, mà vật ấy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Người nào, vật nào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Đại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quan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hệ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466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944284"/>
            <a:ext cx="9697076" cy="1754326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/>
              <a:t>So </a:t>
            </a:r>
            <a:r>
              <a:rPr lang="en-US" sz="3600" dirty="0" err="1"/>
              <a:t>jīvitāya</a:t>
            </a:r>
            <a:r>
              <a:rPr lang="en-US" sz="3600" dirty="0"/>
              <a:t> </a:t>
            </a:r>
            <a:r>
              <a:rPr lang="en-US" sz="3600" dirty="0" err="1"/>
              <a:t>sajjito</a:t>
            </a:r>
            <a:r>
              <a:rPr lang="en-US" sz="3600" dirty="0"/>
              <a:t> </a:t>
            </a:r>
            <a:r>
              <a:rPr lang="en-US" sz="3600" dirty="0" err="1"/>
              <a:t>assa</a:t>
            </a:r>
            <a:r>
              <a:rPr lang="en-US" sz="3600" dirty="0"/>
              <a:t> </a:t>
            </a:r>
            <a:r>
              <a:rPr lang="en-US" sz="3600" dirty="0" err="1"/>
              <a:t>seyyaṃ</a:t>
            </a:r>
            <a:r>
              <a:rPr lang="en-US" sz="3600" dirty="0"/>
              <a:t>, </a:t>
            </a:r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dhāreyya</a:t>
            </a:r>
            <a:r>
              <a:rPr lang="en-US" sz="3600" dirty="0"/>
              <a:t> </a:t>
            </a:r>
            <a:r>
              <a:rPr lang="en-US" sz="3600" dirty="0" err="1"/>
              <a:t>ūnaṃ</a:t>
            </a:r>
            <a:r>
              <a:rPr lang="en-US" sz="3600" dirty="0"/>
              <a:t>, </a:t>
            </a:r>
            <a:r>
              <a:rPr lang="en-US" sz="3600" dirty="0" err="1"/>
              <a:t>yathā</a:t>
            </a:r>
            <a:r>
              <a:rPr lang="en-US" sz="3600" dirty="0"/>
              <a:t> </a:t>
            </a:r>
            <a:r>
              <a:rPr lang="en-US" sz="3600" dirty="0" err="1"/>
              <a:t>plavanaṃ</a:t>
            </a:r>
            <a:r>
              <a:rPr lang="en-US" sz="3600" dirty="0"/>
              <a:t> // so </a:t>
            </a:r>
            <a:r>
              <a:rPr lang="en-US" sz="3600" dirty="0" err="1"/>
              <a:t>jīvitāya</a:t>
            </a:r>
            <a:r>
              <a:rPr lang="en-US" sz="3600" dirty="0"/>
              <a:t> </a:t>
            </a:r>
            <a:r>
              <a:rPr lang="en-US" sz="3600" dirty="0" err="1"/>
              <a:t>sajjito</a:t>
            </a:r>
            <a:r>
              <a:rPr lang="en-US" sz="3600" dirty="0"/>
              <a:t> </a:t>
            </a:r>
            <a:r>
              <a:rPr lang="en-US" sz="3600" dirty="0" err="1"/>
              <a:t>siyā</a:t>
            </a:r>
            <a:r>
              <a:rPr lang="en-US" sz="3600" dirty="0"/>
              <a:t> </a:t>
            </a:r>
            <a:r>
              <a:rPr lang="en-US" sz="3600" dirty="0" err="1"/>
              <a:t>seyyaṃ</a:t>
            </a:r>
            <a:r>
              <a:rPr lang="en-US" sz="3600" dirty="0"/>
              <a:t>, </a:t>
            </a:r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dhāreyya</a:t>
            </a:r>
            <a:r>
              <a:rPr lang="en-US" sz="3600" dirty="0"/>
              <a:t> </a:t>
            </a:r>
            <a:r>
              <a:rPr lang="en-US" sz="3600" dirty="0" err="1"/>
              <a:t>ūnaṃ</a:t>
            </a:r>
            <a:r>
              <a:rPr lang="en-US" sz="3600" dirty="0"/>
              <a:t>, </a:t>
            </a:r>
            <a:r>
              <a:rPr lang="en-US" sz="3600" dirty="0" err="1"/>
              <a:t>yathā</a:t>
            </a:r>
            <a:r>
              <a:rPr lang="en-US" sz="3600" dirty="0"/>
              <a:t> </a:t>
            </a:r>
            <a:r>
              <a:rPr lang="en-US" sz="3600" dirty="0" err="1"/>
              <a:t>plavanaṃ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APULEIUS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27243" y="2914285"/>
          <a:ext cx="9697076" cy="348651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8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Pali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liên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quan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7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Dhāreti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Mang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vác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Động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hiện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tại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chủ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động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mô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tả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8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Ūnaṃ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Ít hơn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Trạng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9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Yathā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Giống như (kết hợp trực bổ cách)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Phụ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10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Plavanaṃ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Việc bơi lội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Danh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trung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11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Siyā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là, trở thành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Động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chủ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động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cầu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khiến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78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NA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78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Latin 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dirty="0">
                          <a:effectLst/>
                        </a:rPr>
                        <a:t>Ad </a:t>
                      </a:r>
                      <a:r>
                        <a:rPr lang="en-US" sz="2200" i="1" dirty="0" err="1">
                          <a:effectLst/>
                        </a:rPr>
                        <a:t>vivendum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velut</a:t>
                      </a:r>
                      <a:r>
                        <a:rPr lang="en-US" sz="2200" i="1" dirty="0">
                          <a:effectLst/>
                        </a:rPr>
                        <a:t> ad </a:t>
                      </a:r>
                      <a:r>
                        <a:rPr lang="en-US" sz="2200" i="1" dirty="0" err="1">
                          <a:effectLst/>
                        </a:rPr>
                        <a:t>natandum</a:t>
                      </a:r>
                      <a:r>
                        <a:rPr lang="en-US" sz="2200" i="1" dirty="0">
                          <a:effectLst/>
                        </a:rPr>
                        <a:t> is </a:t>
                      </a:r>
                      <a:r>
                        <a:rPr lang="en-US" sz="2200" i="1" dirty="0" err="1">
                          <a:effectLst/>
                        </a:rPr>
                        <a:t>melior</a:t>
                      </a:r>
                      <a:r>
                        <a:rPr lang="en-US" sz="2200" i="1" dirty="0">
                          <a:effectLst/>
                        </a:rPr>
                        <a:t> qui </a:t>
                      </a:r>
                      <a:r>
                        <a:rPr lang="en-US" sz="2200" i="1" dirty="0" err="1">
                          <a:effectLst/>
                        </a:rPr>
                        <a:t>onere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liberior</a:t>
                      </a:r>
                      <a:endParaRPr lang="en-US" sz="2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723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63552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Bahusukarataraṃ</a:t>
            </a:r>
            <a:r>
              <a:rPr lang="en-US" sz="3600" dirty="0"/>
              <a:t> </a:t>
            </a:r>
            <a:r>
              <a:rPr lang="en-US" sz="3600" dirty="0" err="1"/>
              <a:t>hoti</a:t>
            </a:r>
            <a:r>
              <a:rPr lang="en-US" sz="3600" dirty="0"/>
              <a:t> </a:t>
            </a:r>
            <a:r>
              <a:rPr lang="en-US" sz="3600" dirty="0" err="1"/>
              <a:t>yuñjituṃ</a:t>
            </a:r>
            <a:r>
              <a:rPr lang="en-US" sz="3600" dirty="0"/>
              <a:t> </a:t>
            </a:r>
            <a:r>
              <a:rPr lang="en-US" sz="3600" dirty="0" err="1"/>
              <a:t>anekesu</a:t>
            </a:r>
            <a:r>
              <a:rPr lang="en-US" sz="3600" dirty="0"/>
              <a:t> </a:t>
            </a:r>
            <a:r>
              <a:rPr lang="en-US" sz="3600" dirty="0" err="1"/>
              <a:t>kiccesu</a:t>
            </a:r>
            <a:r>
              <a:rPr lang="en-US" sz="3600" dirty="0"/>
              <a:t> eke </a:t>
            </a:r>
            <a:r>
              <a:rPr lang="en-US" sz="3600" dirty="0" err="1"/>
              <a:t>samaye</a:t>
            </a:r>
            <a:r>
              <a:rPr lang="en-US" sz="3600" dirty="0"/>
              <a:t> </a:t>
            </a:r>
            <a:r>
              <a:rPr lang="en-US" sz="3600" dirty="0" err="1"/>
              <a:t>ocinā</a:t>
            </a:r>
            <a:r>
              <a:rPr lang="en-US" sz="3600" dirty="0"/>
              <a:t> </a:t>
            </a:r>
            <a:r>
              <a:rPr lang="en-US" sz="3600" dirty="0" err="1"/>
              <a:t>vasānaṃ</a:t>
            </a:r>
            <a:r>
              <a:rPr lang="en-US" sz="3600" dirty="0"/>
              <a:t> </a:t>
            </a:r>
            <a:r>
              <a:rPr lang="en-US" sz="3600" dirty="0" err="1"/>
              <a:t>ekakāya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QUINTILIAN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327243" y="2430912"/>
          <a:ext cx="9697076" cy="4314443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8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2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Nghĩa Việt liên quan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Bahu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Nhiều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Sukara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Dễ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3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-tara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Hơn</a:t>
                      </a:r>
                      <a:r>
                        <a:rPr lang="en-US" sz="2200" dirty="0">
                          <a:effectLst/>
                        </a:rPr>
                        <a:t> (</a:t>
                      </a:r>
                      <a:r>
                        <a:rPr lang="en-US" sz="2200" dirty="0" err="1">
                          <a:effectLst/>
                        </a:rPr>
                        <a:t>dùng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trong</a:t>
                      </a:r>
                      <a:r>
                        <a:rPr lang="en-US" sz="2200" dirty="0">
                          <a:effectLst/>
                        </a:rPr>
                        <a:t> so </a:t>
                      </a:r>
                      <a:r>
                        <a:rPr lang="en-US" sz="2200" dirty="0" err="1">
                          <a:effectLst/>
                        </a:rPr>
                        <a:t>sánh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hơn</a:t>
                      </a:r>
                      <a:r>
                        <a:rPr lang="en-US" sz="2200" dirty="0">
                          <a:effectLst/>
                        </a:rPr>
                        <a:t>)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Hậu tố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Hoti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là, tồn tại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động, mô tả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3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Yuñjituṃ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Tham gia, tiến hành (kết hợp vị trí cách)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nguyên mẫu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6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Eka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Một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7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Kiccaṃ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Phận sự, nhiệm vụ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trung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8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Samayo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Thời gian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Danh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nam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82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	</a:t>
            </a:r>
            <a:r>
              <a:rPr lang="fr-FR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CĂN ĐỘNG TỪ HĀ</a:t>
            </a:r>
            <a:endParaRPr lang="en-US" sz="3600" dirty="0">
              <a:solidFill>
                <a:srgbClr val="FBC25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9615"/>
            <a:ext cx="10702491" cy="4353808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Từ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căn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từ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hā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‘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suy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’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từ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quan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597025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hāyati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				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suy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yếu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hao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mòn</a:t>
            </a:r>
            <a:endParaRPr lang="en-US" sz="2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597025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vijahati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				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từ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bỏ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bỏ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rơi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rời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khỏi</a:t>
            </a:r>
            <a:endParaRPr lang="en-US" sz="2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597025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pajahati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			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từ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bỏ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bỏ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rơi</a:t>
            </a:r>
            <a:endParaRPr lang="en-US" sz="2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597025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jahati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jahāti</a:t>
            </a:r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từ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bỏ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bỏ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rơi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rời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khỏi</a:t>
            </a:r>
            <a:endParaRPr lang="en-US" sz="2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1597025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hāpeti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				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bỏ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qua,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bỏ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lơ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b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				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làm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nhỏ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ngoại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</a:t>
            </a:r>
            <a:endParaRPr lang="en-US" sz="2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153483-3D53-4485-B98D-4F3EC6762D17}"/>
              </a:ext>
            </a:extLst>
          </p:cNvPr>
          <p:cNvSpPr/>
          <p:nvPr/>
        </p:nvSpPr>
        <p:spPr>
          <a:xfrm>
            <a:off x="1803133" y="2820202"/>
            <a:ext cx="8585734" cy="3513221"/>
          </a:xfrm>
          <a:prstGeom prst="rect">
            <a:avLst/>
          </a:prstGeom>
          <a:noFill/>
          <a:ln>
            <a:solidFill>
              <a:srgbClr val="814B1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83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63552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Bahusukarataraṃ</a:t>
            </a:r>
            <a:r>
              <a:rPr lang="en-US" sz="3600" dirty="0"/>
              <a:t> </a:t>
            </a:r>
            <a:r>
              <a:rPr lang="en-US" sz="3600" dirty="0" err="1"/>
              <a:t>hoti</a:t>
            </a:r>
            <a:r>
              <a:rPr lang="en-US" sz="3600" dirty="0"/>
              <a:t> </a:t>
            </a:r>
            <a:r>
              <a:rPr lang="en-US" sz="3600" dirty="0" err="1"/>
              <a:t>yuñjituṃ</a:t>
            </a:r>
            <a:r>
              <a:rPr lang="en-US" sz="3600" dirty="0"/>
              <a:t> </a:t>
            </a:r>
            <a:r>
              <a:rPr lang="en-US" sz="3600" dirty="0" err="1"/>
              <a:t>anekesu</a:t>
            </a:r>
            <a:r>
              <a:rPr lang="en-US" sz="3600" dirty="0"/>
              <a:t> </a:t>
            </a:r>
            <a:r>
              <a:rPr lang="en-US" sz="3600" dirty="0" err="1"/>
              <a:t>kiccesu</a:t>
            </a:r>
            <a:r>
              <a:rPr lang="en-US" sz="3600" dirty="0"/>
              <a:t> eke </a:t>
            </a:r>
            <a:r>
              <a:rPr lang="en-US" sz="3600" dirty="0" err="1"/>
              <a:t>samaye</a:t>
            </a:r>
            <a:r>
              <a:rPr lang="en-US" sz="3600" dirty="0"/>
              <a:t> </a:t>
            </a:r>
            <a:r>
              <a:rPr lang="en-US" sz="3600" dirty="0" err="1"/>
              <a:t>ocinā</a:t>
            </a:r>
            <a:r>
              <a:rPr lang="en-US" sz="3600" dirty="0"/>
              <a:t> </a:t>
            </a:r>
            <a:r>
              <a:rPr lang="en-US" sz="3600" dirty="0" err="1"/>
              <a:t>vasānaṃ</a:t>
            </a:r>
            <a:r>
              <a:rPr lang="en-US" sz="3600" dirty="0"/>
              <a:t> </a:t>
            </a:r>
            <a:r>
              <a:rPr lang="en-US" sz="3600" dirty="0" err="1"/>
              <a:t>ekakāya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QUINTILIAN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327243" y="2430912"/>
          <a:ext cx="9697076" cy="3930133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8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78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Nghĩa Việt liên quan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5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9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Ocinaṃ</a:t>
                      </a:r>
                      <a:endParaRPr lang="en-US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Sự thu thập, sự gom góp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Danh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trung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10</a:t>
                      </a:r>
                      <a:endParaRPr lang="en-US" sz="2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Vaso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Sức mạnh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trung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11</a:t>
                      </a:r>
                      <a:endParaRPr lang="en-US" sz="2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Ekaka</a:t>
                      </a:r>
                      <a:endParaRPr lang="en-US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Duy nhất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335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@ </a:t>
                      </a:r>
                      <a:r>
                        <a:rPr lang="en-US" sz="2200" dirty="0" err="1">
                          <a:effectLst/>
                        </a:rPr>
                        <a:t>Công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thức</a:t>
                      </a:r>
                      <a:r>
                        <a:rPr lang="en-US" sz="2200" dirty="0">
                          <a:effectLst/>
                        </a:rPr>
                        <a:t> so </a:t>
                      </a:r>
                      <a:r>
                        <a:rPr lang="en-US" sz="2200" dirty="0" err="1">
                          <a:effectLst/>
                        </a:rPr>
                        <a:t>sánh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hơn</a:t>
                      </a:r>
                      <a:r>
                        <a:rPr lang="en-US" sz="2200" dirty="0">
                          <a:effectLst/>
                        </a:rPr>
                        <a:t> = [</a:t>
                      </a:r>
                      <a:r>
                        <a:rPr lang="en-US" sz="2200" dirty="0" err="1">
                          <a:effectLst/>
                        </a:rPr>
                        <a:t>Tính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so </a:t>
                      </a:r>
                      <a:r>
                        <a:rPr lang="en-US" sz="2200" dirty="0" err="1">
                          <a:effectLst/>
                        </a:rPr>
                        <a:t>sánh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hơn</a:t>
                      </a:r>
                      <a:r>
                        <a:rPr lang="en-US" sz="2200" dirty="0">
                          <a:effectLst/>
                        </a:rPr>
                        <a:t> + </a:t>
                      </a:r>
                      <a:r>
                        <a:rPr lang="en-US" sz="2200" dirty="0" err="1">
                          <a:effectLst/>
                        </a:rPr>
                        <a:t>danh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xuất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xứ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r>
                        <a:rPr lang="en-US" sz="2200" dirty="0">
                          <a:effectLst/>
                        </a:rPr>
                        <a:t>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@ </a:t>
                      </a:r>
                      <a:r>
                        <a:rPr lang="en-US" sz="2200" dirty="0" err="1">
                          <a:effectLst/>
                        </a:rPr>
                        <a:t>Tính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dùng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như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danh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78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>
                          <a:effectLst/>
                        </a:rPr>
                        <a:t>Câu gốc Latin </a:t>
                      </a:r>
                      <a:endParaRPr lang="en-US" sz="22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dirty="0" err="1">
                          <a:effectLst/>
                        </a:rPr>
                        <a:t>Adeo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facilius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est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multa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facere</a:t>
                      </a:r>
                      <a:r>
                        <a:rPr lang="en-US" sz="2200" i="1" dirty="0">
                          <a:effectLst/>
                        </a:rPr>
                        <a:t> quam </a:t>
                      </a:r>
                      <a:r>
                        <a:rPr lang="en-US" sz="2200" i="1" dirty="0" err="1">
                          <a:effectLst/>
                        </a:rPr>
                        <a:t>diu</a:t>
                      </a:r>
                      <a:endParaRPr lang="en-US" sz="2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21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	</a:t>
            </a:r>
            <a:r>
              <a:rPr lang="fr-FR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CĂN ĐỘNG TỪ HĀ</a:t>
            </a:r>
            <a:endParaRPr lang="en-US" sz="3600" dirty="0">
              <a:solidFill>
                <a:srgbClr val="FBC25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9614"/>
            <a:ext cx="10702491" cy="4802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471200"/>
                </a:solidFill>
                <a:highlight>
                  <a:srgbClr val="FBC25D"/>
                </a:highlight>
              </a:rPr>
              <a:t>Chú</a:t>
            </a:r>
            <a:r>
              <a:rPr lang="en-US" sz="2400" b="1" dirty="0">
                <a:solidFill>
                  <a:srgbClr val="471200"/>
                </a:solidFill>
                <a:highlight>
                  <a:srgbClr val="FBC25D"/>
                </a:highlight>
              </a:rPr>
              <a:t> Ý</a:t>
            </a:r>
            <a:endParaRPr lang="en-US" sz="20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rong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số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các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từ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căn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hā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từ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gần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và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hầu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hết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có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gốc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là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jah</a:t>
            </a:r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(a)-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 Sau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là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vài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</a:t>
            </a:r>
            <a:endParaRPr lang="en-US" sz="2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200" i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906D5A-F4D4-42CE-968A-8F0AE11B4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234793"/>
              </p:ext>
            </p:extLst>
          </p:nvPr>
        </p:nvGraphicFramePr>
        <p:xfrm>
          <a:off x="838199" y="3214838"/>
          <a:ext cx="10515600" cy="327803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70575">
                  <a:extLst>
                    <a:ext uri="{9D8B030D-6E8A-4147-A177-3AD203B41FA5}">
                      <a16:colId xmlns:a16="http://schemas.microsoft.com/office/drawing/2014/main" val="945222805"/>
                    </a:ext>
                  </a:extLst>
                </a:gridCol>
                <a:gridCol w="1541973">
                  <a:extLst>
                    <a:ext uri="{9D8B030D-6E8A-4147-A177-3AD203B41FA5}">
                      <a16:colId xmlns:a16="http://schemas.microsoft.com/office/drawing/2014/main" val="1768922274"/>
                    </a:ext>
                  </a:extLst>
                </a:gridCol>
                <a:gridCol w="1624195">
                  <a:extLst>
                    <a:ext uri="{9D8B030D-6E8A-4147-A177-3AD203B41FA5}">
                      <a16:colId xmlns:a16="http://schemas.microsoft.com/office/drawing/2014/main" val="398079794"/>
                    </a:ext>
                  </a:extLst>
                </a:gridCol>
                <a:gridCol w="1636585">
                  <a:extLst>
                    <a:ext uri="{9D8B030D-6E8A-4147-A177-3AD203B41FA5}">
                      <a16:colId xmlns:a16="http://schemas.microsoft.com/office/drawing/2014/main" val="803238946"/>
                    </a:ext>
                  </a:extLst>
                </a:gridCol>
                <a:gridCol w="1561122">
                  <a:extLst>
                    <a:ext uri="{9D8B030D-6E8A-4147-A177-3AD203B41FA5}">
                      <a16:colId xmlns:a16="http://schemas.microsoft.com/office/drawing/2014/main" val="3364226348"/>
                    </a:ext>
                  </a:extLst>
                </a:gridCol>
                <a:gridCol w="1481150">
                  <a:extLst>
                    <a:ext uri="{9D8B030D-6E8A-4147-A177-3AD203B41FA5}">
                      <a16:colId xmlns:a16="http://schemas.microsoft.com/office/drawing/2014/main" val="178453718"/>
                    </a:ext>
                  </a:extLst>
                </a:gridCol>
              </a:tblGrid>
              <a:tr h="6175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Hiện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800" dirty="0" err="1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tại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, </a:t>
                      </a:r>
                      <a:r>
                        <a:rPr lang="en-US" sz="1800" dirty="0" err="1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ngôi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3, </a:t>
                      </a:r>
                      <a:r>
                        <a:rPr lang="en-US" sz="1800" dirty="0" err="1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số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800" dirty="0" err="1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ít</a:t>
                      </a:r>
                      <a:endParaRPr 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hāyati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vijahati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pajahati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</a:rPr>
                        <a:t> /</a:t>
                      </a: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pajahāti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jahāti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hāpeti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610030"/>
                  </a:ext>
                </a:extLst>
              </a:tr>
              <a:tr h="4656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Bất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định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ngôi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</a:rPr>
                        <a:t> 3, </a:t>
                      </a: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số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ít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n>
                            <a:noFill/>
                          </a:ln>
                          <a:effectLst/>
                        </a:rPr>
                        <a:t>hāyi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000">
                          <a:ln>
                            <a:noFill/>
                          </a:ln>
                          <a:effectLst/>
                        </a:rPr>
                        <a:t>vijahi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000">
                          <a:ln>
                            <a:noFill/>
                          </a:ln>
                          <a:effectLst/>
                        </a:rPr>
                        <a:t>pajahi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n>
                            <a:noFill/>
                          </a:ln>
                          <a:effectLst/>
                        </a:rPr>
                        <a:t>jahi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n>
                            <a:noFill/>
                          </a:ln>
                          <a:effectLst/>
                        </a:rPr>
                        <a:t>hāpesi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7279808"/>
                  </a:ext>
                </a:extLst>
              </a:tr>
              <a:tr h="6317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Gốc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hiện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phân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n>
                            <a:noFill/>
                          </a:ln>
                          <a:effectLst/>
                        </a:rPr>
                        <a:t>hāyanta</a:t>
                      </a:r>
                      <a:r>
                        <a:rPr lang="en-US" sz="2000" dirty="0">
                          <a:ln>
                            <a:noFill/>
                          </a:ln>
                          <a:effectLst/>
                        </a:rPr>
                        <a:t> /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n>
                            <a:noFill/>
                          </a:ln>
                          <a:effectLst/>
                        </a:rPr>
                        <a:t>hāyamāna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000" dirty="0" err="1">
                          <a:ln>
                            <a:noFill/>
                          </a:ln>
                          <a:effectLst/>
                        </a:rPr>
                        <a:t>vijahanta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000">
                          <a:ln>
                            <a:noFill/>
                          </a:ln>
                          <a:effectLst/>
                        </a:rPr>
                        <a:t>pajahanta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n>
                            <a:noFill/>
                          </a:ln>
                          <a:effectLst/>
                        </a:rPr>
                        <a:t>jahanta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n>
                            <a:noFill/>
                          </a:ln>
                          <a:effectLst/>
                        </a:rPr>
                        <a:t>hāpenta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7741051"/>
                  </a:ext>
                </a:extLst>
              </a:tr>
              <a:tr h="4656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Gốc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quá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phân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n>
                            <a:noFill/>
                          </a:ln>
                          <a:effectLst/>
                        </a:rPr>
                        <a:t>hīna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000" dirty="0" err="1">
                          <a:ln>
                            <a:noFill/>
                          </a:ln>
                          <a:effectLst/>
                        </a:rPr>
                        <a:t>vijahita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000" dirty="0" err="1">
                          <a:ln>
                            <a:noFill/>
                          </a:ln>
                          <a:effectLst/>
                        </a:rPr>
                        <a:t>pajahita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n>
                            <a:noFill/>
                          </a:ln>
                          <a:effectLst/>
                        </a:rPr>
                        <a:t>jahita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n>
                            <a:noFill/>
                          </a:ln>
                          <a:effectLst/>
                        </a:rPr>
                        <a:t>hāpita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6504409"/>
                  </a:ext>
                </a:extLst>
              </a:tr>
              <a:tr h="6317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Động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từ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bất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biến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n>
                            <a:noFill/>
                          </a:ln>
                          <a:effectLst/>
                        </a:rPr>
                        <a:t>hāyitvā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000">
                          <a:ln>
                            <a:noFill/>
                          </a:ln>
                          <a:effectLst/>
                        </a:rPr>
                        <a:t>vijahitvā /</a:t>
                      </a:r>
                      <a:endParaRPr lang="en-US" sz="20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000">
                          <a:ln>
                            <a:noFill/>
                          </a:ln>
                          <a:effectLst/>
                        </a:rPr>
                        <a:t>vihāya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000" dirty="0" err="1">
                          <a:ln>
                            <a:noFill/>
                          </a:ln>
                          <a:effectLst/>
                        </a:rPr>
                        <a:t>pajahitvā</a:t>
                      </a:r>
                      <a:r>
                        <a:rPr lang="en-US" sz="2000" dirty="0">
                          <a:ln>
                            <a:noFill/>
                          </a:ln>
                          <a:effectLst/>
                        </a:rPr>
                        <a:t> /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000" dirty="0" err="1">
                          <a:ln>
                            <a:noFill/>
                          </a:ln>
                          <a:effectLst/>
                        </a:rPr>
                        <a:t>pahāya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n>
                            <a:noFill/>
                          </a:ln>
                          <a:effectLst/>
                        </a:rPr>
                        <a:t>jahitvā</a:t>
                      </a:r>
                      <a:r>
                        <a:rPr lang="en-US" sz="2000" dirty="0">
                          <a:ln>
                            <a:noFill/>
                          </a:ln>
                          <a:effectLst/>
                        </a:rPr>
                        <a:t> /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n>
                            <a:noFill/>
                          </a:ln>
                          <a:effectLst/>
                        </a:rPr>
                        <a:t>hitvā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n>
                            <a:noFill/>
                          </a:ln>
                          <a:effectLst/>
                        </a:rPr>
                        <a:t>hāpetvā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1411"/>
                  </a:ext>
                </a:extLst>
              </a:tr>
              <a:tr h="4656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Gốc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tương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lang="en-US" sz="1800" dirty="0" err="1">
                          <a:ln>
                            <a:noFill/>
                          </a:ln>
                          <a:effectLst/>
                        </a:rPr>
                        <a:t>phân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n>
                            <a:noFill/>
                          </a:ln>
                          <a:effectLst/>
                        </a:rPr>
                        <a:t>hātabba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000">
                          <a:ln>
                            <a:noFill/>
                          </a:ln>
                          <a:effectLst/>
                        </a:rPr>
                        <a:t>vijahitabba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000">
                          <a:ln>
                            <a:noFill/>
                          </a:ln>
                          <a:effectLst/>
                        </a:rPr>
                        <a:t>pajahitabba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n>
                            <a:noFill/>
                          </a:ln>
                          <a:effectLst/>
                        </a:rPr>
                        <a:t>jahitabba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n>
                            <a:noFill/>
                          </a:ln>
                          <a:effectLst/>
                        </a:rPr>
                        <a:t>hāpetabba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8562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00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	</a:t>
            </a:r>
            <a:r>
              <a:rPr lang="fr-FR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CĂN ĐỘNG TỪ HĀ</a:t>
            </a:r>
            <a:endParaRPr lang="en-US" sz="3600" dirty="0">
              <a:solidFill>
                <a:srgbClr val="FBC25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9615"/>
            <a:ext cx="10702491" cy="4353808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Động từ hīyati “bị suy giảm, bị từ bỏ” cũng bắt nguồn từ căn này. </a:t>
            </a:r>
            <a:br>
              <a:rPr lang="en-US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vi-VN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Một vài dạng của nó như sau:</a:t>
            </a:r>
            <a:endParaRPr lang="en-US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vi-VN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	</a:t>
            </a:r>
            <a:r>
              <a:rPr lang="en-US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Hiện</a:t>
            </a:r>
            <a:r>
              <a:rPr lang="en-US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tại</a:t>
            </a:r>
            <a:r>
              <a:rPr lang="en-US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ngôi</a:t>
            </a:r>
            <a:r>
              <a:rPr lang="en-US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3, </a:t>
            </a:r>
            <a:r>
              <a:rPr lang="en-US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số</a:t>
            </a:r>
            <a:r>
              <a:rPr lang="en-US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ít</a:t>
            </a:r>
            <a:r>
              <a:rPr lang="en-US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	</a:t>
            </a:r>
            <a:r>
              <a:rPr lang="en-US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hīyati</a:t>
            </a:r>
            <a:endParaRPr lang="en-US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	</a:t>
            </a:r>
            <a:r>
              <a:rPr lang="en-US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Bất</a:t>
            </a:r>
            <a:r>
              <a:rPr lang="en-US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định</a:t>
            </a:r>
            <a:r>
              <a:rPr lang="en-US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ngôi</a:t>
            </a:r>
            <a:r>
              <a:rPr lang="en-US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3, </a:t>
            </a:r>
            <a:r>
              <a:rPr lang="en-US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số</a:t>
            </a:r>
            <a:r>
              <a:rPr lang="en-US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ít</a:t>
            </a:r>
            <a:r>
              <a:rPr lang="en-US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	</a:t>
            </a:r>
            <a:r>
              <a:rPr lang="en-US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hīyi</a:t>
            </a:r>
            <a:endParaRPr lang="en-US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	</a:t>
            </a:r>
            <a:r>
              <a:rPr lang="en-US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Hiện</a:t>
            </a:r>
            <a:r>
              <a:rPr lang="en-US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phân</a:t>
            </a:r>
            <a:r>
              <a:rPr lang="en-US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			</a:t>
            </a:r>
            <a:r>
              <a:rPr lang="en-US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hīyamāna</a:t>
            </a:r>
            <a:endParaRPr lang="en-US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153483-3D53-4485-B98D-4F3EC6762D17}"/>
              </a:ext>
            </a:extLst>
          </p:cNvPr>
          <p:cNvSpPr/>
          <p:nvPr/>
        </p:nvSpPr>
        <p:spPr>
          <a:xfrm>
            <a:off x="1982804" y="3391979"/>
            <a:ext cx="7568405" cy="2360935"/>
          </a:xfrm>
          <a:prstGeom prst="rect">
            <a:avLst/>
          </a:prstGeom>
          <a:noFill/>
          <a:ln>
            <a:solidFill>
              <a:srgbClr val="814B1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2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 (MP)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482803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/>
              <a:t>«</a:t>
            </a:r>
            <a:r>
              <a:rPr lang="fr-FR" sz="3600" dirty="0" err="1"/>
              <a:t>Bhante</a:t>
            </a:r>
            <a:r>
              <a:rPr lang="fr-FR" sz="3600" dirty="0"/>
              <a:t> </a:t>
            </a:r>
            <a:r>
              <a:rPr lang="fr-FR" sz="3600" dirty="0" err="1"/>
              <a:t>Nāgasena</a:t>
            </a:r>
            <a:r>
              <a:rPr lang="fr-FR" sz="3600" dirty="0"/>
              <a:t>, </a:t>
            </a:r>
            <a:r>
              <a:rPr lang="fr-FR" sz="3600" dirty="0" err="1"/>
              <a:t>nav’ime</a:t>
            </a:r>
            <a:r>
              <a:rPr lang="fr-FR" sz="3600" dirty="0"/>
              <a:t> </a:t>
            </a:r>
            <a:r>
              <a:rPr lang="fr-FR" sz="3600" dirty="0" err="1"/>
              <a:t>puggalā</a:t>
            </a:r>
            <a:r>
              <a:rPr lang="fr-FR" sz="3600" dirty="0"/>
              <a:t> </a:t>
            </a:r>
            <a:r>
              <a:rPr lang="fr-FR" sz="3600" dirty="0" err="1"/>
              <a:t>mantitaṃ</a:t>
            </a:r>
            <a:r>
              <a:rPr lang="fr-FR" sz="3600" dirty="0"/>
              <a:t> </a:t>
            </a:r>
            <a:r>
              <a:rPr lang="fr-FR" sz="3600" dirty="0" err="1"/>
              <a:t>guyhaṃ</a:t>
            </a:r>
            <a:r>
              <a:rPr lang="fr-FR" sz="3600" dirty="0"/>
              <a:t> </a:t>
            </a:r>
            <a:r>
              <a:rPr lang="fr-FR" sz="3600" dirty="0" err="1"/>
              <a:t>vivaranti</a:t>
            </a:r>
            <a:r>
              <a:rPr lang="fr-FR" sz="3600" dirty="0"/>
              <a:t> na </a:t>
            </a:r>
            <a:r>
              <a:rPr lang="fr-FR" sz="3600" dirty="0" err="1"/>
              <a:t>dhārenti</a:t>
            </a:r>
            <a:r>
              <a:rPr lang="fr-FR" sz="3600" dirty="0"/>
              <a:t>. </a:t>
            </a:r>
            <a:r>
              <a:rPr lang="fr-FR" sz="3600" dirty="0" err="1"/>
              <a:t>Katame</a:t>
            </a:r>
            <a:r>
              <a:rPr lang="fr-FR" sz="3600" dirty="0"/>
              <a:t> </a:t>
            </a:r>
            <a:r>
              <a:rPr lang="fr-FR" sz="3600" dirty="0" err="1"/>
              <a:t>nava</a:t>
            </a:r>
            <a:r>
              <a:rPr lang="fr-FR" sz="3600" dirty="0"/>
              <a:t>? </a:t>
            </a:r>
            <a:r>
              <a:rPr lang="fr-FR" sz="3600" dirty="0" err="1"/>
              <a:t>Rāgacarito</a:t>
            </a:r>
            <a:r>
              <a:rPr lang="fr-FR" sz="3600" dirty="0"/>
              <a:t>, </a:t>
            </a:r>
            <a:r>
              <a:rPr lang="fr-FR" sz="3600" dirty="0" err="1"/>
              <a:t>dosacarito</a:t>
            </a:r>
            <a:r>
              <a:rPr lang="fr-FR" sz="3600" dirty="0"/>
              <a:t>, </a:t>
            </a:r>
            <a:r>
              <a:rPr lang="fr-FR" sz="3600" dirty="0" err="1"/>
              <a:t>mohacarito</a:t>
            </a:r>
            <a:r>
              <a:rPr lang="fr-FR" sz="3600" dirty="0"/>
              <a:t>, </a:t>
            </a:r>
            <a:r>
              <a:rPr lang="fr-FR" sz="3600" dirty="0" err="1"/>
              <a:t>bhīruko</a:t>
            </a:r>
            <a:r>
              <a:rPr lang="fr-FR" sz="3600" dirty="0"/>
              <a:t>, </a:t>
            </a:r>
            <a:r>
              <a:rPr lang="fr-FR" sz="3600" dirty="0" err="1"/>
              <a:t>āmisagaruko</a:t>
            </a:r>
            <a:r>
              <a:rPr lang="fr-FR" sz="3600" dirty="0"/>
              <a:t>, </a:t>
            </a:r>
            <a:r>
              <a:rPr lang="fr-FR" sz="3600" dirty="0" err="1"/>
              <a:t>itthī</a:t>
            </a:r>
            <a:r>
              <a:rPr lang="fr-FR" sz="3600" dirty="0"/>
              <a:t>, </a:t>
            </a:r>
            <a:r>
              <a:rPr lang="fr-FR" sz="3600" dirty="0" err="1"/>
              <a:t>soṇḍo</a:t>
            </a:r>
            <a:r>
              <a:rPr lang="fr-FR" sz="3600" dirty="0"/>
              <a:t>, </a:t>
            </a:r>
            <a:r>
              <a:rPr lang="fr-FR" sz="3600" dirty="0" err="1"/>
              <a:t>paṇḍako</a:t>
            </a:r>
            <a:r>
              <a:rPr lang="fr-FR" sz="3600" dirty="0"/>
              <a:t>, </a:t>
            </a:r>
            <a:r>
              <a:rPr lang="fr-FR" sz="3600" dirty="0" err="1"/>
              <a:t>dārako»ti</a:t>
            </a:r>
            <a:r>
              <a:rPr lang="fr-FR" sz="3600" dirty="0"/>
              <a:t>.</a:t>
            </a:r>
            <a:endParaRPr lang="en-US" sz="3600" dirty="0"/>
          </a:p>
          <a:p>
            <a:r>
              <a:rPr lang="fr-FR" sz="3600" dirty="0"/>
              <a:t> </a:t>
            </a:r>
            <a:r>
              <a:rPr lang="en-US" sz="3600" dirty="0" err="1"/>
              <a:t>Thero</a:t>
            </a:r>
            <a:r>
              <a:rPr lang="en-US" sz="3600" dirty="0"/>
              <a:t> </a:t>
            </a:r>
            <a:r>
              <a:rPr lang="en-US" sz="3600" dirty="0" err="1"/>
              <a:t>āha</a:t>
            </a:r>
            <a:r>
              <a:rPr lang="en-US" sz="3600" dirty="0"/>
              <a:t> «</a:t>
            </a:r>
            <a:r>
              <a:rPr lang="en-US" sz="3600" dirty="0" err="1"/>
              <a:t>Tesaṃ</a:t>
            </a:r>
            <a:r>
              <a:rPr lang="en-US" sz="3600" dirty="0"/>
              <a:t> ko </a:t>
            </a:r>
            <a:r>
              <a:rPr lang="en-US" sz="3600" dirty="0" err="1"/>
              <a:t>doso»ti</a:t>
            </a:r>
            <a:r>
              <a:rPr lang="en-US" sz="3600" dirty="0"/>
              <a:t>?</a:t>
            </a: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6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 (MP)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5001769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«</a:t>
            </a:r>
            <a:r>
              <a:rPr lang="en-US" sz="3600" dirty="0" err="1"/>
              <a:t>Rāgacarito</a:t>
            </a:r>
            <a:r>
              <a:rPr lang="en-US" sz="3600" dirty="0"/>
              <a:t>, </a:t>
            </a:r>
            <a:r>
              <a:rPr lang="en-US" sz="3600" dirty="0" err="1"/>
              <a:t>bhante</a:t>
            </a:r>
            <a:r>
              <a:rPr lang="en-US" sz="3600" dirty="0"/>
              <a:t> </a:t>
            </a:r>
            <a:r>
              <a:rPr lang="en-US" sz="3600" dirty="0" err="1"/>
              <a:t>Nāgasena</a:t>
            </a:r>
            <a:r>
              <a:rPr lang="en-US" sz="3600" dirty="0"/>
              <a:t>, </a:t>
            </a:r>
            <a:r>
              <a:rPr lang="en-US" sz="3600" dirty="0" err="1"/>
              <a:t>rāgavasena</a:t>
            </a:r>
            <a:r>
              <a:rPr lang="en-US" sz="3600" dirty="0"/>
              <a:t> </a:t>
            </a:r>
            <a:r>
              <a:rPr lang="en-US" sz="3600" dirty="0" err="1"/>
              <a:t>mantitaṃ</a:t>
            </a:r>
            <a:r>
              <a:rPr lang="en-US" sz="3600" dirty="0"/>
              <a:t> </a:t>
            </a:r>
            <a:r>
              <a:rPr lang="en-US" sz="3600" dirty="0" err="1"/>
              <a:t>guyhaṃ</a:t>
            </a:r>
            <a:r>
              <a:rPr lang="en-US" sz="3600" dirty="0"/>
              <a:t> </a:t>
            </a:r>
            <a:r>
              <a:rPr lang="en-US" sz="3600" dirty="0" err="1"/>
              <a:t>vivarati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dhāreti</a:t>
            </a:r>
            <a:r>
              <a:rPr lang="en-US" sz="3600" dirty="0"/>
              <a:t>, </a:t>
            </a:r>
            <a:r>
              <a:rPr lang="en-US" sz="3600" dirty="0" err="1"/>
              <a:t>dosacarito</a:t>
            </a:r>
            <a:r>
              <a:rPr lang="en-US" sz="3600" dirty="0"/>
              <a:t>, </a:t>
            </a:r>
            <a:r>
              <a:rPr lang="en-US" sz="3600" dirty="0" err="1"/>
              <a:t>bhante</a:t>
            </a:r>
            <a:r>
              <a:rPr lang="en-US" sz="3600" dirty="0"/>
              <a:t>, </a:t>
            </a:r>
            <a:r>
              <a:rPr lang="en-US" sz="3600" dirty="0" err="1"/>
              <a:t>dosavasena</a:t>
            </a:r>
            <a:r>
              <a:rPr lang="en-US" sz="3600" dirty="0"/>
              <a:t> </a:t>
            </a:r>
            <a:r>
              <a:rPr lang="en-US" sz="3600" dirty="0" err="1"/>
              <a:t>mantitaṃ</a:t>
            </a:r>
            <a:r>
              <a:rPr lang="en-US" sz="3600" dirty="0"/>
              <a:t> </a:t>
            </a:r>
            <a:r>
              <a:rPr lang="en-US" sz="3600" dirty="0" err="1"/>
              <a:t>guyhaṃ</a:t>
            </a:r>
            <a:r>
              <a:rPr lang="en-US" sz="3600" dirty="0"/>
              <a:t> </a:t>
            </a:r>
            <a:r>
              <a:rPr lang="en-US" sz="3600" dirty="0" err="1"/>
              <a:t>vivarati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dhāreti</a:t>
            </a:r>
            <a:r>
              <a:rPr lang="en-US" sz="3600" dirty="0"/>
              <a:t>, </a:t>
            </a:r>
            <a:r>
              <a:rPr lang="en-US" sz="3600" dirty="0" err="1"/>
              <a:t>mūḷho</a:t>
            </a:r>
            <a:r>
              <a:rPr lang="en-US" sz="3600" dirty="0"/>
              <a:t> </a:t>
            </a:r>
            <a:r>
              <a:rPr lang="en-US" sz="3600" dirty="0" err="1"/>
              <a:t>mohavasena</a:t>
            </a:r>
            <a:r>
              <a:rPr lang="en-US" sz="3600" dirty="0"/>
              <a:t> </a:t>
            </a:r>
            <a:r>
              <a:rPr lang="en-US" sz="3600" dirty="0" err="1"/>
              <a:t>mantitaṃ</a:t>
            </a:r>
            <a:r>
              <a:rPr lang="en-US" sz="3600" dirty="0"/>
              <a:t> </a:t>
            </a:r>
            <a:r>
              <a:rPr lang="en-US" sz="3600" dirty="0" err="1"/>
              <a:t>guyhaṃ</a:t>
            </a:r>
            <a:r>
              <a:rPr lang="en-US" sz="3600" dirty="0"/>
              <a:t> </a:t>
            </a:r>
            <a:r>
              <a:rPr lang="en-US" sz="3600" dirty="0" err="1"/>
              <a:t>vivarati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dhāreti</a:t>
            </a:r>
            <a:r>
              <a:rPr lang="en-US" sz="3600" dirty="0"/>
              <a:t>, </a:t>
            </a:r>
            <a:r>
              <a:rPr lang="en-US" sz="3600" dirty="0" err="1"/>
              <a:t>bhīruko</a:t>
            </a:r>
            <a:r>
              <a:rPr lang="en-US" sz="3600" dirty="0"/>
              <a:t> </a:t>
            </a:r>
            <a:r>
              <a:rPr lang="en-US" sz="3600" dirty="0" err="1"/>
              <a:t>bhayavasena</a:t>
            </a:r>
            <a:r>
              <a:rPr lang="en-US" sz="3600" dirty="0"/>
              <a:t> </a:t>
            </a:r>
            <a:r>
              <a:rPr lang="en-US" sz="3600" dirty="0" err="1"/>
              <a:t>mantitaṃ</a:t>
            </a:r>
            <a:r>
              <a:rPr lang="en-US" sz="3600" dirty="0"/>
              <a:t> </a:t>
            </a:r>
            <a:r>
              <a:rPr lang="en-US" sz="3600" dirty="0" err="1"/>
              <a:t>guyhaṃ</a:t>
            </a:r>
            <a:r>
              <a:rPr lang="en-US" sz="3600" dirty="0"/>
              <a:t> </a:t>
            </a:r>
            <a:r>
              <a:rPr lang="en-US" sz="3600" dirty="0" err="1"/>
              <a:t>vivarati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dhāreti</a:t>
            </a:r>
            <a:r>
              <a:rPr lang="en-US" sz="3600" dirty="0"/>
              <a:t>, </a:t>
            </a:r>
            <a:r>
              <a:rPr lang="en-US" sz="3600" dirty="0" err="1"/>
              <a:t>āmisagaruko</a:t>
            </a:r>
            <a:r>
              <a:rPr lang="en-US" sz="3600" dirty="0"/>
              <a:t> </a:t>
            </a:r>
            <a:r>
              <a:rPr lang="en-US" sz="3600" dirty="0" err="1"/>
              <a:t>āmisahetu</a:t>
            </a:r>
            <a:r>
              <a:rPr lang="en-US" sz="3600" dirty="0"/>
              <a:t> </a:t>
            </a:r>
            <a:r>
              <a:rPr lang="en-US" sz="3600" dirty="0" err="1"/>
              <a:t>mantitaṃ</a:t>
            </a:r>
            <a:r>
              <a:rPr lang="en-US" sz="3600" dirty="0"/>
              <a:t> </a:t>
            </a:r>
            <a:r>
              <a:rPr lang="en-US" sz="3600" dirty="0" err="1"/>
              <a:t>guyhaṃ</a:t>
            </a:r>
            <a:r>
              <a:rPr lang="en-US" sz="3600" dirty="0"/>
              <a:t> </a:t>
            </a:r>
            <a:r>
              <a:rPr lang="en-US" sz="3600" dirty="0" err="1"/>
              <a:t>vivarati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dhāreti</a:t>
            </a:r>
            <a:r>
              <a:rPr lang="en-US" sz="3600" dirty="0"/>
              <a:t>, </a:t>
            </a:r>
            <a:r>
              <a:rPr lang="en-US" sz="3600" dirty="0" err="1"/>
              <a:t>itthī</a:t>
            </a:r>
            <a:r>
              <a:rPr lang="en-US" sz="3600" dirty="0"/>
              <a:t> … </a:t>
            </a:r>
            <a:r>
              <a:rPr lang="en-US" sz="3600" dirty="0" err="1"/>
              <a:t>ittaratāya</a:t>
            </a:r>
            <a:r>
              <a:rPr lang="en-US" sz="3600" dirty="0"/>
              <a:t> </a:t>
            </a:r>
            <a:r>
              <a:rPr lang="en-US" sz="3600" dirty="0" err="1"/>
              <a:t>mantitaṃ</a:t>
            </a:r>
            <a:r>
              <a:rPr lang="en-US" sz="3600" dirty="0"/>
              <a:t> </a:t>
            </a:r>
            <a:r>
              <a:rPr lang="en-US" sz="3600" dirty="0" err="1"/>
              <a:t>guyhaṃ</a:t>
            </a:r>
            <a:r>
              <a:rPr lang="en-US" sz="3600" dirty="0"/>
              <a:t> </a:t>
            </a:r>
            <a:r>
              <a:rPr lang="en-US" sz="3600" dirty="0" err="1"/>
              <a:t>vivarati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dhāreti</a:t>
            </a:r>
            <a:r>
              <a:rPr lang="en-US" sz="3600" dirty="0"/>
              <a:t>, </a:t>
            </a:r>
            <a:r>
              <a:rPr lang="en-US" sz="3600" dirty="0" err="1"/>
              <a:t>soṇḍiko</a:t>
            </a:r>
            <a:r>
              <a:rPr lang="en-US" sz="3600" dirty="0"/>
              <a:t> </a:t>
            </a:r>
            <a:r>
              <a:rPr lang="en-US" sz="3600" dirty="0" err="1"/>
              <a:t>surālolatāya</a:t>
            </a:r>
            <a:r>
              <a:rPr lang="en-US" sz="3600" dirty="0"/>
              <a:t> </a:t>
            </a:r>
            <a:r>
              <a:rPr lang="en-US" sz="3600" dirty="0" err="1"/>
              <a:t>mantitaṃ</a:t>
            </a:r>
            <a:r>
              <a:rPr lang="en-US" sz="3600" dirty="0"/>
              <a:t> </a:t>
            </a:r>
            <a:r>
              <a:rPr lang="en-US" sz="3600" dirty="0" err="1"/>
              <a:t>guyhaṃ</a:t>
            </a:r>
            <a:r>
              <a:rPr lang="en-US" sz="3600" dirty="0"/>
              <a:t> </a:t>
            </a:r>
            <a:r>
              <a:rPr lang="en-US" sz="3600" dirty="0" err="1"/>
              <a:t>vivarati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dhāreti</a:t>
            </a:r>
            <a:r>
              <a:rPr lang="en-US" sz="3600" dirty="0"/>
              <a:t>, </a:t>
            </a:r>
            <a:r>
              <a:rPr lang="en-US" sz="3600" dirty="0" err="1"/>
              <a:t>paṇḍako</a:t>
            </a:r>
            <a:r>
              <a:rPr lang="en-US" sz="3600" dirty="0"/>
              <a:t> </a:t>
            </a:r>
            <a:r>
              <a:rPr lang="en-US" sz="3600" dirty="0" err="1"/>
              <a:t>anekaṃsikatāya</a:t>
            </a:r>
            <a:r>
              <a:rPr lang="en-US" sz="3600" dirty="0"/>
              <a:t> </a:t>
            </a:r>
            <a:r>
              <a:rPr lang="en-US" sz="3600" dirty="0" err="1"/>
              <a:t>mantitaṃ</a:t>
            </a:r>
            <a:r>
              <a:rPr lang="en-US" sz="3600" dirty="0"/>
              <a:t> </a:t>
            </a:r>
            <a:r>
              <a:rPr lang="en-US" sz="3600" dirty="0" err="1"/>
              <a:t>guyhaṃ</a:t>
            </a:r>
            <a:r>
              <a:rPr lang="en-US" sz="3600" dirty="0"/>
              <a:t> </a:t>
            </a:r>
            <a:r>
              <a:rPr lang="en-US" sz="3600" dirty="0" err="1"/>
              <a:t>vivarati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dhāreti</a:t>
            </a:r>
            <a:r>
              <a:rPr lang="en-US" sz="3600" dirty="0"/>
              <a:t>, </a:t>
            </a:r>
            <a:r>
              <a:rPr lang="en-US" sz="3600" dirty="0" err="1"/>
              <a:t>dārako</a:t>
            </a:r>
            <a:r>
              <a:rPr lang="en-US" sz="3600" dirty="0"/>
              <a:t> </a:t>
            </a:r>
            <a:r>
              <a:rPr lang="en-US" sz="3600" dirty="0" err="1"/>
              <a:t>capalatāya</a:t>
            </a:r>
            <a:r>
              <a:rPr lang="en-US" sz="3600" dirty="0"/>
              <a:t> </a:t>
            </a:r>
            <a:r>
              <a:rPr lang="en-US" sz="3600" dirty="0" err="1"/>
              <a:t>mantitaṃ</a:t>
            </a:r>
            <a:r>
              <a:rPr lang="en-US" sz="3600" dirty="0"/>
              <a:t> </a:t>
            </a:r>
            <a:r>
              <a:rPr lang="en-US" sz="3600" dirty="0" err="1"/>
              <a:t>guyhaṃ</a:t>
            </a:r>
            <a:r>
              <a:rPr lang="en-US" sz="3600" dirty="0"/>
              <a:t> </a:t>
            </a:r>
            <a:r>
              <a:rPr lang="en-US" sz="3600" dirty="0" err="1"/>
              <a:t>vivarati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dhāreti</a:t>
            </a:r>
            <a:r>
              <a:rPr lang="en-US" sz="3600" dirty="0"/>
              <a:t>.</a:t>
            </a: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2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 (MP)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5001769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Bhavatīha</a:t>
            </a:r>
            <a:r>
              <a:rPr lang="en-US" sz="3600" dirty="0"/>
              <a:t>:</a:t>
            </a:r>
          </a:p>
          <a:p>
            <a:r>
              <a:rPr lang="en-US" sz="3600" dirty="0"/>
              <a:t> «</a:t>
            </a:r>
            <a:r>
              <a:rPr lang="en-US" sz="3600" dirty="0" err="1"/>
              <a:t>Ratto</a:t>
            </a:r>
            <a:r>
              <a:rPr lang="en-US" sz="3600" dirty="0"/>
              <a:t> </a:t>
            </a:r>
            <a:r>
              <a:rPr lang="en-US" sz="3600" dirty="0" err="1"/>
              <a:t>duṭṭho</a:t>
            </a:r>
            <a:r>
              <a:rPr lang="en-US" sz="3600" dirty="0"/>
              <a:t> </a:t>
            </a:r>
            <a:r>
              <a:rPr lang="en-US" sz="3600" dirty="0" err="1"/>
              <a:t>ca</a:t>
            </a:r>
            <a:r>
              <a:rPr lang="en-US" sz="3600" dirty="0"/>
              <a:t> </a:t>
            </a:r>
            <a:r>
              <a:rPr lang="en-US" sz="3600" dirty="0" err="1"/>
              <a:t>mūḷho</a:t>
            </a:r>
            <a:r>
              <a:rPr lang="en-US" sz="3600" dirty="0"/>
              <a:t> </a:t>
            </a:r>
            <a:r>
              <a:rPr lang="en-US" sz="3600" dirty="0" err="1"/>
              <a:t>ca</a:t>
            </a:r>
            <a:r>
              <a:rPr lang="en-US" sz="3600" dirty="0"/>
              <a:t> - </a:t>
            </a:r>
            <a:r>
              <a:rPr lang="en-US" sz="3600" dirty="0" err="1"/>
              <a:t>bhīru</a:t>
            </a:r>
            <a:r>
              <a:rPr lang="en-US" sz="3600" dirty="0"/>
              <a:t> </a:t>
            </a:r>
            <a:r>
              <a:rPr lang="en-US" sz="3600" dirty="0" err="1"/>
              <a:t>āmisagaruko</a:t>
            </a:r>
            <a:r>
              <a:rPr lang="en-US" sz="3600" dirty="0"/>
              <a:t> </a:t>
            </a:r>
            <a:r>
              <a:rPr lang="en-US" sz="3600" dirty="0" err="1"/>
              <a:t>itthī</a:t>
            </a:r>
            <a:r>
              <a:rPr lang="en-US" sz="3600" dirty="0"/>
              <a:t> </a:t>
            </a:r>
            <a:r>
              <a:rPr lang="en-US" sz="3600" dirty="0" err="1"/>
              <a:t>soṇḍo</a:t>
            </a:r>
            <a:r>
              <a:rPr lang="en-US" sz="3600" dirty="0"/>
              <a:t> </a:t>
            </a:r>
            <a:r>
              <a:rPr lang="en-US" sz="3600" dirty="0" err="1"/>
              <a:t>paṇḍako</a:t>
            </a:r>
            <a:r>
              <a:rPr lang="en-US" sz="3600" dirty="0"/>
              <a:t> </a:t>
            </a:r>
            <a:r>
              <a:rPr lang="en-US" sz="3600" dirty="0" err="1"/>
              <a:t>ca</a:t>
            </a:r>
            <a:r>
              <a:rPr lang="en-US" sz="3600" dirty="0"/>
              <a:t> - </a:t>
            </a:r>
            <a:r>
              <a:rPr lang="en-US" sz="3600" dirty="0" err="1"/>
              <a:t>navamo</a:t>
            </a:r>
            <a:r>
              <a:rPr lang="en-US" sz="3600" dirty="0"/>
              <a:t> </a:t>
            </a:r>
            <a:r>
              <a:rPr lang="en-US" sz="3600" dirty="0" err="1"/>
              <a:t>bhavati</a:t>
            </a:r>
            <a:r>
              <a:rPr lang="en-US" sz="3600" dirty="0"/>
              <a:t> </a:t>
            </a:r>
            <a:r>
              <a:rPr lang="en-US" sz="3600" dirty="0" err="1"/>
              <a:t>dārako</a:t>
            </a:r>
            <a:r>
              <a:rPr lang="en-US" sz="3600" dirty="0"/>
              <a:t>.</a:t>
            </a:r>
          </a:p>
          <a:p>
            <a:r>
              <a:rPr lang="en-US" sz="3600" i="1" dirty="0"/>
              <a:t> </a:t>
            </a:r>
            <a:r>
              <a:rPr lang="en-US" sz="3600" dirty="0" err="1"/>
              <a:t>Nav’ete</a:t>
            </a:r>
            <a:r>
              <a:rPr lang="en-US" sz="3600" dirty="0"/>
              <a:t> </a:t>
            </a:r>
            <a:r>
              <a:rPr lang="en-US" sz="3600" dirty="0" err="1"/>
              <a:t>puggalā</a:t>
            </a:r>
            <a:r>
              <a:rPr lang="en-US" sz="3600" dirty="0"/>
              <a:t> </a:t>
            </a:r>
            <a:r>
              <a:rPr lang="en-US" sz="3600" dirty="0" err="1"/>
              <a:t>loke</a:t>
            </a:r>
            <a:r>
              <a:rPr lang="en-US" sz="3600" dirty="0"/>
              <a:t> - </a:t>
            </a:r>
            <a:r>
              <a:rPr lang="en-US" sz="3600" dirty="0" err="1"/>
              <a:t>ittarā</a:t>
            </a:r>
            <a:r>
              <a:rPr lang="en-US" sz="3600" dirty="0"/>
              <a:t> </a:t>
            </a:r>
            <a:r>
              <a:rPr lang="en-US" sz="3600" dirty="0" err="1"/>
              <a:t>calitā</a:t>
            </a:r>
            <a:r>
              <a:rPr lang="en-US" sz="3600" dirty="0"/>
              <a:t> </a:t>
            </a:r>
            <a:r>
              <a:rPr lang="en-US" sz="3600" dirty="0" err="1"/>
              <a:t>calā</a:t>
            </a:r>
            <a:r>
              <a:rPr lang="en-US" sz="3600" dirty="0"/>
              <a:t>;</a:t>
            </a:r>
          </a:p>
          <a:p>
            <a:r>
              <a:rPr lang="en-US" sz="3600" dirty="0" err="1"/>
              <a:t>etehi</a:t>
            </a:r>
            <a:r>
              <a:rPr lang="en-US" sz="3600" dirty="0"/>
              <a:t> </a:t>
            </a:r>
            <a:r>
              <a:rPr lang="en-US" sz="3600" dirty="0" err="1"/>
              <a:t>mantitaṃ</a:t>
            </a:r>
            <a:r>
              <a:rPr lang="en-US" sz="3600" dirty="0"/>
              <a:t> </a:t>
            </a:r>
            <a:r>
              <a:rPr lang="en-US" sz="3600" dirty="0" err="1"/>
              <a:t>guyhaṃ</a:t>
            </a:r>
            <a:r>
              <a:rPr lang="en-US" sz="3600" dirty="0"/>
              <a:t> - </a:t>
            </a:r>
            <a:r>
              <a:rPr lang="en-US" sz="3600" dirty="0" err="1"/>
              <a:t>khippaṃ</a:t>
            </a:r>
            <a:r>
              <a:rPr lang="en-US" sz="3600" dirty="0"/>
              <a:t> </a:t>
            </a:r>
            <a:r>
              <a:rPr lang="en-US" sz="3600" dirty="0" err="1"/>
              <a:t>bhavati</a:t>
            </a:r>
            <a:r>
              <a:rPr lang="en-US" sz="3600" dirty="0"/>
              <a:t> </a:t>
            </a:r>
            <a:r>
              <a:rPr lang="en-US" sz="3600" dirty="0" err="1"/>
              <a:t>pākaṭan»ti</a:t>
            </a:r>
            <a:r>
              <a:rPr lang="en-US" sz="3600" dirty="0"/>
              <a:t>.</a:t>
            </a: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5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849081"/>
              </p:ext>
            </p:extLst>
          </p:nvPr>
        </p:nvGraphicFramePr>
        <p:xfrm>
          <a:off x="838200" y="1825517"/>
          <a:ext cx="10579609" cy="48103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317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483135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20702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423513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724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571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Bhante</a:t>
                      </a:r>
                      <a:r>
                        <a:rPr lang="en-US" sz="20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Bạch Đại đức [hô cách, số ít của bhadanta]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Nāgasen</a:t>
                      </a: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Tên riêng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Nava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Số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Ayaṃ/imaṃ/ayaṃ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ấy, vật ấy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xưng/chỉ định 3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Puggalo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Mantitaṃ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Lời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khuyên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Guyha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Bí mật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Vivarati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Tiết lộ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</a:t>
                      </a:r>
                      <a:endParaRPr lang="en-US" sz="20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Không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Dhāreti</a:t>
                      </a:r>
                      <a:r>
                        <a:rPr lang="en-US" sz="20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Giữ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1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11</a:t>
                      </a:r>
                      <a:endParaRPr lang="en-US" sz="20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Katamo</a:t>
                      </a:r>
                      <a:r>
                        <a:rPr lang="en-US" sz="20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</a:t>
                      </a:r>
                      <a:r>
                        <a:rPr lang="en-US" sz="2000" b="1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katamaṃ</a:t>
                      </a:r>
                      <a:r>
                        <a:rPr lang="en-US" sz="20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katamā</a:t>
                      </a:r>
                      <a:r>
                        <a:rPr lang="en-US" sz="20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nào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vật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nào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gì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nghi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vấn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5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2830</Words>
  <Application>Microsoft Office PowerPoint</Application>
  <PresentationFormat>Widescreen</PresentationFormat>
  <Paragraphs>860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Tw Cen MT</vt:lpstr>
      <vt:lpstr>Office Theme</vt:lpstr>
      <vt:lpstr>PowerPoint Presentation</vt:lpstr>
      <vt:lpstr>PowerPoint Presentation</vt:lpstr>
      <vt:lpstr>5. 8. CĂN ĐỘNG TỪ HĀ</vt:lpstr>
      <vt:lpstr>5. 8. CĂN ĐỘNG TỪ HĀ</vt:lpstr>
      <vt:lpstr>5. 8. CĂN ĐỘNG TỪ HĀ</vt:lpstr>
      <vt:lpstr>  Đoạn kinh 7 (MP)</vt:lpstr>
      <vt:lpstr>  Đoạn kinh 7 (MP)</vt:lpstr>
      <vt:lpstr>  Đoạn kinh 7 (MP)</vt:lpstr>
      <vt:lpstr> TỪ VỰNG ĐOẠN KINH 7</vt:lpstr>
      <vt:lpstr> TỪ VỰNG ĐOẠN KINH 7</vt:lpstr>
      <vt:lpstr> TỪ VỰNG ĐOẠN KINH 7</vt:lpstr>
      <vt:lpstr> TỪ VỰNG ĐOẠN KINH 7</vt:lpstr>
      <vt:lpstr> TỪ VỰNG ĐOẠN KINH 7</vt:lpstr>
      <vt:lpstr> NGỮ PHÁP ĐOẠN KINH 7</vt:lpstr>
      <vt:lpstr> ĐOẠN KINH 8 (MP)</vt:lpstr>
      <vt:lpstr> TỪ VỰNG ĐOẠN KINH 8</vt:lpstr>
      <vt:lpstr> TỪ VỰNG ĐOẠN KINH 8</vt:lpstr>
      <vt:lpstr> TỪ VỰNG ĐOẠN KINH 8</vt:lpstr>
      <vt:lpstr> NGỮ PHÁP ĐOẠN KINH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THỜI KHOÁ ĐỌC HIỂU VĂN TỰ PALI</dc:title>
  <dc:creator>Luong Gia Huy</dc:creator>
  <cp:lastModifiedBy>Khanh Huynh</cp:lastModifiedBy>
  <cp:revision>654</cp:revision>
  <dcterms:created xsi:type="dcterms:W3CDTF">2019-07-07T09:47:49Z</dcterms:created>
  <dcterms:modified xsi:type="dcterms:W3CDTF">2021-05-03T13:25:40Z</dcterms:modified>
</cp:coreProperties>
</file>