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90" r:id="rId2"/>
    <p:sldId id="405" r:id="rId3"/>
    <p:sldId id="470" r:id="rId4"/>
    <p:sldId id="471" r:id="rId5"/>
    <p:sldId id="472" r:id="rId6"/>
    <p:sldId id="446" r:id="rId7"/>
    <p:sldId id="527" r:id="rId8"/>
    <p:sldId id="695" r:id="rId9"/>
    <p:sldId id="696" r:id="rId10"/>
    <p:sldId id="622" r:id="rId11"/>
    <p:sldId id="697" r:id="rId12"/>
    <p:sldId id="698" r:id="rId13"/>
    <p:sldId id="317" r:id="rId14"/>
    <p:sldId id="492" r:id="rId15"/>
    <p:sldId id="699" r:id="rId16"/>
    <p:sldId id="700" r:id="rId17"/>
    <p:sldId id="659" r:id="rId18"/>
    <p:sldId id="701" r:id="rId19"/>
    <p:sldId id="702" r:id="rId20"/>
    <p:sldId id="703" r:id="rId21"/>
    <p:sldId id="704" r:id="rId22"/>
    <p:sldId id="705" r:id="rId23"/>
    <p:sldId id="640" r:id="rId24"/>
    <p:sldId id="545" r:id="rId25"/>
    <p:sldId id="706" r:id="rId26"/>
    <p:sldId id="707" r:id="rId27"/>
    <p:sldId id="708" r:id="rId28"/>
    <p:sldId id="709" r:id="rId29"/>
    <p:sldId id="647" r:id="rId30"/>
    <p:sldId id="710" r:id="rId31"/>
    <p:sldId id="711" r:id="rId32"/>
    <p:sldId id="712" r:id="rId33"/>
    <p:sldId id="713" r:id="rId34"/>
    <p:sldId id="714" r:id="rId35"/>
    <p:sldId id="715" r:id="rId36"/>
    <p:sldId id="716" r:id="rId37"/>
    <p:sldId id="559" r:id="rId38"/>
    <p:sldId id="664" r:id="rId39"/>
    <p:sldId id="717" r:id="rId40"/>
    <p:sldId id="718" r:id="rId41"/>
    <p:sldId id="719" r:id="rId42"/>
    <p:sldId id="720" r:id="rId43"/>
    <p:sldId id="721" r:id="rId44"/>
    <p:sldId id="72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**Bài Học 11.4" id="{CAACD75F-080C-43B6-90D3-8EAF6FDCFCCD}">
          <p14:sldIdLst>
            <p14:sldId id="290"/>
          </p14:sldIdLst>
        </p14:section>
        <p14:section name="So sánh" id="{7566DA02-279B-43C6-AD10-B9A8292BE9E4}">
          <p14:sldIdLst>
            <p14:sldId id="405"/>
            <p14:sldId id="470"/>
            <p14:sldId id="471"/>
            <p14:sldId id="472"/>
          </p14:sldIdLst>
        </p14:section>
        <p14:section name="Độc giác Phật" id="{8DF1AB8C-60C0-4B72-BA24-1DE232FFA2A3}">
          <p14:sldIdLst>
            <p14:sldId id="446"/>
          </p14:sldIdLst>
        </p14:section>
        <p14:section name="Đoạn Kinh 8 (SN)" id="{DD2F872E-39A3-4815-95CC-6199B0257FDA}">
          <p14:sldIdLst>
            <p14:sldId id="527"/>
            <p14:sldId id="695"/>
            <p14:sldId id="696"/>
            <p14:sldId id="622"/>
            <p14:sldId id="697"/>
            <p14:sldId id="698"/>
            <p14:sldId id="317"/>
          </p14:sldIdLst>
        </p14:section>
        <p14:section name="Đoạn Kinh 9 (SN)" id="{77FF58A7-AE17-48B0-9841-1AC1374155F6}">
          <p14:sldIdLst>
            <p14:sldId id="492"/>
            <p14:sldId id="699"/>
            <p14:sldId id="700"/>
            <p14:sldId id="659"/>
            <p14:sldId id="701"/>
            <p14:sldId id="702"/>
            <p14:sldId id="703"/>
            <p14:sldId id="704"/>
            <p14:sldId id="705"/>
            <p14:sldId id="640"/>
          </p14:sldIdLst>
        </p14:section>
        <p14:section name="ĐOẠN KINH 13 (AN)" id="{CA06ADA5-8325-4858-88DC-51C2055E2E2A}">
          <p14:sldIdLst>
            <p14:sldId id="545"/>
            <p14:sldId id="706"/>
            <p14:sldId id="707"/>
            <p14:sldId id="708"/>
            <p14:sldId id="709"/>
            <p14:sldId id="647"/>
            <p14:sldId id="710"/>
            <p14:sldId id="711"/>
            <p14:sldId id="712"/>
            <p14:sldId id="713"/>
            <p14:sldId id="714"/>
            <p14:sldId id="715"/>
            <p14:sldId id="716"/>
            <p14:sldId id="559"/>
            <p14:sldId id="664"/>
            <p14:sldId id="717"/>
            <p14:sldId id="718"/>
            <p14:sldId id="719"/>
            <p14:sldId id="720"/>
            <p14:sldId id="721"/>
            <p14:sldId id="7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200"/>
    <a:srgbClr val="FBC25D"/>
    <a:srgbClr val="814B1C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89255" autoAdjust="0"/>
  </p:normalViewPr>
  <p:slideViewPr>
    <p:cSldViewPr snapToGrid="0">
      <p:cViewPr varScale="1">
        <p:scale>
          <a:sx n="83" d="100"/>
          <a:sy n="83" d="100"/>
        </p:scale>
        <p:origin x="33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6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81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10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51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56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6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18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8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0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6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94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8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3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4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9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7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3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 dirty="0"/>
              <a:t>: A NEW COURSE 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11.4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8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842485"/>
              </p:ext>
            </p:extLst>
          </p:nvPr>
        </p:nvGraphicFramePr>
        <p:xfrm>
          <a:off x="838200" y="2074898"/>
          <a:ext cx="10579609" cy="45747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354544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08782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1233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Pañca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Ayaṃ/idaṃ~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Imaṃ/ayaṃ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ấy, vật 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Bhikkhu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Tỳ Kheo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Mātugāmo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đàn bà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Āveṇika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Đặc biệt, nổi trội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Dukkhaṃ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Yo/yaṃ~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Yad/yā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mà, vật mà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Mà người ấy, mà vật ấy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nào, vật nào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quan hệ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Paccanubhoti 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Kinh qua, trải qua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Aññatra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Bên ngoài, tách biệt với [kết hợp danh từ xuất xứ cách]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Giới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9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8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484666"/>
              </p:ext>
            </p:extLst>
          </p:nvPr>
        </p:nvGraphicFramePr>
        <p:xfrm>
          <a:off x="838200" y="2074898"/>
          <a:ext cx="10579609" cy="45747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3264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971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1233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[Nhấn mạnh]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Puriso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đàn ông, người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Katama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(Người) nào, (việc) gì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Idha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Tại đây, nơi đây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Dahara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Trẻ tuổi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Samāna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Hiện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Patikulo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Nhà chồng, gia tộc chồng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Gacchati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Ñātako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Bà con, họ hang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Vinā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Không có [kết hợp danh từ xuất xứ cách]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Giới từ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Hoti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Paṭhama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Thứ nhất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Puna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Lần nữa, lặp lại, thêm nữa, hơn nữa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0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8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508040"/>
              </p:ext>
            </p:extLst>
          </p:nvPr>
        </p:nvGraphicFramePr>
        <p:xfrm>
          <a:off x="838200" y="2074898"/>
          <a:ext cx="10579609" cy="39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3264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971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1233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Ca/vā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Và, hoặc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Aparaṃ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Thêm nữa, tiếp theo, thứ nữa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Utunin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 kinh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Dutiya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Thứ hai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Gabbhinin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 thai, mang thai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Tatiya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Thứ ba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Vijāyati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Sinh đẻ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Catuttha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Thứ tư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Pāricariyā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phục vụ, sự hầu hạ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Upeti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Đi đến, thực hiện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(I)ti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[Ký hiệu trích dẫn]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6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8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54105"/>
              </p:ext>
            </p:extLst>
          </p:nvPr>
        </p:nvGraphicFramePr>
        <p:xfrm>
          <a:off x="972313" y="1979614"/>
          <a:ext cx="10381487" cy="2517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379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2323061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  <a:gridCol w="4553712">
                  <a:extLst>
                    <a:ext uri="{9D8B030D-6E8A-4147-A177-3AD203B41FA5}">
                      <a16:colId xmlns:a16="http://schemas.microsoft.com/office/drawing/2014/main" val="3932083748"/>
                    </a:ext>
                  </a:extLst>
                </a:gridCol>
                <a:gridCol w="2688335">
                  <a:extLst>
                    <a:ext uri="{9D8B030D-6E8A-4147-A177-3AD203B41FA5}">
                      <a16:colId xmlns:a16="http://schemas.microsoft.com/office/drawing/2014/main" val="2171295404"/>
                    </a:ext>
                  </a:extLst>
                </a:gridCol>
              </a:tblGrid>
              <a:tr h="4516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Tổng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quát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Đoạn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kinh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8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1664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8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6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9 (SN)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Atha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 </a:t>
            </a:r>
            <a:r>
              <a:rPr lang="en-US" sz="3600" dirty="0" err="1"/>
              <a:t>rājā</a:t>
            </a:r>
            <a:r>
              <a:rPr lang="en-US" sz="3600" dirty="0"/>
              <a:t> </a:t>
            </a:r>
            <a:r>
              <a:rPr lang="en-US" sz="3600" dirty="0" err="1"/>
              <a:t>Pasenadikosalo</a:t>
            </a:r>
            <a:r>
              <a:rPr lang="en-US" sz="3600" dirty="0"/>
              <a:t> </a:t>
            </a:r>
            <a:r>
              <a:rPr lang="en-US" sz="3600" dirty="0" err="1"/>
              <a:t>yena</a:t>
            </a:r>
            <a:r>
              <a:rPr lang="en-US" sz="3600" dirty="0"/>
              <a:t> </a:t>
            </a:r>
            <a:r>
              <a:rPr lang="en-US" sz="3600" dirty="0" err="1"/>
              <a:t>Bhagavā</a:t>
            </a:r>
            <a:r>
              <a:rPr lang="en-US" sz="3600" dirty="0"/>
              <a:t> </a:t>
            </a:r>
            <a:r>
              <a:rPr lang="en-US" sz="3600" dirty="0" err="1"/>
              <a:t>ten’upasaṅkami</a:t>
            </a:r>
            <a:r>
              <a:rPr lang="en-US" sz="3600" dirty="0"/>
              <a:t>; </a:t>
            </a:r>
            <a:r>
              <a:rPr lang="en-US" sz="3600" dirty="0" err="1"/>
              <a:t>upasaṅkamitvā</a:t>
            </a:r>
            <a:r>
              <a:rPr lang="en-US" sz="3600" dirty="0"/>
              <a:t> </a:t>
            </a:r>
            <a:r>
              <a:rPr lang="en-US" sz="3600" dirty="0" err="1"/>
              <a:t>Bhagavantaṃ</a:t>
            </a:r>
            <a:r>
              <a:rPr lang="en-US" sz="3600" dirty="0"/>
              <a:t> </a:t>
            </a:r>
            <a:r>
              <a:rPr lang="en-US" sz="3600" dirty="0" err="1"/>
              <a:t>abhivādetvā</a:t>
            </a:r>
            <a:r>
              <a:rPr lang="en-US" sz="3600" dirty="0"/>
              <a:t> </a:t>
            </a:r>
            <a:r>
              <a:rPr lang="en-US" sz="3600" dirty="0" err="1"/>
              <a:t>ekamantaṃ</a:t>
            </a:r>
            <a:r>
              <a:rPr lang="en-US" sz="3600" dirty="0"/>
              <a:t> </a:t>
            </a:r>
            <a:r>
              <a:rPr lang="en-US" sz="3600" dirty="0" err="1"/>
              <a:t>nisīdi</a:t>
            </a:r>
            <a:r>
              <a:rPr lang="en-US" sz="3600" dirty="0"/>
              <a:t>. </a:t>
            </a:r>
            <a:r>
              <a:rPr lang="en-US" sz="3600" dirty="0" err="1"/>
              <a:t>Atha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 </a:t>
            </a:r>
            <a:r>
              <a:rPr lang="en-US" sz="3600" dirty="0" err="1"/>
              <a:t>aññataro</a:t>
            </a:r>
            <a:r>
              <a:rPr lang="en-US" sz="3600" dirty="0"/>
              <a:t> </a:t>
            </a:r>
            <a:r>
              <a:rPr lang="en-US" sz="3600" dirty="0" err="1"/>
              <a:t>puriso</a:t>
            </a:r>
            <a:r>
              <a:rPr lang="en-US" sz="3600" dirty="0"/>
              <a:t> </a:t>
            </a:r>
            <a:r>
              <a:rPr lang="en-US" sz="3600" dirty="0" err="1"/>
              <a:t>yena</a:t>
            </a:r>
            <a:r>
              <a:rPr lang="en-US" sz="3600" dirty="0"/>
              <a:t> </a:t>
            </a:r>
            <a:r>
              <a:rPr lang="en-US" sz="3600" dirty="0" err="1"/>
              <a:t>rājā</a:t>
            </a:r>
            <a:r>
              <a:rPr lang="en-US" sz="3600" dirty="0"/>
              <a:t> </a:t>
            </a:r>
            <a:r>
              <a:rPr lang="en-US" sz="3600" dirty="0" err="1"/>
              <a:t>Pasenadikosalo</a:t>
            </a:r>
            <a:r>
              <a:rPr lang="en-US" sz="3600" dirty="0"/>
              <a:t> </a:t>
            </a:r>
            <a:r>
              <a:rPr lang="en-US" sz="3600" dirty="0" err="1"/>
              <a:t>ten’upasaṅkami</a:t>
            </a:r>
            <a:r>
              <a:rPr lang="en-US" sz="3600" dirty="0"/>
              <a:t>; </a:t>
            </a:r>
            <a:r>
              <a:rPr lang="en-US" sz="3600" dirty="0" err="1"/>
              <a:t>upasaṅkamitvā</a:t>
            </a:r>
            <a:r>
              <a:rPr lang="en-US" sz="3600" dirty="0"/>
              <a:t> </a:t>
            </a:r>
            <a:r>
              <a:rPr lang="en-US" sz="3600" dirty="0" err="1"/>
              <a:t>rañño</a:t>
            </a:r>
            <a:r>
              <a:rPr lang="en-US" sz="3600" dirty="0"/>
              <a:t> </a:t>
            </a:r>
            <a:r>
              <a:rPr lang="en-US" sz="3600" dirty="0" err="1"/>
              <a:t>Pasenadīkosalassa</a:t>
            </a:r>
            <a:r>
              <a:rPr lang="en-US" sz="3600" dirty="0"/>
              <a:t> </a:t>
            </a:r>
            <a:r>
              <a:rPr lang="en-US" sz="3600" dirty="0" err="1"/>
              <a:t>upakaṇṇake</a:t>
            </a:r>
            <a:r>
              <a:rPr lang="en-US" sz="3600" dirty="0"/>
              <a:t> </a:t>
            </a:r>
            <a:r>
              <a:rPr lang="en-US" sz="3600" dirty="0" err="1"/>
              <a:t>ārocesi</a:t>
            </a:r>
            <a:r>
              <a:rPr lang="en-US" sz="3600" dirty="0"/>
              <a:t>: «</a:t>
            </a:r>
            <a:r>
              <a:rPr lang="en-US" sz="3600" dirty="0" err="1"/>
              <a:t>Mallikā</a:t>
            </a:r>
            <a:r>
              <a:rPr lang="en-US" sz="3600" dirty="0"/>
              <a:t>, deva, </a:t>
            </a:r>
            <a:r>
              <a:rPr lang="en-US" sz="3600" dirty="0" err="1"/>
              <a:t>devī</a:t>
            </a:r>
            <a:r>
              <a:rPr lang="en-US" sz="3600" dirty="0"/>
              <a:t> </a:t>
            </a:r>
            <a:r>
              <a:rPr lang="en-US" sz="3600" dirty="0" err="1"/>
              <a:t>dhītaraṃ</a:t>
            </a:r>
            <a:r>
              <a:rPr lang="en-US" sz="3600" dirty="0"/>
              <a:t> </a:t>
            </a:r>
            <a:r>
              <a:rPr lang="en-US" sz="3600" dirty="0" err="1"/>
              <a:t>vijātā»ti</a:t>
            </a:r>
            <a:r>
              <a:rPr lang="en-US" sz="3600" dirty="0"/>
              <a:t>. </a:t>
            </a:r>
            <a:r>
              <a:rPr lang="en-US" sz="3600" dirty="0" err="1"/>
              <a:t>Evaṃ</a:t>
            </a:r>
            <a:r>
              <a:rPr lang="en-US" sz="3600" dirty="0"/>
              <a:t> </a:t>
            </a:r>
            <a:r>
              <a:rPr lang="en-US" sz="3600" dirty="0" err="1"/>
              <a:t>vutte</a:t>
            </a:r>
            <a:r>
              <a:rPr lang="en-US" sz="3600" dirty="0"/>
              <a:t>, </a:t>
            </a:r>
            <a:r>
              <a:rPr lang="en-US" sz="3600" dirty="0" err="1"/>
              <a:t>rājā</a:t>
            </a:r>
            <a:r>
              <a:rPr lang="en-US" sz="3600" dirty="0"/>
              <a:t> </a:t>
            </a:r>
            <a:r>
              <a:rPr lang="en-US" sz="3600" dirty="0" err="1"/>
              <a:t>Pasenadikosalo</a:t>
            </a:r>
            <a:r>
              <a:rPr lang="en-US" sz="3600" dirty="0"/>
              <a:t> </a:t>
            </a:r>
            <a:r>
              <a:rPr lang="en-US" sz="3600" dirty="0" err="1"/>
              <a:t>anattamano</a:t>
            </a:r>
            <a:r>
              <a:rPr lang="en-US" sz="3600" dirty="0"/>
              <a:t> </a:t>
            </a:r>
            <a:r>
              <a:rPr lang="en-US" sz="3600" dirty="0" err="1"/>
              <a:t>ahosi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2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9 (SN)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Atha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 </a:t>
            </a:r>
            <a:r>
              <a:rPr lang="en-US" sz="3600" dirty="0" err="1"/>
              <a:t>Bhagavā</a:t>
            </a:r>
            <a:r>
              <a:rPr lang="en-US" sz="3600" dirty="0"/>
              <a:t> </a:t>
            </a:r>
            <a:r>
              <a:rPr lang="en-US" sz="3600" dirty="0" err="1"/>
              <a:t>rājānaṃ</a:t>
            </a:r>
            <a:r>
              <a:rPr lang="en-US" sz="3600" dirty="0"/>
              <a:t> </a:t>
            </a:r>
            <a:r>
              <a:rPr lang="en-US" sz="3600" dirty="0" err="1"/>
              <a:t>Pasenadikosalaṃ</a:t>
            </a:r>
            <a:r>
              <a:rPr lang="en-US" sz="3600" dirty="0"/>
              <a:t> </a:t>
            </a:r>
            <a:r>
              <a:rPr lang="en-US" sz="3600" dirty="0" err="1"/>
              <a:t>anattamanataṃ</a:t>
            </a:r>
            <a:r>
              <a:rPr lang="en-US" sz="3600" dirty="0"/>
              <a:t> </a:t>
            </a:r>
            <a:r>
              <a:rPr lang="en-US" sz="3600" dirty="0" err="1"/>
              <a:t>viditvā</a:t>
            </a:r>
            <a:r>
              <a:rPr lang="en-US" sz="3600" dirty="0"/>
              <a:t> </a:t>
            </a:r>
            <a:r>
              <a:rPr lang="en-US" sz="3600" dirty="0" err="1"/>
              <a:t>tāyaṃ</a:t>
            </a:r>
            <a:r>
              <a:rPr lang="en-US" sz="3600" dirty="0"/>
              <a:t> </a:t>
            </a:r>
            <a:r>
              <a:rPr lang="en-US" sz="3600" dirty="0" err="1"/>
              <a:t>velāyaṃ</a:t>
            </a:r>
            <a:r>
              <a:rPr lang="en-US" sz="3600" dirty="0"/>
              <a:t> </a:t>
            </a:r>
            <a:r>
              <a:rPr lang="en-US" sz="3600" dirty="0" err="1"/>
              <a:t>imā</a:t>
            </a:r>
            <a:r>
              <a:rPr lang="en-US" sz="3600" dirty="0"/>
              <a:t> </a:t>
            </a:r>
            <a:r>
              <a:rPr lang="en-US" sz="3600" dirty="0" err="1"/>
              <a:t>gāthāyo</a:t>
            </a:r>
            <a:r>
              <a:rPr lang="en-US" sz="3600" dirty="0"/>
              <a:t> </a:t>
            </a:r>
            <a:r>
              <a:rPr lang="en-US" sz="3600" dirty="0" err="1"/>
              <a:t>abhāsi</a:t>
            </a:r>
            <a:r>
              <a:rPr lang="en-US" sz="3600" dirty="0"/>
              <a:t>: </a:t>
            </a:r>
          </a:p>
          <a:p>
            <a:r>
              <a:rPr lang="en-US" sz="3600" dirty="0"/>
              <a:t> </a:t>
            </a:r>
          </a:p>
          <a:p>
            <a:r>
              <a:rPr lang="en-US" sz="3600" dirty="0"/>
              <a:t>«</a:t>
            </a:r>
            <a:r>
              <a:rPr lang="en-US" sz="3600" dirty="0" err="1"/>
              <a:t>Itthîpi</a:t>
            </a:r>
            <a:r>
              <a:rPr lang="en-US" sz="3600" dirty="0"/>
              <a:t> hi </a:t>
            </a:r>
            <a:r>
              <a:rPr lang="en-US" sz="3600" dirty="0" err="1"/>
              <a:t>ekacciyā</a:t>
            </a:r>
            <a:r>
              <a:rPr lang="en-US" sz="3600" dirty="0"/>
              <a:t> – </a:t>
            </a:r>
            <a:r>
              <a:rPr lang="en-US" sz="3600" dirty="0" err="1"/>
              <a:t>seyyā</a:t>
            </a:r>
            <a:r>
              <a:rPr lang="en-US" sz="3600" dirty="0"/>
              <a:t> </a:t>
            </a:r>
            <a:r>
              <a:rPr lang="en-US" sz="3600" dirty="0" err="1"/>
              <a:t>posa</a:t>
            </a:r>
            <a:r>
              <a:rPr lang="en-US" sz="3600" dirty="0"/>
              <a:t> </a:t>
            </a:r>
            <a:r>
              <a:rPr lang="en-US" sz="3600" dirty="0" err="1"/>
              <a:t>janādhipa</a:t>
            </a:r>
            <a:r>
              <a:rPr lang="en-US" sz="3600" dirty="0"/>
              <a:t>; </a:t>
            </a:r>
          </a:p>
          <a:p>
            <a:r>
              <a:rPr lang="en-US" sz="3600" dirty="0" err="1"/>
              <a:t>medhāvinī</a:t>
            </a:r>
            <a:r>
              <a:rPr lang="en-US" sz="3600" dirty="0"/>
              <a:t> </a:t>
            </a:r>
            <a:r>
              <a:rPr lang="en-US" sz="3600" dirty="0" err="1"/>
              <a:t>sīlavatī</a:t>
            </a:r>
            <a:r>
              <a:rPr lang="en-US" sz="3600" dirty="0"/>
              <a:t> – </a:t>
            </a:r>
            <a:r>
              <a:rPr lang="en-US" sz="3600" dirty="0" err="1"/>
              <a:t>sassudevā</a:t>
            </a:r>
            <a:r>
              <a:rPr lang="en-US" sz="3600" dirty="0"/>
              <a:t> </a:t>
            </a:r>
            <a:r>
              <a:rPr lang="en-US" sz="3600" dirty="0" err="1"/>
              <a:t>patibbatā</a:t>
            </a:r>
            <a:r>
              <a:rPr lang="en-US" sz="3600" dirty="0"/>
              <a:t>. </a:t>
            </a:r>
          </a:p>
          <a:p>
            <a:r>
              <a:rPr lang="en-US" sz="3600" dirty="0" err="1"/>
              <a:t>Tassā</a:t>
            </a:r>
            <a:r>
              <a:rPr lang="en-US" sz="3600" dirty="0"/>
              <a:t> </a:t>
            </a:r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jāyati</a:t>
            </a:r>
            <a:r>
              <a:rPr lang="en-US" sz="3600" dirty="0"/>
              <a:t> </a:t>
            </a:r>
            <a:r>
              <a:rPr lang="en-US" sz="3600" dirty="0" err="1"/>
              <a:t>poso</a:t>
            </a:r>
            <a:r>
              <a:rPr lang="en-US" sz="3600" dirty="0"/>
              <a:t> – </a:t>
            </a:r>
            <a:r>
              <a:rPr lang="en-US" sz="3600" dirty="0" err="1"/>
              <a:t>sūro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 </a:t>
            </a:r>
            <a:r>
              <a:rPr lang="en-US" sz="3600" dirty="0" err="1"/>
              <a:t>disampati</a:t>
            </a:r>
            <a:r>
              <a:rPr lang="en-US" sz="3600" dirty="0"/>
              <a:t>; </a:t>
            </a:r>
          </a:p>
          <a:p>
            <a:r>
              <a:rPr lang="en-US" sz="3600" dirty="0" err="1"/>
              <a:t>tādisā</a:t>
            </a:r>
            <a:r>
              <a:rPr lang="en-US" sz="3600" dirty="0"/>
              <a:t> </a:t>
            </a:r>
            <a:r>
              <a:rPr lang="en-US" sz="3600" dirty="0" err="1"/>
              <a:t>subhariyā</a:t>
            </a:r>
            <a:r>
              <a:rPr lang="en-US" sz="3600" dirty="0"/>
              <a:t> putto – </a:t>
            </a:r>
            <a:r>
              <a:rPr lang="en-US" sz="3600" dirty="0" err="1"/>
              <a:t>rajjampi</a:t>
            </a:r>
            <a:r>
              <a:rPr lang="en-US" sz="3600" dirty="0"/>
              <a:t> </a:t>
            </a:r>
            <a:r>
              <a:rPr lang="en-US" sz="3600" dirty="0" err="1"/>
              <a:t>anusāsatî»ti</a:t>
            </a:r>
            <a:endParaRPr lang="en-US" sz="3600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0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9 (SN)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/>
              <a:t>Chú</a:t>
            </a:r>
            <a:r>
              <a:rPr lang="en-US" sz="3600" b="1" dirty="0"/>
              <a:t> </a:t>
            </a:r>
            <a:r>
              <a:rPr lang="en-US" sz="3600" b="1" dirty="0" err="1"/>
              <a:t>giải</a:t>
            </a:r>
            <a:endParaRPr lang="en-US" sz="3600" dirty="0"/>
          </a:p>
          <a:p>
            <a:r>
              <a:rPr lang="en-US" sz="3600" b="1" dirty="0"/>
              <a:t> </a:t>
            </a:r>
            <a:endParaRPr lang="en-US" sz="3600" dirty="0"/>
          </a:p>
          <a:p>
            <a:r>
              <a:rPr lang="en-US" sz="3600" dirty="0"/>
              <a:t>(1) </a:t>
            </a:r>
            <a:r>
              <a:rPr lang="en-US" sz="3600" b="1" dirty="0" err="1"/>
              <a:t>posāti</a:t>
            </a:r>
            <a:r>
              <a:rPr lang="en-US" sz="3600" b="1" dirty="0"/>
              <a:t> </a:t>
            </a:r>
            <a:r>
              <a:rPr lang="en-US" sz="3600" dirty="0" err="1"/>
              <a:t>posehi</a:t>
            </a:r>
            <a:endParaRPr lang="en-US" sz="3600" dirty="0"/>
          </a:p>
          <a:p>
            <a:r>
              <a:rPr lang="en-US" sz="3600" dirty="0"/>
              <a:t>(2) </a:t>
            </a:r>
            <a:r>
              <a:rPr lang="en-US" sz="3600" b="1" dirty="0" err="1"/>
              <a:t>sassudevāti</a:t>
            </a:r>
            <a:r>
              <a:rPr lang="en-US" sz="3600" b="1" dirty="0"/>
              <a:t> </a:t>
            </a:r>
            <a:r>
              <a:rPr lang="en-US" sz="3600" dirty="0" err="1"/>
              <a:t>sassusasuradevatā</a:t>
            </a:r>
            <a:r>
              <a:rPr lang="en-US" sz="3600" dirty="0"/>
              <a:t> </a:t>
            </a:r>
          </a:p>
          <a:p>
            <a:r>
              <a:rPr lang="en-US" sz="3600" dirty="0"/>
              <a:t>(3) </a:t>
            </a:r>
            <a:r>
              <a:rPr lang="en-US" sz="3600" b="1" dirty="0" err="1"/>
              <a:t>tādisā</a:t>
            </a:r>
            <a:r>
              <a:rPr lang="en-US" sz="3600" b="1" dirty="0"/>
              <a:t> </a:t>
            </a:r>
            <a:r>
              <a:rPr lang="en-US" sz="3600" b="1" dirty="0" err="1"/>
              <a:t>subhariyāti</a:t>
            </a:r>
            <a:r>
              <a:rPr lang="en-US" sz="3600" b="1" dirty="0"/>
              <a:t> </a:t>
            </a:r>
            <a:r>
              <a:rPr lang="en-US" sz="3600" dirty="0" err="1"/>
              <a:t>tādisāya</a:t>
            </a:r>
            <a:r>
              <a:rPr lang="en-US" sz="3600" dirty="0"/>
              <a:t> </a:t>
            </a:r>
            <a:r>
              <a:rPr lang="en-US" sz="3600" dirty="0" err="1"/>
              <a:t>subhariyāya</a:t>
            </a:r>
            <a:endParaRPr lang="en-US" sz="3600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9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9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989263"/>
              </p:ext>
            </p:extLst>
          </p:nvPr>
        </p:nvGraphicFramePr>
        <p:xfrm>
          <a:off x="838200" y="2074898"/>
          <a:ext cx="10579609" cy="45747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498923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94344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1233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Atha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Rồi, thì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Quả thực, chính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Rājan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Pasenadi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Tên riêng của nhà vua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Kosalo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Địa danh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Yo/yaṃ~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Yad/yā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mà, vật mà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Mà người ấy, mà vật ấy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nào, vật nào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quan hệ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Bhagavant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Đức Thế Tôn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So~sa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taṃ~tad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 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Sā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ấy, vật 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Upasaṅkami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Đi đến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Upasaṅkamitvā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Đi đến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bất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biến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Abhivādetvā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Đảnh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lễ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bất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biến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2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9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755686"/>
              </p:ext>
            </p:extLst>
          </p:nvPr>
        </p:nvGraphicFramePr>
        <p:xfrm>
          <a:off x="838200" y="2074898"/>
          <a:ext cx="10579609" cy="45747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69533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47283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1233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Một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Anto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Bên, phía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Nisīdi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Ngồi xuống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Aññatara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(Người) nào đó, (vật) nào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Puriso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đàn ông, người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Upakaṇṇake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Bí mật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Ārocesi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Thông báo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Mallikā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Tên riêng hoàng hậu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Devo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Bệ hạ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Devī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Hoàng hậu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Dhītar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Con gái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Vijāta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Sinh đẻ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phân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Evaṃ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Như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vậy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như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thế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26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9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792271"/>
              </p:ext>
            </p:extLst>
          </p:nvPr>
        </p:nvGraphicFramePr>
        <p:xfrm>
          <a:off x="838200" y="2074898"/>
          <a:ext cx="10579609" cy="45747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69533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47283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1233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Vutta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Attamana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Vui mừng, thích 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Ahosi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Viditvā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Biết, hiểu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Velā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Thời gian, lúc, dịp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Ayaṃ/idaṃ~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imaṃ/ayaṃ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ấy, vật 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Gāthā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Bài kệ, bài thơ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Abhāsi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Itthī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phụ nữ, người con gái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Và, nhưng, tuy nhiên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Bởi vì, quả thật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Ekacciya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(Người) nào đó, (vật) nào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9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86BC-6B62-4ED2-865A-BFE3476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F7F8E5D-B50E-4565-9A9B-D613411773AB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BC25D"/>
                </a:solidFill>
              </a:rPr>
              <a:t>5.	</a:t>
            </a:r>
            <a:r>
              <a:rPr lang="de-DE" sz="3600" dirty="0">
                <a:solidFill>
                  <a:srgbClr val="FBC25D"/>
                </a:solidFill>
              </a:rPr>
              <a:t>7. So sánh hơn và so sánh nhất</a:t>
            </a:r>
            <a:endParaRPr lang="en-US" sz="3600" dirty="0">
              <a:solidFill>
                <a:srgbClr val="FBC25D"/>
              </a:solidFill>
            </a:endParaRP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id="{CB35AF18-8088-4F36-BF2A-D774A0567F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7" name="Picture 6" descr="A close up of a rug&#10;&#10;Description automatically generated">
            <a:extLst>
              <a:ext uri="{FF2B5EF4-FFF2-40B4-BE49-F238E27FC236}">
                <a16:creationId xmlns:a16="http://schemas.microsoft.com/office/drawing/2014/main" id="{D56A14E7-F858-47F4-9747-AFFABB013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A1C0-FEC5-48E4-9386-8A3F2C51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616" y="1511808"/>
            <a:ext cx="9217024" cy="1651117"/>
          </a:xfrm>
        </p:spPr>
        <p:txBody>
          <a:bodyPr>
            <a:normAutofit/>
          </a:bodyPr>
          <a:lstStyle/>
          <a:p>
            <a:r>
              <a:rPr lang="en-US" dirty="0" err="1"/>
              <a:t>Trong</a:t>
            </a:r>
            <a:r>
              <a:rPr lang="en-US" dirty="0"/>
              <a:t> Pali,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>
                <a:solidFill>
                  <a:srgbClr val="814B1C"/>
                </a:solidFill>
                <a:highlight>
                  <a:srgbClr val="FBC25D"/>
                </a:highlight>
              </a:rPr>
              <a:t>-</a:t>
            </a:r>
            <a:r>
              <a:rPr lang="en-US" dirty="0" err="1">
                <a:solidFill>
                  <a:srgbClr val="814B1C"/>
                </a:solidFill>
                <a:highlight>
                  <a:srgbClr val="FBC25D"/>
                </a:highlight>
              </a:rPr>
              <a:t>tara</a:t>
            </a:r>
            <a:endParaRPr lang="en-US" dirty="0">
              <a:solidFill>
                <a:srgbClr val="814B1C"/>
              </a:solidFill>
              <a:highlight>
                <a:srgbClr val="FBC25D"/>
              </a:highlight>
            </a:endParaRPr>
          </a:p>
          <a:p>
            <a:r>
              <a:rPr lang="en-US" dirty="0"/>
              <a:t> 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5B50C4-6AC4-40EE-ADD8-D1937B403CEE}"/>
              </a:ext>
            </a:extLst>
          </p:cNvPr>
          <p:cNvGraphicFramePr>
            <a:graphicFrameLocks noGrp="1"/>
          </p:cNvGraphicFramePr>
          <p:nvPr/>
        </p:nvGraphicFramePr>
        <p:xfrm>
          <a:off x="2639615" y="2775284"/>
          <a:ext cx="9217022" cy="338488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03715">
                  <a:extLst>
                    <a:ext uri="{9D8B030D-6E8A-4147-A177-3AD203B41FA5}">
                      <a16:colId xmlns:a16="http://schemas.microsoft.com/office/drawing/2014/main" val="4060002957"/>
                    </a:ext>
                  </a:extLst>
                </a:gridCol>
                <a:gridCol w="2303715">
                  <a:extLst>
                    <a:ext uri="{9D8B030D-6E8A-4147-A177-3AD203B41FA5}">
                      <a16:colId xmlns:a16="http://schemas.microsoft.com/office/drawing/2014/main" val="4106193864"/>
                    </a:ext>
                  </a:extLst>
                </a:gridCol>
                <a:gridCol w="2304796">
                  <a:extLst>
                    <a:ext uri="{9D8B030D-6E8A-4147-A177-3AD203B41FA5}">
                      <a16:colId xmlns:a16="http://schemas.microsoft.com/office/drawing/2014/main" val="988054051"/>
                    </a:ext>
                  </a:extLst>
                </a:gridCol>
                <a:gridCol w="2304796">
                  <a:extLst>
                    <a:ext uri="{9D8B030D-6E8A-4147-A177-3AD203B41FA5}">
                      <a16:colId xmlns:a16="http://schemas.microsoft.com/office/drawing/2014/main" val="349364998"/>
                    </a:ext>
                  </a:extLst>
                </a:gridCol>
              </a:tblGrid>
              <a:tr h="564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Tính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từ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Nghĩa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So </a:t>
                      </a:r>
                      <a:r>
                        <a:rPr lang="en-US" sz="2400" dirty="0" err="1">
                          <a:effectLst/>
                        </a:rPr>
                        <a:t>sánh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hơn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Nghĩa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6036"/>
                  </a:ext>
                </a:extLst>
              </a:tr>
              <a:tr h="564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piya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Đáng yêu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piyatara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Đáng yêu hơn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278950"/>
                  </a:ext>
                </a:extLst>
              </a:tr>
              <a:tr h="564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sādu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Ngọt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sādutara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Ngọt hơn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800900"/>
                  </a:ext>
                </a:extLst>
              </a:tr>
              <a:tr h="564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bahu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Nhiều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bahutara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Nhiều hơn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395907"/>
                  </a:ext>
                </a:extLst>
              </a:tr>
              <a:tr h="564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sīlavant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Có giới hạnh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sīlavantatara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Có giới hạnh hơn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591839"/>
                  </a:ext>
                </a:extLst>
              </a:tr>
              <a:tr h="5641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balavant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Mạnh mẽ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balavatara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Mạnh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mẽ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hơn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8496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840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9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014886"/>
              </p:ext>
            </p:extLst>
          </p:nvPr>
        </p:nvGraphicFramePr>
        <p:xfrm>
          <a:off x="838200" y="2074898"/>
          <a:ext cx="10579609" cy="45747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69533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47283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1233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Seyya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Tốt hơn [kết hợp danh từ xuất xứ cách]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Tính, so sánh hơn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Poso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đàn ông, người nam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Jano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quần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chúng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Adhipo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Vị chủ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Medhāvinī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nữ trí tuệ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Sīlavatī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nữ giới đức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Sassu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Mẹ chồng, mẹ vợ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Devo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Vị trời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Patibbatā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vợ tận tụy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Jāyati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sinh 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bị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Sūra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Dũng cảm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Hoti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Disampati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2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9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664348"/>
              </p:ext>
            </p:extLst>
          </p:nvPr>
        </p:nvGraphicFramePr>
        <p:xfrm>
          <a:off x="838200" y="2074898"/>
          <a:ext cx="10579609" cy="33555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69533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47283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1233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Tādisa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Như vậy, (với phẩm chất, với đặc tính) như vậy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Su-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Tốt, hay, đẹp [tích cực]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Tiền tố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Bhariyā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vợ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Putto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Con trai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Rajjaṃ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Vương quốc, ngôi vua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Anusāsati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Cai trị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Sasuro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Cha chồng, cha vợ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6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Devatā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Vị trời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nữ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7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9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682245"/>
              </p:ext>
            </p:extLst>
          </p:nvPr>
        </p:nvGraphicFramePr>
        <p:xfrm>
          <a:off x="972313" y="1979614"/>
          <a:ext cx="10381487" cy="4705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379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1893622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  <a:gridCol w="5745891">
                  <a:extLst>
                    <a:ext uri="{9D8B030D-6E8A-4147-A177-3AD203B41FA5}">
                      <a16:colId xmlns:a16="http://schemas.microsoft.com/office/drawing/2014/main" val="3932083748"/>
                    </a:ext>
                  </a:extLst>
                </a:gridCol>
                <a:gridCol w="1925595">
                  <a:extLst>
                    <a:ext uri="{9D8B030D-6E8A-4147-A177-3AD203B41FA5}">
                      <a16:colId xmlns:a16="http://schemas.microsoft.com/office/drawing/2014/main" val="2171295404"/>
                    </a:ext>
                  </a:extLst>
                </a:gridCol>
              </a:tblGrid>
              <a:tr h="8768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</a:rPr>
                        <a:t>Điểm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</a:rPr>
                        <a:t>Ngữ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</a:rPr>
                        <a:t>pháp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</a:rPr>
                        <a:t>Tổng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</a:rPr>
                        <a:t>quát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</a:rPr>
                        <a:t>Đoạn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</a:rPr>
                        <a:t>kinh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</a:rPr>
                        <a:t> 9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8285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dùng</a:t>
                      </a: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làm</a:t>
                      </a: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Trong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Pali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thể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dùng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làm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khi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đó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nó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sẽ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dựa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vào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nguyên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mẫu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của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nó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để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phát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triển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sang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các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dạng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khác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cho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đầy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đủ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Ví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dụ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 [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cittaṃ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trung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ở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chủ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cách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trực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bổ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cách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số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ít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nghĩa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[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tâm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].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Nguyên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mẫu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của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[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cittaṃ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[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citta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].</a:t>
                      </a:r>
                    </a:p>
                  </a:txBody>
                  <a:tcPr marL="68580" marR="68580" marT="0" marB="0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… </a:t>
                      </a:r>
                      <a:r>
                        <a:rPr lang="en-US" sz="26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sassudevā</a:t>
                      </a: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…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21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9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12252"/>
              </p:ext>
            </p:extLst>
          </p:nvPr>
        </p:nvGraphicFramePr>
        <p:xfrm>
          <a:off x="972313" y="1979613"/>
          <a:ext cx="10381487" cy="4620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1136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1717589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  <a:gridCol w="5993027">
                  <a:extLst>
                    <a:ext uri="{9D8B030D-6E8A-4147-A177-3AD203B41FA5}">
                      <a16:colId xmlns:a16="http://schemas.microsoft.com/office/drawing/2014/main" val="3932083748"/>
                    </a:ext>
                  </a:extLst>
                </a:gridCol>
                <a:gridCol w="1999735">
                  <a:extLst>
                    <a:ext uri="{9D8B030D-6E8A-4147-A177-3AD203B41FA5}">
                      <a16:colId xmlns:a16="http://schemas.microsoft.com/office/drawing/2014/main" val="2171295404"/>
                    </a:ext>
                  </a:extLst>
                </a:gridCol>
              </a:tblGrid>
              <a:tr h="4886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aseline="0" dirty="0" err="1">
                          <a:effectLst/>
                          <a:latin typeface="Calibri" panose="020F0502020204030204" pitchFamily="34" charset="0"/>
                        </a:rPr>
                        <a:t>Điểm</a:t>
                      </a:r>
                      <a:r>
                        <a:rPr lang="en-US" sz="25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500" baseline="0" dirty="0" err="1">
                          <a:effectLst/>
                          <a:latin typeface="Calibri" panose="020F0502020204030204" pitchFamily="34" charset="0"/>
                        </a:rPr>
                        <a:t>Ngữ</a:t>
                      </a:r>
                      <a:r>
                        <a:rPr lang="en-US" sz="25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500" baseline="0" dirty="0" err="1">
                          <a:effectLst/>
                          <a:latin typeface="Calibri" panose="020F0502020204030204" pitchFamily="34" charset="0"/>
                        </a:rPr>
                        <a:t>pháp</a:t>
                      </a:r>
                      <a:endParaRPr lang="en-US" sz="2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aseline="0" dirty="0" err="1">
                          <a:effectLst/>
                          <a:latin typeface="Calibri" panose="020F0502020204030204" pitchFamily="34" charset="0"/>
                        </a:rPr>
                        <a:t>Tổng</a:t>
                      </a:r>
                      <a:r>
                        <a:rPr lang="en-US" sz="25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500" baseline="0" dirty="0" err="1">
                          <a:effectLst/>
                          <a:latin typeface="Calibri" panose="020F0502020204030204" pitchFamily="34" charset="0"/>
                        </a:rPr>
                        <a:t>quát</a:t>
                      </a:r>
                      <a:endParaRPr lang="en-US" sz="2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aseline="0" dirty="0" err="1">
                          <a:effectLst/>
                          <a:latin typeface="Calibri" panose="020F0502020204030204" pitchFamily="34" charset="0"/>
                        </a:rPr>
                        <a:t>Đoạn</a:t>
                      </a:r>
                      <a:r>
                        <a:rPr lang="en-US" sz="25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500" baseline="0" dirty="0" err="1">
                          <a:effectLst/>
                          <a:latin typeface="Calibri" panose="020F0502020204030204" pitchFamily="34" charset="0"/>
                        </a:rPr>
                        <a:t>kinh</a:t>
                      </a:r>
                      <a:r>
                        <a:rPr lang="en-US" sz="2500" baseline="0" dirty="0">
                          <a:effectLst/>
                          <a:latin typeface="Calibri" panose="020F0502020204030204" pitchFamily="34" charset="0"/>
                        </a:rPr>
                        <a:t> 9</a:t>
                      </a:r>
                      <a:endParaRPr lang="en-US" sz="2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858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dùng</a:t>
                      </a: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làm</a:t>
                      </a: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Khi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biến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thành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nó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sẽ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ba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nguyên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mẫu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tương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ứng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với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ba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(1) Nam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: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nguyên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mẫu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vẫn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[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citta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],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biến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cách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theo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nguyên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mẫu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[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buddha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(2)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Trung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: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nguyên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mẫu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vẫn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[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citta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],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biến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cách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theo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trung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nguyên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mẫu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[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rūpa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(3)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Nữ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: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nguyên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mẫu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[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cittā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],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biến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cách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theo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nữ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nguyên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mẫu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[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sālā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… </a:t>
                      </a:r>
                      <a:r>
                        <a:rPr lang="en-US" sz="25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sassudevā</a:t>
                      </a: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…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582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13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evaṃ</a:t>
            </a:r>
            <a:r>
              <a:rPr lang="en-US" sz="3600" dirty="0"/>
              <a:t> me </a:t>
            </a:r>
            <a:r>
              <a:rPr lang="en-US" sz="3600" dirty="0" err="1"/>
              <a:t>sutaṃ</a:t>
            </a:r>
            <a:r>
              <a:rPr lang="en-US" sz="3600" dirty="0"/>
              <a:t> - </a:t>
            </a:r>
            <a:r>
              <a:rPr lang="en-US" sz="3600" dirty="0" err="1"/>
              <a:t>ekaṃ</a:t>
            </a:r>
            <a:r>
              <a:rPr lang="en-US" sz="3600" dirty="0"/>
              <a:t> </a:t>
            </a:r>
            <a:r>
              <a:rPr lang="en-US" sz="3600" dirty="0" err="1"/>
              <a:t>samayaṃ</a:t>
            </a:r>
            <a:r>
              <a:rPr lang="en-US" sz="3600" dirty="0"/>
              <a:t> </a:t>
            </a:r>
            <a:r>
              <a:rPr lang="en-US" sz="3600" dirty="0" err="1"/>
              <a:t>bhagavā</a:t>
            </a:r>
            <a:r>
              <a:rPr lang="en-US" sz="3600" dirty="0"/>
              <a:t> </a:t>
            </a:r>
            <a:r>
              <a:rPr lang="en-US" sz="3600" dirty="0" err="1"/>
              <a:t>sāvatthiyaṃ</a:t>
            </a:r>
            <a:r>
              <a:rPr lang="en-US" sz="3600" dirty="0"/>
              <a:t> </a:t>
            </a:r>
            <a:r>
              <a:rPr lang="en-US" sz="3600" dirty="0" err="1"/>
              <a:t>viharati</a:t>
            </a:r>
            <a:r>
              <a:rPr lang="en-US" sz="3600" dirty="0"/>
              <a:t> </a:t>
            </a:r>
            <a:r>
              <a:rPr lang="en-US" sz="3600" dirty="0" err="1"/>
              <a:t>jetavane</a:t>
            </a:r>
            <a:r>
              <a:rPr lang="en-US" sz="3600" dirty="0"/>
              <a:t> </a:t>
            </a:r>
            <a:r>
              <a:rPr lang="en-US" sz="3600" dirty="0" err="1"/>
              <a:t>anāthapiṇḍikassa</a:t>
            </a:r>
            <a:r>
              <a:rPr lang="en-US" sz="3600" dirty="0"/>
              <a:t> </a:t>
            </a:r>
            <a:r>
              <a:rPr lang="en-US" sz="3600" dirty="0" err="1"/>
              <a:t>ārāme</a:t>
            </a:r>
            <a:r>
              <a:rPr lang="en-US" sz="3600" dirty="0"/>
              <a:t>. </a:t>
            </a:r>
            <a:r>
              <a:rPr lang="en-US" sz="3600" dirty="0" err="1"/>
              <a:t>tatra</a:t>
            </a:r>
            <a:r>
              <a:rPr lang="en-US" sz="3600" dirty="0"/>
              <a:t> </a:t>
            </a:r>
            <a:r>
              <a:rPr lang="en-US" sz="3600" dirty="0" err="1"/>
              <a:t>kho</a:t>
            </a:r>
            <a:r>
              <a:rPr lang="en-US" sz="3600" dirty="0"/>
              <a:t> </a:t>
            </a:r>
            <a:r>
              <a:rPr lang="en-US" sz="3600" dirty="0" err="1"/>
              <a:t>bhagavā</a:t>
            </a:r>
            <a:r>
              <a:rPr lang="en-US" sz="3600" dirty="0"/>
              <a:t> </a:t>
            </a:r>
            <a:r>
              <a:rPr lang="en-US" sz="3600" dirty="0" err="1"/>
              <a:t>bhikkhū</a:t>
            </a:r>
            <a:r>
              <a:rPr lang="en-US" sz="3600" dirty="0"/>
              <a:t> </a:t>
            </a:r>
            <a:r>
              <a:rPr lang="en-US" sz="3600" dirty="0" err="1"/>
              <a:t>āmantesi</a:t>
            </a:r>
            <a:r>
              <a:rPr lang="en-US" sz="3600" dirty="0"/>
              <a:t> — “</a:t>
            </a:r>
            <a:r>
              <a:rPr lang="en-US" sz="3600" dirty="0" err="1"/>
              <a:t>bhikkhavo”ti</a:t>
            </a:r>
            <a:r>
              <a:rPr lang="en-US" sz="3600" dirty="0"/>
              <a:t>. “</a:t>
            </a:r>
            <a:r>
              <a:rPr lang="en-US" sz="3600" dirty="0" err="1"/>
              <a:t>bhadante”ti</a:t>
            </a:r>
            <a:r>
              <a:rPr lang="en-US" sz="3600" dirty="0"/>
              <a:t> </a:t>
            </a:r>
            <a:r>
              <a:rPr lang="en-US" sz="3600" dirty="0" err="1"/>
              <a:t>te</a:t>
            </a:r>
            <a:r>
              <a:rPr lang="en-US" sz="3600" dirty="0"/>
              <a:t> </a:t>
            </a:r>
            <a:r>
              <a:rPr lang="en-US" sz="3600" dirty="0" err="1"/>
              <a:t>bhikkhū</a:t>
            </a:r>
            <a:r>
              <a:rPr lang="en-US" sz="3600" dirty="0"/>
              <a:t> </a:t>
            </a:r>
            <a:r>
              <a:rPr lang="en-US" sz="3600" dirty="0" err="1"/>
              <a:t>bhagavato</a:t>
            </a:r>
            <a:r>
              <a:rPr lang="en-US" sz="3600" dirty="0"/>
              <a:t> </a:t>
            </a:r>
            <a:r>
              <a:rPr lang="en-US" sz="3600" dirty="0" err="1"/>
              <a:t>paccassosuṃ</a:t>
            </a:r>
            <a:r>
              <a:rPr lang="en-US" sz="3600" dirty="0"/>
              <a:t>. </a:t>
            </a:r>
            <a:r>
              <a:rPr lang="en-US" sz="3600" dirty="0" err="1"/>
              <a:t>bhagavā</a:t>
            </a:r>
            <a:r>
              <a:rPr lang="en-US" sz="3600" dirty="0"/>
              <a:t> </a:t>
            </a:r>
            <a:r>
              <a:rPr lang="en-US" sz="3600" dirty="0" err="1"/>
              <a:t>etadavoca</a:t>
            </a:r>
            <a:r>
              <a:rPr lang="en-US" sz="3600" dirty="0"/>
              <a:t> 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86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13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“</a:t>
            </a:r>
            <a:r>
              <a:rPr lang="en-US" sz="3600" dirty="0" err="1"/>
              <a:t>dvemāni</a:t>
            </a:r>
            <a:r>
              <a:rPr lang="en-US" sz="3600" dirty="0"/>
              <a:t>, </a:t>
            </a:r>
            <a:r>
              <a:rPr lang="en-US" sz="3600" dirty="0" err="1"/>
              <a:t>bhikkhave</a:t>
            </a:r>
            <a:r>
              <a:rPr lang="en-US" sz="3600" dirty="0"/>
              <a:t>, </a:t>
            </a:r>
            <a:r>
              <a:rPr lang="en-US" sz="3600" dirty="0" err="1"/>
              <a:t>vajjāni</a:t>
            </a:r>
            <a:r>
              <a:rPr lang="en-US" sz="3600" dirty="0"/>
              <a:t>. </a:t>
            </a:r>
            <a:r>
              <a:rPr lang="en-US" sz="3600" dirty="0" err="1"/>
              <a:t>katamāni</a:t>
            </a:r>
            <a:r>
              <a:rPr lang="en-US" sz="3600" dirty="0"/>
              <a:t> </a:t>
            </a:r>
            <a:r>
              <a:rPr lang="en-US" sz="3600" dirty="0" err="1"/>
              <a:t>dve</a:t>
            </a:r>
            <a:r>
              <a:rPr lang="en-US" sz="3600" dirty="0"/>
              <a:t>? </a:t>
            </a:r>
            <a:r>
              <a:rPr lang="en-US" sz="3600" dirty="0" err="1"/>
              <a:t>diṭṭhadhammikañca</a:t>
            </a:r>
            <a:r>
              <a:rPr lang="en-US" sz="3600" dirty="0"/>
              <a:t> </a:t>
            </a:r>
            <a:r>
              <a:rPr lang="en-US" sz="3600" dirty="0" err="1"/>
              <a:t>vajjaṃ</a:t>
            </a:r>
            <a:r>
              <a:rPr lang="en-US" sz="3600" dirty="0"/>
              <a:t> </a:t>
            </a:r>
            <a:r>
              <a:rPr lang="en-US" sz="3600" dirty="0" err="1"/>
              <a:t>samparāyikañca</a:t>
            </a:r>
            <a:r>
              <a:rPr lang="en-US" sz="3600" dirty="0"/>
              <a:t> </a:t>
            </a:r>
            <a:r>
              <a:rPr lang="en-US" sz="3600" dirty="0" err="1"/>
              <a:t>vajjaṃ</a:t>
            </a:r>
            <a:r>
              <a:rPr lang="en-US" sz="3600" dirty="0"/>
              <a:t>. </a:t>
            </a:r>
            <a:r>
              <a:rPr lang="en-US" sz="3600" dirty="0" err="1"/>
              <a:t>katamañca</a:t>
            </a:r>
            <a:r>
              <a:rPr lang="en-US" sz="3600" dirty="0"/>
              <a:t>, 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diṭṭhadhammikaṃ</a:t>
            </a:r>
            <a:r>
              <a:rPr lang="en-US" sz="3600" dirty="0"/>
              <a:t> </a:t>
            </a:r>
            <a:r>
              <a:rPr lang="en-US" sz="3600" dirty="0" err="1"/>
              <a:t>vajjaṃ</a:t>
            </a:r>
            <a:r>
              <a:rPr lang="en-US" sz="3600" dirty="0"/>
              <a:t>? </a:t>
            </a:r>
            <a:r>
              <a:rPr lang="en-US" sz="3600" dirty="0" err="1"/>
              <a:t>idha</a:t>
            </a:r>
            <a:r>
              <a:rPr lang="en-US" sz="3600" dirty="0"/>
              <a:t>, </a:t>
            </a:r>
          </a:p>
          <a:p>
            <a:r>
              <a:rPr lang="en-US" sz="3600" dirty="0" err="1"/>
              <a:t>bhikkhave</a:t>
            </a:r>
            <a:r>
              <a:rPr lang="en-US" sz="3600" dirty="0"/>
              <a:t>, </a:t>
            </a:r>
            <a:r>
              <a:rPr lang="en-US" sz="3600" dirty="0" err="1"/>
              <a:t>ekacco</a:t>
            </a:r>
            <a:r>
              <a:rPr lang="en-US" sz="3600" dirty="0"/>
              <a:t> </a:t>
            </a:r>
            <a:r>
              <a:rPr lang="en-US" sz="3600" dirty="0" err="1"/>
              <a:t>passati</a:t>
            </a:r>
            <a:r>
              <a:rPr lang="en-US" sz="3600" dirty="0"/>
              <a:t> </a:t>
            </a:r>
            <a:r>
              <a:rPr lang="en-US" sz="3600" dirty="0" err="1"/>
              <a:t>coraṃ</a:t>
            </a:r>
            <a:r>
              <a:rPr lang="en-US" sz="3600" dirty="0"/>
              <a:t> </a:t>
            </a:r>
            <a:r>
              <a:rPr lang="en-US" sz="3600" dirty="0" err="1"/>
              <a:t>āgucāriṃ</a:t>
            </a:r>
            <a:r>
              <a:rPr lang="en-US" sz="3600" dirty="0"/>
              <a:t> </a:t>
            </a:r>
            <a:r>
              <a:rPr lang="en-US" sz="3600" dirty="0" err="1"/>
              <a:t>rājāno</a:t>
            </a:r>
            <a:r>
              <a:rPr lang="en-US" sz="3600" dirty="0"/>
              <a:t> </a:t>
            </a:r>
            <a:r>
              <a:rPr lang="en-US" sz="3600" dirty="0" err="1"/>
              <a:t>gahetvā</a:t>
            </a:r>
            <a:r>
              <a:rPr lang="en-US" sz="3600" dirty="0"/>
              <a:t> </a:t>
            </a:r>
            <a:r>
              <a:rPr lang="en-US" sz="3600" dirty="0" err="1"/>
              <a:t>vividhā</a:t>
            </a:r>
            <a:r>
              <a:rPr lang="en-US" sz="3600" dirty="0"/>
              <a:t> </a:t>
            </a:r>
            <a:r>
              <a:rPr lang="en-US" sz="3600" dirty="0" err="1"/>
              <a:t>kammakāraṇā</a:t>
            </a:r>
            <a:r>
              <a:rPr lang="en-US" sz="3600" dirty="0"/>
              <a:t> {</a:t>
            </a:r>
            <a:r>
              <a:rPr lang="en-US" sz="3600" dirty="0" err="1"/>
              <a:t>vividhāni</a:t>
            </a:r>
            <a:r>
              <a:rPr lang="en-US" sz="3600" dirty="0"/>
              <a:t> </a:t>
            </a:r>
            <a:r>
              <a:rPr lang="en-US" sz="3600" dirty="0" err="1"/>
              <a:t>kammakaraṇāni</a:t>
            </a:r>
            <a:r>
              <a:rPr lang="en-US" sz="3600" dirty="0"/>
              <a:t> (</a:t>
            </a:r>
            <a:r>
              <a:rPr lang="en-US" sz="3600" dirty="0" err="1"/>
              <a:t>ka</a:t>
            </a:r>
            <a:r>
              <a:rPr lang="en-US" sz="3600" dirty="0"/>
              <a:t>.)} </a:t>
            </a:r>
            <a:r>
              <a:rPr lang="en-US" sz="3600" dirty="0" err="1"/>
              <a:t>kārente</a:t>
            </a:r>
            <a:r>
              <a:rPr lang="en-US" sz="3600" dirty="0"/>
              <a:t>; </a:t>
            </a:r>
            <a:r>
              <a:rPr lang="en-US" sz="3600" dirty="0" err="1"/>
              <a:t>kasāhipi</a:t>
            </a:r>
            <a:r>
              <a:rPr lang="en-US" sz="3600" dirty="0"/>
              <a:t> </a:t>
            </a:r>
            <a:r>
              <a:rPr lang="en-US" sz="3600" dirty="0" err="1"/>
              <a:t>tāḷente</a:t>
            </a:r>
            <a:r>
              <a:rPr lang="en-US" sz="3600" dirty="0"/>
              <a:t>, </a:t>
            </a:r>
            <a:r>
              <a:rPr lang="en-US" sz="3600" dirty="0" err="1"/>
              <a:t>vettehipi</a:t>
            </a:r>
            <a:r>
              <a:rPr lang="en-US" sz="3600" dirty="0"/>
              <a:t> </a:t>
            </a:r>
            <a:r>
              <a:rPr lang="en-US" sz="3600" dirty="0" err="1"/>
              <a:t>tāḷente</a:t>
            </a:r>
            <a:r>
              <a:rPr lang="en-US" sz="3600" dirty="0"/>
              <a:t>, </a:t>
            </a:r>
          </a:p>
          <a:p>
            <a:r>
              <a:rPr lang="en-US" sz="3600" dirty="0" err="1"/>
              <a:t>addhadaṇḍakehipi</a:t>
            </a:r>
            <a:r>
              <a:rPr lang="en-US" sz="3600" dirty="0"/>
              <a:t> </a:t>
            </a:r>
            <a:r>
              <a:rPr lang="en-US" sz="3600" dirty="0" err="1"/>
              <a:t>tāḷente</a:t>
            </a:r>
            <a:r>
              <a:rPr lang="en-US" sz="3600" dirty="0"/>
              <a:t>, </a:t>
            </a:r>
            <a:r>
              <a:rPr lang="en-US" sz="3600" dirty="0" err="1"/>
              <a:t>hatthampi</a:t>
            </a:r>
            <a:r>
              <a:rPr lang="en-US" sz="3600" dirty="0"/>
              <a:t> </a:t>
            </a:r>
            <a:r>
              <a:rPr lang="en-US" sz="3600" dirty="0" err="1"/>
              <a:t>chindante</a:t>
            </a:r>
            <a:r>
              <a:rPr lang="en-US" sz="3600" dirty="0"/>
              <a:t>, </a:t>
            </a:r>
            <a:r>
              <a:rPr lang="en-US" sz="3600" dirty="0" err="1"/>
              <a:t>pādampi</a:t>
            </a:r>
            <a:r>
              <a:rPr lang="en-US" sz="3600" dirty="0"/>
              <a:t> </a:t>
            </a:r>
            <a:r>
              <a:rPr lang="en-US" sz="3600" dirty="0" err="1"/>
              <a:t>chindante</a:t>
            </a:r>
            <a:r>
              <a:rPr lang="en-US" sz="3600" dirty="0"/>
              <a:t>, </a:t>
            </a:r>
            <a:r>
              <a:rPr lang="en-US" sz="3600" dirty="0" err="1"/>
              <a:t>hatthapādampi</a:t>
            </a:r>
            <a:r>
              <a:rPr lang="en-US" sz="3600" dirty="0"/>
              <a:t> </a:t>
            </a:r>
            <a:r>
              <a:rPr lang="en-US" sz="3600" dirty="0" err="1"/>
              <a:t>chindante</a:t>
            </a:r>
            <a:r>
              <a:rPr lang="en-US" sz="3600" dirty="0"/>
              <a:t>, </a:t>
            </a:r>
            <a:r>
              <a:rPr lang="en-US" sz="3600" dirty="0" err="1"/>
              <a:t>kaṇṇampi</a:t>
            </a:r>
            <a:r>
              <a:rPr lang="en-US" sz="3600" dirty="0"/>
              <a:t> </a:t>
            </a:r>
            <a:r>
              <a:rPr lang="en-US" sz="3600" dirty="0" err="1"/>
              <a:t>chindante</a:t>
            </a:r>
            <a:r>
              <a:rPr lang="en-US" sz="3600" dirty="0"/>
              <a:t>, </a:t>
            </a:r>
            <a:r>
              <a:rPr lang="en-US" sz="3600" dirty="0" err="1"/>
              <a:t>nāsampi</a:t>
            </a:r>
            <a:r>
              <a:rPr lang="en-US" sz="3600" dirty="0"/>
              <a:t> </a:t>
            </a:r>
            <a:r>
              <a:rPr lang="en-US" sz="3600" dirty="0" err="1"/>
              <a:t>chindante</a:t>
            </a:r>
            <a:r>
              <a:rPr lang="en-US" sz="3600" dirty="0"/>
              <a:t>, </a:t>
            </a:r>
            <a:r>
              <a:rPr lang="en-US" sz="3600" dirty="0" err="1"/>
              <a:t>kaṇṇanāsampi</a:t>
            </a:r>
            <a:r>
              <a:rPr lang="en-US" sz="3600" dirty="0"/>
              <a:t> </a:t>
            </a:r>
            <a:r>
              <a:rPr lang="en-US" sz="3600" dirty="0" err="1"/>
              <a:t>chindante</a:t>
            </a:r>
            <a:r>
              <a:rPr lang="en-US" sz="3600" dirty="0"/>
              <a:t>…”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16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13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katamañca</a:t>
            </a:r>
            <a:r>
              <a:rPr lang="en-US" sz="3600" dirty="0"/>
              <a:t>, </a:t>
            </a:r>
            <a:r>
              <a:rPr lang="en-US" sz="3600" dirty="0" err="1"/>
              <a:t>bhikkhave</a:t>
            </a:r>
            <a:r>
              <a:rPr lang="en-US" sz="3600" dirty="0"/>
              <a:t>, </a:t>
            </a:r>
            <a:r>
              <a:rPr lang="en-US" sz="3600" dirty="0" err="1"/>
              <a:t>samparāyikaṃ</a:t>
            </a:r>
            <a:r>
              <a:rPr lang="en-US" sz="3600" dirty="0"/>
              <a:t> </a:t>
            </a:r>
            <a:r>
              <a:rPr lang="en-US" sz="3600" dirty="0" err="1"/>
              <a:t>vajjaṃ</a:t>
            </a:r>
            <a:r>
              <a:rPr lang="en-US" sz="3600" dirty="0"/>
              <a:t>? </a:t>
            </a:r>
            <a:r>
              <a:rPr lang="en-US" sz="3600" dirty="0" err="1"/>
              <a:t>idha</a:t>
            </a:r>
            <a:r>
              <a:rPr lang="en-US" sz="3600" dirty="0"/>
              <a:t>, </a:t>
            </a:r>
            <a:r>
              <a:rPr lang="en-US" sz="3600" dirty="0" err="1"/>
              <a:t>bhikkhave</a:t>
            </a:r>
            <a:r>
              <a:rPr lang="en-US" sz="3600" dirty="0"/>
              <a:t>, </a:t>
            </a:r>
            <a:r>
              <a:rPr lang="en-US" sz="3600" dirty="0" err="1"/>
              <a:t>ekacco</a:t>
            </a:r>
            <a:r>
              <a:rPr lang="en-US" sz="3600" dirty="0"/>
              <a:t> </a:t>
            </a:r>
            <a:r>
              <a:rPr lang="en-US" sz="3600" dirty="0" err="1"/>
              <a:t>iti</a:t>
            </a:r>
            <a:r>
              <a:rPr lang="en-US" sz="3600" dirty="0"/>
              <a:t> </a:t>
            </a:r>
            <a:r>
              <a:rPr lang="en-US" sz="3600" dirty="0" err="1"/>
              <a:t>paṭisañcikkhati</a:t>
            </a:r>
            <a:r>
              <a:rPr lang="en-US" sz="3600" dirty="0"/>
              <a:t> — ‘</a:t>
            </a:r>
            <a:r>
              <a:rPr lang="en-US" sz="3600" dirty="0" err="1"/>
              <a:t>kāyaduccaritassa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 </a:t>
            </a:r>
            <a:r>
              <a:rPr lang="en-US" sz="3600" dirty="0" err="1"/>
              <a:t>pana</a:t>
            </a:r>
            <a:r>
              <a:rPr lang="en-US" sz="3600" dirty="0"/>
              <a:t> </a:t>
            </a:r>
            <a:r>
              <a:rPr lang="en-US" sz="3600" dirty="0" err="1"/>
              <a:t>pāpako</a:t>
            </a:r>
            <a:r>
              <a:rPr lang="en-US" sz="3600" dirty="0"/>
              <a:t> </a:t>
            </a:r>
            <a:r>
              <a:rPr lang="en-US" sz="3600" dirty="0" err="1"/>
              <a:t>dukkho</a:t>
            </a:r>
            <a:r>
              <a:rPr lang="en-US" sz="3600" dirty="0"/>
              <a:t> </a:t>
            </a:r>
            <a:r>
              <a:rPr lang="en-US" sz="3600" dirty="0" err="1"/>
              <a:t>vipāko</a:t>
            </a:r>
            <a:r>
              <a:rPr lang="en-US" sz="3600" dirty="0"/>
              <a:t> </a:t>
            </a:r>
            <a:r>
              <a:rPr lang="en-US" sz="3600" dirty="0" err="1"/>
              <a:t>abhisamparāyaṃ</a:t>
            </a:r>
            <a:r>
              <a:rPr lang="en-US" sz="3600" dirty="0"/>
              <a:t>, </a:t>
            </a:r>
            <a:r>
              <a:rPr lang="en-US" sz="3600" dirty="0" err="1"/>
              <a:t>vacīduccaritassa</a:t>
            </a:r>
            <a:r>
              <a:rPr lang="en-US" sz="3600" dirty="0"/>
              <a:t> </a:t>
            </a:r>
            <a:r>
              <a:rPr lang="en-US" sz="3600" dirty="0" err="1"/>
              <a:t>pāpako</a:t>
            </a:r>
            <a:r>
              <a:rPr lang="en-US" sz="3600" dirty="0"/>
              <a:t> </a:t>
            </a:r>
            <a:r>
              <a:rPr lang="en-US" sz="3600" dirty="0" err="1"/>
              <a:t>dukkho</a:t>
            </a:r>
            <a:r>
              <a:rPr lang="en-US" sz="3600" dirty="0"/>
              <a:t> </a:t>
            </a:r>
            <a:r>
              <a:rPr lang="en-US" sz="3600" dirty="0" err="1"/>
              <a:t>vipāko</a:t>
            </a:r>
            <a:r>
              <a:rPr lang="en-US" sz="3600" dirty="0"/>
              <a:t> </a:t>
            </a:r>
            <a:r>
              <a:rPr lang="en-US" sz="3600" dirty="0" err="1"/>
              <a:t>abhisamparāyaṃ</a:t>
            </a:r>
            <a:r>
              <a:rPr lang="en-US" sz="3600" dirty="0"/>
              <a:t>, </a:t>
            </a:r>
            <a:r>
              <a:rPr lang="en-US" sz="3600" dirty="0" err="1"/>
              <a:t>manoduccaritassa</a:t>
            </a:r>
            <a:r>
              <a:rPr lang="en-US" sz="3600" dirty="0"/>
              <a:t> </a:t>
            </a:r>
            <a:r>
              <a:rPr lang="en-US" sz="3600" dirty="0" err="1"/>
              <a:t>pāpako</a:t>
            </a:r>
            <a:r>
              <a:rPr lang="en-US" sz="3600" dirty="0"/>
              <a:t> </a:t>
            </a:r>
            <a:r>
              <a:rPr lang="en-US" sz="3600" dirty="0" err="1"/>
              <a:t>dukkho</a:t>
            </a:r>
            <a:r>
              <a:rPr lang="en-US" sz="3600" dirty="0"/>
              <a:t> </a:t>
            </a:r>
            <a:r>
              <a:rPr lang="en-US" sz="3600" dirty="0" err="1"/>
              <a:t>vipāko</a:t>
            </a:r>
            <a:r>
              <a:rPr lang="en-US" sz="3600" dirty="0"/>
              <a:t> </a:t>
            </a:r>
            <a:r>
              <a:rPr lang="en-US" sz="3600" dirty="0" err="1"/>
              <a:t>abhisamparāyaṃ</a:t>
            </a:r>
            <a:r>
              <a:rPr lang="en-US" sz="3600" dirty="0"/>
              <a:t>. </a:t>
            </a:r>
            <a:r>
              <a:rPr lang="en-US" sz="3600" b="1" dirty="0" err="1"/>
              <a:t>ahañceva</a:t>
            </a:r>
            <a:r>
              <a:rPr lang="en-US" sz="3600" b="1" dirty="0"/>
              <a:t> </a:t>
            </a:r>
            <a:r>
              <a:rPr lang="en-US" sz="3600" b="1" dirty="0" err="1"/>
              <a:t>kho</a:t>
            </a:r>
            <a:r>
              <a:rPr lang="en-US" sz="3600" b="1" dirty="0"/>
              <a:t> </a:t>
            </a:r>
            <a:r>
              <a:rPr lang="en-US" sz="3600" b="1" dirty="0" err="1"/>
              <a:t>pana</a:t>
            </a:r>
            <a:r>
              <a:rPr lang="en-US" sz="3600" b="1" dirty="0"/>
              <a:t> </a:t>
            </a:r>
            <a:r>
              <a:rPr lang="en-US" sz="3600" b="1" dirty="0" err="1"/>
              <a:t>kāyena</a:t>
            </a:r>
            <a:r>
              <a:rPr lang="en-US" sz="3600" b="1" dirty="0"/>
              <a:t> </a:t>
            </a:r>
            <a:r>
              <a:rPr lang="en-US" sz="3600" b="1" dirty="0" err="1"/>
              <a:t>duccaritaṃ</a:t>
            </a:r>
            <a:r>
              <a:rPr lang="en-US" sz="3600" b="1" dirty="0"/>
              <a:t> </a:t>
            </a:r>
            <a:r>
              <a:rPr lang="en-US" sz="3600" b="1" dirty="0" err="1"/>
              <a:t>careyyaṃ</a:t>
            </a:r>
            <a:r>
              <a:rPr lang="en-US" sz="3600" b="1" dirty="0"/>
              <a:t>, </a:t>
            </a:r>
            <a:r>
              <a:rPr lang="en-US" sz="3600" b="1" dirty="0" err="1"/>
              <a:t>vācāya</a:t>
            </a:r>
            <a:r>
              <a:rPr lang="en-US" sz="3600" b="1" dirty="0"/>
              <a:t> </a:t>
            </a:r>
            <a:r>
              <a:rPr lang="en-US" sz="3600" b="1" dirty="0" err="1"/>
              <a:t>duccaritaṃ</a:t>
            </a:r>
            <a:r>
              <a:rPr lang="en-US" sz="3600" b="1" dirty="0"/>
              <a:t> </a:t>
            </a:r>
            <a:r>
              <a:rPr lang="en-US" sz="3600" b="1" dirty="0" err="1"/>
              <a:t>careyyaṃ</a:t>
            </a:r>
            <a:r>
              <a:rPr lang="en-US" sz="3600" b="1" dirty="0"/>
              <a:t>, </a:t>
            </a:r>
            <a:r>
              <a:rPr lang="en-US" sz="3600" b="1" dirty="0" err="1"/>
              <a:t>manasā</a:t>
            </a:r>
            <a:r>
              <a:rPr lang="en-US" sz="3600" b="1" dirty="0"/>
              <a:t> </a:t>
            </a:r>
            <a:r>
              <a:rPr lang="en-US" sz="3600" b="1" dirty="0" err="1"/>
              <a:t>duccaritaṃ</a:t>
            </a:r>
            <a:r>
              <a:rPr lang="en-US" sz="3600" b="1" dirty="0"/>
              <a:t> </a:t>
            </a:r>
            <a:r>
              <a:rPr lang="en-US" sz="3600" b="1" dirty="0" err="1"/>
              <a:t>careyyaṃ</a:t>
            </a:r>
            <a:r>
              <a:rPr lang="en-US" sz="3600" b="1" dirty="0"/>
              <a:t>. </a:t>
            </a:r>
            <a:r>
              <a:rPr lang="en-US" sz="3600" b="1" dirty="0" err="1"/>
              <a:t>kiñca</a:t>
            </a:r>
            <a:r>
              <a:rPr lang="en-US" sz="3600" b="1" dirty="0"/>
              <a:t> </a:t>
            </a:r>
            <a:r>
              <a:rPr lang="en-US" sz="3600" b="1" dirty="0" err="1"/>
              <a:t>taṃ</a:t>
            </a:r>
            <a:r>
              <a:rPr lang="en-US" sz="3600" b="1" dirty="0"/>
              <a:t> </a:t>
            </a:r>
            <a:r>
              <a:rPr lang="en-US" sz="3600" b="1" dirty="0" err="1"/>
              <a:t>yāhaṃ</a:t>
            </a:r>
            <a:r>
              <a:rPr lang="en-US" sz="3600" b="1" dirty="0"/>
              <a:t> </a:t>
            </a:r>
            <a:r>
              <a:rPr lang="en-US" sz="3600" b="1" dirty="0" err="1"/>
              <a:t>na</a:t>
            </a:r>
            <a:r>
              <a:rPr lang="en-US" sz="3600" b="1" dirty="0"/>
              <a:t> </a:t>
            </a:r>
            <a:endParaRPr lang="en-US" sz="3600" dirty="0"/>
          </a:p>
          <a:p>
            <a:r>
              <a:rPr lang="en-US" sz="3600" b="1" dirty="0" err="1"/>
              <a:t>kāyassa</a:t>
            </a:r>
            <a:r>
              <a:rPr lang="en-US" sz="3600" b="1" dirty="0"/>
              <a:t> </a:t>
            </a:r>
            <a:r>
              <a:rPr lang="en-US" sz="3600" b="1" dirty="0" err="1"/>
              <a:t>bhedā</a:t>
            </a:r>
            <a:r>
              <a:rPr lang="en-US" sz="3600" b="1" dirty="0"/>
              <a:t> </a:t>
            </a:r>
            <a:r>
              <a:rPr lang="en-US" sz="3600" b="1" dirty="0" err="1"/>
              <a:t>paraṃ</a:t>
            </a:r>
            <a:r>
              <a:rPr lang="en-US" sz="3600" b="1" dirty="0"/>
              <a:t> </a:t>
            </a:r>
            <a:r>
              <a:rPr lang="en-US" sz="3600" b="1" dirty="0" err="1"/>
              <a:t>maraṇā</a:t>
            </a:r>
            <a:r>
              <a:rPr lang="en-US" sz="3600" b="1" dirty="0"/>
              <a:t> </a:t>
            </a:r>
            <a:r>
              <a:rPr lang="en-US" sz="3600" b="1" dirty="0" err="1"/>
              <a:t>apāyaṃ</a:t>
            </a:r>
            <a:r>
              <a:rPr lang="en-US" sz="3600" b="1" dirty="0"/>
              <a:t> </a:t>
            </a:r>
            <a:r>
              <a:rPr lang="en-US" sz="3600" b="1" dirty="0" err="1"/>
              <a:t>duggatiṃ</a:t>
            </a:r>
            <a:r>
              <a:rPr lang="en-US" sz="3600" b="1" dirty="0"/>
              <a:t> </a:t>
            </a:r>
            <a:r>
              <a:rPr lang="en-US" sz="3600" b="1" dirty="0" err="1"/>
              <a:t>vinipātaṃ</a:t>
            </a:r>
            <a:r>
              <a:rPr lang="en-US" sz="3600" b="1" dirty="0"/>
              <a:t> </a:t>
            </a:r>
            <a:r>
              <a:rPr lang="en-US" sz="3600" b="1" dirty="0" err="1"/>
              <a:t>nirayaṃ</a:t>
            </a:r>
            <a:r>
              <a:rPr lang="en-US" sz="3600" b="1" dirty="0"/>
              <a:t> </a:t>
            </a:r>
            <a:r>
              <a:rPr lang="en-US" sz="3600" b="1" dirty="0" err="1"/>
              <a:t>upapajjeyyan’ti</a:t>
            </a:r>
            <a:r>
              <a:rPr lang="en-US" sz="3600" b="1" dirty="0"/>
              <a:t>.</a:t>
            </a:r>
            <a:r>
              <a:rPr lang="en-US" sz="3600" dirty="0"/>
              <a:t> 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3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13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so </a:t>
            </a:r>
            <a:r>
              <a:rPr lang="en-US" sz="3600" dirty="0" err="1"/>
              <a:t>samparāyikassa</a:t>
            </a:r>
            <a:r>
              <a:rPr lang="en-US" sz="3600" dirty="0"/>
              <a:t> </a:t>
            </a:r>
            <a:r>
              <a:rPr lang="en-US" sz="3600" dirty="0" err="1"/>
              <a:t>vajjassa</a:t>
            </a:r>
            <a:r>
              <a:rPr lang="en-US" sz="3600" dirty="0"/>
              <a:t> </a:t>
            </a:r>
            <a:r>
              <a:rPr lang="en-US" sz="3600" dirty="0" err="1"/>
              <a:t>bhīto</a:t>
            </a:r>
            <a:r>
              <a:rPr lang="en-US" sz="3600" dirty="0"/>
              <a:t> </a:t>
            </a:r>
            <a:r>
              <a:rPr lang="en-US" sz="3600" dirty="0" err="1"/>
              <a:t>kāyaduccaritaṃ</a:t>
            </a:r>
            <a:r>
              <a:rPr lang="en-US" sz="3600" dirty="0"/>
              <a:t> </a:t>
            </a:r>
            <a:r>
              <a:rPr lang="en-US" sz="3600" dirty="0" err="1"/>
              <a:t>pahāya</a:t>
            </a:r>
            <a:r>
              <a:rPr lang="en-US" sz="3600" dirty="0"/>
              <a:t> </a:t>
            </a:r>
            <a:r>
              <a:rPr lang="en-US" sz="3600" dirty="0" err="1"/>
              <a:t>kāyasucaritaṃ</a:t>
            </a:r>
            <a:r>
              <a:rPr lang="en-US" sz="3600" dirty="0"/>
              <a:t> </a:t>
            </a:r>
            <a:r>
              <a:rPr lang="en-US" sz="3600" dirty="0" err="1"/>
              <a:t>bhāveti</a:t>
            </a:r>
            <a:r>
              <a:rPr lang="en-US" sz="3600" dirty="0"/>
              <a:t>, </a:t>
            </a:r>
            <a:r>
              <a:rPr lang="en-US" sz="3600" dirty="0" err="1"/>
              <a:t>vacīduccaritaṃ</a:t>
            </a:r>
            <a:r>
              <a:rPr lang="en-US" sz="3600" dirty="0"/>
              <a:t> </a:t>
            </a:r>
            <a:r>
              <a:rPr lang="en-US" sz="3600" dirty="0" err="1"/>
              <a:t>pahāya</a:t>
            </a:r>
            <a:r>
              <a:rPr lang="en-US" sz="3600" dirty="0"/>
              <a:t> </a:t>
            </a:r>
            <a:r>
              <a:rPr lang="en-US" sz="3600" dirty="0" err="1"/>
              <a:t>vacīsucaritaṃ</a:t>
            </a:r>
            <a:r>
              <a:rPr lang="en-US" sz="3600" dirty="0"/>
              <a:t> </a:t>
            </a:r>
            <a:r>
              <a:rPr lang="en-US" sz="3600" dirty="0" err="1"/>
              <a:t>bhāveti</a:t>
            </a:r>
            <a:r>
              <a:rPr lang="en-US" sz="3600" dirty="0"/>
              <a:t>, </a:t>
            </a:r>
            <a:r>
              <a:rPr lang="en-US" sz="3600" dirty="0" err="1"/>
              <a:t>manoduccaritaṃ</a:t>
            </a:r>
            <a:r>
              <a:rPr lang="en-US" sz="3600" dirty="0"/>
              <a:t> </a:t>
            </a:r>
            <a:r>
              <a:rPr lang="en-US" sz="3600" dirty="0" err="1"/>
              <a:t>pahāya</a:t>
            </a:r>
            <a:r>
              <a:rPr lang="en-US" sz="3600" dirty="0"/>
              <a:t> </a:t>
            </a:r>
            <a:r>
              <a:rPr lang="en-US" sz="3600" dirty="0" err="1"/>
              <a:t>manosucaritaṃ</a:t>
            </a:r>
            <a:r>
              <a:rPr lang="en-US" sz="3600" dirty="0"/>
              <a:t> </a:t>
            </a:r>
            <a:r>
              <a:rPr lang="en-US" sz="3600" dirty="0" err="1"/>
              <a:t>bhāveti</a:t>
            </a:r>
            <a:r>
              <a:rPr lang="en-US" sz="3600" dirty="0"/>
              <a:t>, </a:t>
            </a:r>
            <a:r>
              <a:rPr lang="en-US" sz="3600" dirty="0" err="1"/>
              <a:t>suddhaṃ</a:t>
            </a:r>
            <a:r>
              <a:rPr lang="en-US" sz="3600" dirty="0"/>
              <a:t> </a:t>
            </a:r>
            <a:r>
              <a:rPr lang="en-US" sz="3600" dirty="0" err="1"/>
              <a:t>attānaṃ</a:t>
            </a:r>
            <a:r>
              <a:rPr lang="en-US" sz="3600" dirty="0"/>
              <a:t> </a:t>
            </a:r>
            <a:r>
              <a:rPr lang="en-US" sz="3600" dirty="0" err="1"/>
              <a:t>pariharati</a:t>
            </a:r>
            <a:r>
              <a:rPr lang="en-US" sz="3600" dirty="0"/>
              <a:t>. </a:t>
            </a:r>
            <a:r>
              <a:rPr lang="en-US" sz="3600" dirty="0" err="1"/>
              <a:t>idaṃ</a:t>
            </a:r>
            <a:r>
              <a:rPr lang="en-US" sz="3600" dirty="0"/>
              <a:t> </a:t>
            </a:r>
            <a:r>
              <a:rPr lang="en-US" sz="3600" dirty="0" err="1"/>
              <a:t>vuccati</a:t>
            </a:r>
            <a:r>
              <a:rPr lang="en-US" sz="3600" dirty="0"/>
              <a:t>, </a:t>
            </a:r>
            <a:r>
              <a:rPr lang="en-US" sz="3600" dirty="0" err="1"/>
              <a:t>bhikkhave</a:t>
            </a:r>
            <a:r>
              <a:rPr lang="en-US" sz="3600" dirty="0"/>
              <a:t>, </a:t>
            </a:r>
            <a:r>
              <a:rPr lang="en-US" sz="3600" dirty="0" err="1"/>
              <a:t>samparāyikaṃ</a:t>
            </a:r>
            <a:r>
              <a:rPr lang="en-US" sz="3600" dirty="0"/>
              <a:t> </a:t>
            </a:r>
            <a:r>
              <a:rPr lang="en-US" sz="3600" dirty="0" err="1"/>
              <a:t>vajjaṃ</a:t>
            </a:r>
            <a:r>
              <a:rPr lang="en-US" sz="3600" dirty="0"/>
              <a:t>…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13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13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/>
              <a:t>Chú</a:t>
            </a:r>
            <a:r>
              <a:rPr lang="en-US" sz="3600" b="1" dirty="0"/>
              <a:t> </a:t>
            </a:r>
            <a:r>
              <a:rPr lang="en-US" sz="3600" b="1" dirty="0" err="1"/>
              <a:t>giải</a:t>
            </a:r>
            <a:endParaRPr lang="en-US" sz="3600" dirty="0"/>
          </a:p>
          <a:p>
            <a:r>
              <a:rPr lang="en-US" sz="3600" dirty="0"/>
              <a:t> (1) </a:t>
            </a:r>
            <a:r>
              <a:rPr lang="en-US" sz="3600" b="1" dirty="0" err="1"/>
              <a:t>rājāno</a:t>
            </a:r>
            <a:r>
              <a:rPr lang="en-US" sz="3600" b="1" dirty="0"/>
              <a:t> </a:t>
            </a:r>
            <a:r>
              <a:rPr lang="en-US" sz="3600" b="1" dirty="0" err="1"/>
              <a:t>gahetvā</a:t>
            </a:r>
            <a:r>
              <a:rPr lang="en-US" sz="3600" b="1" dirty="0"/>
              <a:t> </a:t>
            </a:r>
            <a:r>
              <a:rPr lang="en-US" sz="3600" b="1" dirty="0" err="1"/>
              <a:t>vividhā</a:t>
            </a:r>
            <a:r>
              <a:rPr lang="en-US" sz="3600" b="1" dirty="0"/>
              <a:t> </a:t>
            </a:r>
            <a:r>
              <a:rPr lang="en-US" sz="3600" b="1" dirty="0" err="1"/>
              <a:t>kammakāraṇā</a:t>
            </a:r>
            <a:r>
              <a:rPr lang="en-US" sz="3600" b="1" dirty="0"/>
              <a:t> </a:t>
            </a:r>
            <a:r>
              <a:rPr lang="en-US" sz="3600" b="1" dirty="0" err="1"/>
              <a:t>kārenteti</a:t>
            </a:r>
            <a:r>
              <a:rPr lang="en-US" sz="3600" dirty="0"/>
              <a:t> </a:t>
            </a:r>
            <a:r>
              <a:rPr lang="en-US" sz="3600" dirty="0" err="1"/>
              <a:t>coraṃ</a:t>
            </a:r>
            <a:r>
              <a:rPr lang="en-US" sz="3600" dirty="0"/>
              <a:t> </a:t>
            </a:r>
            <a:r>
              <a:rPr lang="en-US" sz="3600" dirty="0" err="1"/>
              <a:t>gahetvā</a:t>
            </a:r>
            <a:r>
              <a:rPr lang="en-US" sz="3600" dirty="0"/>
              <a:t> </a:t>
            </a:r>
            <a:r>
              <a:rPr lang="en-US" sz="3600" dirty="0" err="1"/>
              <a:t>vividhā</a:t>
            </a:r>
            <a:r>
              <a:rPr lang="en-US" sz="3600" dirty="0"/>
              <a:t> </a:t>
            </a:r>
            <a:r>
              <a:rPr lang="en-US" sz="3600" dirty="0" err="1"/>
              <a:t>kammakāraṇā</a:t>
            </a:r>
            <a:r>
              <a:rPr lang="en-US" sz="3600" dirty="0"/>
              <a:t> </a:t>
            </a:r>
            <a:r>
              <a:rPr lang="en-US" sz="3600" dirty="0" err="1"/>
              <a:t>rājapurisā</a:t>
            </a:r>
            <a:r>
              <a:rPr lang="en-US" sz="3600" dirty="0"/>
              <a:t> </a:t>
            </a:r>
            <a:r>
              <a:rPr lang="en-US" sz="3600" dirty="0" err="1"/>
              <a:t>karonti</a:t>
            </a:r>
            <a:r>
              <a:rPr lang="en-US" sz="3600" dirty="0"/>
              <a:t>, </a:t>
            </a:r>
            <a:r>
              <a:rPr lang="en-US" sz="3600" dirty="0" err="1"/>
              <a:t>rājāno</a:t>
            </a:r>
            <a:r>
              <a:rPr lang="en-US" sz="3600" dirty="0"/>
              <a:t> </a:t>
            </a:r>
            <a:r>
              <a:rPr lang="en-US" sz="3600" dirty="0" err="1"/>
              <a:t>pana</a:t>
            </a:r>
            <a:r>
              <a:rPr lang="en-US" sz="3600" dirty="0"/>
              <a:t> </a:t>
            </a:r>
            <a:r>
              <a:rPr lang="en-US" sz="3600" dirty="0" err="1"/>
              <a:t>tā</a:t>
            </a:r>
            <a:r>
              <a:rPr lang="en-US" sz="3600" dirty="0"/>
              <a:t> </a:t>
            </a:r>
            <a:r>
              <a:rPr lang="en-US" sz="3600" dirty="0" err="1"/>
              <a:t>kārenti</a:t>
            </a:r>
            <a:r>
              <a:rPr lang="en-US" sz="3600" dirty="0"/>
              <a:t> </a:t>
            </a:r>
            <a:r>
              <a:rPr lang="en-US" sz="3600" dirty="0" err="1"/>
              <a:t>nāma</a:t>
            </a:r>
            <a:r>
              <a:rPr lang="en-US" sz="3600" dirty="0"/>
              <a:t>. </a:t>
            </a:r>
            <a:r>
              <a:rPr lang="en-US" sz="3600" dirty="0" err="1"/>
              <a:t>taṃ</a:t>
            </a:r>
            <a:r>
              <a:rPr lang="en-US" sz="3600" dirty="0"/>
              <a:t> </a:t>
            </a:r>
            <a:r>
              <a:rPr lang="en-US" sz="3600" dirty="0" err="1"/>
              <a:t>coraṃ</a:t>
            </a:r>
            <a:r>
              <a:rPr lang="en-US" sz="3600" dirty="0"/>
              <a:t> </a:t>
            </a:r>
            <a:r>
              <a:rPr lang="en-US" sz="3600" dirty="0" err="1"/>
              <a:t>evaṃ</a:t>
            </a:r>
            <a:r>
              <a:rPr lang="en-US" sz="3600" dirty="0"/>
              <a:t> </a:t>
            </a:r>
            <a:r>
              <a:rPr lang="en-US" sz="3600" dirty="0" err="1"/>
              <a:t>kammakāraṇākāriyamānaṃ</a:t>
            </a:r>
            <a:r>
              <a:rPr lang="en-US" sz="3600" dirty="0"/>
              <a:t> </a:t>
            </a:r>
            <a:r>
              <a:rPr lang="en-US" sz="3600" dirty="0" err="1"/>
              <a:t>esa</a:t>
            </a:r>
            <a:r>
              <a:rPr lang="en-US" sz="3600" dirty="0"/>
              <a:t> </a:t>
            </a:r>
            <a:r>
              <a:rPr lang="en-US" sz="3600" dirty="0" err="1"/>
              <a:t>passati</a:t>
            </a:r>
            <a:r>
              <a:rPr lang="en-US" sz="3600" dirty="0"/>
              <a:t>.</a:t>
            </a:r>
          </a:p>
          <a:p>
            <a:r>
              <a:rPr lang="en-US" sz="3600" dirty="0"/>
              <a:t> (2) </a:t>
            </a:r>
            <a:r>
              <a:rPr lang="en-US" sz="3600" b="1" dirty="0" err="1"/>
              <a:t>kiñca</a:t>
            </a:r>
            <a:r>
              <a:rPr lang="en-US" sz="3600" b="1" dirty="0"/>
              <a:t> </a:t>
            </a:r>
            <a:r>
              <a:rPr lang="en-US" sz="3600" b="1" dirty="0" err="1"/>
              <a:t>tanti</a:t>
            </a:r>
            <a:r>
              <a:rPr lang="en-US" sz="3600" dirty="0"/>
              <a:t> </a:t>
            </a:r>
            <a:r>
              <a:rPr lang="en-US" sz="3600" dirty="0" err="1"/>
              <a:t>kiṃ</a:t>
            </a:r>
            <a:r>
              <a:rPr lang="en-US" sz="3600" dirty="0"/>
              <a:t> </a:t>
            </a:r>
            <a:r>
              <a:rPr lang="en-US" sz="3600" dirty="0" err="1"/>
              <a:t>nāma</a:t>
            </a:r>
            <a:r>
              <a:rPr lang="en-US" sz="3600" dirty="0"/>
              <a:t> </a:t>
            </a:r>
            <a:r>
              <a:rPr lang="en-US" sz="3600" dirty="0" err="1"/>
              <a:t>taṃ</a:t>
            </a:r>
            <a:r>
              <a:rPr lang="en-US" sz="3600" dirty="0"/>
              <a:t> </a:t>
            </a:r>
            <a:r>
              <a:rPr lang="en-US" sz="3600" dirty="0" err="1"/>
              <a:t>kāraṇaṃ</a:t>
            </a:r>
            <a:r>
              <a:rPr lang="en-US" sz="3600" dirty="0"/>
              <a:t> </a:t>
            </a:r>
            <a:r>
              <a:rPr lang="en-US" sz="3600" dirty="0" err="1"/>
              <a:t>bhaveyya</a:t>
            </a:r>
            <a:r>
              <a:rPr lang="en-US" sz="3600" dirty="0"/>
              <a:t>. </a:t>
            </a:r>
          </a:p>
          <a:p>
            <a:r>
              <a:rPr lang="en-US" sz="3600" dirty="0"/>
              <a:t> (3) </a:t>
            </a:r>
            <a:r>
              <a:rPr lang="en-US" sz="3600" b="1" dirty="0" err="1"/>
              <a:t>yāhanti</a:t>
            </a:r>
            <a:r>
              <a:rPr lang="en-US" sz="3600" dirty="0"/>
              <a:t> </a:t>
            </a:r>
            <a:r>
              <a:rPr lang="en-US" sz="3600" dirty="0" err="1"/>
              <a:t>yena</a:t>
            </a:r>
            <a:r>
              <a:rPr lang="en-US" sz="3600" dirty="0"/>
              <a:t> </a:t>
            </a:r>
            <a:r>
              <a:rPr lang="en-US" sz="3600" dirty="0" err="1"/>
              <a:t>ahaṃ</a:t>
            </a:r>
            <a:r>
              <a:rPr lang="en-US" sz="3600" dirty="0"/>
              <a:t>. 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0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270983"/>
              </p:ext>
            </p:extLst>
          </p:nvPr>
        </p:nvGraphicFramePr>
        <p:xfrm>
          <a:off x="838201" y="1949553"/>
          <a:ext cx="10515599" cy="4587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56220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59606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412958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25205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Evaṃ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Như vậy, như thế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Me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Tôi, ta [gián bổ/sở hữu/dụng cụ cách, số ít]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xưng, 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Suta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nghe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Một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Samayo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Thời gian, dịp, lúc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Bhagavant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Thế Tôn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Sāvatthī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Tên thành phố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Viharati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Sống, ngụ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Jetavanaṃ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Tên khu vườn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Anāthapiṇḍiko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Tên người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Ārāmo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Tu viện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Tatra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Tại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Bhikkhu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Tỳ kheo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9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86BC-6B62-4ED2-865A-BFE3476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F7F8E5D-B50E-4565-9A9B-D613411773AB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BC25D"/>
                </a:solidFill>
              </a:rPr>
              <a:t>5.	</a:t>
            </a:r>
            <a:r>
              <a:rPr lang="de-DE" sz="3600" dirty="0">
                <a:solidFill>
                  <a:srgbClr val="FBC25D"/>
                </a:solidFill>
              </a:rPr>
              <a:t>7. So sánh hơn và so sánh nhất</a:t>
            </a:r>
            <a:endParaRPr lang="en-US" sz="3600" dirty="0">
              <a:solidFill>
                <a:srgbClr val="FBC25D"/>
              </a:solidFill>
            </a:endParaRP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id="{CB35AF18-8088-4F36-BF2A-D774A0567F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7" name="Picture 6" descr="A close up of a rug&#10;&#10;Description automatically generated">
            <a:extLst>
              <a:ext uri="{FF2B5EF4-FFF2-40B4-BE49-F238E27FC236}">
                <a16:creationId xmlns:a16="http://schemas.microsoft.com/office/drawing/2014/main" id="{D56A14E7-F858-47F4-9747-AFFABB013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A1C0-FEC5-48E4-9386-8A3F2C51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0156" y="3025419"/>
            <a:ext cx="9217024" cy="2790765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âm</a:t>
            </a:r>
            <a:r>
              <a:rPr lang="en-US" dirty="0"/>
              <a:t> –a–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-</a:t>
            </a:r>
            <a:r>
              <a:rPr lang="en-US" dirty="0" err="1"/>
              <a:t>tara</a:t>
            </a:r>
            <a:r>
              <a:rPr lang="en-US" dirty="0"/>
              <a:t>. </a:t>
            </a:r>
            <a:r>
              <a:rPr lang="en-US" dirty="0" err="1"/>
              <a:t>Tức</a:t>
            </a:r>
            <a:r>
              <a:rPr lang="en-US" dirty="0"/>
              <a:t>: </a:t>
            </a:r>
            <a:r>
              <a:rPr lang="en-US" dirty="0" err="1"/>
              <a:t>sīlavant</a:t>
            </a:r>
            <a:r>
              <a:rPr lang="en-US" dirty="0"/>
              <a:t> + a + </a:t>
            </a:r>
            <a:r>
              <a:rPr lang="en-US" dirty="0" err="1"/>
              <a:t>tara</a:t>
            </a:r>
            <a:r>
              <a:rPr lang="en-US" dirty="0"/>
              <a:t> = </a:t>
            </a:r>
            <a:r>
              <a:rPr lang="en-US" dirty="0" err="1"/>
              <a:t>sīlavantatara</a:t>
            </a:r>
            <a:endParaRPr lang="en-US" dirty="0"/>
          </a:p>
          <a:p>
            <a:pPr marL="514350" indent="-514350">
              <a:buAutoNum type="arabicParenBoth"/>
            </a:pPr>
            <a:endParaRPr lang="en-US" dirty="0"/>
          </a:p>
          <a:p>
            <a:r>
              <a:rPr lang="en-US" dirty="0"/>
              <a:t>(2)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 err="1"/>
              <a:t>phụ</a:t>
            </a:r>
            <a:r>
              <a:rPr lang="en-US" b="1" dirty="0"/>
              <a:t> </a:t>
            </a:r>
            <a:r>
              <a:rPr lang="en-US" b="1" dirty="0" err="1"/>
              <a:t>âm</a:t>
            </a:r>
            <a:r>
              <a:rPr lang="en-US" b="1" dirty="0"/>
              <a:t> </a:t>
            </a:r>
            <a:r>
              <a:rPr lang="en-US" b="1" dirty="0" err="1"/>
              <a:t>cuối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-</a:t>
            </a:r>
            <a:r>
              <a:rPr lang="en-US" dirty="0" err="1"/>
              <a:t>tara</a:t>
            </a:r>
            <a:r>
              <a:rPr lang="en-US" dirty="0"/>
              <a:t>. </a:t>
            </a:r>
            <a:r>
              <a:rPr lang="en-US" dirty="0" err="1"/>
              <a:t>Tức</a:t>
            </a:r>
            <a:r>
              <a:rPr lang="en-US" dirty="0"/>
              <a:t>: </a:t>
            </a:r>
            <a:r>
              <a:rPr lang="en-US" dirty="0" err="1"/>
              <a:t>balavant</a:t>
            </a:r>
            <a:r>
              <a:rPr lang="en-US" dirty="0"/>
              <a:t> =&gt; </a:t>
            </a:r>
            <a:r>
              <a:rPr lang="en-US" dirty="0" err="1"/>
              <a:t>balava</a:t>
            </a:r>
            <a:r>
              <a:rPr lang="en-US" dirty="0"/>
              <a:t> + </a:t>
            </a:r>
            <a:r>
              <a:rPr lang="en-US" dirty="0" err="1"/>
              <a:t>tara</a:t>
            </a:r>
            <a:r>
              <a:rPr lang="en-US" dirty="0"/>
              <a:t> = </a:t>
            </a:r>
            <a:r>
              <a:rPr lang="en-US" dirty="0" err="1"/>
              <a:t>balavatara</a:t>
            </a:r>
            <a:r>
              <a:rPr lang="en-US" dirty="0"/>
              <a:t>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23BA97-4978-4025-BC0A-C231A7593796}"/>
              </a:ext>
            </a:extLst>
          </p:cNvPr>
          <p:cNvSpPr txBox="1">
            <a:spLocks/>
          </p:cNvSpPr>
          <p:nvPr/>
        </p:nvSpPr>
        <p:spPr>
          <a:xfrm>
            <a:off x="2435192" y="1512710"/>
            <a:ext cx="9421447" cy="1179288"/>
          </a:xfrm>
          <a:prstGeom prst="rect">
            <a:avLst/>
          </a:prstGeom>
          <a:solidFill>
            <a:srgbClr val="FBC25D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,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-</a:t>
            </a:r>
            <a:r>
              <a:rPr lang="en-US" dirty="0" err="1"/>
              <a:t>tara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b="1" dirty="0"/>
              <a:t>-(v)ant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ra:</a:t>
            </a:r>
          </a:p>
        </p:txBody>
      </p:sp>
    </p:spTree>
    <p:extLst>
      <p:ext uri="{BB962C8B-B14F-4D97-AF65-F5344CB8AC3E}">
        <p14:creationId xmlns:p14="http://schemas.microsoft.com/office/powerpoint/2010/main" val="3123584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480591"/>
              </p:ext>
            </p:extLst>
          </p:nvPr>
        </p:nvGraphicFramePr>
        <p:xfrm>
          <a:off x="838201" y="1949553"/>
          <a:ext cx="10515599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3046371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65179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5369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9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Āmantesi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Gọi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Bhadanto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Ngài [tiếng tôn xưng]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Paccassosi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Vâng thuận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So~sa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taṃ~tad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Sā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Eso~esa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etaṃ~etad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esā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ấy, vật 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Avoca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Dvi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Hai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Ayaṃ/idaṃ~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imaṃ/ayaṃ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ấy, vật 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Vajjaṃ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Tội, lỗi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Katama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(Người) nào, (vật) gì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Diṭṭhadhammika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Hiện tại, thuộc về kiếp này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Samparāyika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Thuộc về kiếp sau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06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390869"/>
              </p:ext>
            </p:extLst>
          </p:nvPr>
        </p:nvGraphicFramePr>
        <p:xfrm>
          <a:off x="838201" y="1949553"/>
          <a:ext cx="10515599" cy="4635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217167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09438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5369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7333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Idha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Ở đây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Ekacca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(Người) nào đó, (vật) nào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Passati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Coro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Tên trộm, tên cướp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Āgu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Tội, sự phạm pháp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Cāriṃ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làm, người thực hiện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Rājan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Gahetvā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Nắm, bắt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Vividha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Đa dạng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Kammaṃ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Hành động, hành vi, việc làm, công việc, nghiệp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Kāraṇā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hành hạ, sự trừng phạt, sự trừng trị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nữ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58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824095"/>
              </p:ext>
            </p:extLst>
          </p:nvPr>
        </p:nvGraphicFramePr>
        <p:xfrm>
          <a:off x="838201" y="1949553"/>
          <a:ext cx="10515599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3046371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65179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5369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9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Karoti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Làm, thực hiện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Kāreti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[Động từ truyền động xuất phát từ Karoti]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Kasā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Roi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[Liệt kê, kết nối]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Tāḷeti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Đánh, đập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Vettaṃ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Gậy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Addhadaṇḍakaṃ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Búa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Hattho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Tay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Chindati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Chặt, cắt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Pādaṃ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Chân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Kaṇṇaṃ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Lỗ tai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Nāsā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Mũi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nữ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99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248754"/>
              </p:ext>
            </p:extLst>
          </p:nvPr>
        </p:nvGraphicFramePr>
        <p:xfrm>
          <a:off x="838201" y="1949553"/>
          <a:ext cx="10515599" cy="45394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36154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950004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5369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7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(i)ti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Như vậy, như vầy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Paṭisañcikkhati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Suy xét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Kāyo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Thân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Du-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Xấu, kém, ác [tiêu cực]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Tiền tố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Caritaṃ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Hành vi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Pāpa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Ác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Xka = có thuộc tính X, có tính chất 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Hậu tố, hình thành tính từ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Dukkha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Vipāko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Quả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Abhisamparāyo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Kiếp sau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Vacī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Lời 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Manas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Tâm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trung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83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3842"/>
              </p:ext>
            </p:extLst>
          </p:nvPr>
        </p:nvGraphicFramePr>
        <p:xfrm>
          <a:off x="838201" y="1949553"/>
          <a:ext cx="10515599" cy="4587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193104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1184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5369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25205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Ahaṃ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Tôi, ta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xưng, 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Ce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Nếu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[Nhấn mạnh]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Careyya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Làm, thực hiện, hành động, tiến hành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chủ động, cầu khiến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Vācā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Lời 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Ko/kiṃ/kā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Ai, cái gì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nghi vấn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Yo/yaṃ~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Yad/yā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mà, vật mà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Mà người ấy, mà vật ấy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nào, vật nào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quan hệ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Bhedo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tan rã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Paraṃ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Sau khi [kết hợp danh từ xuất xứ cách]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Giới từ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Maraṇaṃ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chết, cái chết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Apāyo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Địa ngục, cõi khổ sở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18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483313"/>
              </p:ext>
            </p:extLst>
          </p:nvPr>
        </p:nvGraphicFramePr>
        <p:xfrm>
          <a:off x="838201" y="1949553"/>
          <a:ext cx="10515599" cy="4740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47120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32948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461084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8052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19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nghiệp, hành trình, sự tái sinh, cõi, hành vi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Vinipāto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Cõi khổ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Nirayo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Địa ngục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Upapajjeyya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Sinh lên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chủ động, cầu khiến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Bhīta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Sợ hãi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Pahāya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bỏ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Su-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Hay, tốt, thiện [tích cực]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Tiền tố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Bhavati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Bhāveti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[Động từ truyền động xuất phát từ Bhavati]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19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Suddha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thanh lọc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Attan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Bản thân, bản ngã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9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Pariharati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Bảo vệ, gìn giữ, tránh né, mang lại, đi vòng quanh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hiện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tại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chủ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mô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tả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20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057717"/>
              </p:ext>
            </p:extLst>
          </p:nvPr>
        </p:nvGraphicFramePr>
        <p:xfrm>
          <a:off x="838201" y="1949551"/>
          <a:ext cx="10515599" cy="2574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3046371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65179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5369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81108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5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Vuccati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gọi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bị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Puriso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Người, đàn ông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Nāma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gọi là, được coi là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 từ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Kāriyati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Bị làm, bị thực hiện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bị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Kāraṇaṃ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Nguyên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nhân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trung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41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13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23252"/>
              </p:ext>
            </p:extLst>
          </p:nvPr>
        </p:nvGraphicFramePr>
        <p:xfrm>
          <a:off x="838200" y="1911800"/>
          <a:ext cx="10515600" cy="4561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853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9428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69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1403891">
                <a:tc gridSpan="2"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Nhắc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ý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nghĩa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truyền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cấu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tạo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truyền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nói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rõ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Ví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</a:t>
                      </a: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0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Hanati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]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là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động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từ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hiện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tại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mô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tả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cách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có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nghĩa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[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giết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], [A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hanati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B] = [A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giết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B],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dạng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động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từ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này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chúng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ta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đã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quá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quen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nên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biết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thêm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tên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gọi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kĩ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thuật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của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nó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là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[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Động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từ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tha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động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].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Trong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tiếng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Anh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hễ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nói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[Verb]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trong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bối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cảnh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không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có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gì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đặc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biệt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thì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tự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hiểu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đó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là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[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động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từ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tha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động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]</a:t>
                      </a:r>
                      <a:endParaRPr 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419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13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46867"/>
              </p:ext>
            </p:extLst>
          </p:nvPr>
        </p:nvGraphicFramePr>
        <p:xfrm>
          <a:off x="838200" y="1951904"/>
          <a:ext cx="10515600" cy="4617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345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8929255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</a:tblGrid>
              <a:tr h="10249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59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Hanāpeti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tả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nghĩa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khiến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giết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[A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hanāpeti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B] = [A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xúi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giết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ông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nào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đây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truyền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causative verb],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tức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Giết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Xúi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Khiến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Giết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chỗ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lắt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léo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ý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nghĩa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dạng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vì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xuất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chúng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(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Xúi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Khiến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Giết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do A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Giết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do B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89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13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85377"/>
              </p:ext>
            </p:extLst>
          </p:nvPr>
        </p:nvGraphicFramePr>
        <p:xfrm>
          <a:off x="838200" y="1951905"/>
          <a:ext cx="10515600" cy="4676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345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8929255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</a:tblGrid>
              <a:tr h="7141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1812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ngôn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ngữ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[A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hanāpeti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B],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ở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còn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Túc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trực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ở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trực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bổ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nhưng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logic,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[A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hành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Xúi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Khiến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Giết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còn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[B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cũng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hành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Giết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cơ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truyền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đúng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tuyệt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đối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Ta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thử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gợi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vấn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xét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[A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khiến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giết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C]. </a:t>
                      </a:r>
                      <a:endParaRPr lang="en-US" sz="2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nói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[A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hanāpeti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B] = [A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xui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khiến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giết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A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khiến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còn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giết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sz="2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Nhưng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nói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[A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hanāpeti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C] = [A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khiến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Giết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bởi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B)], A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khiến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còn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Giết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bởi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B)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nào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Pali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2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33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86BC-6B62-4ED2-865A-BFE3476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F7F8E5D-B50E-4565-9A9B-D613411773AB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BC25D"/>
                </a:solidFill>
              </a:rPr>
              <a:t>5.	</a:t>
            </a:r>
            <a:r>
              <a:rPr lang="de-DE" sz="3600" dirty="0">
                <a:solidFill>
                  <a:srgbClr val="FBC25D"/>
                </a:solidFill>
              </a:rPr>
              <a:t>7. So sánh hơn và so sánh nhất</a:t>
            </a:r>
            <a:endParaRPr lang="en-US" sz="3600" dirty="0">
              <a:solidFill>
                <a:srgbClr val="FBC25D"/>
              </a:solidFill>
            </a:endParaRP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id="{CB35AF18-8088-4F36-BF2A-D774A0567F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7" name="Picture 6" descr="A close up of a rug&#10;&#10;Description automatically generated">
            <a:extLst>
              <a:ext uri="{FF2B5EF4-FFF2-40B4-BE49-F238E27FC236}">
                <a16:creationId xmlns:a16="http://schemas.microsoft.com/office/drawing/2014/main" id="{D56A14E7-F858-47F4-9747-AFFABB013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A1C0-FEC5-48E4-9386-8A3F2C51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269" y="1553014"/>
            <a:ext cx="9217024" cy="3751972"/>
          </a:xfrm>
        </p:spPr>
        <p:txBody>
          <a:bodyPr>
            <a:normAutofit/>
          </a:bodyPr>
          <a:lstStyle/>
          <a:p>
            <a:r>
              <a:rPr lang="en-US" dirty="0" err="1"/>
              <a:t>Trong</a:t>
            </a:r>
            <a:r>
              <a:rPr lang="en-US" dirty="0"/>
              <a:t> Pali,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b="1" dirty="0">
                <a:solidFill>
                  <a:srgbClr val="814B1C"/>
                </a:solidFill>
                <a:highlight>
                  <a:srgbClr val="FBC25D"/>
                </a:highlight>
              </a:rPr>
              <a:t>-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tama</a:t>
            </a:r>
            <a:r>
              <a:rPr lang="en-US" dirty="0"/>
              <a:t>, </a:t>
            </a:r>
          </a:p>
          <a:p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[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sattama</a:t>
            </a:r>
            <a:r>
              <a:rPr lang="en-US" dirty="0"/>
              <a:t> –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]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[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santa</a:t>
            </a:r>
            <a:r>
              <a:rPr lang="en-US" dirty="0"/>
              <a:t>], [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piyatama</a:t>
            </a:r>
            <a:r>
              <a:rPr lang="en-US" dirty="0"/>
              <a:t> –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]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[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piya</a:t>
            </a:r>
            <a:r>
              <a:rPr lang="en-US" dirty="0"/>
              <a:t>]; </a:t>
            </a:r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hiếm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–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637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13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47675"/>
              </p:ext>
            </p:extLst>
          </p:nvPr>
        </p:nvGraphicFramePr>
        <p:xfrm>
          <a:off x="838200" y="1951904"/>
          <a:ext cx="10515600" cy="4617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345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8929255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</a:tblGrid>
              <a:tr h="10249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59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nhắc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vấn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gợi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đặt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sát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hãy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tuần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chú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tuần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vấn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chú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(1),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lời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vấn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gợi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Gợi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ý: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hãy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xét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kĩ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càng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xác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chú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A, B, C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nào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566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13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71638"/>
              </p:ext>
            </p:extLst>
          </p:nvPr>
        </p:nvGraphicFramePr>
        <p:xfrm>
          <a:off x="838200" y="1951904"/>
          <a:ext cx="10515600" cy="4617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345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8929255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</a:tblGrid>
              <a:tr h="10249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59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chú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(1)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ổn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thỏa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hãy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áp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biết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Tāḷeti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Chindati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xuất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dưới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dạng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đặc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biệt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mặt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ý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nghĩa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phát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điểm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đặc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biệt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lên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tượng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cụ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ngôn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ngữ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211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13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0496"/>
              </p:ext>
            </p:extLst>
          </p:nvPr>
        </p:nvGraphicFramePr>
        <p:xfrm>
          <a:off x="838200" y="1951904"/>
          <a:ext cx="10515600" cy="4617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345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8929255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</a:tblGrid>
              <a:tr h="10249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59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Hãy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tô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đậm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gồm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GIỮA 2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dấu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chấm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dấu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chấm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biết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tượng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chấm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vậy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xuất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khá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Miến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Điện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rút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chấm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Miến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Điện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nên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đúng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91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13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51451"/>
              </p:ext>
            </p:extLst>
          </p:nvPr>
        </p:nvGraphicFramePr>
        <p:xfrm>
          <a:off x="838200" y="1951905"/>
          <a:ext cx="10515600" cy="4742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345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8929255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</a:tblGrid>
              <a:tr h="9016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378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trích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quyển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giáo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uy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[A PALI GRAMMAR FOR STUDENTS],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ví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thứ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truyền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đang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bàn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dễ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muốn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mời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đào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sâu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[…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puriso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purisena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pūvaṃ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khādeti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= [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khiến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bánh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ăn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bởi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pūvaṃ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= [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bánh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khādeti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= [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khiến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ăn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ăn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141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13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92647"/>
              </p:ext>
            </p:extLst>
          </p:nvPr>
        </p:nvGraphicFramePr>
        <p:xfrm>
          <a:off x="838200" y="1951904"/>
          <a:ext cx="10515600" cy="4617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345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8929255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</a:tblGrid>
              <a:tr h="10249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59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sát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Tế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hãy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thẩm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quyển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giáo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Đúng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hay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rút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pháp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nghiên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cứu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76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86BC-6B62-4ED2-865A-BFE3476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F7F8E5D-B50E-4565-9A9B-D613411773AB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BC25D"/>
                </a:solidFill>
              </a:rPr>
              <a:t>5.	</a:t>
            </a:r>
            <a:r>
              <a:rPr lang="de-DE" sz="3600" dirty="0">
                <a:solidFill>
                  <a:srgbClr val="FBC25D"/>
                </a:solidFill>
              </a:rPr>
              <a:t>7. So sánh hơn và so sánh nhất</a:t>
            </a:r>
            <a:endParaRPr lang="en-US" sz="3600" dirty="0">
              <a:solidFill>
                <a:srgbClr val="FBC25D"/>
              </a:solidFill>
            </a:endParaRP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id="{CB35AF18-8088-4F36-BF2A-D774A0567F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7" name="Picture 6" descr="A close up of a rug&#10;&#10;Description automatically generated">
            <a:extLst>
              <a:ext uri="{FF2B5EF4-FFF2-40B4-BE49-F238E27FC236}">
                <a16:creationId xmlns:a16="http://schemas.microsoft.com/office/drawing/2014/main" id="{D56A14E7-F858-47F4-9747-AFFABB013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A1C0-FEC5-48E4-9386-8A3F2C51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269" y="1553014"/>
            <a:ext cx="9217024" cy="4488022"/>
          </a:xfrm>
        </p:spPr>
        <p:txBody>
          <a:bodyPr>
            <a:normAutofit/>
          </a:bodyPr>
          <a:lstStyle/>
          <a:p>
            <a:r>
              <a:rPr lang="en-US" dirty="0" err="1"/>
              <a:t>Ngoài</a:t>
            </a:r>
            <a:r>
              <a:rPr lang="en-US" dirty="0"/>
              <a:t> ra,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Sanskrit: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814B1C"/>
                </a:solidFill>
                <a:highlight>
                  <a:srgbClr val="FBC25D"/>
                </a:highlight>
              </a:rPr>
              <a:t>–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īyas</a:t>
            </a:r>
            <a:r>
              <a:rPr lang="en-US" b="1" dirty="0">
                <a:solidFill>
                  <a:srgbClr val="814B1C"/>
                </a:solidFill>
                <a:highlight>
                  <a:srgbClr val="FBC25D"/>
                </a:highlight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>
                <a:solidFill>
                  <a:srgbClr val="814B1C"/>
                </a:solidFill>
                <a:highlight>
                  <a:srgbClr val="FBC25D"/>
                </a:highlight>
              </a:rPr>
              <a:t>–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iṣṭha</a:t>
            </a:r>
            <a:r>
              <a:rPr lang="en-US" dirty="0"/>
              <a:t>;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Pali,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b="1" dirty="0">
                <a:solidFill>
                  <a:srgbClr val="814B1C"/>
                </a:solidFill>
                <a:highlight>
                  <a:srgbClr val="FBC25D"/>
                </a:highlight>
              </a:rPr>
              <a:t>–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iya</a:t>
            </a:r>
            <a:r>
              <a:rPr lang="en-US" b="1" dirty="0">
                <a:solidFill>
                  <a:srgbClr val="814B1C"/>
                </a:solidFill>
                <a:highlight>
                  <a:srgbClr val="FBC25D"/>
                </a:highlight>
              </a:rPr>
              <a:t> </a:t>
            </a:r>
            <a:r>
              <a:rPr lang="en-US" dirty="0"/>
              <a:t>hay </a:t>
            </a:r>
            <a:r>
              <a:rPr lang="en-US" b="1" dirty="0">
                <a:solidFill>
                  <a:srgbClr val="814B1C"/>
                </a:solidFill>
                <a:highlight>
                  <a:srgbClr val="FBC25D"/>
                </a:highlight>
              </a:rPr>
              <a:t>–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yya</a:t>
            </a:r>
            <a:r>
              <a:rPr lang="en-US" b="1" dirty="0">
                <a:solidFill>
                  <a:srgbClr val="814B1C"/>
                </a:solidFill>
                <a:highlight>
                  <a:srgbClr val="FBC25D"/>
                </a:highlight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>
                <a:solidFill>
                  <a:srgbClr val="814B1C"/>
                </a:solidFill>
                <a:highlight>
                  <a:srgbClr val="FBC25D"/>
                </a:highlight>
              </a:rPr>
              <a:t>–(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i</a:t>
            </a:r>
            <a:r>
              <a:rPr lang="en-US" b="1" dirty="0">
                <a:solidFill>
                  <a:srgbClr val="814B1C"/>
                </a:solidFill>
                <a:highlight>
                  <a:srgbClr val="FBC25D"/>
                </a:highlight>
              </a:rPr>
              <a:t>)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ṭṭha</a:t>
            </a:r>
            <a:r>
              <a:rPr lang="en-US" dirty="0"/>
              <a:t>, </a:t>
            </a:r>
          </a:p>
          <a:p>
            <a:endParaRPr lang="en-US" dirty="0"/>
          </a:p>
          <a:p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[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seyya</a:t>
            </a:r>
            <a:r>
              <a:rPr lang="en-US" dirty="0"/>
              <a:t> –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], [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seṭṭha</a:t>
            </a:r>
            <a:r>
              <a:rPr lang="en-US" dirty="0"/>
              <a:t> –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], [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bhiyyo</a:t>
            </a:r>
            <a:r>
              <a:rPr lang="en-US" dirty="0"/>
              <a:t> –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], [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pāpiṭṭha</a:t>
            </a:r>
            <a:r>
              <a:rPr lang="en-US" dirty="0"/>
              <a:t> –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], [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jeṭṭha</a:t>
            </a:r>
            <a:r>
              <a:rPr lang="en-US" dirty="0"/>
              <a:t> –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]…</a:t>
            </a:r>
          </a:p>
        </p:txBody>
      </p:sp>
    </p:spTree>
    <p:extLst>
      <p:ext uri="{BB962C8B-B14F-4D97-AF65-F5344CB8AC3E}">
        <p14:creationId xmlns:p14="http://schemas.microsoft.com/office/powerpoint/2010/main" val="214647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86BC-6B62-4ED2-865A-BFE3476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F7F8E5D-B50E-4565-9A9B-D613411773AB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BC25D"/>
                </a:solidFill>
              </a:rPr>
              <a:t>5.	8. </a:t>
            </a:r>
            <a:r>
              <a:rPr lang="en-US" sz="3600" dirty="0" err="1">
                <a:solidFill>
                  <a:srgbClr val="FBC25D"/>
                </a:solidFill>
              </a:rPr>
              <a:t>Pacceka</a:t>
            </a:r>
            <a:r>
              <a:rPr lang="en-US" sz="3600" dirty="0">
                <a:solidFill>
                  <a:srgbClr val="FBC25D"/>
                </a:solidFill>
              </a:rPr>
              <a:t> Buddha</a:t>
            </a: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id="{CB35AF18-8088-4F36-BF2A-D774A0567F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7" name="Picture 6" descr="A close up of a rug&#10;&#10;Description automatically generated">
            <a:extLst>
              <a:ext uri="{FF2B5EF4-FFF2-40B4-BE49-F238E27FC236}">
                <a16:creationId xmlns:a16="http://schemas.microsoft.com/office/drawing/2014/main" id="{D56A14E7-F858-47F4-9747-AFFABB013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A1C0-FEC5-48E4-9386-8A3F2C51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616" y="1511808"/>
            <a:ext cx="9217024" cy="5084064"/>
          </a:xfrm>
        </p:spPr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Pacceka</a:t>
            </a:r>
            <a:r>
              <a:rPr lang="en-US" b="1" dirty="0">
                <a:solidFill>
                  <a:srgbClr val="814B1C"/>
                </a:solidFill>
                <a:highlight>
                  <a:srgbClr val="FBC25D"/>
                </a:highlight>
              </a:rPr>
              <a:t> Buddha </a:t>
            </a:r>
            <a:r>
              <a:rPr lang="en-US" dirty="0"/>
              <a:t>–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]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A La </a:t>
            </a:r>
            <a:r>
              <a:rPr lang="en-US" dirty="0" err="1"/>
              <a:t>Hán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ngộ</a:t>
            </a:r>
            <a:r>
              <a:rPr lang="en-US" dirty="0"/>
              <a:t> [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Nibbāna</a:t>
            </a:r>
            <a:r>
              <a:rPr lang="en-US" dirty="0"/>
              <a:t> – </a:t>
            </a:r>
            <a:r>
              <a:rPr lang="en-US" dirty="0" err="1"/>
              <a:t>Niết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]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A La </a:t>
            </a:r>
            <a:r>
              <a:rPr lang="en-US" dirty="0" err="1"/>
              <a:t>Hán</a:t>
            </a:r>
            <a:r>
              <a:rPr lang="en-US" dirty="0"/>
              <a:t> Thanh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/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Tứ</a:t>
            </a:r>
            <a:r>
              <a:rPr lang="en-US" dirty="0"/>
              <a:t> </a:t>
            </a:r>
            <a:r>
              <a:rPr lang="en-US" dirty="0" err="1"/>
              <a:t>Diệu</a:t>
            </a:r>
            <a:r>
              <a:rPr lang="en-US" dirty="0"/>
              <a:t> </a:t>
            </a:r>
            <a:r>
              <a:rPr lang="en-US" dirty="0" err="1"/>
              <a:t>Đế</a:t>
            </a:r>
            <a:r>
              <a:rPr lang="en-US" dirty="0"/>
              <a:t>,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[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Sammāsambuddha</a:t>
            </a:r>
            <a:r>
              <a:rPr lang="en-US" dirty="0"/>
              <a:t> –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].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[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Pacceka</a:t>
            </a:r>
            <a:r>
              <a:rPr lang="en-US" b="1" dirty="0">
                <a:solidFill>
                  <a:srgbClr val="814B1C"/>
                </a:solidFill>
                <a:highlight>
                  <a:srgbClr val="FBC25D"/>
                </a:highlight>
              </a:rPr>
              <a:t> Buddha </a:t>
            </a:r>
            <a:r>
              <a:rPr lang="en-US" dirty="0"/>
              <a:t>–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]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Tạng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Pali,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[</a:t>
            </a:r>
            <a:r>
              <a:rPr lang="en-US" b="1" dirty="0" err="1">
                <a:solidFill>
                  <a:srgbClr val="814B1C"/>
                </a:solidFill>
                <a:highlight>
                  <a:srgbClr val="FBC25D"/>
                </a:highlight>
              </a:rPr>
              <a:t>Mahāyāna</a:t>
            </a:r>
            <a:r>
              <a:rPr lang="en-US" dirty="0"/>
              <a:t> –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]. </a:t>
            </a:r>
          </a:p>
        </p:txBody>
      </p:sp>
    </p:spTree>
    <p:extLst>
      <p:ext uri="{BB962C8B-B14F-4D97-AF65-F5344CB8AC3E}">
        <p14:creationId xmlns:p14="http://schemas.microsoft.com/office/powerpoint/2010/main" val="99671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ĐOẠN KINH 8 (SN)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482803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Pañcimāni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mātugāmassa</a:t>
            </a:r>
            <a:r>
              <a:rPr lang="en-US" sz="3600" dirty="0"/>
              <a:t> </a:t>
            </a:r>
            <a:r>
              <a:rPr lang="en-US" sz="3600" dirty="0" err="1"/>
              <a:t>āveṇikāni</a:t>
            </a:r>
            <a:r>
              <a:rPr lang="en-US" sz="3600" dirty="0"/>
              <a:t> </a:t>
            </a:r>
            <a:r>
              <a:rPr lang="en-US" sz="3600" dirty="0" err="1"/>
              <a:t>dukkhāni</a:t>
            </a:r>
            <a:r>
              <a:rPr lang="en-US" sz="3600" dirty="0"/>
              <a:t>, </a:t>
            </a:r>
            <a:r>
              <a:rPr lang="en-US" sz="3600" dirty="0" err="1"/>
              <a:t>yāni</a:t>
            </a:r>
            <a:r>
              <a:rPr lang="en-US" sz="3600" dirty="0"/>
              <a:t> </a:t>
            </a:r>
            <a:r>
              <a:rPr lang="en-US" sz="3600" dirty="0" err="1"/>
              <a:t>mātugāmo</a:t>
            </a:r>
            <a:r>
              <a:rPr lang="en-US" sz="3600" dirty="0"/>
              <a:t> </a:t>
            </a:r>
            <a:r>
              <a:rPr lang="en-US" sz="3600" dirty="0" err="1"/>
              <a:t>paccanubhoti</a:t>
            </a:r>
            <a:r>
              <a:rPr lang="en-US" sz="3600" dirty="0"/>
              <a:t>, </a:t>
            </a:r>
            <a:r>
              <a:rPr lang="en-US" sz="3600" dirty="0" err="1"/>
              <a:t>aññatr’eva</a:t>
            </a:r>
            <a:r>
              <a:rPr lang="en-US" sz="3600" dirty="0"/>
              <a:t> </a:t>
            </a:r>
            <a:r>
              <a:rPr lang="en-US" sz="3600" dirty="0" err="1"/>
              <a:t>purisehi</a:t>
            </a:r>
            <a:r>
              <a:rPr lang="en-US" sz="3600" dirty="0"/>
              <a:t>. </a:t>
            </a:r>
            <a:r>
              <a:rPr lang="en-US" sz="3600" dirty="0" err="1"/>
              <a:t>Katamāni</a:t>
            </a:r>
            <a:r>
              <a:rPr lang="en-US" sz="3600" dirty="0"/>
              <a:t> </a:t>
            </a:r>
            <a:r>
              <a:rPr lang="en-US" sz="3600" dirty="0" err="1"/>
              <a:t>pañca</a:t>
            </a:r>
            <a:r>
              <a:rPr lang="en-US" sz="3600" dirty="0"/>
              <a:t>? </a:t>
            </a:r>
            <a:r>
              <a:rPr lang="en-US" sz="3600" dirty="0" err="1"/>
              <a:t>Idha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mātugāmo</a:t>
            </a:r>
            <a:r>
              <a:rPr lang="en-US" sz="3600" dirty="0"/>
              <a:t> </a:t>
            </a:r>
            <a:r>
              <a:rPr lang="en-US" sz="3600" dirty="0" err="1"/>
              <a:t>daharo’va</a:t>
            </a:r>
            <a:r>
              <a:rPr lang="en-US" sz="3600" dirty="0"/>
              <a:t> </a:t>
            </a:r>
            <a:r>
              <a:rPr lang="en-US" sz="3600" dirty="0" err="1"/>
              <a:t>samāno</a:t>
            </a:r>
            <a:r>
              <a:rPr lang="en-US" sz="3600" dirty="0"/>
              <a:t> </a:t>
            </a:r>
            <a:r>
              <a:rPr lang="en-US" sz="3600" dirty="0" err="1"/>
              <a:t>patikulaṃ</a:t>
            </a:r>
            <a:r>
              <a:rPr lang="en-US" sz="3600" dirty="0"/>
              <a:t> </a:t>
            </a:r>
            <a:r>
              <a:rPr lang="en-US" sz="3600" dirty="0" err="1"/>
              <a:t>gacchati</a:t>
            </a:r>
            <a:r>
              <a:rPr lang="en-US" sz="3600" dirty="0"/>
              <a:t>, </a:t>
            </a:r>
            <a:r>
              <a:rPr lang="en-US" sz="3600" dirty="0" err="1"/>
              <a:t>ñātakehi</a:t>
            </a:r>
            <a:r>
              <a:rPr lang="en-US" sz="3600" dirty="0"/>
              <a:t> </a:t>
            </a:r>
            <a:r>
              <a:rPr lang="en-US" sz="3600" dirty="0" err="1"/>
              <a:t>vinā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. </a:t>
            </a:r>
            <a:r>
              <a:rPr lang="en-US" sz="3600" dirty="0" err="1"/>
              <a:t>Idaṃ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mātugāmassa</a:t>
            </a:r>
            <a:r>
              <a:rPr lang="en-US" sz="3600" dirty="0"/>
              <a:t> </a:t>
            </a:r>
            <a:r>
              <a:rPr lang="en-US" sz="3600" dirty="0" err="1"/>
              <a:t>paṭhamaṃ</a:t>
            </a:r>
            <a:r>
              <a:rPr lang="en-US" sz="3600" dirty="0"/>
              <a:t> </a:t>
            </a:r>
            <a:r>
              <a:rPr lang="en-US" sz="3600" dirty="0" err="1"/>
              <a:t>āveṇikaṃ</a:t>
            </a:r>
            <a:r>
              <a:rPr lang="en-US" sz="3600" dirty="0"/>
              <a:t> </a:t>
            </a:r>
            <a:r>
              <a:rPr lang="en-US" sz="3600" dirty="0" err="1"/>
              <a:t>dukkhaṃ</a:t>
            </a:r>
            <a:r>
              <a:rPr lang="en-US" sz="3600" dirty="0"/>
              <a:t>, </a:t>
            </a:r>
            <a:r>
              <a:rPr lang="en-US" sz="3600" dirty="0" err="1"/>
              <a:t>yaṃ</a:t>
            </a:r>
            <a:r>
              <a:rPr lang="en-US" sz="3600" dirty="0"/>
              <a:t> </a:t>
            </a:r>
            <a:r>
              <a:rPr lang="en-US" sz="3600" dirty="0" err="1"/>
              <a:t>mātugāmo</a:t>
            </a:r>
            <a:r>
              <a:rPr lang="en-US" sz="3600" dirty="0"/>
              <a:t> </a:t>
            </a:r>
            <a:r>
              <a:rPr lang="en-US" sz="3600" dirty="0" err="1"/>
              <a:t>paccanubhoti</a:t>
            </a:r>
            <a:r>
              <a:rPr lang="en-US" sz="3600" dirty="0"/>
              <a:t>, </a:t>
            </a:r>
            <a:r>
              <a:rPr lang="en-US" sz="3600" dirty="0" err="1"/>
              <a:t>aññatr’eva</a:t>
            </a:r>
            <a:r>
              <a:rPr lang="en-US" sz="3600" dirty="0"/>
              <a:t> </a:t>
            </a:r>
            <a:r>
              <a:rPr lang="en-US" sz="3600" dirty="0" err="1"/>
              <a:t>purisehi</a:t>
            </a:r>
            <a:r>
              <a:rPr lang="en-US" sz="3600" dirty="0"/>
              <a:t>. </a:t>
            </a:r>
            <a:r>
              <a:rPr lang="en-US" sz="3600" dirty="0" err="1"/>
              <a:t>Puna</a:t>
            </a:r>
            <a:r>
              <a:rPr lang="en-US" sz="3600" dirty="0"/>
              <a:t> </a:t>
            </a:r>
            <a:r>
              <a:rPr lang="en-US" sz="3600" dirty="0" err="1"/>
              <a:t>ca</a:t>
            </a:r>
            <a:r>
              <a:rPr lang="en-US" sz="3600" dirty="0"/>
              <a:t> </a:t>
            </a:r>
            <a:r>
              <a:rPr lang="en-US" sz="3600" dirty="0" err="1"/>
              <a:t>paraṃ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mātugāmo</a:t>
            </a:r>
            <a:r>
              <a:rPr lang="en-US" sz="3600" dirty="0"/>
              <a:t> </a:t>
            </a:r>
            <a:r>
              <a:rPr lang="en-US" sz="3600" dirty="0" err="1"/>
              <a:t>utunī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. 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7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ĐOẠN KINH 8 (SN)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482803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Idaṃ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mātugāmassa</a:t>
            </a:r>
            <a:r>
              <a:rPr lang="en-US" sz="3600" dirty="0"/>
              <a:t> </a:t>
            </a:r>
            <a:r>
              <a:rPr lang="en-US" sz="3600" dirty="0" err="1"/>
              <a:t>dutiyaṃ</a:t>
            </a:r>
            <a:r>
              <a:rPr lang="en-US" sz="3600" dirty="0"/>
              <a:t> </a:t>
            </a:r>
            <a:r>
              <a:rPr lang="en-US" sz="3600" dirty="0" err="1"/>
              <a:t>āveṇikaṃ</a:t>
            </a:r>
            <a:r>
              <a:rPr lang="en-US" sz="3600" dirty="0"/>
              <a:t> </a:t>
            </a:r>
            <a:r>
              <a:rPr lang="en-US" sz="3600" dirty="0" err="1"/>
              <a:t>dukkhaṃ</a:t>
            </a:r>
            <a:r>
              <a:rPr lang="en-US" sz="3600" dirty="0"/>
              <a:t>, </a:t>
            </a:r>
            <a:r>
              <a:rPr lang="en-US" sz="3600" dirty="0" err="1"/>
              <a:t>yaṃ</a:t>
            </a:r>
            <a:r>
              <a:rPr lang="en-US" sz="3600" dirty="0"/>
              <a:t> </a:t>
            </a:r>
            <a:r>
              <a:rPr lang="en-US" sz="3600" dirty="0" err="1"/>
              <a:t>mātugāmo</a:t>
            </a:r>
            <a:r>
              <a:rPr lang="en-US" sz="3600" dirty="0"/>
              <a:t> </a:t>
            </a:r>
            <a:r>
              <a:rPr lang="en-US" sz="3600" dirty="0" err="1"/>
              <a:t>paccanubhoti</a:t>
            </a:r>
            <a:r>
              <a:rPr lang="en-US" sz="3600" dirty="0"/>
              <a:t>, </a:t>
            </a:r>
            <a:r>
              <a:rPr lang="en-US" sz="3600" dirty="0" err="1"/>
              <a:t>aññatr’eva</a:t>
            </a:r>
            <a:r>
              <a:rPr lang="en-US" sz="3600" dirty="0"/>
              <a:t> </a:t>
            </a:r>
            <a:r>
              <a:rPr lang="en-US" sz="3600" dirty="0" err="1"/>
              <a:t>purisehi</a:t>
            </a:r>
            <a:r>
              <a:rPr lang="en-US" sz="3600" dirty="0"/>
              <a:t>. </a:t>
            </a:r>
            <a:r>
              <a:rPr lang="en-US" sz="3600" dirty="0" err="1"/>
              <a:t>Puna</a:t>
            </a:r>
            <a:r>
              <a:rPr lang="en-US" sz="3600" dirty="0"/>
              <a:t> </a:t>
            </a:r>
            <a:r>
              <a:rPr lang="en-US" sz="3600" dirty="0" err="1"/>
              <a:t>ca</a:t>
            </a:r>
            <a:r>
              <a:rPr lang="en-US" sz="3600" dirty="0"/>
              <a:t> </a:t>
            </a:r>
            <a:r>
              <a:rPr lang="en-US" sz="3600" dirty="0" err="1"/>
              <a:t>paraṃ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mātugāmo</a:t>
            </a:r>
            <a:r>
              <a:rPr lang="en-US" sz="3600" dirty="0"/>
              <a:t> </a:t>
            </a:r>
            <a:r>
              <a:rPr lang="en-US" sz="3600" dirty="0" err="1"/>
              <a:t>gabbhinī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. </a:t>
            </a:r>
            <a:r>
              <a:rPr lang="en-US" sz="3600" dirty="0" err="1"/>
              <a:t>Idaṃ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mātugāmassa</a:t>
            </a:r>
            <a:r>
              <a:rPr lang="en-US" sz="3600" dirty="0"/>
              <a:t> </a:t>
            </a:r>
            <a:r>
              <a:rPr lang="en-US" sz="3600" dirty="0" err="1"/>
              <a:t>tatiyaṃ</a:t>
            </a:r>
            <a:r>
              <a:rPr lang="en-US" sz="3600" dirty="0"/>
              <a:t> </a:t>
            </a:r>
            <a:r>
              <a:rPr lang="en-US" sz="3600" dirty="0" err="1"/>
              <a:t>āveṇikaṃ</a:t>
            </a:r>
            <a:r>
              <a:rPr lang="en-US" sz="3600" dirty="0"/>
              <a:t> </a:t>
            </a:r>
            <a:r>
              <a:rPr lang="en-US" sz="3600" dirty="0" err="1"/>
              <a:t>dukkhaṃ</a:t>
            </a:r>
            <a:r>
              <a:rPr lang="en-US" sz="3600" dirty="0"/>
              <a:t>, </a:t>
            </a:r>
            <a:r>
              <a:rPr lang="en-US" sz="3600" dirty="0" err="1"/>
              <a:t>yaṃ</a:t>
            </a:r>
            <a:r>
              <a:rPr lang="en-US" sz="3600" dirty="0"/>
              <a:t> </a:t>
            </a:r>
            <a:r>
              <a:rPr lang="en-US" sz="3600" dirty="0" err="1"/>
              <a:t>mātugāmo</a:t>
            </a:r>
            <a:r>
              <a:rPr lang="en-US" sz="3600" dirty="0"/>
              <a:t> </a:t>
            </a:r>
            <a:r>
              <a:rPr lang="en-US" sz="3600" dirty="0" err="1"/>
              <a:t>paccanubhoti</a:t>
            </a:r>
            <a:r>
              <a:rPr lang="en-US" sz="3600" dirty="0"/>
              <a:t>, </a:t>
            </a:r>
            <a:r>
              <a:rPr lang="en-US" sz="3600" dirty="0" err="1"/>
              <a:t>aññatr’eva</a:t>
            </a:r>
            <a:r>
              <a:rPr lang="en-US" sz="3600" dirty="0"/>
              <a:t> </a:t>
            </a:r>
            <a:r>
              <a:rPr lang="en-US" sz="3600" dirty="0" err="1"/>
              <a:t>purisehi</a:t>
            </a:r>
            <a:r>
              <a:rPr lang="en-US" sz="3600" dirty="0"/>
              <a:t>. </a:t>
            </a:r>
            <a:r>
              <a:rPr lang="en-US" sz="3600" dirty="0" err="1"/>
              <a:t>Puna</a:t>
            </a:r>
            <a:r>
              <a:rPr lang="en-US" sz="3600" dirty="0"/>
              <a:t> </a:t>
            </a:r>
            <a:r>
              <a:rPr lang="en-US" sz="3600" dirty="0" err="1"/>
              <a:t>ca</a:t>
            </a:r>
            <a:r>
              <a:rPr lang="en-US" sz="3600" dirty="0"/>
              <a:t> </a:t>
            </a:r>
            <a:r>
              <a:rPr lang="en-US" sz="3600" dirty="0" err="1"/>
              <a:t>paraṃ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mātugāmo</a:t>
            </a:r>
            <a:r>
              <a:rPr lang="en-US" sz="3600" dirty="0"/>
              <a:t> </a:t>
            </a:r>
            <a:r>
              <a:rPr lang="en-US" sz="3600" dirty="0" err="1"/>
              <a:t>vijāyati</a:t>
            </a:r>
            <a:r>
              <a:rPr lang="en-US" sz="3600" dirty="0"/>
              <a:t>. 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8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ĐOẠN KINH 8 (SN)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482803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Idaṃ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mātugāmassa</a:t>
            </a:r>
            <a:r>
              <a:rPr lang="en-US" sz="3600" dirty="0"/>
              <a:t> </a:t>
            </a:r>
            <a:r>
              <a:rPr lang="en-US" sz="3600" dirty="0" err="1"/>
              <a:t>catutthaṃ</a:t>
            </a:r>
            <a:r>
              <a:rPr lang="en-US" sz="3600" dirty="0"/>
              <a:t> </a:t>
            </a:r>
            <a:r>
              <a:rPr lang="en-US" sz="3600" dirty="0" err="1"/>
              <a:t>āveṇikaṃ</a:t>
            </a:r>
            <a:r>
              <a:rPr lang="en-US" sz="3600" dirty="0"/>
              <a:t> </a:t>
            </a:r>
            <a:r>
              <a:rPr lang="en-US" sz="3600" dirty="0" err="1"/>
              <a:t>dukkhaṃ</a:t>
            </a:r>
            <a:r>
              <a:rPr lang="en-US" sz="3600" dirty="0"/>
              <a:t>, </a:t>
            </a:r>
            <a:r>
              <a:rPr lang="en-US" sz="3600" dirty="0" err="1"/>
              <a:t>yaṃ</a:t>
            </a:r>
            <a:r>
              <a:rPr lang="en-US" sz="3600" dirty="0"/>
              <a:t> </a:t>
            </a:r>
            <a:r>
              <a:rPr lang="en-US" sz="3600" dirty="0" err="1"/>
              <a:t>mātugāmo</a:t>
            </a:r>
            <a:r>
              <a:rPr lang="en-US" sz="3600" dirty="0"/>
              <a:t> </a:t>
            </a:r>
            <a:r>
              <a:rPr lang="en-US" sz="3600" dirty="0" err="1"/>
              <a:t>paccanubhoti</a:t>
            </a:r>
            <a:r>
              <a:rPr lang="en-US" sz="3600" dirty="0"/>
              <a:t>, </a:t>
            </a:r>
            <a:r>
              <a:rPr lang="en-US" sz="3600" dirty="0" err="1"/>
              <a:t>aññatr’eva</a:t>
            </a:r>
            <a:r>
              <a:rPr lang="en-US" sz="3600" dirty="0"/>
              <a:t> </a:t>
            </a:r>
            <a:r>
              <a:rPr lang="en-US" sz="3600" dirty="0" err="1"/>
              <a:t>purisehi</a:t>
            </a:r>
            <a:r>
              <a:rPr lang="en-US" sz="3600" dirty="0"/>
              <a:t>. </a:t>
            </a:r>
            <a:r>
              <a:rPr lang="en-US" sz="3600" dirty="0" err="1"/>
              <a:t>Puna</a:t>
            </a:r>
            <a:r>
              <a:rPr lang="en-US" sz="3600" dirty="0"/>
              <a:t> </a:t>
            </a:r>
            <a:r>
              <a:rPr lang="en-US" sz="3600" dirty="0" err="1"/>
              <a:t>caparaṃ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mātugāmo</a:t>
            </a:r>
            <a:r>
              <a:rPr lang="en-US" sz="3600" dirty="0"/>
              <a:t> </a:t>
            </a:r>
            <a:r>
              <a:rPr lang="en-US" sz="3600" dirty="0" err="1"/>
              <a:t>purisassa</a:t>
            </a:r>
            <a:r>
              <a:rPr lang="en-US" sz="3600" dirty="0"/>
              <a:t> </a:t>
            </a:r>
            <a:r>
              <a:rPr lang="en-US" sz="3600" dirty="0" err="1"/>
              <a:t>pāricariyaṃ</a:t>
            </a:r>
            <a:r>
              <a:rPr lang="en-US" sz="3600" dirty="0"/>
              <a:t> </a:t>
            </a:r>
            <a:r>
              <a:rPr lang="en-US" sz="3600" dirty="0" err="1"/>
              <a:t>upeti</a:t>
            </a:r>
            <a:r>
              <a:rPr lang="en-US" sz="3600" dirty="0"/>
              <a:t>. </a:t>
            </a:r>
            <a:r>
              <a:rPr lang="en-US" sz="3600" dirty="0" err="1"/>
              <a:t>Idaṃ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mātugāmassa</a:t>
            </a:r>
            <a:r>
              <a:rPr lang="en-US" sz="3600" dirty="0"/>
              <a:t> </a:t>
            </a:r>
            <a:r>
              <a:rPr lang="en-US" sz="3600" dirty="0" err="1"/>
              <a:t>pañcamaṃ</a:t>
            </a:r>
            <a:r>
              <a:rPr lang="en-US" sz="3600" dirty="0"/>
              <a:t> </a:t>
            </a:r>
            <a:r>
              <a:rPr lang="en-US" sz="3600" dirty="0" err="1"/>
              <a:t>āveṇikaṃ</a:t>
            </a:r>
            <a:r>
              <a:rPr lang="en-US" sz="3600" dirty="0"/>
              <a:t> </a:t>
            </a:r>
            <a:r>
              <a:rPr lang="en-US" sz="3600" dirty="0" err="1"/>
              <a:t>dukkhaṃ</a:t>
            </a:r>
            <a:r>
              <a:rPr lang="en-US" sz="3600" dirty="0"/>
              <a:t>, </a:t>
            </a:r>
            <a:r>
              <a:rPr lang="en-US" sz="3600" dirty="0" err="1"/>
              <a:t>yaṃ</a:t>
            </a:r>
            <a:r>
              <a:rPr lang="en-US" sz="3600" dirty="0"/>
              <a:t> </a:t>
            </a:r>
            <a:r>
              <a:rPr lang="en-US" sz="3600" dirty="0" err="1"/>
              <a:t>mātugāmo</a:t>
            </a:r>
            <a:r>
              <a:rPr lang="en-US" sz="3600" dirty="0"/>
              <a:t> </a:t>
            </a:r>
            <a:r>
              <a:rPr lang="en-US" sz="3600" dirty="0" err="1"/>
              <a:t>paccanubhoti</a:t>
            </a:r>
            <a:r>
              <a:rPr lang="en-US" sz="3600" dirty="0"/>
              <a:t>, </a:t>
            </a:r>
            <a:r>
              <a:rPr lang="en-US" sz="3600" dirty="0" err="1"/>
              <a:t>aññatr’eva</a:t>
            </a:r>
            <a:r>
              <a:rPr lang="en-US" sz="3600" dirty="0"/>
              <a:t> </a:t>
            </a:r>
            <a:r>
              <a:rPr lang="en-US" sz="3600" dirty="0" err="1"/>
              <a:t>purisehi</a:t>
            </a:r>
            <a:r>
              <a:rPr lang="en-US" sz="3600" dirty="0"/>
              <a:t>. </a:t>
            </a:r>
            <a:r>
              <a:rPr lang="en-US" sz="3600" dirty="0" err="1"/>
              <a:t>Imāni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pañca</a:t>
            </a:r>
            <a:r>
              <a:rPr lang="en-US" sz="3600" dirty="0"/>
              <a:t> </a:t>
            </a:r>
            <a:r>
              <a:rPr lang="en-US" sz="3600" dirty="0" err="1"/>
              <a:t>mātugāmassa</a:t>
            </a:r>
            <a:r>
              <a:rPr lang="en-US" sz="3600" dirty="0"/>
              <a:t> </a:t>
            </a:r>
            <a:r>
              <a:rPr lang="en-US" sz="3600" dirty="0" err="1"/>
              <a:t>āveṇikāni</a:t>
            </a:r>
            <a:r>
              <a:rPr lang="en-US" sz="3600" dirty="0"/>
              <a:t> </a:t>
            </a:r>
            <a:r>
              <a:rPr lang="en-US" sz="3600" dirty="0" err="1"/>
              <a:t>dukkhāni</a:t>
            </a:r>
            <a:r>
              <a:rPr lang="en-US" sz="3600" dirty="0"/>
              <a:t>, </a:t>
            </a:r>
            <a:r>
              <a:rPr lang="en-US" sz="3600" dirty="0" err="1"/>
              <a:t>yāni</a:t>
            </a:r>
            <a:r>
              <a:rPr lang="en-US" sz="3600" dirty="0"/>
              <a:t> </a:t>
            </a:r>
            <a:r>
              <a:rPr lang="en-US" sz="3600" dirty="0" err="1"/>
              <a:t>mātugāmo</a:t>
            </a:r>
            <a:r>
              <a:rPr lang="en-US" sz="3600" dirty="0"/>
              <a:t> </a:t>
            </a:r>
            <a:r>
              <a:rPr lang="en-US" sz="3600" dirty="0" err="1"/>
              <a:t>paccanubhoti</a:t>
            </a:r>
            <a:r>
              <a:rPr lang="en-US" sz="3600" dirty="0"/>
              <a:t>, </a:t>
            </a:r>
            <a:r>
              <a:rPr lang="en-US" sz="3600" dirty="0" err="1"/>
              <a:t>aññatr’eva</a:t>
            </a:r>
            <a:r>
              <a:rPr lang="en-US" sz="3600" dirty="0"/>
              <a:t> </a:t>
            </a:r>
            <a:r>
              <a:rPr lang="en-US" sz="3600" dirty="0" err="1"/>
              <a:t>purisehî»ti</a:t>
            </a:r>
            <a:r>
              <a:rPr lang="en-US" sz="3600" dirty="0"/>
              <a:t>.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8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4678</Words>
  <Application>Microsoft Office PowerPoint</Application>
  <PresentationFormat>Widescreen</PresentationFormat>
  <Paragraphs>1000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ĐOẠN KINH 8 (SN)</vt:lpstr>
      <vt:lpstr>  ĐOẠN KINH 8 (SN)</vt:lpstr>
      <vt:lpstr>  ĐOẠN KINH 8 (SN)</vt:lpstr>
      <vt:lpstr> TỪ VỰNG ĐOẠN KINH 8</vt:lpstr>
      <vt:lpstr> TỪ VỰNG ĐOẠN KINH 8</vt:lpstr>
      <vt:lpstr> TỪ VỰNG ĐOẠN KINH 8</vt:lpstr>
      <vt:lpstr> NGỮ PHÁP ĐOẠN KINH 8</vt:lpstr>
      <vt:lpstr> ĐOẠN KINH 9 (SN)</vt:lpstr>
      <vt:lpstr> ĐOẠN KINH 9 (SN)</vt:lpstr>
      <vt:lpstr> ĐOẠN KINH 9 (SN)</vt:lpstr>
      <vt:lpstr> TỪ VỰNG ĐOẠN KINH 9</vt:lpstr>
      <vt:lpstr> TỪ VỰNG ĐOẠN KINH 9</vt:lpstr>
      <vt:lpstr> TỪ VỰNG ĐOẠN KINH 9</vt:lpstr>
      <vt:lpstr> TỪ VỰNG ĐOẠN KINH 9</vt:lpstr>
      <vt:lpstr> TỪ VỰNG ĐOẠN KINH 9</vt:lpstr>
      <vt:lpstr> NGỮ PHÁP ĐOẠN KINH 9</vt:lpstr>
      <vt:lpstr> NGỮ PHÁP ĐOẠN KINH 9</vt:lpstr>
      <vt:lpstr> ĐOẠN KINH 13 (AN)</vt:lpstr>
      <vt:lpstr> ĐOẠN KINH 13 (AN)</vt:lpstr>
      <vt:lpstr> ĐOẠN KINH 13 (AN)</vt:lpstr>
      <vt:lpstr> ĐOẠN KINH 13 (AN)</vt:lpstr>
      <vt:lpstr> ĐOẠN KINH 13 (AN)</vt:lpstr>
      <vt:lpstr> TỪ VỰNG ĐOẠN KINH 13</vt:lpstr>
      <vt:lpstr> TỪ VỰNG ĐOẠN KINH 13</vt:lpstr>
      <vt:lpstr> TỪ VỰNG ĐOẠN KINH 13</vt:lpstr>
      <vt:lpstr> TỪ VỰNG ĐOẠN KINH 13</vt:lpstr>
      <vt:lpstr> TỪ VỰNG ĐOẠN KINH 13</vt:lpstr>
      <vt:lpstr> TỪ VỰNG ĐOẠN KINH 13</vt:lpstr>
      <vt:lpstr> TỪ VỰNG ĐOẠN KINH 13</vt:lpstr>
      <vt:lpstr> TỪ VỰNG ĐOẠN KINH 13</vt:lpstr>
      <vt:lpstr> NGỮ PHÁP ĐOẠN KINH 13</vt:lpstr>
      <vt:lpstr> NGỮ PHÁP ĐOẠN KINH 13</vt:lpstr>
      <vt:lpstr> NGỮ PHÁP ĐOẠN KINH 13</vt:lpstr>
      <vt:lpstr> NGỮ PHÁP ĐOẠN KINH 13</vt:lpstr>
      <vt:lpstr> NGỮ PHÁP ĐOẠN KINH 13</vt:lpstr>
      <vt:lpstr> NGỮ PHÁP ĐOẠN KINH 13</vt:lpstr>
      <vt:lpstr> NGỮ PHÁP ĐOẠN KINH 13</vt:lpstr>
      <vt:lpstr> NGỮ PHÁP ĐOẠN KINH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Khanh Huynh</cp:lastModifiedBy>
  <cp:revision>705</cp:revision>
  <dcterms:created xsi:type="dcterms:W3CDTF">2019-07-07T09:47:49Z</dcterms:created>
  <dcterms:modified xsi:type="dcterms:W3CDTF">2021-03-22T06:57:48Z</dcterms:modified>
</cp:coreProperties>
</file>