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90" r:id="rId2"/>
    <p:sldId id="450" r:id="rId3"/>
    <p:sldId id="451" r:id="rId4"/>
    <p:sldId id="452" r:id="rId5"/>
    <p:sldId id="453" r:id="rId6"/>
    <p:sldId id="454" r:id="rId7"/>
    <p:sldId id="455" r:id="rId8"/>
    <p:sldId id="466" r:id="rId9"/>
    <p:sldId id="467" r:id="rId10"/>
    <p:sldId id="480" r:id="rId11"/>
    <p:sldId id="456" r:id="rId12"/>
    <p:sldId id="457" r:id="rId13"/>
    <p:sldId id="458" r:id="rId14"/>
    <p:sldId id="459" r:id="rId15"/>
    <p:sldId id="460" r:id="rId16"/>
    <p:sldId id="462" r:id="rId17"/>
    <p:sldId id="463" r:id="rId18"/>
    <p:sldId id="464" r:id="rId19"/>
    <p:sldId id="465" r:id="rId20"/>
    <p:sldId id="481" r:id="rId21"/>
    <p:sldId id="265" r:id="rId22"/>
    <p:sldId id="425" r:id="rId23"/>
    <p:sldId id="317" r:id="rId24"/>
    <p:sldId id="328" r:id="rId25"/>
    <p:sldId id="426" r:id="rId26"/>
    <p:sldId id="427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8" r:id="rId36"/>
    <p:sldId id="439" r:id="rId37"/>
    <p:sldId id="440" r:id="rId38"/>
    <p:sldId id="441" r:id="rId39"/>
    <p:sldId id="442" r:id="rId40"/>
    <p:sldId id="443" r:id="rId41"/>
    <p:sldId id="449" r:id="rId42"/>
    <p:sldId id="444" r:id="rId43"/>
    <p:sldId id="445" r:id="rId44"/>
    <p:sldId id="446" r:id="rId45"/>
    <p:sldId id="447" r:id="rId46"/>
    <p:sldId id="448" r:id="rId47"/>
    <p:sldId id="468" r:id="rId48"/>
    <p:sldId id="474" r:id="rId49"/>
    <p:sldId id="475" r:id="rId50"/>
    <p:sldId id="469" r:id="rId51"/>
    <p:sldId id="470" r:id="rId52"/>
    <p:sldId id="476" r:id="rId53"/>
    <p:sldId id="477" r:id="rId54"/>
    <p:sldId id="478" r:id="rId55"/>
    <p:sldId id="47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**Bài Học 6.1**" id="{CAACD75F-080C-43B6-90D3-8EAF6FDCFCCD}">
          <p14:sldIdLst>
            <p14:sldId id="290"/>
          </p14:sldIdLst>
        </p14:section>
        <p14:section name="Ngữ pháp" id="{B6326416-7043-439F-B4BB-033F92B1C913}">
          <p14:sldIdLst/>
        </p14:section>
        <p14:section name="1 Danh từ -an" id="{457BEEBF-3937-422E-8099-1A62D56B261A}">
          <p14:sldIdLst>
            <p14:sldId id="450"/>
            <p14:sldId id="451"/>
            <p14:sldId id="452"/>
            <p14:sldId id="453"/>
          </p14:sldIdLst>
        </p14:section>
        <p14:section name="2 Danh từ -in" id="{2DA168D2-024B-4E66-BF0F-7A84DE968075}">
          <p14:sldIdLst>
            <p14:sldId id="454"/>
            <p14:sldId id="455"/>
          </p14:sldIdLst>
        </p14:section>
        <p14:section name="4 Danh từ Bhavant" id="{5B910A0F-E837-436D-A2A5-1005D27937EF}">
          <p14:sldIdLst>
            <p14:sldId id="466"/>
            <p14:sldId id="467"/>
          </p14:sldIdLst>
        </p14:section>
        <p14:section name="7 Thì bất định" id="{CBB71EE6-A2E3-47CD-8CD9-0410F98DD0D9}">
          <p14:sldIdLst>
            <p14:sldId id="480"/>
            <p14:sldId id="456"/>
            <p14:sldId id="457"/>
            <p14:sldId id="458"/>
            <p14:sldId id="459"/>
            <p14:sldId id="460"/>
            <p14:sldId id="462"/>
            <p14:sldId id="463"/>
            <p14:sldId id="464"/>
            <p14:sldId id="465"/>
          </p14:sldIdLst>
        </p14:section>
        <p14:section name="Đoạn Kinh 1" id="{DD2F872E-39A3-4815-95CC-6199B0257FDA}">
          <p14:sldIdLst>
            <p14:sldId id="481"/>
            <p14:sldId id="265"/>
            <p14:sldId id="425"/>
            <p14:sldId id="317"/>
          </p14:sldIdLst>
        </p14:section>
        <p14:section name="Đoạn Kinh 2 (AN)" id="{77FF58A7-AE17-48B0-9841-1AC1374155F6}">
          <p14:sldIdLst>
            <p14:sldId id="328"/>
            <p14:sldId id="426"/>
            <p14:sldId id="427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Đoạn Kinh 3 (MN)" id="{077C834C-5937-43DC-897E-BD9710B08D3A}">
          <p14:sldIdLst>
            <p14:sldId id="435"/>
            <p14:sldId id="436"/>
            <p14:sldId id="438"/>
            <p14:sldId id="439"/>
            <p14:sldId id="440"/>
            <p14:sldId id="441"/>
            <p14:sldId id="442"/>
            <p14:sldId id="443"/>
            <p14:sldId id="449"/>
            <p14:sldId id="444"/>
            <p14:sldId id="445"/>
            <p14:sldId id="446"/>
            <p14:sldId id="447"/>
            <p14:sldId id="448"/>
          </p14:sldIdLst>
        </p14:section>
        <p14:section name="BÀI ĐỌC THÊM" id="{A4826AD5-A885-4C39-9698-9F8BD99A514C}">
          <p14:sldIdLst>
            <p14:sldId id="468"/>
            <p14:sldId id="474"/>
            <p14:sldId id="475"/>
            <p14:sldId id="469"/>
            <p14:sldId id="470"/>
            <p14:sldId id="476"/>
            <p14:sldId id="477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FBC25D"/>
    <a:srgbClr val="814B1C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3304" autoAdjust="0"/>
  </p:normalViewPr>
  <p:slideViewPr>
    <p:cSldViewPr snapToGrid="0">
      <p:cViewPr varScale="1">
        <p:scale>
          <a:sx n="118" d="100"/>
          <a:sy n="118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5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9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4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74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/>
              <a:t>: A NEW COURSE </a:t>
            </a:r>
            <a:r>
              <a:rPr lang="en-US" sz="1900" dirty="0"/>
              <a:t>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6.1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7. THÌ QUÁ KHỨ [BẤT ĐỊNH - AORIST]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76" y="1386117"/>
            <a:ext cx="9753600" cy="5391202"/>
          </a:xfrm>
        </p:spPr>
        <p:txBody>
          <a:bodyPr>
            <a:noAutofit/>
          </a:bodyPr>
          <a:lstStyle/>
          <a:p>
            <a:r>
              <a:rPr lang="en-US" dirty="0"/>
              <a:t>A. </a:t>
            </a:r>
            <a:r>
              <a:rPr lang="en-US" dirty="0" err="1"/>
              <a:t>Tiền-tố</a:t>
            </a:r>
            <a:r>
              <a:rPr lang="en-US" dirty="0"/>
              <a:t> (Prefix)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ÂM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1 </a:t>
            </a:r>
            <a:r>
              <a:rPr lang="en-US" dirty="0" err="1"/>
              <a:t>danh-từ</a:t>
            </a:r>
            <a:r>
              <a:rPr lang="en-US" dirty="0"/>
              <a:t>/</a:t>
            </a:r>
            <a:r>
              <a:rPr lang="en-US" dirty="0" err="1"/>
              <a:t>động-từ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Là</a:t>
            </a:r>
            <a:r>
              <a:rPr lang="en-US" dirty="0"/>
              <a:t> ÂM,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TỪ: DIS- // BELIEVE =&gt; DISBELIEVE   </a:t>
            </a:r>
          </a:p>
          <a:p>
            <a:pPr marL="514350" indent="-514350">
              <a:buAutoNum type="arabicPeriod"/>
            </a:pP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TRƯỚC (TIỀN)</a:t>
            </a:r>
          </a:p>
          <a:p>
            <a:endParaRPr lang="en-US" dirty="0"/>
          </a:p>
          <a:p>
            <a:r>
              <a:rPr lang="en-US" dirty="0"/>
              <a:t>B. GIA-TỐ [Augment]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tiền-tố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CHỈ CHUYÊN DÙNG TRONG TRƯỜNG-HỢP ĐỘNG-TỪ BẤT-ĐỊNH,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dấu-hiệu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động-từ</a:t>
            </a:r>
            <a:r>
              <a:rPr lang="en-US" dirty="0"/>
              <a:t> </a:t>
            </a:r>
            <a:r>
              <a:rPr lang="en-US" dirty="0" err="1"/>
              <a:t>bất-định</a:t>
            </a:r>
            <a:r>
              <a:rPr lang="en-US" dirty="0"/>
              <a:t>; MÔ-TẢ-CÁCH BẤT-ĐỊNH   </a:t>
            </a:r>
          </a:p>
          <a:p>
            <a:endParaRPr lang="en-US" dirty="0"/>
          </a:p>
          <a:p>
            <a:r>
              <a:rPr lang="en-US" dirty="0"/>
              <a:t>[GIA-TỐ + GỐC BẤT-ĐỊNH] + ĐUÔI</a:t>
            </a:r>
          </a:p>
          <a:p>
            <a:r>
              <a:rPr lang="en-US" dirty="0"/>
              <a:t>TIỀN-TỐ + [GIA-TỐ + GỐC BẤT-ĐỊNH] + ĐUÔI</a:t>
            </a:r>
          </a:p>
          <a:p>
            <a:r>
              <a:rPr lang="en-US" dirty="0"/>
              <a:t>Pandemic = pan + </a:t>
            </a:r>
            <a:r>
              <a:rPr lang="en-US" dirty="0" err="1"/>
              <a:t>demic</a:t>
            </a:r>
            <a:r>
              <a:rPr lang="en-US" dirty="0"/>
              <a:t> = </a:t>
            </a:r>
            <a:r>
              <a:rPr lang="en-US" dirty="0" err="1"/>
              <a:t>Toàn-dịch</a:t>
            </a:r>
            <a:r>
              <a:rPr lang="en-US" dirty="0"/>
              <a:t>  </a:t>
            </a:r>
          </a:p>
          <a:p>
            <a:r>
              <a:rPr lang="en-US" sz="2800" dirty="0" err="1"/>
              <a:t>Sammāsambuddha</a:t>
            </a:r>
            <a:r>
              <a:rPr lang="en-US" sz="2800" dirty="0"/>
              <a:t> = </a:t>
            </a:r>
            <a:r>
              <a:rPr lang="en-US" sz="2800" dirty="0" err="1"/>
              <a:t>sammā</a:t>
            </a:r>
            <a:r>
              <a:rPr lang="en-US" sz="2800" dirty="0"/>
              <a:t> + </a:t>
            </a:r>
            <a:r>
              <a:rPr lang="en-US" sz="2800" dirty="0" err="1"/>
              <a:t>saṃ</a:t>
            </a:r>
            <a:r>
              <a:rPr lang="en-US" sz="2800" dirty="0"/>
              <a:t> + </a:t>
            </a:r>
            <a:r>
              <a:rPr lang="en-US" sz="2800" dirty="0" err="1"/>
              <a:t>buddha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51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7. THÌ QUÁ KHỨ [BẤT ĐỊNH - AORIST]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76" y="1386117"/>
            <a:ext cx="9753600" cy="5391202"/>
          </a:xfrm>
        </p:spPr>
        <p:txBody>
          <a:bodyPr>
            <a:noAutofit/>
          </a:bodyPr>
          <a:lstStyle/>
          <a:p>
            <a:r>
              <a:rPr lang="en-US" dirty="0" err="1"/>
              <a:t>Pāli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[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Sanskrit].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</a:t>
            </a:r>
            <a:endParaRPr lang="vi-VN" dirty="0"/>
          </a:p>
          <a:p>
            <a:r>
              <a:rPr lang="en-US" dirty="0"/>
              <a:t> </a:t>
            </a:r>
          </a:p>
          <a:p>
            <a:r>
              <a:rPr lang="en-US" b="1" dirty="0">
                <a:highlight>
                  <a:srgbClr val="FBC25D"/>
                </a:highlight>
              </a:rPr>
              <a:t>7.1 </a:t>
            </a:r>
            <a:r>
              <a:rPr lang="en-US" b="1" dirty="0" err="1">
                <a:highlight>
                  <a:srgbClr val="FBC25D"/>
                </a:highlight>
              </a:rPr>
              <a:t>Nhóm</a:t>
            </a:r>
            <a:r>
              <a:rPr lang="en-US" b="1" dirty="0">
                <a:highlight>
                  <a:srgbClr val="FBC25D"/>
                </a:highlight>
              </a:rPr>
              <a:t> </a:t>
            </a:r>
            <a:r>
              <a:rPr lang="en-US" b="1" dirty="0" err="1">
                <a:highlight>
                  <a:srgbClr val="FBC25D"/>
                </a:highlight>
              </a:rPr>
              <a:t>addasā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/>
              <a:t> [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‘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A’ hay ‘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’].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THÔNG THƯỜNG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a- [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(Augment)],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.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6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7. THÌ QUÁ KHỨ [BẤT ĐỊNH - AORIST]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386117"/>
            <a:ext cx="9485086" cy="784060"/>
          </a:xfrm>
        </p:spPr>
        <p:txBody>
          <a:bodyPr>
            <a:noAutofit/>
          </a:bodyPr>
          <a:lstStyle/>
          <a:p>
            <a:r>
              <a:rPr lang="en-US" b="1" dirty="0">
                <a:highlight>
                  <a:srgbClr val="FBC25D"/>
                </a:highlight>
              </a:rPr>
              <a:t>7.1 </a:t>
            </a:r>
            <a:r>
              <a:rPr lang="en-US" b="1" err="1">
                <a:highlight>
                  <a:srgbClr val="FBC25D"/>
                </a:highlight>
              </a:rPr>
              <a:t>Nhóm</a:t>
            </a:r>
            <a:r>
              <a:rPr lang="en-US" b="1">
                <a:highlight>
                  <a:srgbClr val="FBC25D"/>
                </a:highlight>
              </a:rPr>
              <a:t> addasā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A1690F-B35A-4DCA-AC9F-63774DD08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61757"/>
              </p:ext>
            </p:extLst>
          </p:nvPr>
        </p:nvGraphicFramePr>
        <p:xfrm>
          <a:off x="2456541" y="2170176"/>
          <a:ext cx="9400097" cy="44396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16907">
                  <a:extLst>
                    <a:ext uri="{9D8B030D-6E8A-4147-A177-3AD203B41FA5}">
                      <a16:colId xmlns:a16="http://schemas.microsoft.com/office/drawing/2014/main" val="3438950537"/>
                    </a:ext>
                  </a:extLst>
                </a:gridCol>
                <a:gridCol w="3656893">
                  <a:extLst>
                    <a:ext uri="{9D8B030D-6E8A-4147-A177-3AD203B41FA5}">
                      <a16:colId xmlns:a16="http://schemas.microsoft.com/office/drawing/2014/main" val="1913088399"/>
                    </a:ext>
                  </a:extLst>
                </a:gridCol>
                <a:gridCol w="3326297">
                  <a:extLst>
                    <a:ext uri="{9D8B030D-6E8A-4147-A177-3AD203B41FA5}">
                      <a16:colId xmlns:a16="http://schemas.microsoft.com/office/drawing/2014/main" val="158873179"/>
                    </a:ext>
                  </a:extLst>
                </a:gridCol>
              </a:tblGrid>
              <a:tr h="1109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nhiều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618"/>
                  </a:ext>
                </a:extLst>
              </a:tr>
              <a:tr h="1109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nhất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r>
                        <a:rPr lang="en-US" sz="2400" dirty="0" err="1">
                          <a:effectLst/>
                        </a:rPr>
                        <a:t>aṃ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-āma / -amha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452311931"/>
                  </a:ext>
                </a:extLst>
              </a:tr>
              <a:tr h="1109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hai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-ā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r>
                        <a:rPr lang="en-US" sz="2400" dirty="0" err="1">
                          <a:effectLst/>
                        </a:rPr>
                        <a:t>atha</a:t>
                      </a:r>
                      <a:r>
                        <a:rPr lang="en-US" sz="2400" dirty="0">
                          <a:effectLst/>
                        </a:rPr>
                        <a:t> / -</a:t>
                      </a:r>
                      <a:r>
                        <a:rPr lang="en-US" sz="2400" dirty="0" err="1">
                          <a:effectLst/>
                        </a:rPr>
                        <a:t>attha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699752179"/>
                  </a:ext>
                </a:extLst>
              </a:tr>
              <a:tr h="1109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ba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uṃ</a:t>
                      </a:r>
                      <a:r>
                        <a:rPr lang="en-US" sz="2400" dirty="0">
                          <a:effectLst/>
                        </a:rPr>
                        <a:t> / -ū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04295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7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7. THÌ QUÁ KHỨ [BẤT ĐỊNH - AORIST]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386117"/>
            <a:ext cx="9485086" cy="1738472"/>
          </a:xfrm>
        </p:spPr>
        <p:txBody>
          <a:bodyPr>
            <a:noAutofit/>
          </a:bodyPr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b="1" dirty="0" err="1">
                <a:highlight>
                  <a:srgbClr val="FBC25D"/>
                </a:highlight>
              </a:rPr>
              <a:t>passati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b="1" dirty="0">
                <a:highlight>
                  <a:srgbClr val="FBC25D"/>
                </a:highlight>
              </a:rPr>
              <a:t>dis-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b="1" dirty="0" err="1">
                <a:highlight>
                  <a:srgbClr val="FBC25D"/>
                </a:highlight>
              </a:rPr>
              <a:t>thấy</a:t>
            </a:r>
            <a:r>
              <a:rPr lang="en-US" dirty="0">
                <a:highlight>
                  <a:srgbClr val="FBC25D"/>
                </a:highlight>
              </a:rPr>
              <a:t>]</a:t>
            </a:r>
            <a:endParaRPr lang="vi-VN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A2D24B-A681-4CDD-9F03-537C22E03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2113"/>
              </p:ext>
            </p:extLst>
          </p:nvPr>
        </p:nvGraphicFramePr>
        <p:xfrm>
          <a:off x="2456541" y="3124590"/>
          <a:ext cx="9400097" cy="23472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16906">
                  <a:extLst>
                    <a:ext uri="{9D8B030D-6E8A-4147-A177-3AD203B41FA5}">
                      <a16:colId xmlns:a16="http://schemas.microsoft.com/office/drawing/2014/main" val="4097040404"/>
                    </a:ext>
                  </a:extLst>
                </a:gridCol>
                <a:gridCol w="3656893">
                  <a:extLst>
                    <a:ext uri="{9D8B030D-6E8A-4147-A177-3AD203B41FA5}">
                      <a16:colId xmlns:a16="http://schemas.microsoft.com/office/drawing/2014/main" val="3385810989"/>
                    </a:ext>
                  </a:extLst>
                </a:gridCol>
                <a:gridCol w="3326298">
                  <a:extLst>
                    <a:ext uri="{9D8B030D-6E8A-4147-A177-3AD203B41FA5}">
                      <a16:colId xmlns:a16="http://schemas.microsoft.com/office/drawing/2014/main" val="3869582804"/>
                    </a:ext>
                  </a:extLst>
                </a:gridCol>
              </a:tblGrid>
              <a:tr h="586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ít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nhiều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707923"/>
                  </a:ext>
                </a:extLst>
              </a:tr>
              <a:tr h="586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nhất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addasaṃ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addasāma / addasamha</a:t>
                      </a:r>
                      <a:endParaRPr lang="vi-VN" sz="25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409772519"/>
                  </a:ext>
                </a:extLst>
              </a:tr>
              <a:tr h="586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hai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addasā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addasatha</a:t>
                      </a:r>
                      <a:r>
                        <a:rPr lang="en-US" sz="2500" dirty="0">
                          <a:effectLst/>
                        </a:rPr>
                        <a:t> / </a:t>
                      </a:r>
                      <a:r>
                        <a:rPr lang="en-US" sz="2500" dirty="0" err="1">
                          <a:effectLst/>
                        </a:rPr>
                        <a:t>addasattha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144229380"/>
                  </a:ext>
                </a:extLst>
              </a:tr>
              <a:tr h="586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ba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addasuṃ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371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65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7. THÌ QUÁ KHỨ [BẤT ĐỊNH - AORIST]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386117"/>
            <a:ext cx="9485086" cy="2306718"/>
          </a:xfrm>
        </p:spPr>
        <p:txBody>
          <a:bodyPr>
            <a:noAutofit/>
          </a:bodyPr>
          <a:lstStyle/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gacchati</a:t>
            </a:r>
            <a:r>
              <a:rPr lang="en-US" dirty="0"/>
              <a:t> [</a:t>
            </a:r>
            <a:r>
              <a:rPr lang="en-US" dirty="0" err="1"/>
              <a:t>đi</a:t>
            </a:r>
            <a:r>
              <a:rPr lang="en-US" dirty="0"/>
              <a:t>] (&lt;</a:t>
            </a:r>
            <a:r>
              <a:rPr lang="en-US" b="1" dirty="0" err="1">
                <a:highlight>
                  <a:srgbClr val="FBC25D"/>
                </a:highlight>
              </a:rPr>
              <a:t>gaṃ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chia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:</a:t>
            </a:r>
            <a:endParaRPr lang="vi-VN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A2D24B-A681-4CDD-9F03-537C22E03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89967"/>
              </p:ext>
            </p:extLst>
          </p:nvPr>
        </p:nvGraphicFramePr>
        <p:xfrm>
          <a:off x="2456541" y="3124590"/>
          <a:ext cx="9400097" cy="23472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16906">
                  <a:extLst>
                    <a:ext uri="{9D8B030D-6E8A-4147-A177-3AD203B41FA5}">
                      <a16:colId xmlns:a16="http://schemas.microsoft.com/office/drawing/2014/main" val="4097040404"/>
                    </a:ext>
                  </a:extLst>
                </a:gridCol>
                <a:gridCol w="3656893">
                  <a:extLst>
                    <a:ext uri="{9D8B030D-6E8A-4147-A177-3AD203B41FA5}">
                      <a16:colId xmlns:a16="http://schemas.microsoft.com/office/drawing/2014/main" val="3385810989"/>
                    </a:ext>
                  </a:extLst>
                </a:gridCol>
                <a:gridCol w="3326298">
                  <a:extLst>
                    <a:ext uri="{9D8B030D-6E8A-4147-A177-3AD203B41FA5}">
                      <a16:colId xmlns:a16="http://schemas.microsoft.com/office/drawing/2014/main" val="3869582804"/>
                    </a:ext>
                  </a:extLst>
                </a:gridCol>
              </a:tblGrid>
              <a:tr h="586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ít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nhiều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707923"/>
                  </a:ext>
                </a:extLst>
              </a:tr>
              <a:tr h="586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nhất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latin typeface="+mn-lt"/>
                          <a:ea typeface="+mn-ea"/>
                        </a:rPr>
                        <a:t>agamaṃ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agamāma</a:t>
                      </a:r>
                      <a:r>
                        <a:rPr lang="en-US" sz="2500" dirty="0">
                          <a:effectLst/>
                        </a:rPr>
                        <a:t> / </a:t>
                      </a:r>
                      <a:r>
                        <a:rPr lang="en-US" sz="2500" dirty="0" err="1">
                          <a:effectLst/>
                        </a:rPr>
                        <a:t>agamamha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409772519"/>
                  </a:ext>
                </a:extLst>
              </a:tr>
              <a:tr h="586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hai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agamā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agamatha / agamattha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144229380"/>
                  </a:ext>
                </a:extLst>
              </a:tr>
              <a:tr h="586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ba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latin typeface="+mn-lt"/>
                          <a:ea typeface="+mn-ea"/>
                        </a:rPr>
                        <a:t>agamuṃ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371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7. THÌ QUÁ KHỨ [BẤT ĐỊNH - AORIST]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386116"/>
            <a:ext cx="9485086" cy="2876395"/>
          </a:xfrm>
        </p:spPr>
        <p:txBody>
          <a:bodyPr>
            <a:noAutofit/>
          </a:bodyPr>
          <a:lstStyle/>
          <a:p>
            <a:r>
              <a:rPr lang="en-US" b="1" dirty="0">
                <a:highlight>
                  <a:srgbClr val="FBC25D"/>
                </a:highlight>
              </a:rPr>
              <a:t>7.2 </a:t>
            </a:r>
            <a:r>
              <a:rPr lang="en-US" b="1" dirty="0" err="1">
                <a:highlight>
                  <a:srgbClr val="FBC25D"/>
                </a:highlight>
              </a:rPr>
              <a:t>Nhóm</a:t>
            </a:r>
            <a:r>
              <a:rPr lang="en-US" b="1" dirty="0">
                <a:highlight>
                  <a:srgbClr val="FBC25D"/>
                </a:highlight>
              </a:rPr>
              <a:t> </a:t>
            </a:r>
            <a:r>
              <a:rPr lang="en-US" b="1" dirty="0" err="1">
                <a:highlight>
                  <a:srgbClr val="FBC25D"/>
                </a:highlight>
              </a:rPr>
              <a:t>upasaṃkami</a:t>
            </a:r>
            <a:r>
              <a:rPr lang="en-US" dirty="0"/>
              <a:t>  [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–is].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Pali,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:</a:t>
            </a:r>
            <a:endParaRPr lang="vi-VN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2ADD42-6A2A-465B-932C-CC95EDBB5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51699"/>
              </p:ext>
            </p:extLst>
          </p:nvPr>
        </p:nvGraphicFramePr>
        <p:xfrm>
          <a:off x="2521885" y="3498141"/>
          <a:ext cx="9169529" cy="23067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57624">
                  <a:extLst>
                    <a:ext uri="{9D8B030D-6E8A-4147-A177-3AD203B41FA5}">
                      <a16:colId xmlns:a16="http://schemas.microsoft.com/office/drawing/2014/main" val="3904606097"/>
                    </a:ext>
                  </a:extLst>
                </a:gridCol>
                <a:gridCol w="3567196">
                  <a:extLst>
                    <a:ext uri="{9D8B030D-6E8A-4147-A177-3AD203B41FA5}">
                      <a16:colId xmlns:a16="http://schemas.microsoft.com/office/drawing/2014/main" val="63179001"/>
                    </a:ext>
                  </a:extLst>
                </a:gridCol>
                <a:gridCol w="3244709">
                  <a:extLst>
                    <a:ext uri="{9D8B030D-6E8A-4147-A177-3AD203B41FA5}">
                      <a16:colId xmlns:a16="http://schemas.microsoft.com/office/drawing/2014/main" val="1163856394"/>
                    </a:ext>
                  </a:extLst>
                </a:gridCol>
              </a:tblGrid>
              <a:tr h="576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390" marR="79390" marT="79390" marB="7939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ít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390" marR="79390" marT="79390" marB="7939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nhiều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390" marR="79390" marT="79390" marB="7939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04367"/>
                  </a:ext>
                </a:extLst>
              </a:tr>
              <a:tr h="576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nhất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9390" marR="79390" marT="79390" marB="7939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  <a:r>
                        <a:rPr lang="en-US" sz="2500" dirty="0" err="1">
                          <a:effectLst/>
                        </a:rPr>
                        <a:t>iṃ</a:t>
                      </a:r>
                      <a:r>
                        <a:rPr lang="en-US" sz="2500" dirty="0">
                          <a:effectLst/>
                        </a:rPr>
                        <a:t> / -</a:t>
                      </a:r>
                      <a:r>
                        <a:rPr lang="en-US" sz="2500" dirty="0" err="1">
                          <a:effectLst/>
                        </a:rPr>
                        <a:t>isaṃ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390" marR="79390" marT="79390" marB="7939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-imha / -imhā</a:t>
                      </a:r>
                      <a:endParaRPr lang="vi-VN" sz="25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390" marR="79390" marT="79390" marB="79390" anchor="ctr"/>
                </a:tc>
                <a:extLst>
                  <a:ext uri="{0D108BD9-81ED-4DB2-BD59-A6C34878D82A}">
                    <a16:rowId xmlns:a16="http://schemas.microsoft.com/office/drawing/2014/main" val="2997550116"/>
                  </a:ext>
                </a:extLst>
              </a:tr>
              <a:tr h="576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hai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9390" marR="79390" marT="79390" marB="7939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/ ī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42902" marR="142902" marT="71451" marB="7145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  <a:r>
                        <a:rPr lang="en-US" sz="2500" dirty="0" err="1">
                          <a:effectLst/>
                        </a:rPr>
                        <a:t>ittha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390" marR="79390" marT="79390" marB="79390" anchor="ctr"/>
                </a:tc>
                <a:extLst>
                  <a:ext uri="{0D108BD9-81ED-4DB2-BD59-A6C34878D82A}">
                    <a16:rowId xmlns:a16="http://schemas.microsoft.com/office/drawing/2014/main" val="2305851769"/>
                  </a:ext>
                </a:extLst>
              </a:tr>
              <a:tr h="576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ba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9390" marR="79390" marT="79390" marB="7939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  <a:r>
                        <a:rPr lang="en-US" sz="2500" dirty="0" err="1">
                          <a:effectLst/>
                        </a:rPr>
                        <a:t>iṃsu</a:t>
                      </a:r>
                      <a:r>
                        <a:rPr lang="en-US" sz="2500" dirty="0">
                          <a:effectLst/>
                        </a:rPr>
                        <a:t> / -</a:t>
                      </a:r>
                      <a:r>
                        <a:rPr lang="en-US" sz="2500" dirty="0" err="1">
                          <a:effectLst/>
                        </a:rPr>
                        <a:t>isuṃ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390" marR="79390" marT="79390" marB="79390" anchor="ctr"/>
                </a:tc>
                <a:extLst>
                  <a:ext uri="{0D108BD9-81ED-4DB2-BD59-A6C34878D82A}">
                    <a16:rowId xmlns:a16="http://schemas.microsoft.com/office/drawing/2014/main" val="80398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4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7. THÌ QUÁ KHỨ [BẤT ĐỊNH - AORIST]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386117"/>
            <a:ext cx="9485086" cy="2306718"/>
          </a:xfrm>
        </p:spPr>
        <p:txBody>
          <a:bodyPr>
            <a:noAutofit/>
          </a:bodyPr>
          <a:lstStyle/>
          <a:p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upasaṃkamati</a:t>
            </a:r>
            <a:r>
              <a:rPr lang="en-US" dirty="0"/>
              <a:t> [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] (&lt;</a:t>
            </a:r>
            <a:r>
              <a:rPr lang="en-US" dirty="0" err="1">
                <a:highlight>
                  <a:srgbClr val="FBC25D"/>
                </a:highlight>
              </a:rPr>
              <a:t>upa</a:t>
            </a:r>
            <a:r>
              <a:rPr lang="en-US" dirty="0"/>
              <a:t> + </a:t>
            </a:r>
            <a:r>
              <a:rPr lang="en-US" dirty="0" err="1">
                <a:highlight>
                  <a:srgbClr val="FBC25D"/>
                </a:highlight>
              </a:rPr>
              <a:t>saṃ</a:t>
            </a:r>
            <a:r>
              <a:rPr lang="en-US" dirty="0"/>
              <a:t> + </a:t>
            </a:r>
            <a:r>
              <a:rPr lang="en-US" dirty="0" err="1">
                <a:highlight>
                  <a:srgbClr val="FBC25D"/>
                </a:highlight>
              </a:rPr>
              <a:t>kam</a:t>
            </a:r>
            <a:r>
              <a:rPr lang="en-US" dirty="0">
                <a:highlight>
                  <a:srgbClr val="FBC25D"/>
                </a:highlight>
              </a:rPr>
              <a:t>-</a:t>
            </a:r>
            <a:r>
              <a:rPr lang="en-US" dirty="0"/>
              <a:t>), ta </a:t>
            </a:r>
            <a:r>
              <a:rPr lang="en-US" dirty="0" err="1"/>
              <a:t>có</a:t>
            </a:r>
            <a:r>
              <a:rPr lang="en-US" dirty="0"/>
              <a:t>:</a:t>
            </a:r>
            <a:endParaRPr lang="vi-VN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A2D24B-A681-4CDD-9F03-537C22E03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55755"/>
              </p:ext>
            </p:extLst>
          </p:nvPr>
        </p:nvGraphicFramePr>
        <p:xfrm>
          <a:off x="2371553" y="3124590"/>
          <a:ext cx="9485086" cy="23472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38758">
                  <a:extLst>
                    <a:ext uri="{9D8B030D-6E8A-4147-A177-3AD203B41FA5}">
                      <a16:colId xmlns:a16="http://schemas.microsoft.com/office/drawing/2014/main" val="4097040404"/>
                    </a:ext>
                  </a:extLst>
                </a:gridCol>
                <a:gridCol w="3689956">
                  <a:extLst>
                    <a:ext uri="{9D8B030D-6E8A-4147-A177-3AD203B41FA5}">
                      <a16:colId xmlns:a16="http://schemas.microsoft.com/office/drawing/2014/main" val="3385810989"/>
                    </a:ext>
                  </a:extLst>
                </a:gridCol>
                <a:gridCol w="3356372">
                  <a:extLst>
                    <a:ext uri="{9D8B030D-6E8A-4147-A177-3AD203B41FA5}">
                      <a16:colId xmlns:a16="http://schemas.microsoft.com/office/drawing/2014/main" val="3869582804"/>
                    </a:ext>
                  </a:extLst>
                </a:gridCol>
              </a:tblGrid>
              <a:tr h="586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vi-VN" sz="2500" b="1" kern="1200" dirty="0">
                        <a:solidFill>
                          <a:schemeClr val="lt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5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ít</a:t>
                      </a:r>
                      <a:endParaRPr lang="vi-VN" sz="2500" b="1" kern="1200" dirty="0">
                        <a:solidFill>
                          <a:schemeClr val="lt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5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endParaRPr lang="vi-VN" sz="2500" b="1" kern="1200" dirty="0">
                        <a:solidFill>
                          <a:schemeClr val="lt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707923"/>
                  </a:ext>
                </a:extLst>
              </a:tr>
              <a:tr h="5868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5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sz="25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endParaRPr lang="vi-VN" sz="2500" b="1" kern="1200" dirty="0">
                        <a:solidFill>
                          <a:schemeClr val="lt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200" dirty="0" err="1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upasaṃkamiṃ</a:t>
                      </a:r>
                      <a:endParaRPr lang="vi-VN" sz="2500" kern="12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200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upasaṃkamimha / -imhā</a:t>
                      </a:r>
                      <a:endParaRPr lang="vi-VN" sz="2500" kern="120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409772519"/>
                  </a:ext>
                </a:extLst>
              </a:tr>
              <a:tr h="5868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5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sz="25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  <a:endParaRPr lang="vi-VN" sz="2500" b="1" kern="1200" dirty="0">
                        <a:solidFill>
                          <a:schemeClr val="lt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200" dirty="0" err="1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upasaṃkami</a:t>
                      </a:r>
                      <a:endParaRPr lang="vi-VN" sz="2500" kern="12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200" dirty="0" err="1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upasaṃkamittha</a:t>
                      </a:r>
                      <a:endParaRPr lang="vi-VN" sz="2500" kern="12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144229380"/>
                  </a:ext>
                </a:extLst>
              </a:tr>
              <a:tr h="5868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5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sz="2500" b="1" kern="1200" dirty="0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500" b="1" kern="1200" dirty="0" err="1">
                          <a:solidFill>
                            <a:schemeClr val="lt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ba</a:t>
                      </a:r>
                      <a:endParaRPr lang="vi-VN" sz="2500" b="1" kern="1200" dirty="0">
                        <a:solidFill>
                          <a:schemeClr val="lt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kern="1200" dirty="0" err="1">
                          <a:solidFill>
                            <a:schemeClr val="dk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upasaṃkamiṃsu</a:t>
                      </a:r>
                      <a:endParaRPr lang="vi-VN" sz="2500" kern="1200" dirty="0">
                        <a:solidFill>
                          <a:schemeClr val="dk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371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19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7. THÌ QUÁ KHỨ [BẤT ĐỊNH - AORIST]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386116"/>
            <a:ext cx="9485086" cy="4648923"/>
          </a:xfrm>
        </p:spPr>
        <p:txBody>
          <a:bodyPr>
            <a:no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-a</a:t>
            </a:r>
            <a:r>
              <a:rPr lang="en-US" b="1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thỉnh</a:t>
            </a:r>
            <a:r>
              <a:rPr lang="en-US" dirty="0"/>
              <a:t> </a:t>
            </a:r>
            <a:r>
              <a:rPr lang="en-US" dirty="0" err="1"/>
              <a:t>thoảng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.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bhāsati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–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nói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abhāsi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–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đã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 err="1">
                <a:highlight>
                  <a:srgbClr val="FBC25D"/>
                </a:highlight>
              </a:rPr>
              <a:t>nói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…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[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] </a:t>
            </a:r>
            <a:r>
              <a:rPr lang="en-US" dirty="0" err="1"/>
              <a:t>sẽ</a:t>
            </a:r>
            <a:r>
              <a:rPr lang="en-US" dirty="0"/>
              <a:t> xen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pavisati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–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đi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 err="1">
                <a:highlight>
                  <a:srgbClr val="FBC25D"/>
                </a:highlight>
              </a:rPr>
              <a:t>vào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do </a:t>
            </a:r>
            <a:r>
              <a:rPr lang="en-US" dirty="0">
                <a:highlight>
                  <a:srgbClr val="FBC25D"/>
                </a:highlight>
              </a:rPr>
              <a:t>[pa + (vis)]</a:t>
            </a:r>
            <a:r>
              <a:rPr lang="en-US" dirty="0"/>
              <a:t> –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pāvisi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= </a:t>
            </a:r>
            <a:r>
              <a:rPr lang="en-US" dirty="0">
                <a:highlight>
                  <a:srgbClr val="FBC25D"/>
                </a:highlight>
              </a:rPr>
              <a:t>[pa + a + (vis)]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-a-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pavisi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–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.</a:t>
            </a:r>
          </a:p>
          <a:p>
            <a:r>
              <a:rPr lang="en-US" dirty="0" err="1"/>
              <a:t>Bhāsati</a:t>
            </a:r>
            <a:r>
              <a:rPr lang="en-US" dirty="0"/>
              <a:t> =&gt; [</a:t>
            </a:r>
            <a:r>
              <a:rPr lang="en-US" dirty="0" err="1"/>
              <a:t>bhās</a:t>
            </a:r>
            <a:r>
              <a:rPr lang="en-US" dirty="0"/>
              <a:t>]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6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7. THÌ QUÁ KHỨ [BẤT ĐỊNH - AORIST]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386117"/>
            <a:ext cx="9485086" cy="1877588"/>
          </a:xfrm>
        </p:spPr>
        <p:txBody>
          <a:bodyPr>
            <a:noAutofit/>
          </a:bodyPr>
          <a:lstStyle/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atthi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-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có</a:t>
            </a:r>
            <a:r>
              <a:rPr lang="en-US" dirty="0">
                <a:highlight>
                  <a:srgbClr val="FBC25D"/>
                </a:highlight>
              </a:rPr>
              <a:t>, </a:t>
            </a:r>
            <a:r>
              <a:rPr lang="en-US" dirty="0" err="1">
                <a:highlight>
                  <a:srgbClr val="FBC25D"/>
                </a:highlight>
              </a:rPr>
              <a:t>tồn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 err="1">
                <a:highlight>
                  <a:srgbClr val="FBC25D"/>
                </a:highlight>
              </a:rPr>
              <a:t>tại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–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</a:t>
            </a:r>
            <a:endParaRPr lang="vi-V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DA04C9-5036-4FA5-BC0C-BFDCF17A7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25067"/>
              </p:ext>
            </p:extLst>
          </p:nvPr>
        </p:nvGraphicFramePr>
        <p:xfrm>
          <a:off x="2456541" y="3263704"/>
          <a:ext cx="9400098" cy="311271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16907">
                  <a:extLst>
                    <a:ext uri="{9D8B030D-6E8A-4147-A177-3AD203B41FA5}">
                      <a16:colId xmlns:a16="http://schemas.microsoft.com/office/drawing/2014/main" val="241966176"/>
                    </a:ext>
                  </a:extLst>
                </a:gridCol>
                <a:gridCol w="3656894">
                  <a:extLst>
                    <a:ext uri="{9D8B030D-6E8A-4147-A177-3AD203B41FA5}">
                      <a16:colId xmlns:a16="http://schemas.microsoft.com/office/drawing/2014/main" val="2777283436"/>
                    </a:ext>
                  </a:extLst>
                </a:gridCol>
                <a:gridCol w="3326297">
                  <a:extLst>
                    <a:ext uri="{9D8B030D-6E8A-4147-A177-3AD203B41FA5}">
                      <a16:colId xmlns:a16="http://schemas.microsoft.com/office/drawing/2014/main" val="3869103526"/>
                    </a:ext>
                  </a:extLst>
                </a:gridCol>
              </a:tblGrid>
              <a:tr h="778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131" marR="79131" marT="79131" marB="79131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ít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131" marR="79131" marT="79131" marB="79131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nhiều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131" marR="79131" marT="79131" marB="79131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85627"/>
                  </a:ext>
                </a:extLst>
              </a:tr>
              <a:tr h="778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nhất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9131" marR="79131" marT="79131" marB="79131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āsiṃ</a:t>
                      </a:r>
                      <a:endParaRPr lang="vi-VN" sz="25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131" marR="79131" marT="79131" marB="7913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asimha</a:t>
                      </a:r>
                      <a:endParaRPr lang="vi-VN" sz="25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131" marR="79131" marT="79131" marB="79131" anchor="ctr"/>
                </a:tc>
                <a:extLst>
                  <a:ext uri="{0D108BD9-81ED-4DB2-BD59-A6C34878D82A}">
                    <a16:rowId xmlns:a16="http://schemas.microsoft.com/office/drawing/2014/main" val="3032424187"/>
                  </a:ext>
                </a:extLst>
              </a:tr>
              <a:tr h="778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hai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9131" marR="79131" marT="79131" marB="79131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āsi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42435" marR="142435" marT="71218" marB="71218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asittha</a:t>
                      </a:r>
                      <a:endParaRPr lang="vi-VN" sz="25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131" marR="79131" marT="79131" marB="79131" anchor="ctr"/>
                </a:tc>
                <a:extLst>
                  <a:ext uri="{0D108BD9-81ED-4DB2-BD59-A6C34878D82A}">
                    <a16:rowId xmlns:a16="http://schemas.microsoft.com/office/drawing/2014/main" val="2925457215"/>
                  </a:ext>
                </a:extLst>
              </a:tr>
              <a:tr h="778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ba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9131" marR="79131" marT="79131" marB="79131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asiṃsu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9131" marR="79131" marT="79131" marB="79131" anchor="ctr"/>
                </a:tc>
                <a:extLst>
                  <a:ext uri="{0D108BD9-81ED-4DB2-BD59-A6C34878D82A}">
                    <a16:rowId xmlns:a16="http://schemas.microsoft.com/office/drawing/2014/main" val="24990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1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7. THÌ QUÁ KHỨ [BẤT ĐỊNH - AORIST]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542" y="1386117"/>
            <a:ext cx="9485086" cy="1877588"/>
          </a:xfrm>
        </p:spPr>
        <p:txBody>
          <a:bodyPr>
            <a:noAutofit/>
          </a:bodyPr>
          <a:lstStyle/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gacchati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bất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 err="1">
                <a:highlight>
                  <a:srgbClr val="FBC25D"/>
                </a:highlight>
              </a:rPr>
              <a:t>định</a:t>
            </a:r>
            <a:r>
              <a:rPr lang="en-US" dirty="0">
                <a:highlight>
                  <a:srgbClr val="FBC25D"/>
                </a:highlight>
              </a:rPr>
              <a:t> -is]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bất</a:t>
            </a:r>
            <a:r>
              <a:rPr lang="en-US" dirty="0">
                <a:highlight>
                  <a:srgbClr val="FBC25D"/>
                </a:highlight>
              </a:rPr>
              <a:t> </a:t>
            </a:r>
            <a:r>
              <a:rPr lang="en-US" dirty="0" err="1">
                <a:highlight>
                  <a:srgbClr val="FBC25D"/>
                </a:highlight>
              </a:rPr>
              <a:t>định</a:t>
            </a:r>
            <a:r>
              <a:rPr lang="en-US" dirty="0">
                <a:highlight>
                  <a:srgbClr val="FBC25D"/>
                </a:highlight>
              </a:rPr>
              <a:t> A]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Pāli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[</a:t>
            </a:r>
            <a:r>
              <a:rPr lang="en-US" dirty="0" err="1">
                <a:highlight>
                  <a:srgbClr val="FBC25D"/>
                </a:highlight>
              </a:rPr>
              <a:t>gacchati</a:t>
            </a:r>
            <a:r>
              <a:rPr lang="en-US" dirty="0">
                <a:highlight>
                  <a:srgbClr val="FBC25D"/>
                </a:highlight>
              </a:rPr>
              <a:t>]</a:t>
            </a:r>
            <a:r>
              <a:rPr lang="en-US" dirty="0"/>
              <a:t>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ở </a:t>
            </a:r>
            <a:r>
              <a:rPr lang="en-US" dirty="0" err="1"/>
              <a:t>mục</a:t>
            </a:r>
            <a:r>
              <a:rPr lang="en-US" dirty="0"/>
              <a:t> 7.1,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   </a:t>
            </a:r>
            <a:endParaRPr lang="vi-V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4D31C7-BE08-4B92-94DA-7A002AA6C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15681"/>
              </p:ext>
            </p:extLst>
          </p:nvPr>
        </p:nvGraphicFramePr>
        <p:xfrm>
          <a:off x="2456541" y="3263703"/>
          <a:ext cx="9485087" cy="32224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38759">
                  <a:extLst>
                    <a:ext uri="{9D8B030D-6E8A-4147-A177-3AD203B41FA5}">
                      <a16:colId xmlns:a16="http://schemas.microsoft.com/office/drawing/2014/main" val="3102795375"/>
                    </a:ext>
                  </a:extLst>
                </a:gridCol>
                <a:gridCol w="3689957">
                  <a:extLst>
                    <a:ext uri="{9D8B030D-6E8A-4147-A177-3AD203B41FA5}">
                      <a16:colId xmlns:a16="http://schemas.microsoft.com/office/drawing/2014/main" val="697517479"/>
                    </a:ext>
                  </a:extLst>
                </a:gridCol>
                <a:gridCol w="3356371">
                  <a:extLst>
                    <a:ext uri="{9D8B030D-6E8A-4147-A177-3AD203B41FA5}">
                      <a16:colId xmlns:a16="http://schemas.microsoft.com/office/drawing/2014/main" val="2881299207"/>
                    </a:ext>
                  </a:extLst>
                </a:gridCol>
              </a:tblGrid>
              <a:tr h="805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7247" marR="77247" marT="77247" marB="77247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ít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7247" marR="77247" marT="77247" marB="77247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Số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nhiều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7247" marR="77247" marT="77247" marB="77247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28574"/>
                  </a:ext>
                </a:extLst>
              </a:tr>
              <a:tr h="805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nhất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7247" marR="77247" marT="77247" marB="77247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agamisaṃ</a:t>
                      </a:r>
                      <a:r>
                        <a:rPr lang="en-US" sz="2500" dirty="0">
                          <a:effectLst/>
                        </a:rPr>
                        <a:t> / </a:t>
                      </a:r>
                      <a:r>
                        <a:rPr lang="en-US" sz="2500" dirty="0" err="1">
                          <a:effectLst/>
                        </a:rPr>
                        <a:t>agamiṃ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7247" marR="77247" marT="77247" marB="7724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agamimha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7247" marR="77247" marT="77247" marB="77247" anchor="ctr"/>
                </a:tc>
                <a:extLst>
                  <a:ext uri="{0D108BD9-81ED-4DB2-BD59-A6C34878D82A}">
                    <a16:rowId xmlns:a16="http://schemas.microsoft.com/office/drawing/2014/main" val="2225325248"/>
                  </a:ext>
                </a:extLst>
              </a:tr>
              <a:tr h="805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hai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7247" marR="77247" marT="77247" marB="77247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agami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139044" marR="139044" marT="69522" marB="69522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agamittha</a:t>
                      </a:r>
                      <a:endParaRPr lang="vi-VN" sz="25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7247" marR="77247" marT="77247" marB="77247" anchor="ctr"/>
                </a:tc>
                <a:extLst>
                  <a:ext uri="{0D108BD9-81ED-4DB2-BD59-A6C34878D82A}">
                    <a16:rowId xmlns:a16="http://schemas.microsoft.com/office/drawing/2014/main" val="678239290"/>
                  </a:ext>
                </a:extLst>
              </a:tr>
              <a:tr h="8056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thứ</a:t>
                      </a:r>
                      <a:r>
                        <a:rPr lang="en-US" sz="25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5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ba</a:t>
                      </a:r>
                      <a:endParaRPr lang="vi-VN" sz="25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77247" marR="77247" marT="77247" marB="77247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agamiṃsu</a:t>
                      </a:r>
                      <a:r>
                        <a:rPr lang="en-US" sz="2500" dirty="0">
                          <a:effectLst/>
                        </a:rPr>
                        <a:t> / </a:t>
                      </a:r>
                      <a:r>
                        <a:rPr lang="en-US" sz="2500" dirty="0" err="1">
                          <a:effectLst/>
                        </a:rPr>
                        <a:t>agamisuṃ</a:t>
                      </a:r>
                      <a:endParaRPr lang="vi-VN" sz="25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77247" marR="77247" marT="77247" marB="77247" anchor="ctr"/>
                </a:tc>
                <a:extLst>
                  <a:ext uri="{0D108BD9-81ED-4DB2-BD59-A6C34878D82A}">
                    <a16:rowId xmlns:a16="http://schemas.microsoft.com/office/drawing/2014/main" val="362367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50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	1. DANH TỪ NAM TÍNH CÓ NGUYÊN MẪU TẬN CÙNG -AN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471200"/>
                </a:solidFill>
                <a:highlight>
                  <a:srgbClr val="FBC25D"/>
                </a:highlight>
              </a:rPr>
              <a:t>1.1 </a:t>
            </a:r>
            <a:r>
              <a:rPr lang="en-US" sz="2400" b="1" dirty="0">
                <a:solidFill>
                  <a:srgbClr val="471200"/>
                </a:solidFill>
              </a:rPr>
              <a:t>	</a:t>
            </a:r>
            <a:r>
              <a:rPr lang="en-US" sz="2400" dirty="0">
                <a:solidFill>
                  <a:srgbClr val="471200"/>
                </a:solidFill>
                <a:highlight>
                  <a:srgbClr val="FBC25D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DANH TỪ NAM TÍNH CÓ NGUYÊN MẪU TẬN CÙNG -AN</a:t>
            </a:r>
            <a:endParaRPr lang="en-US" sz="2400" b="1" dirty="0">
              <a:solidFill>
                <a:srgbClr val="471200"/>
              </a:solidFill>
              <a:highlight>
                <a:srgbClr val="FBC25D"/>
              </a:highlight>
            </a:endParaRPr>
          </a:p>
          <a:p>
            <a:pPr marL="0" indent="0">
              <a:buNone/>
            </a:pPr>
            <a:endParaRPr lang="en-US" sz="2400" dirty="0"/>
          </a:p>
          <a:p>
            <a:pPr marL="0" lvl="0" indent="0" fontAlgn="base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-an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–ā</a:t>
            </a:r>
          </a:p>
          <a:p>
            <a:pPr marL="0" lvl="0" indent="0" fontAlgn="base">
              <a:buNone/>
            </a:pPr>
            <a:endParaRPr lang="en-US" b="1" dirty="0">
              <a:highlight>
                <a:srgbClr val="FBC25D"/>
              </a:highlight>
              <a:sym typeface="Wingdings" panose="05000000000000000000" pitchFamily="2" charset="2"/>
            </a:endParaRPr>
          </a:p>
          <a:p>
            <a:pPr marL="0" lvl="0" indent="0" fontAlgn="base">
              <a:buNone/>
            </a:pPr>
            <a:r>
              <a:rPr lang="en-US" b="1" dirty="0">
                <a:highlight>
                  <a:srgbClr val="FBC25D"/>
                </a:highlight>
                <a:sym typeface="Wingdings" panose="05000000000000000000" pitchFamily="2" charset="2"/>
              </a:rPr>
              <a:t>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-an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b="1" dirty="0">
                <a:highlight>
                  <a:srgbClr val="FBC25D"/>
                </a:highlight>
              </a:rPr>
              <a:t>–ā</a:t>
            </a:r>
          </a:p>
          <a:p>
            <a:pPr marL="0" lvl="0" indent="0" fontAlgn="base">
              <a:buNone/>
            </a:pPr>
            <a:endParaRPr lang="en-US" sz="2000" b="1" dirty="0">
              <a:highlight>
                <a:srgbClr val="FBC25D"/>
              </a:highlight>
            </a:endParaRPr>
          </a:p>
          <a:p>
            <a:pPr marL="0" lvl="0" indent="0" fontAlgn="base">
              <a:buNone/>
            </a:pPr>
            <a:r>
              <a:rPr lang="en-US" b="1" dirty="0"/>
              <a:t>VÍ DỤ: </a:t>
            </a:r>
            <a:r>
              <a:rPr lang="en-US" b="1" dirty="0" err="1">
                <a:highlight>
                  <a:srgbClr val="FBC25D"/>
                </a:highlight>
              </a:rPr>
              <a:t>attan</a:t>
            </a:r>
            <a:r>
              <a:rPr lang="en-US" dirty="0"/>
              <a:t> ‘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en-US" dirty="0"/>
              <a:t>,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’</a:t>
            </a:r>
            <a:r>
              <a:rPr lang="en-US" sz="2000" dirty="0">
                <a:highlight>
                  <a:srgbClr val="FBC25D"/>
                </a:highlight>
              </a:rPr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A9FBB-C5C2-40A3-A3AA-A9068E04E228}"/>
              </a:ext>
            </a:extLst>
          </p:cNvPr>
          <p:cNvSpPr/>
          <p:nvPr/>
        </p:nvSpPr>
        <p:spPr>
          <a:xfrm>
            <a:off x="699247" y="2837330"/>
            <a:ext cx="10654553" cy="833718"/>
          </a:xfrm>
          <a:prstGeom prst="rect">
            <a:avLst/>
          </a:prstGeom>
          <a:noFill/>
          <a:ln w="28575">
            <a:solidFill>
              <a:srgbClr val="814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 descr="A close up of a tree&#10;&#10;Description automatically generated">
            <a:extLst>
              <a:ext uri="{FF2B5EF4-FFF2-40B4-BE49-F238E27FC236}">
                <a16:creationId xmlns:a16="http://schemas.microsoft.com/office/drawing/2014/main" id="{92D95506-B0F7-47EA-B567-1D12336AA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(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KhDK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367554" y="1534886"/>
            <a:ext cx="11483788" cy="501831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Pañca-sikkhāpadāni</a:t>
            </a:r>
            <a:r>
              <a:rPr lang="en-US" sz="3600" dirty="0"/>
              <a:t>: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err="1"/>
              <a:t>Pāṇâtipāta</a:t>
            </a:r>
            <a:r>
              <a:rPr lang="en-US" sz="3600" dirty="0"/>
              <a:t>̄ </a:t>
            </a:r>
            <a:r>
              <a:rPr lang="en-US" sz="3600" dirty="0" err="1"/>
              <a:t>veramaṇīsikkhāpadam</a:t>
            </a:r>
            <a:r>
              <a:rPr lang="en-US" sz="3600" dirty="0"/>
              <a:t>̣ </a:t>
            </a:r>
            <a:r>
              <a:rPr lang="en-US" sz="3600" dirty="0" err="1"/>
              <a:t>samādiyāmi</a:t>
            </a:r>
            <a:r>
              <a:rPr lang="en-US" sz="3600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err="1"/>
              <a:t>Adinnādāna</a:t>
            </a:r>
            <a:r>
              <a:rPr lang="en-US" sz="3600" dirty="0"/>
              <a:t>̄ </a:t>
            </a:r>
            <a:r>
              <a:rPr lang="en-US" sz="3600" dirty="0" err="1"/>
              <a:t>veramaṇīsikkhāpadam</a:t>
            </a:r>
            <a:r>
              <a:rPr lang="en-US" sz="3600" dirty="0"/>
              <a:t>̣ </a:t>
            </a:r>
            <a:r>
              <a:rPr lang="en-US" sz="3600" dirty="0" err="1"/>
              <a:t>samādiyāmi</a:t>
            </a:r>
            <a:r>
              <a:rPr lang="en-US" sz="3600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err="1"/>
              <a:t>Kāmesu</a:t>
            </a:r>
            <a:r>
              <a:rPr lang="en-US" sz="3600" dirty="0"/>
              <a:t> </a:t>
            </a:r>
            <a:r>
              <a:rPr lang="en-US" sz="3600" dirty="0" err="1"/>
              <a:t>micchâcāra</a:t>
            </a:r>
            <a:r>
              <a:rPr lang="en-US" sz="3600" dirty="0"/>
              <a:t>̄ </a:t>
            </a:r>
            <a:r>
              <a:rPr lang="en-US" sz="3600" dirty="0" err="1"/>
              <a:t>veramaṇīsikkhāpadam</a:t>
            </a:r>
            <a:r>
              <a:rPr lang="en-US" sz="3600" dirty="0"/>
              <a:t>̣ </a:t>
            </a:r>
            <a:r>
              <a:rPr lang="en-US" sz="3600" dirty="0" err="1"/>
              <a:t>samādiyāmi</a:t>
            </a:r>
            <a:r>
              <a:rPr lang="en-US" sz="3600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err="1"/>
              <a:t>Musāvāda</a:t>
            </a:r>
            <a:r>
              <a:rPr lang="en-US" sz="3600" dirty="0"/>
              <a:t>̄ </a:t>
            </a:r>
            <a:r>
              <a:rPr lang="en-US" sz="3600" dirty="0" err="1"/>
              <a:t>veramaṇīsikkhāpadam</a:t>
            </a:r>
            <a:r>
              <a:rPr lang="en-US" sz="3600" dirty="0"/>
              <a:t>̣ </a:t>
            </a:r>
            <a:r>
              <a:rPr lang="en-US" sz="3600" dirty="0" err="1"/>
              <a:t>samādiyāmi</a:t>
            </a:r>
            <a:r>
              <a:rPr lang="en-US" sz="3600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 err="1"/>
              <a:t>Surāmerayamajja-pamādaṭṭhāna</a:t>
            </a:r>
            <a:r>
              <a:rPr lang="en-US" sz="3600" dirty="0"/>
              <a:t>̄ </a:t>
            </a:r>
            <a:r>
              <a:rPr lang="en-US" sz="3600" dirty="0" err="1"/>
              <a:t>veramaṇīsikkhāpadam</a:t>
            </a:r>
            <a:r>
              <a:rPr lang="en-US" sz="3600" dirty="0"/>
              <a:t>̣ </a:t>
            </a:r>
            <a:r>
              <a:rPr lang="en-US" sz="3600" dirty="0" err="1"/>
              <a:t>samādiyāmi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 (</a:t>
            </a:r>
            <a:r>
              <a:rPr lang="en-US" dirty="0" err="1">
                <a:solidFill>
                  <a:srgbClr val="FBC25D"/>
                </a:solidFill>
              </a:rPr>
              <a:t>KhDK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626742"/>
              </p:ext>
            </p:extLst>
          </p:nvPr>
        </p:nvGraphicFramePr>
        <p:xfrm>
          <a:off x="838200" y="1984317"/>
          <a:ext cx="10515600" cy="464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Pañca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Số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Sikkhā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Luật, giới luật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Padaṃ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Điều khoản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Pāṇo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Sinh mạng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Atipāto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Việc giết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Veramaṇi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̄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Việc tránh, việc kiêng 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Công thức = [veramaṇī] + [xuất xứ cách]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nữ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amādiyati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Nhận lấy, thi hành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bị động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inna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 cho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Quá phân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Ādānaṃ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Việc lấy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Kāmo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Dục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 (</a:t>
            </a:r>
            <a:r>
              <a:rPr lang="en-US" dirty="0" err="1">
                <a:solidFill>
                  <a:srgbClr val="FBC25D"/>
                </a:solidFill>
              </a:rPr>
              <a:t>KhDK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15496"/>
              </p:ext>
            </p:extLst>
          </p:nvPr>
        </p:nvGraphicFramePr>
        <p:xfrm>
          <a:off x="838200" y="2090057"/>
          <a:ext cx="10515600" cy="42345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7047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20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b="1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icchā</a:t>
                      </a:r>
                      <a:endParaRPr lang="en-US" sz="20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Sai, trái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200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Cāro</a:t>
                      </a:r>
                      <a:endParaRPr lang="en-US" sz="20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Hành động, hành vi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200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Musā</a:t>
                      </a:r>
                      <a:endParaRPr lang="en-US" sz="20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Dối, giả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200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Vādo</a:t>
                      </a:r>
                      <a:endParaRPr lang="en-US" sz="20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Lời nói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200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Surā</a:t>
                      </a:r>
                      <a:endParaRPr lang="en-US" sz="20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Chất say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nữ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200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Merayaṃ</a:t>
                      </a:r>
                      <a:endParaRPr lang="en-US" sz="20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Rượu lên men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200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Majjaṃ</a:t>
                      </a:r>
                      <a:endParaRPr lang="en-US" sz="20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Rượu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200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Pamādo</a:t>
                      </a:r>
                      <a:endParaRPr lang="en-US" sz="20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Sự dễ duôi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200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Ṭhānaṃ</a:t>
                      </a:r>
                      <a:endParaRPr lang="en-US" sz="2000" b="1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Điều kiện, trạng thái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5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30185"/>
              </p:ext>
            </p:extLst>
          </p:nvPr>
        </p:nvGraphicFramePr>
        <p:xfrm>
          <a:off x="838200" y="2377440"/>
          <a:ext cx="10381487" cy="3931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2323061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7863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Điểm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Ngữ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pháp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Tổng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quát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Đoạn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kinh</a:t>
                      </a:r>
                      <a:r>
                        <a:rPr lang="en-US" sz="2400" dirty="0">
                          <a:effectLst/>
                        </a:rPr>
                        <a:t> 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145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</a:rPr>
                        <a:t>Xuất xứ cách phân ly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</a:rPr>
                        <a:t>Xuất xứ cách chỉ đối tượng, sự vật bị tách ra khỏi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u="sng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u="sng" dirty="0">
                          <a:effectLst/>
                        </a:rPr>
                        <a:t>Ví dụ: [tôi muốn tránh thú dữ], tức tôi muốn ở xa, muốn tách khỏi thú dữ, [thú dữ] trong Pali có thể biểu đạt bằng danh từ xuất xứ cách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Pāṇâtipāta</a:t>
                      </a:r>
                      <a:r>
                        <a:rPr lang="en-US" sz="2400" dirty="0">
                          <a:effectLst/>
                        </a:rPr>
                        <a:t>̄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2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21858" y="1421794"/>
            <a:ext cx="9619129" cy="512378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</a:rPr>
              <a:t>Yathâpi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cando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vimalo</a:t>
            </a:r>
            <a:r>
              <a:rPr lang="en-US" altLang="en-US" sz="3600" dirty="0">
                <a:solidFill>
                  <a:schemeClr val="tx1"/>
                </a:solidFill>
              </a:rPr>
              <a:t> – </a:t>
            </a:r>
            <a:r>
              <a:rPr lang="en-US" altLang="en-US" sz="3600" dirty="0" err="1">
                <a:solidFill>
                  <a:schemeClr val="tx1"/>
                </a:solidFill>
              </a:rPr>
              <a:t>gacchaṃ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ākāsadhātuya</a:t>
            </a:r>
            <a:r>
              <a:rPr lang="en-US" altLang="en-US" sz="3600" dirty="0">
                <a:solidFill>
                  <a:schemeClr val="tx1"/>
                </a:solidFill>
              </a:rPr>
              <a:t>̄</a:t>
            </a:r>
            <a:br>
              <a:rPr lang="en-US" altLang="en-US" sz="3600" dirty="0">
                <a:solidFill>
                  <a:schemeClr val="tx1"/>
                </a:solidFill>
              </a:rPr>
            </a:br>
            <a:r>
              <a:rPr lang="en-US" altLang="en-US" sz="3600" dirty="0" err="1">
                <a:solidFill>
                  <a:schemeClr val="tx1"/>
                </a:solidFill>
              </a:rPr>
              <a:t>sabbe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tārāgaṇe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loke</a:t>
            </a:r>
            <a:r>
              <a:rPr lang="en-US" altLang="en-US" sz="3600" dirty="0">
                <a:solidFill>
                  <a:schemeClr val="tx1"/>
                </a:solidFill>
              </a:rPr>
              <a:t> - </a:t>
            </a:r>
            <a:r>
              <a:rPr lang="en-US" altLang="en-US" sz="3600" dirty="0" err="1">
                <a:solidFill>
                  <a:schemeClr val="tx1"/>
                </a:solidFill>
              </a:rPr>
              <a:t>ābhāya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atirocati</a:t>
            </a:r>
            <a:r>
              <a:rPr lang="en-US" altLang="en-US" sz="3600" dirty="0">
                <a:solidFill>
                  <a:schemeClr val="tx1"/>
                </a:solidFill>
              </a:rPr>
              <a:t>.</a:t>
            </a:r>
            <a:br>
              <a:rPr lang="en-US" altLang="en-US" sz="3600" dirty="0">
                <a:solidFill>
                  <a:schemeClr val="tx1"/>
                </a:solidFill>
              </a:rPr>
            </a:br>
            <a:r>
              <a:rPr lang="en-US" altLang="en-US" sz="3600" dirty="0" err="1">
                <a:solidFill>
                  <a:schemeClr val="tx1"/>
                </a:solidFill>
              </a:rPr>
              <a:t>Tath’eva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sīlasampanno</a:t>
            </a:r>
            <a:r>
              <a:rPr lang="en-US" altLang="en-US" sz="3600" dirty="0">
                <a:solidFill>
                  <a:schemeClr val="tx1"/>
                </a:solidFill>
              </a:rPr>
              <a:t> - </a:t>
            </a:r>
            <a:r>
              <a:rPr lang="en-US" altLang="en-US" sz="3600" dirty="0" err="1">
                <a:solidFill>
                  <a:schemeClr val="tx1"/>
                </a:solidFill>
              </a:rPr>
              <a:t>saddho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purisapuggalo</a:t>
            </a:r>
            <a:br>
              <a:rPr lang="en-US" altLang="en-US" sz="3600" dirty="0">
                <a:solidFill>
                  <a:schemeClr val="tx1"/>
                </a:solidFill>
              </a:rPr>
            </a:br>
            <a:r>
              <a:rPr lang="en-US" altLang="en-US" sz="3600" dirty="0" err="1">
                <a:solidFill>
                  <a:schemeClr val="tx1"/>
                </a:solidFill>
              </a:rPr>
              <a:t>sabbe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maccharino</a:t>
            </a:r>
            <a:r>
              <a:rPr lang="en-US" altLang="en-US" sz="3600" dirty="0">
                <a:solidFill>
                  <a:schemeClr val="tx1"/>
                </a:solidFill>
              </a:rPr>
              <a:t> loke - </a:t>
            </a:r>
            <a:r>
              <a:rPr lang="en-US" altLang="en-US" sz="3600" dirty="0" err="1">
                <a:solidFill>
                  <a:schemeClr val="tx1"/>
                </a:solidFill>
              </a:rPr>
              <a:t>cāgena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atirocati</a:t>
            </a:r>
            <a:r>
              <a:rPr lang="en-US" altLang="en-US" sz="3600" dirty="0">
                <a:solidFill>
                  <a:schemeClr val="tx1"/>
                </a:solidFill>
              </a:rPr>
              <a:t>. 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088D5-89B2-4FE1-9060-0EC8D0CC7300}"/>
              </a:ext>
            </a:extLst>
          </p:cNvPr>
          <p:cNvSpPr txBox="1"/>
          <p:nvPr/>
        </p:nvSpPr>
        <p:spPr>
          <a:xfrm>
            <a:off x="11170444" y="5257800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3084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2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77034" y="1421794"/>
            <a:ext cx="9708777" cy="523046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</a:rPr>
              <a:t>Yathâpi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megho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thanayam</a:t>
            </a:r>
            <a:r>
              <a:rPr lang="en-US" altLang="en-US" sz="3600" dirty="0">
                <a:solidFill>
                  <a:schemeClr val="tx1"/>
                </a:solidFill>
              </a:rPr>
              <a:t>̣ - </a:t>
            </a:r>
            <a:r>
              <a:rPr lang="en-US" altLang="en-US" sz="3600" dirty="0" err="1">
                <a:solidFill>
                  <a:schemeClr val="tx1"/>
                </a:solidFill>
              </a:rPr>
              <a:t>vijjumāli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satakkaku</a:t>
            </a:r>
            <a:r>
              <a:rPr lang="en-US" altLang="en-US" sz="3600" dirty="0">
                <a:solidFill>
                  <a:schemeClr val="tx1"/>
                </a:solidFill>
              </a:rPr>
              <a:t>;</a:t>
            </a:r>
            <a:br>
              <a:rPr lang="en-US" altLang="en-US" sz="3600" dirty="0">
                <a:solidFill>
                  <a:schemeClr val="tx1"/>
                </a:solidFill>
              </a:rPr>
            </a:br>
            <a:r>
              <a:rPr lang="en-US" altLang="en-US" sz="3600" dirty="0" err="1">
                <a:solidFill>
                  <a:schemeClr val="tx1"/>
                </a:solidFill>
              </a:rPr>
              <a:t>thalam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ninnam</a:t>
            </a:r>
            <a:r>
              <a:rPr lang="en-US" altLang="en-US" sz="3600" dirty="0">
                <a:solidFill>
                  <a:schemeClr val="tx1"/>
                </a:solidFill>
              </a:rPr>
              <a:t>̣ ca </a:t>
            </a:r>
            <a:r>
              <a:rPr lang="en-US" altLang="en-US" sz="3600" dirty="0" err="1">
                <a:solidFill>
                  <a:schemeClr val="tx1"/>
                </a:solidFill>
              </a:rPr>
              <a:t>pūreti</a:t>
            </a:r>
            <a:r>
              <a:rPr lang="en-US" altLang="en-US" sz="3600" dirty="0">
                <a:solidFill>
                  <a:schemeClr val="tx1"/>
                </a:solidFill>
              </a:rPr>
              <a:t> - </a:t>
            </a:r>
            <a:r>
              <a:rPr lang="en-US" altLang="en-US" sz="3600" dirty="0" err="1">
                <a:solidFill>
                  <a:schemeClr val="tx1"/>
                </a:solidFill>
              </a:rPr>
              <a:t>abhivassam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vasundharam</a:t>
            </a:r>
            <a:r>
              <a:rPr lang="en-US" altLang="en-US" sz="3600" dirty="0">
                <a:solidFill>
                  <a:schemeClr val="tx1"/>
                </a:solidFill>
              </a:rPr>
              <a:t>̣.</a:t>
            </a:r>
            <a:br>
              <a:rPr lang="en-US" altLang="en-US" sz="3600" dirty="0">
                <a:solidFill>
                  <a:schemeClr val="tx1"/>
                </a:solidFill>
              </a:rPr>
            </a:br>
            <a:r>
              <a:rPr lang="en-US" altLang="en-US" sz="3600" dirty="0">
                <a:solidFill>
                  <a:schemeClr val="tx1"/>
                </a:solidFill>
              </a:rPr>
              <a:t>Evaṃ </a:t>
            </a:r>
            <a:r>
              <a:rPr lang="en-US" altLang="en-US" sz="3600" dirty="0" err="1">
                <a:solidFill>
                  <a:schemeClr val="tx1"/>
                </a:solidFill>
              </a:rPr>
              <a:t>dassanasampanno</a:t>
            </a:r>
            <a:r>
              <a:rPr lang="en-US" altLang="en-US" sz="3600" dirty="0">
                <a:solidFill>
                  <a:schemeClr val="tx1"/>
                </a:solidFill>
              </a:rPr>
              <a:t> - </a:t>
            </a:r>
            <a:r>
              <a:rPr lang="en-US" altLang="en-US" sz="3600" dirty="0" err="1">
                <a:solidFill>
                  <a:schemeClr val="tx1"/>
                </a:solidFill>
              </a:rPr>
              <a:t>Sammāsambuddhasāvako</a:t>
            </a:r>
            <a:r>
              <a:rPr lang="en-US" altLang="en-US" sz="3600" dirty="0">
                <a:solidFill>
                  <a:schemeClr val="tx1"/>
                </a:solidFill>
              </a:rPr>
              <a:t>;</a:t>
            </a:r>
            <a:br>
              <a:rPr lang="en-US" altLang="en-US" sz="3600" dirty="0">
                <a:solidFill>
                  <a:schemeClr val="tx1"/>
                </a:solidFill>
              </a:rPr>
            </a:br>
            <a:r>
              <a:rPr lang="en-US" altLang="en-US" sz="3600" dirty="0" err="1">
                <a:solidFill>
                  <a:schemeClr val="tx1"/>
                </a:solidFill>
              </a:rPr>
              <a:t>maccharim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adhigaṇhāti</a:t>
            </a:r>
            <a:r>
              <a:rPr lang="en-US" altLang="en-US" sz="3600" dirty="0">
                <a:solidFill>
                  <a:schemeClr val="tx1"/>
                </a:solidFill>
              </a:rPr>
              <a:t> - </a:t>
            </a:r>
            <a:r>
              <a:rPr lang="en-US" altLang="en-US" sz="3600" dirty="0" err="1">
                <a:solidFill>
                  <a:schemeClr val="tx1"/>
                </a:solidFill>
              </a:rPr>
              <a:t>pañcaṭhānehi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paṇḍito</a:t>
            </a:r>
            <a:r>
              <a:rPr lang="en-US" altLang="en-US" sz="3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D7DE52-9B9A-47E6-B03A-0501FEE8018D}"/>
              </a:ext>
            </a:extLst>
          </p:cNvPr>
          <p:cNvSpPr txBox="1"/>
          <p:nvPr/>
        </p:nvSpPr>
        <p:spPr>
          <a:xfrm>
            <a:off x="11321143" y="6063343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96110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2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39340" y="2306718"/>
            <a:ext cx="9517299" cy="1830942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</a:rPr>
              <a:t>Āyuna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yasasa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c’eva</a:t>
            </a:r>
            <a:r>
              <a:rPr lang="en-US" altLang="en-US" sz="3600" dirty="0">
                <a:solidFill>
                  <a:schemeClr val="tx1"/>
                </a:solidFill>
              </a:rPr>
              <a:t> - </a:t>
            </a:r>
            <a:r>
              <a:rPr lang="en-US" altLang="en-US" sz="3600" dirty="0" err="1">
                <a:solidFill>
                  <a:schemeClr val="tx1"/>
                </a:solidFill>
              </a:rPr>
              <a:t>vaṇṇena</a:t>
            </a:r>
            <a:r>
              <a:rPr lang="en-US" altLang="en-US" sz="3600" dirty="0">
                <a:solidFill>
                  <a:schemeClr val="tx1"/>
                </a:solidFill>
              </a:rPr>
              <a:t> ca </a:t>
            </a:r>
            <a:r>
              <a:rPr lang="en-US" altLang="en-US" sz="3600" dirty="0" err="1">
                <a:solidFill>
                  <a:schemeClr val="tx1"/>
                </a:solidFill>
              </a:rPr>
              <a:t>sukhena</a:t>
            </a:r>
            <a:r>
              <a:rPr lang="en-US" altLang="en-US" sz="3600" dirty="0">
                <a:solidFill>
                  <a:schemeClr val="tx1"/>
                </a:solidFill>
              </a:rPr>
              <a:t> ca;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</a:rPr>
              <a:t>sa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ve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bhogaparibyūḷho</a:t>
            </a:r>
            <a:r>
              <a:rPr lang="en-US" altLang="en-US" sz="3600" dirty="0">
                <a:solidFill>
                  <a:schemeClr val="tx1"/>
                </a:solidFill>
              </a:rPr>
              <a:t> - </a:t>
            </a:r>
            <a:r>
              <a:rPr lang="en-US" altLang="en-US" sz="3600" dirty="0" err="1">
                <a:solidFill>
                  <a:schemeClr val="tx1"/>
                </a:solidFill>
              </a:rPr>
              <a:t>pecca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sagge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pamodati</a:t>
            </a:r>
            <a:r>
              <a:rPr lang="en-US" altLang="en-US" sz="3600" dirty="0">
                <a:solidFill>
                  <a:schemeClr val="tx1"/>
                </a:solidFill>
              </a:rPr>
              <a:t>̂’</a:t>
            </a:r>
            <a:r>
              <a:rPr lang="en-US" altLang="en-US" sz="3600" dirty="0" err="1">
                <a:solidFill>
                  <a:schemeClr val="tx1"/>
                </a:solidFill>
              </a:rPr>
              <a:t>ti</a:t>
            </a:r>
            <a:r>
              <a:rPr lang="en-US" altLang="en-US" sz="36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D7DE52-9B9A-47E6-B03A-0501FEE8018D}"/>
              </a:ext>
            </a:extLst>
          </p:cNvPr>
          <p:cNvSpPr txBox="1"/>
          <p:nvPr/>
        </p:nvSpPr>
        <p:spPr>
          <a:xfrm>
            <a:off x="11170444" y="5257800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330320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373846"/>
              </p:ext>
            </p:extLst>
          </p:nvPr>
        </p:nvGraphicFramePr>
        <p:xfrm>
          <a:off x="838200" y="2231205"/>
          <a:ext cx="10515600" cy="416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Yath</a:t>
                      </a: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ā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048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Như, giống như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Pi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Phụ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Cando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Mặt trăng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Danh, nam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Vimala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Trong, sạch, không tỳ vết, không ô uế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Tính từ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Gaccha</a:t>
                      </a: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ṃ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Đang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phân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nam&amp;trung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Ākāso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Không gian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Dhātu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Điều kiện ngoài tự nhiên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nữ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Sabba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Tất cả, toàn bộ, trọn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Tính từ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ārā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Ngôi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sao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nữ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</a:t>
                      </a:r>
                      <a:r>
                        <a:rPr lang="en-US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aṇ</a:t>
                      </a:r>
                      <a:r>
                        <a:rPr lang="vi-VN" sz="20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Nhóm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2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721788"/>
              </p:ext>
            </p:extLst>
          </p:nvPr>
        </p:nvGraphicFramePr>
        <p:xfrm>
          <a:off x="685800" y="1979614"/>
          <a:ext cx="10515600" cy="4521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193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Loko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Thế giới, thế gian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93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Ā</a:t>
                      </a: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bhā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Ánh sáng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nữ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1679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tirocati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Vượt trội hơn về độ sáng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Công thức = [atirocati] + [A] = [vượt trội A về độ sáng], trong đó [A] = [danh từ trực bổ cách]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Động, hiện tại, chủ động, mô 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193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Tathā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Như vậy, như thế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193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Eva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Chính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193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Sīlaṃ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Giới, giới hạnh 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trung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193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Sampann</a:t>
                      </a: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1934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Saddha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Có đức tin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</a:t>
                      </a: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uris</a:t>
                      </a: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o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Người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Puggalo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Người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47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8991"/>
              </p:ext>
            </p:extLst>
          </p:nvPr>
        </p:nvGraphicFramePr>
        <p:xfrm>
          <a:off x="685800" y="1881002"/>
          <a:ext cx="10668000" cy="47301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9783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36938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7296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9831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62167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Macch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arin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Người tham lam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Cāgo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Sự hào phóng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346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Megho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Giông bão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Thanaya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Đang gào thét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phân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nam&amp;trung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51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V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ijjumālin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Có nhiều tua ánh sáng, có hàng loạt tia sáng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Sata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kkaku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Có nhiều cạnh góc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Thalo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Vùng đất cao, cao nguyên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Ninno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Vùng đất thấp, miền trũng, vùng trũng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Và, hoặc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Pūreti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Làm đầy, đổ đầy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3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	1. DANH TỪ NAM TÍNH CÓ NGUYÊN MẪU TẬN CÙNG –AN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77" y="1634462"/>
            <a:ext cx="10980644" cy="1323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BC25D"/>
                </a:highlight>
              </a:rPr>
              <a:t>GHI CHÚ</a:t>
            </a:r>
            <a:r>
              <a:rPr lang="en-US" dirty="0"/>
              <a:t> </a:t>
            </a:r>
            <a:r>
              <a:rPr lang="en-US" b="1" dirty="0" err="1"/>
              <a:t>attan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b="1" dirty="0"/>
              <a:t>-u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/>
              <a:t>-ū</a:t>
            </a:r>
            <a:r>
              <a:rPr lang="en-US" dirty="0"/>
              <a:t>;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b="1" dirty="0" err="1"/>
              <a:t>attūnaṃ</a:t>
            </a:r>
            <a:r>
              <a:rPr lang="en-US" dirty="0"/>
              <a:t>,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xứ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b="1" dirty="0" err="1"/>
              <a:t>attūhi</a:t>
            </a:r>
            <a:r>
              <a:rPr lang="en-US" b="1" dirty="0"/>
              <a:t>/-</a:t>
            </a:r>
            <a:r>
              <a:rPr lang="en-US" b="1" dirty="0" err="1"/>
              <a:t>bhi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b="1" dirty="0" err="1"/>
              <a:t>attusu</a:t>
            </a:r>
            <a:r>
              <a:rPr lang="en-US" b="1" dirty="0"/>
              <a:t> / -</a:t>
            </a:r>
            <a:r>
              <a:rPr lang="en-US" b="1" dirty="0" err="1"/>
              <a:t>ūsu</a:t>
            </a:r>
            <a:r>
              <a:rPr lang="en-US" b="1" dirty="0"/>
              <a:t>.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vi-VN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471200"/>
                </a:solidFill>
                <a:highlight>
                  <a:srgbClr val="FBC25D"/>
                </a:highlight>
              </a:rPr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FAB1A7-F94A-4915-981A-B04A05E3C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02554"/>
              </p:ext>
            </p:extLst>
          </p:nvPr>
        </p:nvGraphicFramePr>
        <p:xfrm>
          <a:off x="718967" y="2957957"/>
          <a:ext cx="10248901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5147">
                  <a:extLst>
                    <a:ext uri="{9D8B030D-6E8A-4147-A177-3AD203B41FA5}">
                      <a16:colId xmlns:a16="http://schemas.microsoft.com/office/drawing/2014/main" val="3447327348"/>
                    </a:ext>
                  </a:extLst>
                </a:gridCol>
                <a:gridCol w="2010740">
                  <a:extLst>
                    <a:ext uri="{9D8B030D-6E8A-4147-A177-3AD203B41FA5}">
                      <a16:colId xmlns:a16="http://schemas.microsoft.com/office/drawing/2014/main" val="2457629504"/>
                    </a:ext>
                  </a:extLst>
                </a:gridCol>
                <a:gridCol w="1976361">
                  <a:extLst>
                    <a:ext uri="{9D8B030D-6E8A-4147-A177-3AD203B41FA5}">
                      <a16:colId xmlns:a16="http://schemas.microsoft.com/office/drawing/2014/main" val="2110294499"/>
                    </a:ext>
                  </a:extLst>
                </a:gridCol>
                <a:gridCol w="3626653">
                  <a:extLst>
                    <a:ext uri="{9D8B030D-6E8A-4147-A177-3AD203B41FA5}">
                      <a16:colId xmlns:a16="http://schemas.microsoft.com/office/drawing/2014/main" val="129323202"/>
                    </a:ext>
                  </a:extLst>
                </a:gridCol>
              </a:tblGrid>
              <a:tr h="392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Số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ít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Số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nhiều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45506"/>
                  </a:ext>
                </a:extLst>
              </a:tr>
              <a:tr h="392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Nom: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Chủ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attā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attāno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1865"/>
                  </a:ext>
                </a:extLst>
              </a:tr>
              <a:tr h="392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Acc: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Trực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attānaṃ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/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attaṃ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9688"/>
                  </a:ext>
                </a:extLst>
              </a:tr>
              <a:tr h="392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Gen: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Sở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hữu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attano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attānaṃ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089058"/>
                  </a:ext>
                </a:extLst>
              </a:tr>
              <a:tr h="392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Gián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60281"/>
                  </a:ext>
                </a:extLst>
              </a:tr>
              <a:tr h="392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Inst: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Dụng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cụ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attanā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attena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attanehi</a:t>
                      </a:r>
                      <a:r>
                        <a:rPr lang="en-US" sz="2000" dirty="0">
                          <a:effectLst/>
                        </a:rPr>
                        <a:t> (-</a:t>
                      </a:r>
                      <a:r>
                        <a:rPr lang="en-US" sz="2000" dirty="0" err="1">
                          <a:effectLst/>
                        </a:rPr>
                        <a:t>ebhi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9481"/>
                  </a:ext>
                </a:extLst>
              </a:tr>
              <a:tr h="392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Abl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Xuất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xứ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01401"/>
                  </a:ext>
                </a:extLst>
              </a:tr>
              <a:tr h="392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Vị trí cách</a:t>
                      </a:r>
                      <a:endParaRPr lang="vi-VN" sz="2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attani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attanesu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145172"/>
                  </a:ext>
                </a:extLst>
              </a:tr>
              <a:tr h="392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Hô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atta / </a:t>
                      </a:r>
                      <a:r>
                        <a:rPr lang="en-US" sz="2000" dirty="0" err="1">
                          <a:effectLst/>
                        </a:rPr>
                        <a:t>attā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attāno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29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981151"/>
              </p:ext>
            </p:extLst>
          </p:nvPr>
        </p:nvGraphicFramePr>
        <p:xfrm>
          <a:off x="685800" y="1979614"/>
          <a:ext cx="10515600" cy="4543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Abbhivass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Đổ mưa xuống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Hiện phân, nam&amp;trung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Vasundharā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Trái đất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nữ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Eva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Như vậy, như thế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Dassanaṃ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Sự thấy, sự biết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trung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Sammās</a:t>
                      </a: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ambuddho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Đức Chánh Đẳng Giác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Sāvako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Đệ tử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dhigaṇhāti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Vượt, vượt hơn, vượt trội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Động, hiện tại, chủ động, mô tả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indent="-4572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Pañca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indent="-4572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Ṭ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hān</a:t>
                      </a:r>
                      <a:r>
                        <a:rPr lang="vi-VN" sz="18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aṃ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Phương diện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trung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aṇḍit</a:t>
                      </a:r>
                      <a:r>
                        <a:rPr lang="vi-V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o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Bậc trí, người trí tuệ, sự trí tuệ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 từ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65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817643"/>
              </p:ext>
            </p:extLst>
          </p:nvPr>
        </p:nvGraphicFramePr>
        <p:xfrm>
          <a:off x="685800" y="1979614"/>
          <a:ext cx="10515600" cy="4681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Āyu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Tuổi thọ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trung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Yas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as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Tiếng tăm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97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Vanṇṇo 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Dung mạo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Sukhaṃ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Sự hạnh phúc, an lạc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trung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Ve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Quả thực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B</a:t>
                      </a: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hogo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Tài sản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Paribyūḷa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Pecca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Sau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khi chết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Saggo</a:t>
                      </a:r>
                      <a:endParaRPr lang="en-US" sz="20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Cõi trời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Pamodati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Vui hưởng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61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2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26714"/>
              </p:ext>
            </p:extLst>
          </p:nvPr>
        </p:nvGraphicFramePr>
        <p:xfrm>
          <a:off x="838200" y="1966978"/>
          <a:ext cx="10381487" cy="4443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2323061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7863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Điểm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Ngữ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pháp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Tổng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quát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Đoạn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kinh</a:t>
                      </a:r>
                      <a:r>
                        <a:rPr lang="en-US" sz="2400" dirty="0">
                          <a:effectLst/>
                        </a:rPr>
                        <a:t> 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145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 err="1">
                          <a:effectLst/>
                        </a:rPr>
                        <a:t>Dụng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cụ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cách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chỉ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phương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diện</a:t>
                      </a:r>
                      <a:r>
                        <a:rPr lang="en-US" sz="2400" u="sng" dirty="0">
                          <a:effectLst/>
                        </a:rPr>
                        <a:t> [Instrumental of relation]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 err="1">
                          <a:effectLst/>
                        </a:rPr>
                        <a:t>Dụng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cụ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cách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có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một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chức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năng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khá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quan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trọng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là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chỉ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phương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diện</a:t>
                      </a:r>
                      <a:r>
                        <a:rPr lang="en-US" sz="2400" u="sng" dirty="0">
                          <a:effectLst/>
                        </a:rPr>
                        <a:t>, </a:t>
                      </a:r>
                      <a:r>
                        <a:rPr lang="en-US" sz="2400" u="sng" dirty="0" err="1">
                          <a:effectLst/>
                        </a:rPr>
                        <a:t>giác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độ</a:t>
                      </a:r>
                      <a:r>
                        <a:rPr lang="en-US" sz="2400" u="sng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 err="1">
                          <a:effectLst/>
                        </a:rPr>
                        <a:t>Ví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dụ</a:t>
                      </a:r>
                      <a:r>
                        <a:rPr lang="en-US" sz="2400" u="sng" dirty="0">
                          <a:effectLst/>
                        </a:rPr>
                        <a:t>: [Anh ta </a:t>
                      </a:r>
                      <a:r>
                        <a:rPr lang="en-US" sz="2400" u="sng" dirty="0" err="1">
                          <a:effectLst/>
                        </a:rPr>
                        <a:t>giỏi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hơn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tôi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về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toán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học</a:t>
                      </a:r>
                      <a:r>
                        <a:rPr lang="en-US" sz="2400" u="sng" dirty="0">
                          <a:effectLst/>
                        </a:rPr>
                        <a:t>], </a:t>
                      </a:r>
                      <a:r>
                        <a:rPr lang="en-US" sz="2400" u="sng" dirty="0" err="1">
                          <a:effectLst/>
                        </a:rPr>
                        <a:t>tức</a:t>
                      </a:r>
                      <a:r>
                        <a:rPr lang="en-US" sz="2400" u="sng" dirty="0">
                          <a:effectLst/>
                        </a:rPr>
                        <a:t> anh ta </a:t>
                      </a:r>
                      <a:r>
                        <a:rPr lang="en-US" sz="2400" u="sng" dirty="0" err="1">
                          <a:effectLst/>
                        </a:rPr>
                        <a:t>giỏi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hơn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tôi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về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phương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diện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toán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học</a:t>
                      </a:r>
                      <a:r>
                        <a:rPr lang="en-US" sz="2400" u="sng" dirty="0">
                          <a:effectLst/>
                        </a:rPr>
                        <a:t>, [</a:t>
                      </a:r>
                      <a:r>
                        <a:rPr lang="en-US" sz="2400" u="sng" dirty="0" err="1">
                          <a:effectLst/>
                        </a:rPr>
                        <a:t>về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toán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học</a:t>
                      </a:r>
                      <a:r>
                        <a:rPr lang="en-US" sz="2400" u="sng" dirty="0">
                          <a:effectLst/>
                        </a:rPr>
                        <a:t>] hay [</a:t>
                      </a:r>
                      <a:r>
                        <a:rPr lang="en-US" sz="2400" u="sng" dirty="0" err="1">
                          <a:effectLst/>
                        </a:rPr>
                        <a:t>phương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diện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toán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học</a:t>
                      </a:r>
                      <a:r>
                        <a:rPr lang="en-US" sz="2400" u="sng" dirty="0">
                          <a:effectLst/>
                        </a:rPr>
                        <a:t>] </a:t>
                      </a:r>
                      <a:r>
                        <a:rPr lang="en-US" sz="2400" u="sng" dirty="0" err="1">
                          <a:effectLst/>
                        </a:rPr>
                        <a:t>trong</a:t>
                      </a:r>
                      <a:r>
                        <a:rPr lang="en-US" sz="2400" u="sng" dirty="0">
                          <a:effectLst/>
                        </a:rPr>
                        <a:t> Pali </a:t>
                      </a:r>
                      <a:r>
                        <a:rPr lang="en-US" sz="2400" u="sng" dirty="0" err="1">
                          <a:effectLst/>
                        </a:rPr>
                        <a:t>sẽ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được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biểu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đạt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bằng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dụng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cụ</a:t>
                      </a:r>
                      <a:r>
                        <a:rPr lang="en-US" sz="2400" u="sng" dirty="0">
                          <a:effectLst/>
                        </a:rPr>
                        <a:t> </a:t>
                      </a:r>
                      <a:r>
                        <a:rPr lang="en-US" sz="2400" u="sng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 err="1">
                          <a:effectLst/>
                        </a:rPr>
                        <a:t>pañcaṭhānehi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 err="1">
                          <a:effectLst/>
                        </a:rPr>
                        <a:t>Āyuna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602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3 (MN)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77035" y="1339334"/>
            <a:ext cx="9708777" cy="5321442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tx1"/>
                </a:solidFill>
              </a:rPr>
              <a:t>Atha </a:t>
            </a:r>
            <a:r>
              <a:rPr lang="en-US" altLang="en-US" sz="3600" dirty="0" err="1">
                <a:solidFill>
                  <a:schemeClr val="tx1"/>
                </a:solidFill>
              </a:rPr>
              <a:t>kho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Selo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brāhmaṇo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tīhi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māṇavakasatehi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parivuto</a:t>
            </a:r>
            <a:r>
              <a:rPr lang="en-US" altLang="en-US" sz="3600" dirty="0">
                <a:solidFill>
                  <a:schemeClr val="tx1"/>
                </a:solidFill>
              </a:rPr>
              <a:t>... </a:t>
            </a:r>
            <a:r>
              <a:rPr lang="en-US" altLang="en-US" sz="3600" dirty="0" err="1">
                <a:solidFill>
                  <a:schemeClr val="tx1"/>
                </a:solidFill>
              </a:rPr>
              <a:t>yena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Keṇiyassa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jaṭilassa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</a:rPr>
              <a:t>assamo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ten’upasaṃkami</a:t>
            </a:r>
            <a:r>
              <a:rPr lang="en-US" altLang="en-US" sz="3600" dirty="0">
                <a:solidFill>
                  <a:schemeClr val="tx1"/>
                </a:solidFill>
              </a:rPr>
              <a:t>. </a:t>
            </a:r>
            <a:r>
              <a:rPr lang="en-US" altLang="en-US" sz="3600" dirty="0" err="1">
                <a:solidFill>
                  <a:schemeClr val="tx1"/>
                </a:solidFill>
              </a:rPr>
              <a:t>Addasa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kho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Selo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brāhmaṇo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Keṇiyassa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jaṭilassa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assame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app’ekacce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uddhanāni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khaṇante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app’ekacce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kaṭṭhāni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phālente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app’ekacce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bhājanāni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dhovante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app’ekacce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udakamaṇikam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patiṭṭhāpente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app’ekacce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āsanāni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paññapente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Keṇiyam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pana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jaṭilam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sāmam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yeva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maṇḍalamāḷam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paṭiyādentam</a:t>
            </a:r>
            <a:r>
              <a:rPr lang="en-US" altLang="en-US" sz="3600" dirty="0">
                <a:solidFill>
                  <a:schemeClr val="tx1"/>
                </a:solidFill>
              </a:rPr>
              <a:t>̣.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48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3 (MN)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32212" y="1353672"/>
            <a:ext cx="9762563" cy="529792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</a:rPr>
              <a:t>Disvāna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Keṇiyam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jaṭilam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etadavoca</a:t>
            </a:r>
            <a:r>
              <a:rPr lang="en-US" altLang="en-US" sz="3600" dirty="0">
                <a:solidFill>
                  <a:schemeClr val="tx1"/>
                </a:solidFill>
              </a:rPr>
              <a:t>: </a:t>
            </a:r>
            <a:br>
              <a:rPr lang="en-US" altLang="en-US" sz="3600" dirty="0">
                <a:solidFill>
                  <a:schemeClr val="tx1"/>
                </a:solidFill>
              </a:rPr>
            </a:br>
            <a:r>
              <a:rPr lang="en-US" altLang="en-US" sz="3600" dirty="0">
                <a:solidFill>
                  <a:schemeClr val="tx1"/>
                </a:solidFill>
              </a:rPr>
              <a:t>Kiṃ nu </a:t>
            </a:r>
            <a:r>
              <a:rPr lang="en-US" altLang="en-US" sz="3600" dirty="0" err="1">
                <a:solidFill>
                  <a:schemeClr val="tx1"/>
                </a:solidFill>
              </a:rPr>
              <a:t>kho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bhoto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Keṇiyassa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āvāho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va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bhavissati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vivāho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va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bhavissati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mahāyañño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va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paccupaṭṭhito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rāja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va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Māgadho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Seniyo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Bimbisāro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nimantito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svātanāya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saddhim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balakāyena</a:t>
            </a:r>
            <a:r>
              <a:rPr lang="en-US" altLang="en-US" sz="3600" dirty="0">
                <a:solidFill>
                  <a:schemeClr val="tx1"/>
                </a:solidFill>
              </a:rPr>
              <a:t>̂’</a:t>
            </a:r>
            <a:r>
              <a:rPr lang="en-US" altLang="en-US" sz="3600" dirty="0" err="1">
                <a:solidFill>
                  <a:schemeClr val="tx1"/>
                </a:solidFill>
              </a:rPr>
              <a:t>ti</a:t>
            </a:r>
            <a:r>
              <a:rPr lang="en-US" altLang="en-US" sz="3600" dirty="0">
                <a:solidFill>
                  <a:schemeClr val="tx1"/>
                </a:solidFill>
              </a:rPr>
              <a:t>? 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69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3 (MN)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86000" y="1308848"/>
            <a:ext cx="9708775" cy="5342752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tx1"/>
                </a:solidFill>
              </a:rPr>
              <a:t>Na me, </a:t>
            </a:r>
            <a:r>
              <a:rPr lang="en-US" altLang="en-US" sz="3600" dirty="0" err="1">
                <a:solidFill>
                  <a:schemeClr val="tx1"/>
                </a:solidFill>
              </a:rPr>
              <a:t>bho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Sela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āvāho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va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bhavissati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vivāho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va</a:t>
            </a:r>
            <a:r>
              <a:rPr lang="en-US" altLang="en-US" sz="3600" dirty="0">
                <a:solidFill>
                  <a:schemeClr val="tx1"/>
                </a:solidFill>
              </a:rPr>
              <a:t>̄, </a:t>
            </a:r>
            <a:r>
              <a:rPr lang="en-US" altLang="en-US" sz="3600" dirty="0" err="1">
                <a:solidFill>
                  <a:schemeClr val="tx1"/>
                </a:solidFill>
              </a:rPr>
              <a:t>n’āpi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rāja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Māgadho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Seniyo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Bimbisāro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nimantito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svātanāya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saddhim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balakāyena</a:t>
            </a:r>
            <a:r>
              <a:rPr lang="en-US" altLang="en-US" sz="3600" dirty="0">
                <a:solidFill>
                  <a:schemeClr val="tx1"/>
                </a:solidFill>
              </a:rPr>
              <a:t>; </a:t>
            </a:r>
            <a:r>
              <a:rPr lang="en-US" altLang="en-US" sz="3600" dirty="0" err="1">
                <a:solidFill>
                  <a:schemeClr val="tx1"/>
                </a:solidFill>
              </a:rPr>
              <a:t>api</a:t>
            </a:r>
            <a:r>
              <a:rPr lang="en-US" altLang="en-US" sz="3600" dirty="0">
                <a:solidFill>
                  <a:schemeClr val="tx1"/>
                </a:solidFill>
              </a:rPr>
              <a:t> ca </a:t>
            </a:r>
            <a:r>
              <a:rPr lang="en-US" altLang="en-US" sz="3600" dirty="0" err="1">
                <a:solidFill>
                  <a:schemeClr val="tx1"/>
                </a:solidFill>
              </a:rPr>
              <a:t>kho</a:t>
            </a:r>
            <a:r>
              <a:rPr lang="en-US" altLang="en-US" sz="3600" dirty="0">
                <a:solidFill>
                  <a:schemeClr val="tx1"/>
                </a:solidFill>
              </a:rPr>
              <a:t> me </a:t>
            </a:r>
            <a:r>
              <a:rPr lang="en-US" altLang="en-US" sz="3600" dirty="0" err="1">
                <a:solidFill>
                  <a:schemeClr val="tx1"/>
                </a:solidFill>
              </a:rPr>
              <a:t>mahāyañño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paccupaṭṭhito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atthi</a:t>
            </a:r>
            <a:r>
              <a:rPr lang="en-US" altLang="en-US" sz="3600" dirty="0">
                <a:solidFill>
                  <a:schemeClr val="tx1"/>
                </a:solidFill>
              </a:rPr>
              <a:t>. </a:t>
            </a:r>
            <a:r>
              <a:rPr lang="en-US" altLang="en-US" sz="3600" dirty="0" err="1">
                <a:solidFill>
                  <a:schemeClr val="tx1"/>
                </a:solidFill>
              </a:rPr>
              <a:t>Samaṇo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Gotamo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Sakyaputto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Sakyakula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pabbajito</a:t>
            </a:r>
            <a:r>
              <a:rPr lang="en-US" altLang="en-US" sz="3600" dirty="0">
                <a:solidFill>
                  <a:schemeClr val="tx1"/>
                </a:solidFill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</a:rPr>
              <a:t>Aṃguttarāpesu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cārikam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caramāno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mahata</a:t>
            </a:r>
            <a:r>
              <a:rPr lang="en-US" altLang="en-US" sz="3600" dirty="0">
                <a:solidFill>
                  <a:schemeClr val="tx1"/>
                </a:solidFill>
              </a:rPr>
              <a:t>̄ </a:t>
            </a:r>
            <a:r>
              <a:rPr lang="en-US" altLang="en-US" sz="3600" dirty="0" err="1">
                <a:solidFill>
                  <a:schemeClr val="tx1"/>
                </a:solidFill>
              </a:rPr>
              <a:t>bhikkhusaṃghena</a:t>
            </a:r>
            <a:r>
              <a:rPr lang="en-US" altLang="en-US" sz="3600" dirty="0">
                <a:solidFill>
                  <a:schemeClr val="tx1"/>
                </a:solidFill>
              </a:rPr>
              <a:t> ... </a:t>
            </a:r>
            <a:r>
              <a:rPr lang="en-US" altLang="en-US" sz="3600" dirty="0" err="1">
                <a:solidFill>
                  <a:schemeClr val="tx1"/>
                </a:solidFill>
              </a:rPr>
              <a:t>Āpaṇam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anuppatto</a:t>
            </a:r>
            <a:r>
              <a:rPr lang="en-US" altLang="en-US" sz="3600" dirty="0">
                <a:solidFill>
                  <a:schemeClr val="tx1"/>
                </a:solidFill>
              </a:rPr>
              <a:t>... So me </a:t>
            </a:r>
            <a:r>
              <a:rPr lang="en-US" altLang="en-US" sz="3600" dirty="0" err="1">
                <a:solidFill>
                  <a:schemeClr val="tx1"/>
                </a:solidFill>
              </a:rPr>
              <a:t>nimantito</a:t>
            </a:r>
            <a:r>
              <a:rPr lang="en-US" altLang="en-US" sz="3600" dirty="0">
                <a:solidFill>
                  <a:schemeClr val="tx1"/>
                </a:solidFill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</a:rPr>
              <a:t>svātanāya</a:t>
            </a:r>
            <a:r>
              <a:rPr lang="en-US" altLang="en-US" sz="3600" dirty="0">
                <a:solidFill>
                  <a:schemeClr val="tx1"/>
                </a:solidFill>
              </a:rPr>
              <a:t> ... </a:t>
            </a:r>
            <a:r>
              <a:rPr lang="en-US" altLang="en-US" sz="3600" dirty="0" err="1">
                <a:solidFill>
                  <a:schemeClr val="tx1"/>
                </a:solidFill>
              </a:rPr>
              <a:t>saddhim</a:t>
            </a:r>
            <a:r>
              <a:rPr lang="en-US" altLang="en-US" sz="3600" dirty="0">
                <a:solidFill>
                  <a:schemeClr val="tx1"/>
                </a:solidFill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</a:rPr>
              <a:t>bhikkhusaṃghena</a:t>
            </a:r>
            <a:r>
              <a:rPr lang="en-US" altLang="en-US" sz="3600" dirty="0">
                <a:solidFill>
                  <a:schemeClr val="tx1"/>
                </a:solidFill>
              </a:rPr>
              <a:t>̂’</a:t>
            </a:r>
            <a:r>
              <a:rPr lang="en-US" altLang="en-US" sz="3600" dirty="0" err="1">
                <a:solidFill>
                  <a:schemeClr val="tx1"/>
                </a:solidFill>
              </a:rPr>
              <a:t>ti</a:t>
            </a:r>
            <a:r>
              <a:rPr lang="en-US" altLang="en-US" sz="3600" dirty="0">
                <a:solidFill>
                  <a:schemeClr val="tx1"/>
                </a:solidFill>
              </a:rPr>
              <a:t>. 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9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3 (MN)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46473" y="1344706"/>
            <a:ext cx="9757268" cy="530689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Buddho’ti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bho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Keṇiya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vadesi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?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Buddho’ti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bho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Sela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vadāmi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Buddho’ti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bho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Keṇiya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vadesi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?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Buddho’ti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,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bho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 Sela,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vadāmi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Ghoso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 pi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kho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eso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dullabho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lokasmim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̣ 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yadidam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̣ ‘</a:t>
            </a:r>
            <a:r>
              <a:rPr lang="en-US" altLang="en-US" sz="3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buddho’ti</a:t>
            </a:r>
            <a:r>
              <a:rPr lang="en-US" altLang="en-US" sz="3600" dirty="0">
                <a:solidFill>
                  <a:schemeClr val="tx1"/>
                </a:solidFill>
                <a:ea typeface="Times New Roman" panose="02020603050405020304" pitchFamily="18" charset="0"/>
              </a:rPr>
              <a:t>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38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 (MN)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576537"/>
              </p:ext>
            </p:extLst>
          </p:nvPr>
        </p:nvGraphicFramePr>
        <p:xfrm>
          <a:off x="685800" y="1979614"/>
          <a:ext cx="10515600" cy="4612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14354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Atha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Khi ấy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thực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9768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Sel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Tên riêng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rāhmaṇ</a:t>
                      </a: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Bà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Môn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4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Số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āṇavak</a:t>
                      </a: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 thanh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niên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Sata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Số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Parivut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 đi theo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Quá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phân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Yena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 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tena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Ở đâu… [đến] đó…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ngữ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50197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Keṇiyo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Tên riêng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35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 (MN)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018215"/>
              </p:ext>
            </p:extLst>
          </p:nvPr>
        </p:nvGraphicFramePr>
        <p:xfrm>
          <a:off x="887525" y="1813561"/>
          <a:ext cx="10515600" cy="496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5683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744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Jaṭilo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Đạo sĩ bện tóc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744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Assamo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Nơi ẩn dật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82345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Upasaṃkami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đó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bất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54897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Addasa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̄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thấy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bất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405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ngay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744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Ekacca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9405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ddhana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Lò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54897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Khaṇati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Đào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27448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aṭṭhaṃ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Gỗ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hāleti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Chẻ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9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 (MN)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155906"/>
              </p:ext>
            </p:extLst>
          </p:nvPr>
        </p:nvGraphicFramePr>
        <p:xfrm>
          <a:off x="685800" y="1979614"/>
          <a:ext cx="10515600" cy="46280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794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348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hājana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Chén bát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568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Dhovati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Rửa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daka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Nước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348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Maṇik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Vại lớn, Bình lớn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568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Patiṭṭhāpeti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Đặt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348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Āsanaṃ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Chỗ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ngồi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trung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568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aññapeti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Chuẩn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bị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348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ana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nhưng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āmam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̣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Tự mình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Eva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Chỉ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6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	1. DANH TỪ NAM TÍNH CÓ NGUYÊN MẪU TẬN CÙNG -AN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77" y="1606326"/>
            <a:ext cx="10980644" cy="694557"/>
          </a:xfrm>
        </p:spPr>
        <p:txBody>
          <a:bodyPr>
            <a:noAutofit/>
          </a:bodyPr>
          <a:lstStyle/>
          <a:p>
            <a:r>
              <a:rPr lang="en-US" b="1" dirty="0">
                <a:highlight>
                  <a:srgbClr val="FBC25D"/>
                </a:highlight>
              </a:rPr>
              <a:t>1.2 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-an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.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Brahman [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]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attan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brahme</a:t>
            </a:r>
            <a:r>
              <a:rPr lang="en-US" dirty="0"/>
              <a:t>,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/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brahmuno</a:t>
            </a:r>
            <a:r>
              <a:rPr lang="en-US" dirty="0"/>
              <a:t>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vi-VN" dirty="0"/>
          </a:p>
          <a:p>
            <a:pPr marL="450850" indent="0">
              <a:buNone/>
            </a:pPr>
            <a:r>
              <a:rPr lang="en-US" sz="2400" i="1" dirty="0" err="1"/>
              <a:t>Dụng</a:t>
            </a:r>
            <a:r>
              <a:rPr lang="en-US" sz="2400" i="1" dirty="0"/>
              <a:t> </a:t>
            </a:r>
            <a:r>
              <a:rPr lang="en-US" sz="2400" i="1" dirty="0" err="1"/>
              <a:t>cụ</a:t>
            </a:r>
            <a:r>
              <a:rPr lang="en-US" sz="2400" i="1" dirty="0"/>
              <a:t> </a:t>
            </a:r>
            <a:r>
              <a:rPr lang="en-US" sz="2400" i="1" dirty="0" err="1"/>
              <a:t>cách</a:t>
            </a:r>
            <a:r>
              <a:rPr lang="en-US" sz="2400" i="1" dirty="0"/>
              <a:t>/</a:t>
            </a:r>
            <a:r>
              <a:rPr lang="en-US" sz="2400" i="1" dirty="0" err="1"/>
              <a:t>Xuất</a:t>
            </a:r>
            <a:r>
              <a:rPr lang="en-US" sz="2400" i="1" dirty="0"/>
              <a:t> </a:t>
            </a:r>
            <a:r>
              <a:rPr lang="en-US" sz="2400" i="1" dirty="0" err="1"/>
              <a:t>xứ</a:t>
            </a:r>
            <a:r>
              <a:rPr lang="en-US" sz="2400" i="1" dirty="0"/>
              <a:t> </a:t>
            </a:r>
            <a:r>
              <a:rPr lang="en-US" sz="2400" i="1" dirty="0" err="1"/>
              <a:t>cách</a:t>
            </a:r>
            <a:r>
              <a:rPr lang="en-US" sz="2400" i="1" dirty="0"/>
              <a:t>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/>
              <a:t>ít</a:t>
            </a:r>
            <a:r>
              <a:rPr lang="en-US" sz="2400" i="1" dirty="0"/>
              <a:t>: 			</a:t>
            </a:r>
            <a:r>
              <a:rPr lang="en-US" sz="2400" b="1" i="1" dirty="0" err="1">
                <a:highlight>
                  <a:srgbClr val="FBC25D"/>
                </a:highlight>
              </a:rPr>
              <a:t>brahmunā</a:t>
            </a:r>
            <a:r>
              <a:rPr lang="en-US" sz="2400" i="1" dirty="0"/>
              <a:t> [</a:t>
            </a:r>
            <a:r>
              <a:rPr lang="en-US" sz="2400" i="1" dirty="0" err="1"/>
              <a:t>ngoài</a:t>
            </a:r>
            <a:r>
              <a:rPr lang="en-US" sz="2400" i="1" dirty="0"/>
              <a:t> </a:t>
            </a:r>
            <a:r>
              <a:rPr lang="en-US" sz="2400" i="1" dirty="0" err="1"/>
              <a:t>brahmanā</a:t>
            </a:r>
            <a:r>
              <a:rPr lang="en-US" sz="2400" i="1" dirty="0"/>
              <a:t>]</a:t>
            </a:r>
          </a:p>
          <a:p>
            <a:pPr marL="450850" indent="0">
              <a:buNone/>
            </a:pPr>
            <a:endParaRPr lang="vi-VN" sz="2400" i="1" dirty="0"/>
          </a:p>
          <a:p>
            <a:pPr marL="450850" indent="0">
              <a:buNone/>
            </a:pPr>
            <a:r>
              <a:rPr lang="en-US" sz="2400" i="1" dirty="0" err="1"/>
              <a:t>Gián</a:t>
            </a:r>
            <a:r>
              <a:rPr lang="en-US" sz="2400" i="1" dirty="0"/>
              <a:t> </a:t>
            </a:r>
            <a:r>
              <a:rPr lang="en-US" sz="2400" i="1" dirty="0" err="1"/>
              <a:t>bổ</a:t>
            </a:r>
            <a:r>
              <a:rPr lang="en-US" sz="2400" i="1" dirty="0"/>
              <a:t> </a:t>
            </a:r>
            <a:r>
              <a:rPr lang="en-US" sz="2400" i="1" dirty="0" err="1"/>
              <a:t>cách</a:t>
            </a:r>
            <a:r>
              <a:rPr lang="en-US" sz="2400" i="1" dirty="0"/>
              <a:t>/</a:t>
            </a:r>
            <a:r>
              <a:rPr lang="en-US" sz="2400" i="1" dirty="0" err="1"/>
              <a:t>Sở</a:t>
            </a:r>
            <a:r>
              <a:rPr lang="en-US" sz="2400" i="1" dirty="0"/>
              <a:t> </a:t>
            </a:r>
            <a:r>
              <a:rPr lang="en-US" sz="2400" i="1" dirty="0" err="1"/>
              <a:t>hữu</a:t>
            </a:r>
            <a:r>
              <a:rPr lang="en-US" sz="2400" i="1" dirty="0"/>
              <a:t> </a:t>
            </a:r>
            <a:r>
              <a:rPr lang="en-US" sz="2400" i="1" dirty="0" err="1"/>
              <a:t>cách</a:t>
            </a:r>
            <a:r>
              <a:rPr lang="en-US" sz="2400" i="1" dirty="0"/>
              <a:t>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/>
              <a:t>nhiều</a:t>
            </a:r>
            <a:r>
              <a:rPr lang="en-US" sz="2400" i="1" dirty="0"/>
              <a:t>:		</a:t>
            </a:r>
            <a:r>
              <a:rPr lang="en-US" sz="2400" b="1" i="1" dirty="0" err="1">
                <a:highlight>
                  <a:srgbClr val="FBC25D"/>
                </a:highlight>
              </a:rPr>
              <a:t>brahmunaṃ</a:t>
            </a:r>
            <a:r>
              <a:rPr lang="en-US" sz="2400" i="1" dirty="0"/>
              <a:t> (</a:t>
            </a:r>
            <a:r>
              <a:rPr lang="en-US" sz="2400" i="1" dirty="0" err="1"/>
              <a:t>ngoài</a:t>
            </a:r>
            <a:r>
              <a:rPr lang="en-US" sz="2400" i="1" dirty="0"/>
              <a:t> </a:t>
            </a:r>
            <a:r>
              <a:rPr lang="en-US" sz="2400" i="1" dirty="0" err="1"/>
              <a:t>brahmānaṃ</a:t>
            </a:r>
            <a:r>
              <a:rPr lang="en-US" sz="2400" i="1" dirty="0"/>
              <a:t>)</a:t>
            </a:r>
            <a:endParaRPr lang="vi-VN" sz="2400" i="1" dirty="0"/>
          </a:p>
          <a:p>
            <a:endParaRPr lang="en-US" dirty="0"/>
          </a:p>
          <a:p>
            <a:r>
              <a:rPr lang="en-US" b="1" dirty="0">
                <a:highlight>
                  <a:srgbClr val="FBC25D"/>
                </a:highlight>
              </a:rPr>
              <a:t>GHI CHÚ</a:t>
            </a:r>
            <a:r>
              <a:rPr lang="en-US" dirty="0"/>
              <a:t>: brahman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-ṇ-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-n-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brahmuṇā</a:t>
            </a:r>
            <a:r>
              <a:rPr lang="en-US" dirty="0"/>
              <a:t>, </a:t>
            </a:r>
            <a:r>
              <a:rPr lang="en-US" dirty="0" err="1"/>
              <a:t>brahmaṇā</a:t>
            </a:r>
            <a:r>
              <a:rPr lang="en-US" dirty="0"/>
              <a:t>, </a:t>
            </a:r>
            <a:r>
              <a:rPr lang="en-US" dirty="0" err="1"/>
              <a:t>brahmuṇaṃ</a:t>
            </a:r>
            <a:r>
              <a:rPr lang="en-US" dirty="0"/>
              <a:t>, </a:t>
            </a:r>
            <a:r>
              <a:rPr lang="en-US" dirty="0" err="1"/>
              <a:t>brahmāṇaṃ</a:t>
            </a:r>
            <a:r>
              <a:rPr lang="en-US" dirty="0"/>
              <a:t>…</a:t>
            </a:r>
            <a:endParaRPr lang="vi-VN" dirty="0"/>
          </a:p>
          <a:p>
            <a:pPr marL="0" indent="0">
              <a:buNone/>
            </a:pPr>
            <a:r>
              <a:rPr lang="en-US" sz="2400" b="1" dirty="0">
                <a:solidFill>
                  <a:srgbClr val="471200"/>
                </a:solidFill>
                <a:highlight>
                  <a:srgbClr val="FBC25D"/>
                </a:highlight>
              </a:rPr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8F6104-E1A7-4AA5-BB37-4CA3DAD1302B}"/>
              </a:ext>
            </a:extLst>
          </p:cNvPr>
          <p:cNvCxnSpPr>
            <a:cxnSpLocks/>
          </p:cNvCxnSpPr>
          <p:nvPr/>
        </p:nvCxnSpPr>
        <p:spPr>
          <a:xfrm>
            <a:off x="1125415" y="4403188"/>
            <a:ext cx="99616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73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 (MN)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241724"/>
              </p:ext>
            </p:extLst>
          </p:nvPr>
        </p:nvGraphicFramePr>
        <p:xfrm>
          <a:off x="685800" y="1839915"/>
          <a:ext cx="10515600" cy="4539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36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41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Maṇḍala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mālo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Lều tròn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6825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Paṭiyādeti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Chuẩn bị, sắp xếp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41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Disvāna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Sau khi nhìn thấy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 từ bất biến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6825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Etad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Cái này, người này, điều này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xưng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0477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Avoca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Đã nói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Công thức: [A] + [B] + [Avoca] = [anh ta đã nói B với A], trong đó [B] chỉ điều được nói, còn [A] là người nghe, cả [A]&amp;[B] đều ở trực bổ cách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bất định, chủ động, mô 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32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 (MN)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522646"/>
              </p:ext>
            </p:extLst>
          </p:nvPr>
        </p:nvGraphicFramePr>
        <p:xfrm>
          <a:off x="685800" y="1839915"/>
          <a:ext cx="10515600" cy="4310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75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5799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Phải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không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618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mạnh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11599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Bhoto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Ngài [gián bổ cách/sở hữu cách của Bhavant]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5799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Āvāho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Lễ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cưới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 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618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hoặc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20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 (MN)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18387"/>
              </p:ext>
            </p:extLst>
          </p:nvPr>
        </p:nvGraphicFramePr>
        <p:xfrm>
          <a:off x="685800" y="1979614"/>
          <a:ext cx="10515600" cy="4587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3427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5425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Bhavissati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Sẽ có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033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Vivāho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Đám cưới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357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Mahā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Lớn [nguyên mẫu: mahant]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033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Yañño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Cuộc hiến tế, cuộc bố thí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836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accupaṭṭhita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mặt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tồn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Quá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phân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033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Rājā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Vua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423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Māgadh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Thuộc xứ Magadha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033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Seniyo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Tên riêng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033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Bimbisāro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riêng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4238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Nimantit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 mời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Quá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phân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6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 (MN)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816420"/>
              </p:ext>
            </p:extLst>
          </p:nvPr>
        </p:nvGraphicFramePr>
        <p:xfrm>
          <a:off x="685800" y="1979614"/>
          <a:ext cx="10515600" cy="45654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618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11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vātanāya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Vào ngày mai, ngày hôm sau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1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Saddhiṃ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Cùng với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[kết hợp với dụng cụ cách]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Giới từ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44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Bala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kāyo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Quân đội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11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Kí hiệu trích dẫn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8593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Không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11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Ahaṃ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Tôi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xưng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4354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Thưa Ngài [hô cách số ít của bhavant]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từ nhân xưng ngôi 2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11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116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Và, hoặc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5574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Atthi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có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4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 (MN)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712429"/>
              </p:ext>
            </p:extLst>
          </p:nvPr>
        </p:nvGraphicFramePr>
        <p:xfrm>
          <a:off x="685800" y="1925184"/>
          <a:ext cx="10515600" cy="4753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0964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861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Saman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̣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 Môn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861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Gotamo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Tên riêng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67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Sakya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Tên riêng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861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utto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 trai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7889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ula</a:t>
                      </a: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Gia đình, dòng dõi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trung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861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Pabbajito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Vị tu hành 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997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Aṃguttarāpo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Điạ danh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861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Cārikā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Chuyến du hành, chuyến đi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nữ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767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Carati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Thành ngữ = [cārikaṃ carati] = [đi]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997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Mahant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Lớn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67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 (MN)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285672"/>
              </p:ext>
            </p:extLst>
          </p:nvPr>
        </p:nvGraphicFramePr>
        <p:xfrm>
          <a:off x="685800" y="1868507"/>
          <a:ext cx="10515600" cy="484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04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822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hikkhu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Kheo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822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Saṅgho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Đoàn, nhóm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24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Ā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paṇo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Địa danh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822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Anuppatta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Đã đến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Quá phân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778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 ấy, vật ấy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 từ nhân xưng/chỉ định ngôi 3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822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Buddho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Đức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Phật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Phật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504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Vadeti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Nói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504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Vadati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Nói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Động, hiện tại, chủ động, mô tả 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2822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Ghoso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Tiếng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504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Eso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đó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xưng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63602608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48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 (MN)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39923"/>
              </p:ext>
            </p:extLst>
          </p:nvPr>
        </p:nvGraphicFramePr>
        <p:xfrm>
          <a:off x="685800" y="1979614"/>
          <a:ext cx="10515600" cy="22093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9692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Dullabha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Hiếm, khó đạt được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 từ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867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oko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Thế gian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Danh, nam</a:t>
                      </a:r>
                      <a:endParaRPr lang="en-US" sz="20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53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Yadidaṃ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là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ngữ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6990" marR="4699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84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67070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Appamādo mātā hoti bhāgyassa //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appamādo mātā ahosi bhāgyassa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58696"/>
              </p:ext>
            </p:extLst>
          </p:nvPr>
        </p:nvGraphicFramePr>
        <p:xfrm>
          <a:off x="2327243" y="2500151"/>
          <a:ext cx="9697077" cy="399341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8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Pamādo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Sự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dễ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duôi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Mātā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Mẹ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số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ít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Mātar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nữ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Bhāgyaṃ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Vận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5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Ahosi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53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53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b="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Anh hiện đại</a:t>
                      </a:r>
                      <a:endParaRPr lang="en-US" sz="2200" b="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Diligence is the mother of good luck</a:t>
                      </a:r>
                      <a:endParaRPr lang="en-US" sz="2200" b="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382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2" y="1135779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Kiliṭṭhaṃ udakaṃ aggiṃ upasameti //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kiliṭṭhaṃ udakaṃ aggiṃ upasamesi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18177"/>
              </p:ext>
            </p:extLst>
          </p:nvPr>
        </p:nvGraphicFramePr>
        <p:xfrm>
          <a:off x="2327242" y="2506447"/>
          <a:ext cx="9697077" cy="397386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8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3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Kiliṭṭha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Dơ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bẩn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Udakaṃ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Nước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Aggi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Lửa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Upasameti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Dập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tắt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Upasamesi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Dập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tắt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Anh hiện đại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Dirty water will quench fire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82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3796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Sakkaccaṃ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r>
              <a:rPr lang="en-US" sz="3600" dirty="0" err="1"/>
              <a:t>kusalataraṃ</a:t>
            </a:r>
            <a:r>
              <a:rPr lang="en-US" sz="3600" dirty="0"/>
              <a:t> </a:t>
            </a:r>
            <a:r>
              <a:rPr lang="en-US" sz="3600" dirty="0" err="1"/>
              <a:t>vikkamato</a:t>
            </a:r>
            <a:r>
              <a:rPr lang="en-US" sz="3600" dirty="0"/>
              <a:t> // </a:t>
            </a:r>
            <a:r>
              <a:rPr lang="en-US" sz="3600" dirty="0" err="1"/>
              <a:t>sakkaccaṃ</a:t>
            </a:r>
            <a:r>
              <a:rPr lang="en-US" sz="3600" dirty="0"/>
              <a:t> </a:t>
            </a:r>
            <a:r>
              <a:rPr lang="en-US" sz="3600" dirty="0" err="1"/>
              <a:t>ahosi</a:t>
            </a:r>
            <a:r>
              <a:rPr lang="en-US" sz="3600" dirty="0"/>
              <a:t> </a:t>
            </a:r>
            <a:r>
              <a:rPr lang="en-US" sz="3600" dirty="0" err="1"/>
              <a:t>kusalataraṃ</a:t>
            </a:r>
            <a:r>
              <a:rPr lang="en-US" sz="3600" dirty="0"/>
              <a:t> </a:t>
            </a:r>
            <a:r>
              <a:rPr lang="en-US" sz="3600" dirty="0" err="1"/>
              <a:t>vikkamato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5972"/>
              </p:ext>
            </p:extLst>
          </p:nvPr>
        </p:nvGraphicFramePr>
        <p:xfrm>
          <a:off x="2327242" y="2500154"/>
          <a:ext cx="9697077" cy="400666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8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8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Sakkaccaṃ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Sự thận trọng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Kusalatara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Tốt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hơn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 [so sánh hơn]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Vikkamo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Sự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hùng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Ahosi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96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thức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sánh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hơn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[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sánh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hơn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+ [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xuất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xứ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8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Anh hiện đại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Discretion is the better part of </a:t>
                      </a:r>
                      <a:r>
                        <a:rPr lang="en-US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valour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3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	1. DANH TỪ NAM TÍNH CÓ NGUYÊN MẪU TẬN CÙNG -AN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77" y="1606326"/>
            <a:ext cx="10980644" cy="694557"/>
          </a:xfrm>
        </p:spPr>
        <p:txBody>
          <a:bodyPr>
            <a:noAutofit/>
          </a:bodyPr>
          <a:lstStyle/>
          <a:p>
            <a:r>
              <a:rPr lang="en-US" b="1" dirty="0">
                <a:highlight>
                  <a:srgbClr val="FBC25D"/>
                </a:highlight>
              </a:rPr>
              <a:t>1.3 </a:t>
            </a:r>
            <a:r>
              <a:rPr lang="en-US" dirty="0"/>
              <a:t>  </a:t>
            </a:r>
            <a:r>
              <a:rPr lang="en-US" dirty="0" err="1"/>
              <a:t>Rājan</a:t>
            </a:r>
            <a:r>
              <a:rPr lang="en-US" dirty="0"/>
              <a:t> [</a:t>
            </a:r>
            <a:r>
              <a:rPr lang="en-US" dirty="0" err="1"/>
              <a:t>vua</a:t>
            </a:r>
            <a:r>
              <a:rPr lang="en-US" dirty="0"/>
              <a:t>]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r>
              <a:rPr lang="en-US" sz="2400" b="1" dirty="0">
                <a:solidFill>
                  <a:srgbClr val="471200"/>
                </a:solidFill>
                <a:highlight>
                  <a:srgbClr val="FBC25D"/>
                </a:highlight>
              </a:rPr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77CB3D-BC89-49C7-B316-862E7676416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29019"/>
          <a:ext cx="10515600" cy="4015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3719">
                  <a:extLst>
                    <a:ext uri="{9D8B030D-6E8A-4147-A177-3AD203B41FA5}">
                      <a16:colId xmlns:a16="http://schemas.microsoft.com/office/drawing/2014/main" val="2629513705"/>
                    </a:ext>
                  </a:extLst>
                </a:gridCol>
                <a:gridCol w="2063064">
                  <a:extLst>
                    <a:ext uri="{9D8B030D-6E8A-4147-A177-3AD203B41FA5}">
                      <a16:colId xmlns:a16="http://schemas.microsoft.com/office/drawing/2014/main" val="485161881"/>
                    </a:ext>
                  </a:extLst>
                </a:gridCol>
                <a:gridCol w="2027790">
                  <a:extLst>
                    <a:ext uri="{9D8B030D-6E8A-4147-A177-3AD203B41FA5}">
                      <a16:colId xmlns:a16="http://schemas.microsoft.com/office/drawing/2014/main" val="1071493750"/>
                    </a:ext>
                  </a:extLst>
                </a:gridCol>
                <a:gridCol w="3721027">
                  <a:extLst>
                    <a:ext uri="{9D8B030D-6E8A-4147-A177-3AD203B41FA5}">
                      <a16:colId xmlns:a16="http://schemas.microsoft.com/office/drawing/2014/main" val="3275449864"/>
                    </a:ext>
                  </a:extLst>
                </a:gridCol>
              </a:tblGrid>
              <a:tr h="446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Số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ít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Số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nhiều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54830"/>
                  </a:ext>
                </a:extLst>
              </a:tr>
              <a:tr h="446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Nom: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Chủ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rājā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rājāno 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98971"/>
                  </a:ext>
                </a:extLst>
              </a:tr>
              <a:tr h="446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Acc: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Trực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rājānaṃ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/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rājaṃ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71051"/>
                  </a:ext>
                </a:extLst>
              </a:tr>
              <a:tr h="446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Gen: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Sở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hữu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rañño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/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rājino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vi-VN" sz="20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(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rājassa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)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raññaṃ</a:t>
                      </a:r>
                      <a:r>
                        <a:rPr lang="en-US" sz="2000" dirty="0">
                          <a:effectLst/>
                        </a:rPr>
                        <a:t> / </a:t>
                      </a:r>
                      <a:r>
                        <a:rPr lang="en-US" sz="2000" dirty="0" err="1">
                          <a:effectLst/>
                        </a:rPr>
                        <a:t>rājūnaṃ</a:t>
                      </a:r>
                      <a:endParaRPr lang="vi-VN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rājānaṃ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69572"/>
                  </a:ext>
                </a:extLst>
              </a:tr>
              <a:tr h="446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Gián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87876"/>
                  </a:ext>
                </a:extLst>
              </a:tr>
              <a:tr h="446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Inst: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Dụng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cụ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raññā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rājinā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rājuhi</a:t>
                      </a:r>
                      <a:r>
                        <a:rPr lang="en-US" sz="2000" dirty="0">
                          <a:effectLst/>
                        </a:rPr>
                        <a:t> (-</a:t>
                      </a:r>
                      <a:r>
                        <a:rPr lang="en-US" sz="2000" dirty="0" err="1">
                          <a:effectLst/>
                        </a:rPr>
                        <a:t>ubhi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vi-VN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rājehi</a:t>
                      </a:r>
                      <a:r>
                        <a:rPr lang="en-US" sz="2000" dirty="0">
                          <a:effectLst/>
                        </a:rPr>
                        <a:t> (-</a:t>
                      </a:r>
                      <a:r>
                        <a:rPr lang="en-US" sz="2000" dirty="0" err="1">
                          <a:effectLst/>
                        </a:rPr>
                        <a:t>ebhi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39613"/>
                  </a:ext>
                </a:extLst>
              </a:tr>
              <a:tr h="446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Abl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Xuất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xứ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68823"/>
                  </a:ext>
                </a:extLst>
              </a:tr>
              <a:tr h="446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Vị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trí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rājini / raññe</a:t>
                      </a:r>
                      <a:endParaRPr lang="vi-VN" sz="2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rājūsu</a:t>
                      </a:r>
                      <a:r>
                        <a:rPr lang="en-US" sz="2000" dirty="0">
                          <a:effectLst/>
                        </a:rPr>
                        <a:t> (</a:t>
                      </a:r>
                      <a:r>
                        <a:rPr lang="en-US" sz="2000" dirty="0" err="1">
                          <a:effectLst/>
                        </a:rPr>
                        <a:t>rājesu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85146"/>
                  </a:ext>
                </a:extLst>
              </a:tr>
              <a:tr h="446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Hô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rāja / rājā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Rājāno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74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298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85161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Kakkasāya</a:t>
            </a:r>
            <a:r>
              <a:rPr lang="en-US" sz="3600" dirty="0"/>
              <a:t> </a:t>
            </a:r>
            <a:r>
              <a:rPr lang="en-US" sz="3600" dirty="0" err="1"/>
              <a:t>gaṇṭhiyā</a:t>
            </a:r>
            <a:r>
              <a:rPr lang="en-US" sz="3600" dirty="0"/>
              <a:t> </a:t>
            </a:r>
            <a:r>
              <a:rPr lang="en-US" sz="3600" dirty="0" err="1"/>
              <a:t>upakaraṇaṃ</a:t>
            </a:r>
            <a:r>
              <a:rPr lang="en-US" sz="3600" dirty="0"/>
              <a:t> </a:t>
            </a:r>
            <a:r>
              <a:rPr lang="en-US" sz="3600" dirty="0" err="1"/>
              <a:t>kakkasaṃ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// </a:t>
            </a:r>
            <a:r>
              <a:rPr lang="en-US" sz="3600" dirty="0" err="1"/>
              <a:t>kakkasāya</a:t>
            </a:r>
            <a:r>
              <a:rPr lang="en-US" sz="3600" dirty="0"/>
              <a:t> </a:t>
            </a:r>
            <a:r>
              <a:rPr lang="en-US" sz="3600" dirty="0" err="1"/>
              <a:t>gaṇṭhiyā</a:t>
            </a:r>
            <a:r>
              <a:rPr lang="en-US" sz="3600" dirty="0"/>
              <a:t> </a:t>
            </a:r>
            <a:r>
              <a:rPr lang="en-US" sz="3600" dirty="0" err="1"/>
              <a:t>upakaraṇaṃ</a:t>
            </a:r>
            <a:r>
              <a:rPr lang="en-US" sz="3600" dirty="0"/>
              <a:t> </a:t>
            </a:r>
            <a:r>
              <a:rPr lang="en-US" sz="3600" dirty="0" err="1"/>
              <a:t>kakkasaṃ</a:t>
            </a:r>
            <a:r>
              <a:rPr lang="en-US" sz="3600" dirty="0"/>
              <a:t> </a:t>
            </a:r>
            <a:r>
              <a:rPr lang="en-US" sz="3600" dirty="0" err="1"/>
              <a:t>ahosi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6" y="12357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41248"/>
              </p:ext>
            </p:extLst>
          </p:nvPr>
        </p:nvGraphicFramePr>
        <p:xfrm>
          <a:off x="2327243" y="2562966"/>
          <a:ext cx="9697077" cy="386434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8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Kakkasa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Cứng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chặt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Gaṇṭhi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thắt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nữ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Upakaraṇaṃ</a:t>
                      </a: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cụ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dụng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cụ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tồn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Ahosi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tồn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5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45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</a:t>
                      </a:r>
                      <a:r>
                        <a:rPr lang="en-US" sz="2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Latin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Malo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Nodo</a:t>
                      </a: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malus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quaerendus</a:t>
                      </a: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Cuneus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999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40341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>
                <a:latin typeface="Calibri "/>
                <a:cs typeface="Times New Roman" panose="02020603050405020304" pitchFamily="18" charset="0"/>
              </a:rPr>
              <a:t>Yaṃ</a:t>
            </a:r>
            <a:r>
              <a:rPr lang="vi-VN" sz="3600" dirty="0">
                <a:latin typeface="Calibri "/>
                <a:cs typeface="Times New Roman" panose="02020603050405020304" pitchFamily="18" charset="0"/>
              </a:rPr>
              <a:t> tassa</a:t>
            </a:r>
            <a:r>
              <a:rPr lang="en-US" sz="3600" dirty="0">
                <a:latin typeface="Calibri 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Calibri "/>
                <a:cs typeface="Times New Roman" panose="02020603050405020304" pitchFamily="18" charset="0"/>
              </a:rPr>
              <a:t>sobhan</a:t>
            </a:r>
            <a:r>
              <a:rPr lang="en-US" sz="3600" dirty="0" err="1">
                <a:latin typeface="Calibri "/>
                <a:cs typeface="Times New Roman" panose="02020603050405020304" pitchFamily="18" charset="0"/>
              </a:rPr>
              <a:t>aṃ</a:t>
            </a:r>
            <a:r>
              <a:rPr lang="vi-VN" sz="3600" dirty="0">
                <a:latin typeface="Calibri "/>
                <a:cs typeface="Times New Roman" panose="02020603050405020304" pitchFamily="18" charset="0"/>
              </a:rPr>
              <a:t> tassa hoti</a:t>
            </a:r>
            <a:r>
              <a:rPr lang="en-US" sz="3600" dirty="0">
                <a:latin typeface="Calibri 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Calibri "/>
                <a:cs typeface="Times New Roman" panose="02020603050405020304" pitchFamily="18" charset="0"/>
              </a:rPr>
              <a:t>//</a:t>
            </a:r>
            <a:endParaRPr lang="en-US" sz="3600" dirty="0">
              <a:latin typeface="Calibri "/>
              <a:cs typeface="Times New Roman" panose="02020603050405020304" pitchFamily="18" charset="0"/>
            </a:endParaRPr>
          </a:p>
          <a:p>
            <a:pPr indent="-228600" algn="ctr"/>
            <a:r>
              <a:rPr lang="vi-VN" sz="3600" dirty="0">
                <a:latin typeface="Calibri "/>
                <a:cs typeface="Times New Roman" panose="02020603050405020304" pitchFamily="18" charset="0"/>
              </a:rPr>
              <a:t>Y</a:t>
            </a:r>
            <a:r>
              <a:rPr lang="en-US" sz="3600" dirty="0" err="1">
                <a:latin typeface="Calibri "/>
                <a:cs typeface="Times New Roman" panose="02020603050405020304" pitchFamily="18" charset="0"/>
              </a:rPr>
              <a:t>aṃ</a:t>
            </a:r>
            <a:r>
              <a:rPr lang="vi-VN" sz="3600" dirty="0">
                <a:latin typeface="Calibri "/>
                <a:cs typeface="Times New Roman" panose="02020603050405020304" pitchFamily="18" charset="0"/>
              </a:rPr>
              <a:t> tassa sobhan</a:t>
            </a:r>
            <a:r>
              <a:rPr lang="en-US" sz="3600" dirty="0" err="1">
                <a:latin typeface="Calibri "/>
                <a:cs typeface="Times New Roman" panose="02020603050405020304" pitchFamily="18" charset="0"/>
              </a:rPr>
              <a:t>aṃ</a:t>
            </a:r>
            <a:r>
              <a:rPr lang="vi-VN" sz="3600" dirty="0">
                <a:latin typeface="Calibri "/>
                <a:cs typeface="Times New Roman" panose="02020603050405020304" pitchFamily="18" charset="0"/>
              </a:rPr>
              <a:t> tassa ahosi </a:t>
            </a:r>
            <a:endParaRPr lang="en-US" sz="3600" dirty="0">
              <a:latin typeface="Calibri 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7822"/>
              </p:ext>
            </p:extLst>
          </p:nvPr>
        </p:nvGraphicFramePr>
        <p:xfrm>
          <a:off x="2327243" y="2446688"/>
          <a:ext cx="9697077" cy="393405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8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</a:t>
                      </a: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yaṃ</a:t>
                      </a: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yā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nào, vật nào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Đại, quan hệ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So/taṃ/sā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ấy, vật ấy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Đại, nhân xưng/chỉ định 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Sobhana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Đẹp, xinh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Ahosi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60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60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</a:t>
                      </a:r>
                      <a:r>
                        <a:rPr lang="en-US" sz="22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Latin</a:t>
                      </a:r>
                      <a:endParaRPr lang="en-US" sz="2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Suum</a:t>
                      </a: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cuique</a:t>
                      </a: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pulchrum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443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52255"/>
            <a:ext cx="9697076" cy="2308324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algn="ctr"/>
            <a:r>
              <a:rPr lang="fr-FR" sz="3600" dirty="0" err="1"/>
              <a:t>Akusīto</a:t>
            </a:r>
            <a:r>
              <a:rPr lang="fr-FR" sz="3600" dirty="0"/>
              <a:t> </a:t>
            </a:r>
            <a:r>
              <a:rPr lang="fr-FR" sz="3600" dirty="0" err="1"/>
              <a:t>kassako</a:t>
            </a:r>
            <a:r>
              <a:rPr lang="fr-FR" sz="3600" dirty="0"/>
              <a:t> </a:t>
            </a:r>
            <a:r>
              <a:rPr lang="fr-FR" sz="3600" dirty="0" err="1"/>
              <a:t>ropeti</a:t>
            </a:r>
            <a:r>
              <a:rPr lang="fr-FR" sz="3600" dirty="0"/>
              <a:t> </a:t>
            </a:r>
            <a:r>
              <a:rPr lang="fr-FR" sz="3600" dirty="0" err="1"/>
              <a:t>rukkhāni</a:t>
            </a:r>
            <a:r>
              <a:rPr lang="fr-FR" sz="3600" dirty="0"/>
              <a:t>, </a:t>
            </a:r>
          </a:p>
          <a:p>
            <a:pPr algn="ctr"/>
            <a:r>
              <a:rPr lang="fr-FR" sz="3600" dirty="0" err="1"/>
              <a:t>yesaṃ</a:t>
            </a:r>
            <a:r>
              <a:rPr lang="fr-FR" sz="3600" dirty="0"/>
              <a:t> </a:t>
            </a:r>
            <a:r>
              <a:rPr lang="fr-FR" sz="3600" dirty="0" err="1"/>
              <a:t>phalāni</a:t>
            </a:r>
            <a:r>
              <a:rPr lang="fr-FR" sz="3600" dirty="0"/>
              <a:t> no </a:t>
            </a:r>
            <a:r>
              <a:rPr lang="fr-FR" sz="3600" dirty="0" err="1"/>
              <a:t>kudācanaṃ</a:t>
            </a:r>
            <a:r>
              <a:rPr lang="fr-FR" sz="3600" dirty="0"/>
              <a:t> </a:t>
            </a:r>
            <a:r>
              <a:rPr lang="fr-FR" sz="3600" dirty="0" err="1"/>
              <a:t>samanupassati</a:t>
            </a:r>
            <a:r>
              <a:rPr lang="fr-FR" sz="3600" dirty="0"/>
              <a:t> //</a:t>
            </a:r>
            <a:endParaRPr lang="en-US" sz="3600" dirty="0"/>
          </a:p>
          <a:p>
            <a:pPr algn="ctr"/>
            <a:r>
              <a:rPr lang="fr-FR" sz="3600" dirty="0" err="1"/>
              <a:t>Akusīto</a:t>
            </a:r>
            <a:r>
              <a:rPr lang="fr-FR" sz="3600" dirty="0"/>
              <a:t> </a:t>
            </a:r>
            <a:r>
              <a:rPr lang="fr-FR" sz="3600" dirty="0" err="1"/>
              <a:t>kassako</a:t>
            </a:r>
            <a:r>
              <a:rPr lang="fr-FR" sz="3600" dirty="0"/>
              <a:t> </a:t>
            </a:r>
            <a:r>
              <a:rPr lang="fr-FR" sz="3600" dirty="0" err="1"/>
              <a:t>ropesi</a:t>
            </a:r>
            <a:r>
              <a:rPr lang="fr-FR" sz="3600" dirty="0"/>
              <a:t> </a:t>
            </a:r>
            <a:r>
              <a:rPr lang="fr-FR" sz="3600" dirty="0" err="1"/>
              <a:t>rukkhāni</a:t>
            </a:r>
            <a:r>
              <a:rPr lang="fr-FR" sz="3600" dirty="0"/>
              <a:t>, </a:t>
            </a:r>
          </a:p>
          <a:p>
            <a:pPr algn="ctr"/>
            <a:r>
              <a:rPr lang="fr-FR" sz="3600" dirty="0" err="1"/>
              <a:t>yesaṃ</a:t>
            </a:r>
            <a:r>
              <a:rPr lang="fr-FR" sz="3600" dirty="0"/>
              <a:t> </a:t>
            </a:r>
            <a:r>
              <a:rPr lang="fr-FR" sz="3600" dirty="0" err="1"/>
              <a:t>phalāni</a:t>
            </a:r>
            <a:r>
              <a:rPr lang="fr-FR" sz="3600" dirty="0"/>
              <a:t> no </a:t>
            </a:r>
            <a:r>
              <a:rPr lang="fr-FR" sz="3600" dirty="0" err="1"/>
              <a:t>kudācanaṃ</a:t>
            </a:r>
            <a:r>
              <a:rPr lang="fr-FR" sz="3600" dirty="0"/>
              <a:t> </a:t>
            </a:r>
            <a:r>
              <a:rPr lang="fr-FR" sz="3600" dirty="0" err="1"/>
              <a:t>samanupassi</a:t>
            </a:r>
            <a:r>
              <a:rPr lang="fr-FR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fr-FR" dirty="0">
                <a:solidFill>
                  <a:srgbClr val="FBC25D"/>
                </a:solidFill>
              </a:rPr>
              <a:t>CICERO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67283"/>
              </p:ext>
            </p:extLst>
          </p:nvPr>
        </p:nvGraphicFramePr>
        <p:xfrm>
          <a:off x="2327243" y="3388011"/>
          <a:ext cx="9697076" cy="330963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1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3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Kusīta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Lười biếng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Kassako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Nông dân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Ropeti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Gieo trồng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Rukkhaṃ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</a:t>
                      </a: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yaṃ</a:t>
                      </a: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yā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vật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ấy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vật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ấy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nào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vật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nào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Đại, quan hệ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Phalaṃ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77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31032"/>
            <a:ext cx="9697076" cy="2308324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algn="ctr"/>
            <a:r>
              <a:rPr lang="fr-FR" sz="3600" dirty="0" err="1"/>
              <a:t>Akusīto</a:t>
            </a:r>
            <a:r>
              <a:rPr lang="fr-FR" sz="3600" dirty="0"/>
              <a:t> </a:t>
            </a:r>
            <a:r>
              <a:rPr lang="fr-FR" sz="3600" dirty="0" err="1"/>
              <a:t>kassako</a:t>
            </a:r>
            <a:r>
              <a:rPr lang="fr-FR" sz="3600" dirty="0"/>
              <a:t> </a:t>
            </a:r>
            <a:r>
              <a:rPr lang="fr-FR" sz="3600" dirty="0" err="1"/>
              <a:t>ropeti</a:t>
            </a:r>
            <a:r>
              <a:rPr lang="fr-FR" sz="3600" dirty="0"/>
              <a:t> </a:t>
            </a:r>
            <a:r>
              <a:rPr lang="fr-FR" sz="3600" dirty="0" err="1"/>
              <a:t>rukkhāni</a:t>
            </a:r>
            <a:r>
              <a:rPr lang="fr-FR" sz="3600" dirty="0"/>
              <a:t>, </a:t>
            </a:r>
          </a:p>
          <a:p>
            <a:pPr algn="ctr"/>
            <a:r>
              <a:rPr lang="fr-FR" sz="3600" dirty="0" err="1"/>
              <a:t>yesaṃ</a:t>
            </a:r>
            <a:r>
              <a:rPr lang="fr-FR" sz="3600" dirty="0"/>
              <a:t> </a:t>
            </a:r>
            <a:r>
              <a:rPr lang="fr-FR" sz="3600" dirty="0" err="1"/>
              <a:t>phalāni</a:t>
            </a:r>
            <a:r>
              <a:rPr lang="fr-FR" sz="3600" dirty="0"/>
              <a:t> no </a:t>
            </a:r>
            <a:r>
              <a:rPr lang="fr-FR" sz="3600" dirty="0" err="1"/>
              <a:t>kudācanaṃ</a:t>
            </a:r>
            <a:r>
              <a:rPr lang="fr-FR" sz="3600" dirty="0"/>
              <a:t> </a:t>
            </a:r>
            <a:r>
              <a:rPr lang="fr-FR" sz="3600" dirty="0" err="1"/>
              <a:t>samanupassati</a:t>
            </a:r>
            <a:r>
              <a:rPr lang="fr-FR" sz="3600" dirty="0"/>
              <a:t> //</a:t>
            </a:r>
            <a:endParaRPr lang="en-US" sz="3600" dirty="0"/>
          </a:p>
          <a:p>
            <a:pPr algn="ctr"/>
            <a:r>
              <a:rPr lang="fr-FR" sz="3600" dirty="0" err="1"/>
              <a:t>Akusīto</a:t>
            </a:r>
            <a:r>
              <a:rPr lang="fr-FR" sz="3600" dirty="0"/>
              <a:t> </a:t>
            </a:r>
            <a:r>
              <a:rPr lang="fr-FR" sz="3600" dirty="0" err="1"/>
              <a:t>kassako</a:t>
            </a:r>
            <a:r>
              <a:rPr lang="fr-FR" sz="3600" dirty="0"/>
              <a:t> </a:t>
            </a:r>
            <a:r>
              <a:rPr lang="fr-FR" sz="3600" dirty="0" err="1"/>
              <a:t>ropesi</a:t>
            </a:r>
            <a:r>
              <a:rPr lang="fr-FR" sz="3600" dirty="0"/>
              <a:t> </a:t>
            </a:r>
            <a:r>
              <a:rPr lang="fr-FR" sz="3600" dirty="0" err="1"/>
              <a:t>rukkhāni</a:t>
            </a:r>
            <a:r>
              <a:rPr lang="fr-FR" sz="3600" dirty="0"/>
              <a:t>, </a:t>
            </a:r>
          </a:p>
          <a:p>
            <a:pPr algn="ctr"/>
            <a:r>
              <a:rPr lang="fr-FR" sz="3600" dirty="0" err="1"/>
              <a:t>yesaṃ</a:t>
            </a:r>
            <a:r>
              <a:rPr lang="fr-FR" sz="3600" dirty="0"/>
              <a:t> </a:t>
            </a:r>
            <a:r>
              <a:rPr lang="fr-FR" sz="3600" dirty="0" err="1"/>
              <a:t>phalāni</a:t>
            </a:r>
            <a:r>
              <a:rPr lang="fr-FR" sz="3600" dirty="0"/>
              <a:t> no </a:t>
            </a:r>
            <a:r>
              <a:rPr lang="fr-FR" sz="3600" dirty="0" err="1"/>
              <a:t>kudācanaṃ</a:t>
            </a:r>
            <a:r>
              <a:rPr lang="fr-FR" sz="3600" dirty="0"/>
              <a:t> </a:t>
            </a:r>
            <a:r>
              <a:rPr lang="fr-FR" sz="3600" dirty="0" err="1"/>
              <a:t>samanupassi</a:t>
            </a:r>
            <a:r>
              <a:rPr lang="fr-FR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fr-FR" dirty="0">
                <a:solidFill>
                  <a:srgbClr val="FBC25D"/>
                </a:solidFill>
              </a:rPr>
              <a:t>CICERO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22050"/>
              </p:ext>
            </p:extLst>
          </p:nvPr>
        </p:nvGraphicFramePr>
        <p:xfrm>
          <a:off x="2327243" y="3374759"/>
          <a:ext cx="9697076" cy="341698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1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 liên quan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Kudācanaṃ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Lúc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nào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Samanupassati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Thấy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Ropesi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Gieo trồng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Samanupassi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Thấy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8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357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</a:t>
                      </a: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Latin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Abores</a:t>
                      </a: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serit</a:t>
                      </a: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diligens</a:t>
                      </a: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agricola</a:t>
                      </a: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quarum</a:t>
                      </a: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adspiciet</a:t>
                      </a: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baccam</a:t>
                      </a: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ipse </a:t>
                      </a:r>
                      <a:r>
                        <a:rPr lang="en-US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numquam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817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87724"/>
            <a:ext cx="9697076" cy="2308324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Bhaṇḍaṃ</a:t>
            </a:r>
            <a:r>
              <a:rPr lang="en-US" sz="3600" dirty="0"/>
              <a:t> </a:t>
            </a:r>
            <a:r>
              <a:rPr lang="en-US" sz="3600" dirty="0" err="1"/>
              <a:t>mattena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r>
              <a:rPr lang="en-US" sz="3600" dirty="0" err="1"/>
              <a:t>vivādo</a:t>
            </a:r>
            <a:r>
              <a:rPr lang="en-US" sz="3600" dirty="0"/>
              <a:t> </a:t>
            </a:r>
            <a:r>
              <a:rPr lang="en-US" sz="3600" dirty="0" err="1"/>
              <a:t>tena</a:t>
            </a:r>
            <a:r>
              <a:rPr lang="en-US" sz="3600" dirty="0"/>
              <a:t>, </a:t>
            </a:r>
          </a:p>
          <a:p>
            <a:pPr indent="-228600" algn="ctr"/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r>
              <a:rPr lang="en-US" sz="3600" dirty="0" err="1"/>
              <a:t>tattha</a:t>
            </a:r>
            <a:r>
              <a:rPr lang="en-US" sz="3600" dirty="0"/>
              <a:t> // </a:t>
            </a:r>
          </a:p>
          <a:p>
            <a:pPr indent="-228600" algn="ctr"/>
            <a:r>
              <a:rPr lang="en-US" sz="3600" dirty="0" err="1"/>
              <a:t>bhaṇḍaṃ</a:t>
            </a:r>
            <a:r>
              <a:rPr lang="en-US" sz="3600" dirty="0"/>
              <a:t> </a:t>
            </a:r>
            <a:r>
              <a:rPr lang="en-US" sz="3600" dirty="0" err="1"/>
              <a:t>mattena</a:t>
            </a:r>
            <a:r>
              <a:rPr lang="en-US" sz="3600" dirty="0"/>
              <a:t> </a:t>
            </a:r>
            <a:r>
              <a:rPr lang="en-US" sz="3600" dirty="0" err="1"/>
              <a:t>vivādo</a:t>
            </a:r>
            <a:r>
              <a:rPr lang="en-US" sz="3600" dirty="0"/>
              <a:t> </a:t>
            </a:r>
            <a:r>
              <a:rPr lang="en-US" sz="3600" dirty="0" err="1"/>
              <a:t>tena</a:t>
            </a:r>
            <a:r>
              <a:rPr lang="en-US" sz="3600" dirty="0"/>
              <a:t>, </a:t>
            </a:r>
          </a:p>
          <a:p>
            <a:pPr indent="-228600" algn="ctr"/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ahosi</a:t>
            </a:r>
            <a:r>
              <a:rPr lang="en-US" sz="3600" dirty="0"/>
              <a:t> </a:t>
            </a:r>
            <a:r>
              <a:rPr lang="en-US" sz="3600" dirty="0" err="1"/>
              <a:t>tattha</a:t>
            </a:r>
            <a:r>
              <a:rPr lang="en-US" sz="3600" dirty="0"/>
              <a:t>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</a:rPr>
              <a:t>PUBLILIUS SYRUS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08780"/>
              </p:ext>
            </p:extLst>
          </p:nvPr>
        </p:nvGraphicFramePr>
        <p:xfrm>
          <a:off x="2327243" y="3475008"/>
          <a:ext cx="9697076" cy="330230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3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1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Bhaṇḍaṃ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Sự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cãi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Mattaṃ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say 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Vivādo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Sự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luận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So/taṃ/sā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ấy, vật ấy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nhân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xưng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chỉ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9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Yo/yaṃ/yā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vật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ấy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vật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ấy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nào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vật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nào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hệ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28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44284"/>
            <a:ext cx="9697076" cy="2308324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Bhaṇḍaṃ</a:t>
            </a:r>
            <a:r>
              <a:rPr lang="en-US" sz="3600" dirty="0"/>
              <a:t> </a:t>
            </a:r>
            <a:r>
              <a:rPr lang="en-US" sz="3600" dirty="0" err="1"/>
              <a:t>mattena</a:t>
            </a:r>
            <a:r>
              <a:rPr lang="en-US" sz="3600" dirty="0"/>
              <a:t> </a:t>
            </a:r>
            <a:r>
              <a:rPr lang="en-US" sz="3600" dirty="0" err="1"/>
              <a:t>vivādo</a:t>
            </a:r>
            <a:r>
              <a:rPr lang="en-US" sz="3600" dirty="0"/>
              <a:t> </a:t>
            </a:r>
            <a:r>
              <a:rPr lang="en-US" sz="3600" dirty="0" err="1"/>
              <a:t>tena</a:t>
            </a:r>
            <a:r>
              <a:rPr lang="en-US" sz="3600" dirty="0"/>
              <a:t>, </a:t>
            </a:r>
          </a:p>
          <a:p>
            <a:pPr indent="-228600" algn="ctr"/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r>
              <a:rPr lang="en-US" sz="3600" dirty="0" err="1"/>
              <a:t>tattha</a:t>
            </a:r>
            <a:r>
              <a:rPr lang="en-US" sz="3600" dirty="0"/>
              <a:t> // </a:t>
            </a:r>
          </a:p>
          <a:p>
            <a:pPr indent="-228600" algn="ctr"/>
            <a:r>
              <a:rPr lang="en-US" sz="3600" dirty="0" err="1"/>
              <a:t>bhaṇḍaṃ</a:t>
            </a:r>
            <a:r>
              <a:rPr lang="en-US" sz="3600" dirty="0"/>
              <a:t> </a:t>
            </a:r>
            <a:r>
              <a:rPr lang="en-US" sz="3600" dirty="0" err="1"/>
              <a:t>mattena</a:t>
            </a:r>
            <a:r>
              <a:rPr lang="en-US" sz="3600" dirty="0"/>
              <a:t> </a:t>
            </a:r>
            <a:r>
              <a:rPr lang="en-US" sz="3600" dirty="0" err="1"/>
              <a:t>vivādo</a:t>
            </a:r>
            <a:r>
              <a:rPr lang="en-US" sz="3600" dirty="0"/>
              <a:t> </a:t>
            </a:r>
            <a:r>
              <a:rPr lang="en-US" sz="3600" dirty="0" err="1"/>
              <a:t>tena</a:t>
            </a:r>
            <a:r>
              <a:rPr lang="en-US" sz="3600" dirty="0"/>
              <a:t>, </a:t>
            </a:r>
          </a:p>
          <a:p>
            <a:pPr indent="-228600" algn="ctr"/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ahosi</a:t>
            </a:r>
            <a:r>
              <a:rPr lang="en-US" sz="3600" dirty="0"/>
              <a:t> </a:t>
            </a:r>
            <a:r>
              <a:rPr lang="en-US" sz="3600" dirty="0" err="1"/>
              <a:t>tattha</a:t>
            </a:r>
            <a:r>
              <a:rPr lang="en-US" sz="3600" dirty="0"/>
              <a:t>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</a:rPr>
              <a:t>PUBLILIUS SYRUS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66528"/>
              </p:ext>
            </p:extLst>
          </p:nvPr>
        </p:nvGraphicFramePr>
        <p:xfrm>
          <a:off x="2327243" y="3429000"/>
          <a:ext cx="9697076" cy="318303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63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1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5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tồn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Tattha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Ở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Ahosi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tồn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5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chú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5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</a:t>
                      </a:r>
                      <a:r>
                        <a:rPr lang="en-US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Latin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Absentem</a:t>
                      </a: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laedit</a:t>
                      </a: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cum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ebrio</a:t>
                      </a:r>
                      <a:r>
                        <a:rPr lang="fr-FR" sz="22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qui </a:t>
                      </a:r>
                      <a:r>
                        <a:rPr lang="fr-FR" sz="22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litigat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2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7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2. DANH TỪ NGUYÊN MẪU TẬN CÙNG -IN</a:t>
            </a: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25CAD47-4107-4E3D-865A-B702A86F128B}"/>
              </a:ext>
            </a:extLst>
          </p:cNvPr>
          <p:cNvSpPr txBox="1">
            <a:spLocks/>
          </p:cNvSpPr>
          <p:nvPr/>
        </p:nvSpPr>
        <p:spPr>
          <a:xfrm>
            <a:off x="2567269" y="2201689"/>
            <a:ext cx="9217024" cy="300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highlight>
                  <a:srgbClr val="FBC25D"/>
                </a:highlight>
              </a:rPr>
              <a:t>1.2 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-in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-ī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-in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>
                <a:highlight>
                  <a:srgbClr val="FBC25D"/>
                </a:highlight>
              </a:rPr>
              <a:t>-ī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[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Bhovādin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V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]</a:t>
            </a:r>
            <a:endParaRPr lang="vi-VN" dirty="0"/>
          </a:p>
          <a:p>
            <a:r>
              <a:rPr lang="en-US" dirty="0"/>
              <a:t> </a:t>
            </a:r>
            <a:endParaRPr lang="vi-VN" dirty="0"/>
          </a:p>
          <a:p>
            <a:r>
              <a:rPr lang="en-US" b="1" dirty="0"/>
              <a:t>VÍ DỤ</a:t>
            </a:r>
            <a:r>
              <a:rPr lang="en-US" dirty="0"/>
              <a:t>: </a:t>
            </a:r>
            <a:r>
              <a:rPr lang="en-US" b="1" dirty="0" err="1">
                <a:highlight>
                  <a:srgbClr val="FBC25D"/>
                </a:highlight>
              </a:rPr>
              <a:t>maccharin</a:t>
            </a:r>
            <a:r>
              <a:rPr lang="en-US" dirty="0"/>
              <a:t> ‘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keo</a:t>
            </a:r>
            <a:r>
              <a:rPr lang="en-US" dirty="0"/>
              <a:t> </a:t>
            </a:r>
            <a:r>
              <a:rPr lang="en-US" dirty="0" err="1"/>
              <a:t>kiệt</a:t>
            </a:r>
            <a:r>
              <a:rPr lang="en-US" dirty="0"/>
              <a:t> </a:t>
            </a:r>
            <a:r>
              <a:rPr lang="en-US" dirty="0" err="1"/>
              <a:t>bủn</a:t>
            </a:r>
            <a:r>
              <a:rPr lang="en-US" dirty="0"/>
              <a:t> </a:t>
            </a:r>
            <a:r>
              <a:rPr lang="en-US" dirty="0" err="1"/>
              <a:t>xỉn</a:t>
            </a:r>
            <a:r>
              <a:rPr lang="en-US" dirty="0"/>
              <a:t>’</a:t>
            </a:r>
            <a:endParaRPr lang="vi-VN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26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 startAt="5"/>
            </a:pPr>
            <a:r>
              <a:rPr lang="en-US" sz="3600" dirty="0">
                <a:solidFill>
                  <a:srgbClr val="FBC25D"/>
                </a:solidFill>
              </a:rPr>
              <a:t>2. DANH TỪ NGUYÊN MẪU TẬN CÙNG –IN</a:t>
            </a: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793B23-7D96-4EF8-8093-8075548E8133}"/>
              </a:ext>
            </a:extLst>
          </p:cNvPr>
          <p:cNvGraphicFramePr>
            <a:graphicFrameLocks noGrp="1"/>
          </p:cNvGraphicFramePr>
          <p:nvPr/>
        </p:nvGraphicFramePr>
        <p:xfrm>
          <a:off x="2704490" y="1788282"/>
          <a:ext cx="9030446" cy="4762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1864">
                  <a:extLst>
                    <a:ext uri="{9D8B030D-6E8A-4147-A177-3AD203B41FA5}">
                      <a16:colId xmlns:a16="http://schemas.microsoft.com/office/drawing/2014/main" val="1337994123"/>
                    </a:ext>
                  </a:extLst>
                </a:gridCol>
                <a:gridCol w="3513089">
                  <a:extLst>
                    <a:ext uri="{9D8B030D-6E8A-4147-A177-3AD203B41FA5}">
                      <a16:colId xmlns:a16="http://schemas.microsoft.com/office/drawing/2014/main" val="146700573"/>
                    </a:ext>
                  </a:extLst>
                </a:gridCol>
                <a:gridCol w="3195493">
                  <a:extLst>
                    <a:ext uri="{9D8B030D-6E8A-4147-A177-3AD203B41FA5}">
                      <a16:colId xmlns:a16="http://schemas.microsoft.com/office/drawing/2014/main" val="547579010"/>
                    </a:ext>
                  </a:extLst>
                </a:gridCol>
              </a:tblGrid>
              <a:tr h="529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Số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ít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Số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nhiều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89041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Nom: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Chủ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maccharī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Maccharino</a:t>
                      </a:r>
                      <a:r>
                        <a:rPr lang="en-US" sz="2000" dirty="0">
                          <a:effectLst/>
                        </a:rPr>
                        <a:t> / </a:t>
                      </a:r>
                      <a:endParaRPr lang="vi-VN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                       </a:t>
                      </a:r>
                      <a:r>
                        <a:rPr lang="en-US" sz="2000" dirty="0" err="1">
                          <a:effectLst/>
                        </a:rPr>
                        <a:t>maccharī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720484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Acc: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Trực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maccharinaṃ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/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macchariṃ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510942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Gen: Sở hữu cách</a:t>
                      </a:r>
                      <a:endParaRPr lang="vi-VN" sz="2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maccharino</a:t>
                      </a:r>
                      <a:r>
                        <a:rPr lang="en-US" sz="2000" dirty="0">
                          <a:effectLst/>
                        </a:rPr>
                        <a:t> / </a:t>
                      </a:r>
                      <a:r>
                        <a:rPr lang="en-US" sz="2000" dirty="0" err="1">
                          <a:effectLst/>
                        </a:rPr>
                        <a:t>maccharissa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maccharīnaṃ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99863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Gián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07054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Inst: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Dụng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cụ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maccharinā / maccharimhā / -ismā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Maccharīhi</a:t>
                      </a:r>
                      <a:r>
                        <a:rPr lang="en-US" sz="2000" dirty="0">
                          <a:effectLst/>
                        </a:rPr>
                        <a:t> (-</a:t>
                      </a:r>
                      <a:r>
                        <a:rPr lang="en-US" sz="2000" dirty="0" err="1">
                          <a:effectLst/>
                        </a:rPr>
                        <a:t>ībhi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51450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Abl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Xuất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xứ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23568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Vị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trí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maccharini / -imhi (-ismiṃ)</a:t>
                      </a:r>
                      <a:endParaRPr lang="vi-VN" sz="20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maccharīsu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70504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Hô</a:t>
                      </a:r>
                      <a:r>
                        <a:rPr lang="en-US" sz="2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macchari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Maccharino</a:t>
                      </a:r>
                      <a:r>
                        <a:rPr lang="en-US" sz="2000" dirty="0">
                          <a:effectLst/>
                        </a:rPr>
                        <a:t> / </a:t>
                      </a:r>
                      <a:r>
                        <a:rPr lang="en-US" sz="2000" dirty="0" err="1">
                          <a:effectLst/>
                        </a:rPr>
                        <a:t>maccharī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6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3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4. </a:t>
            </a:r>
            <a:r>
              <a:rPr lang="vi-VN" sz="40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TỪ XƯNG HÔ BHAVANT </a:t>
            </a:r>
            <a:endParaRPr lang="en-US" sz="4000" dirty="0">
              <a:solidFill>
                <a:srgbClr val="FBC2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471200"/>
                </a:solidFill>
                <a:highlight>
                  <a:srgbClr val="FBC25D"/>
                </a:highlight>
              </a:rPr>
              <a:t>L</a:t>
            </a:r>
            <a:r>
              <a:rPr lang="vi-VN" sz="2400" b="1" dirty="0">
                <a:solidFill>
                  <a:srgbClr val="471200"/>
                </a:solidFill>
                <a:highlight>
                  <a:srgbClr val="FBC25D"/>
                </a:highlight>
              </a:rPr>
              <a:t>ư</a:t>
            </a:r>
            <a:r>
              <a:rPr lang="en-US" sz="2400" b="1" dirty="0">
                <a:solidFill>
                  <a:srgbClr val="471200"/>
                </a:solidFill>
                <a:highlight>
                  <a:srgbClr val="FBC25D"/>
                </a:highlight>
              </a:rPr>
              <a:t>u Ý :</a:t>
            </a:r>
            <a:endParaRPr lang="en-US" sz="2400" dirty="0">
              <a:highlight>
                <a:srgbClr val="FBC25D"/>
              </a:highlight>
            </a:endParaRPr>
          </a:p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xưng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Bhavant</a:t>
            </a:r>
            <a:r>
              <a:rPr lang="en-US" dirty="0"/>
              <a:t> [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]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/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Bhoto</a:t>
            </a:r>
            <a:r>
              <a:rPr lang="en-US" dirty="0"/>
              <a:t>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b="1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Bhante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Pali. Ban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bhavati</a:t>
            </a:r>
            <a:r>
              <a:rPr lang="en-US" dirty="0"/>
              <a:t> [</a:t>
            </a:r>
            <a:r>
              <a:rPr lang="en-US" dirty="0" err="1"/>
              <a:t>thì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],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b="1" dirty="0" err="1">
                <a:highlight>
                  <a:srgbClr val="FBC25D"/>
                </a:highlight>
              </a:rPr>
              <a:t>bhavant</a:t>
            </a:r>
            <a:r>
              <a:rPr lang="en-US" dirty="0"/>
              <a:t> = [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]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xưng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Bhavant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vi-VN" dirty="0"/>
          </a:p>
          <a:p>
            <a:pPr marL="0" lvl="0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8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4. </a:t>
            </a:r>
            <a:r>
              <a:rPr lang="vi-VN" sz="40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TỪ XƯNG HÔ BHAVANT </a:t>
            </a:r>
            <a:endParaRPr lang="en-US" sz="4000" dirty="0">
              <a:solidFill>
                <a:srgbClr val="FBC2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810FD8-668D-457F-B722-9FE7BDF1A6A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21169"/>
          <a:ext cx="10515600" cy="417170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03719">
                  <a:extLst>
                    <a:ext uri="{9D8B030D-6E8A-4147-A177-3AD203B41FA5}">
                      <a16:colId xmlns:a16="http://schemas.microsoft.com/office/drawing/2014/main" val="1535654902"/>
                    </a:ext>
                  </a:extLst>
                </a:gridCol>
                <a:gridCol w="4090854">
                  <a:extLst>
                    <a:ext uri="{9D8B030D-6E8A-4147-A177-3AD203B41FA5}">
                      <a16:colId xmlns:a16="http://schemas.microsoft.com/office/drawing/2014/main" val="3842088701"/>
                    </a:ext>
                  </a:extLst>
                </a:gridCol>
                <a:gridCol w="3721027">
                  <a:extLst>
                    <a:ext uri="{9D8B030D-6E8A-4147-A177-3AD203B41FA5}">
                      <a16:colId xmlns:a16="http://schemas.microsoft.com/office/drawing/2014/main" val="1526630481"/>
                    </a:ext>
                  </a:extLst>
                </a:gridCol>
              </a:tblGrid>
              <a:tr h="595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nhiều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1889"/>
                  </a:ext>
                </a:extLst>
              </a:tr>
              <a:tr h="595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Nom: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Chủ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bhavaṃ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bhavanto / bhonto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008679261"/>
                  </a:ext>
                </a:extLst>
              </a:tr>
              <a:tr h="595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Acc: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Trực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bhavantaṃ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bhavante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58514270"/>
                  </a:ext>
                </a:extLst>
              </a:tr>
              <a:tr h="595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Gen: Sở hữu cách</a:t>
                      </a:r>
                      <a:endParaRPr lang="vi-VN" sz="24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bhoto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bhavataṃ / bhavantānaṃ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82122112"/>
                  </a:ext>
                </a:extLst>
              </a:tr>
              <a:tr h="595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Gián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bổ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94248"/>
                  </a:ext>
                </a:extLst>
              </a:tr>
              <a:tr h="595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Inst: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Dụng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cụ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bhotā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bhavantehi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363692479"/>
                  </a:ext>
                </a:extLst>
              </a:tr>
              <a:tr h="5959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Loc: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Hô</a:t>
                      </a:r>
                      <a:r>
                        <a:rPr lang="en-US" sz="24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4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cách</a:t>
                      </a:r>
                      <a:endParaRPr lang="vi-VN" sz="24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/>
                        <a:cs typeface="Arial Unicode MS"/>
                      </a:endParaRPr>
                    </a:p>
                  </a:txBody>
                  <a:tcPr marL="50800" marR="50800" marT="50800" marB="5080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bhavaṃ, bho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bhonto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73912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2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5465</Words>
  <Application>Microsoft Office PowerPoint</Application>
  <PresentationFormat>Widescreen</PresentationFormat>
  <Paragraphs>1296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맑은 고딕</vt:lpstr>
      <vt:lpstr>Arial</vt:lpstr>
      <vt:lpstr>Arial Unicode MS</vt:lpstr>
      <vt:lpstr>Calibri</vt:lpstr>
      <vt:lpstr>Calibri </vt:lpstr>
      <vt:lpstr>Calibri Light</vt:lpstr>
      <vt:lpstr>Times New Roman</vt:lpstr>
      <vt:lpstr>Tw Cen MT</vt:lpstr>
      <vt:lpstr>Wingdings</vt:lpstr>
      <vt:lpstr>Office Theme</vt:lpstr>
      <vt:lpstr>PowerPoint Presentation</vt:lpstr>
      <vt:lpstr>5.  1. DANH TỪ NAM TÍNH CÓ NGUYÊN MẪU TẬN CÙNG -AN</vt:lpstr>
      <vt:lpstr>5.  1. DANH TỪ NAM TÍNH CÓ NGUYÊN MẪU TẬN CÙNG –AN</vt:lpstr>
      <vt:lpstr>5.  1. DANH TỪ NAM TÍNH CÓ NGUYÊN MẪU TẬN CÙNG -AN</vt:lpstr>
      <vt:lpstr>5.  1. DANH TỪ NAM TÍNH CÓ NGUYÊN MẪU TẬN CÙNG -AN</vt:lpstr>
      <vt:lpstr>PowerPoint Presentation</vt:lpstr>
      <vt:lpstr>PowerPoint Presentation</vt:lpstr>
      <vt:lpstr>5. 4. DANH TỪ XƯNG HÔ BHAVANT </vt:lpstr>
      <vt:lpstr>5. 4. DANH TỪ XƯNG HÔ BHAVANT </vt:lpstr>
      <vt:lpstr>5. 7. THÌ QUÁ KHỨ [BẤT ĐỊNH - AORIST]</vt:lpstr>
      <vt:lpstr>5. 7. THÌ QUÁ KHỨ [BẤT ĐỊNH - AORIST]</vt:lpstr>
      <vt:lpstr>5. 7. THÌ QUÁ KHỨ [BẤT ĐỊNH - AORIST]</vt:lpstr>
      <vt:lpstr>5. 7. THÌ QUÁ KHỨ [BẤT ĐỊNH - AORIST]</vt:lpstr>
      <vt:lpstr>5. 7. THÌ QUÁ KHỨ [BẤT ĐỊNH - AORIST]</vt:lpstr>
      <vt:lpstr>5. 7. THÌ QUÁ KHỨ [BẤT ĐỊNH - AORIST]</vt:lpstr>
      <vt:lpstr>5. 7. THÌ QUÁ KHỨ [BẤT ĐỊNH - AORIST]</vt:lpstr>
      <vt:lpstr>5. 7. THÌ QUÁ KHỨ [BẤT ĐỊNH - AORIST]</vt:lpstr>
      <vt:lpstr>5. 7. THÌ QUÁ KHỨ [BẤT ĐỊNH - AORIST]</vt:lpstr>
      <vt:lpstr>5. 7. THÌ QUÁ KHỨ [BẤT ĐỊNH - AORIST]</vt:lpstr>
      <vt:lpstr>  Đoạn kinh 1 (KhDK)</vt:lpstr>
      <vt:lpstr> TỪ VỰNG ĐOẠN KINH 1 (KhDK)</vt:lpstr>
      <vt:lpstr> TỪ VỰNG ĐOẠN KINH 1 (KhDK)</vt:lpstr>
      <vt:lpstr> NGỮ PHÁP ĐOẠN KINH 1</vt:lpstr>
      <vt:lpstr> ĐOẠN KINH 2 (AN)</vt:lpstr>
      <vt:lpstr> ĐOẠN KINH 2 (AN)</vt:lpstr>
      <vt:lpstr> ĐOẠN KINH 2 (AN)</vt:lpstr>
      <vt:lpstr> TỪ VỰNG ĐOẠN KINH 2 (AN)</vt:lpstr>
      <vt:lpstr> TỪ VỰNG ĐOẠN KINH 2 (AN)</vt:lpstr>
      <vt:lpstr> TỪ VỰNG ĐOẠN KINH 2 (AN)</vt:lpstr>
      <vt:lpstr> TỪ VỰNG ĐOẠN KINH 2 (AN)</vt:lpstr>
      <vt:lpstr> TỪ VỰNG ĐOẠN KINH 2 (AN)</vt:lpstr>
      <vt:lpstr> NGỮ PHÁP ĐOẠN KINH 2</vt:lpstr>
      <vt:lpstr> ĐOẠN KINH 3 (MN)</vt:lpstr>
      <vt:lpstr> ĐOẠN KINH 3 (MN)</vt:lpstr>
      <vt:lpstr> ĐOẠN KINH 3 (MN)</vt:lpstr>
      <vt:lpstr> ĐOẠN KINH 3 (MN)</vt:lpstr>
      <vt:lpstr> TỪ VỰNG ĐOẠN KINH 3 (MN)</vt:lpstr>
      <vt:lpstr> TỪ VỰNG ĐOẠN KINH 3 (MN)</vt:lpstr>
      <vt:lpstr> TỪ VỰNG ĐOẠN KINH 3 (MN)</vt:lpstr>
      <vt:lpstr> TỪ VỰNG ĐOẠN KINH 3 (MN)</vt:lpstr>
      <vt:lpstr> TỪ VỰNG ĐOẠN KINH 3 (MN)</vt:lpstr>
      <vt:lpstr> TỪ VỰNG ĐOẠN KINH 3 (MN)</vt:lpstr>
      <vt:lpstr> TỪ VỰNG ĐOẠN KINH 3 (MN)</vt:lpstr>
      <vt:lpstr> TỪ VỰNG ĐOẠN KINH 3 (MN)</vt:lpstr>
      <vt:lpstr> TỪ VỰNG ĐOẠN KINH 3 (MN)</vt:lpstr>
      <vt:lpstr> TỪ VỰNG ĐOẠN KINH 3 (MN)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Khanh Huynh</cp:lastModifiedBy>
  <cp:revision>741</cp:revision>
  <dcterms:created xsi:type="dcterms:W3CDTF">2019-07-07T09:47:49Z</dcterms:created>
  <dcterms:modified xsi:type="dcterms:W3CDTF">2024-06-29T09:59:45Z</dcterms:modified>
</cp:coreProperties>
</file>