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407" r:id="rId3"/>
    <p:sldId id="408" r:id="rId4"/>
    <p:sldId id="527" r:id="rId5"/>
    <p:sldId id="370" r:id="rId6"/>
    <p:sldId id="425" r:id="rId7"/>
    <p:sldId id="518" r:id="rId8"/>
    <p:sldId id="317" r:id="rId9"/>
    <p:sldId id="492" r:id="rId10"/>
    <p:sldId id="528" r:id="rId11"/>
    <p:sldId id="529" r:id="rId12"/>
    <p:sldId id="530" r:id="rId13"/>
    <p:sldId id="531" r:id="rId14"/>
    <p:sldId id="429" r:id="rId15"/>
    <p:sldId id="519" r:id="rId16"/>
    <p:sldId id="520" r:id="rId17"/>
    <p:sldId id="521" r:id="rId18"/>
    <p:sldId id="522" r:id="rId19"/>
    <p:sldId id="523" r:id="rId20"/>
    <p:sldId id="524" r:id="rId21"/>
    <p:sldId id="497" r:id="rId22"/>
    <p:sldId id="507" r:id="rId23"/>
    <p:sldId id="508" r:id="rId24"/>
    <p:sldId id="510" r:id="rId25"/>
    <p:sldId id="511" r:id="rId26"/>
    <p:sldId id="512" r:id="rId27"/>
    <p:sldId id="513" r:id="rId28"/>
    <p:sldId id="5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6.4**" id="{CAACD75F-080C-43B6-90D3-8EAF6FDCFCCD}">
          <p14:sldIdLst>
            <p14:sldId id="290"/>
          </p14:sldIdLst>
        </p14:section>
        <p14:section name="Kāma" id="{912005DA-0E33-4C7F-B31D-F1DD0EAB3385}">
          <p14:sldIdLst>
            <p14:sldId id="407"/>
          </p14:sldIdLst>
        </p14:section>
        <p14:section name="Sandhi" id="{BB498C97-AEF7-4F8F-BDD3-822C89A0F6BB}">
          <p14:sldIdLst>
            <p14:sldId id="408"/>
          </p14:sldIdLst>
        </p14:section>
        <p14:section name="Đoạn Kinh 6 (KN)" id="{DD2F872E-39A3-4815-95CC-6199B0257FDA}">
          <p14:sldIdLst>
            <p14:sldId id="527"/>
            <p14:sldId id="370"/>
            <p14:sldId id="425"/>
            <p14:sldId id="518"/>
            <p14:sldId id="317"/>
          </p14:sldIdLst>
        </p14:section>
        <p14:section name="Đoạn Kinh 8 (MP)" id="{77FF58A7-AE17-48B0-9841-1AC1374155F6}">
          <p14:sldIdLst>
            <p14:sldId id="492"/>
            <p14:sldId id="528"/>
            <p14:sldId id="529"/>
            <p14:sldId id="530"/>
            <p14:sldId id="531"/>
            <p14:sldId id="429"/>
            <p14:sldId id="519"/>
            <p14:sldId id="520"/>
            <p14:sldId id="521"/>
            <p14:sldId id="522"/>
            <p14:sldId id="523"/>
            <p14:sldId id="524"/>
            <p14:sldId id="497"/>
          </p14:sldIdLst>
        </p14:section>
        <p14:section name="BÀI ĐỌC THÊM" id="{4B1CA84D-9211-48F3-A9CC-E6736171BEF7}">
          <p14:sldIdLst>
            <p14:sldId id="507"/>
            <p14:sldId id="508"/>
            <p14:sldId id="510"/>
            <p14:sldId id="511"/>
            <p14:sldId id="512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9255" autoAdjust="0"/>
  </p:normalViewPr>
  <p:slideViewPr>
    <p:cSldViewPr snapToGrid="0">
      <p:cViewPr varScale="1">
        <p:scale>
          <a:sx n="95" d="100"/>
          <a:sy n="95" d="100"/>
        </p:scale>
        <p:origin x="11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8.4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Kīva</a:t>
            </a:r>
            <a:r>
              <a:rPr lang="en-US" sz="3600" dirty="0"/>
              <a:t> </a:t>
            </a:r>
            <a:r>
              <a:rPr lang="en-US" sz="3600" dirty="0" err="1"/>
              <a:t>dūro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ito</a:t>
            </a:r>
            <a:r>
              <a:rPr lang="en-US" sz="3600" dirty="0"/>
              <a:t> </a:t>
            </a:r>
            <a:r>
              <a:rPr lang="en-US" sz="3600" dirty="0" err="1"/>
              <a:t>Kalasigāmo</a:t>
            </a:r>
            <a:r>
              <a:rPr lang="en-US" sz="3600" dirty="0"/>
              <a:t> </a:t>
            </a:r>
            <a:r>
              <a:rPr lang="en-US" sz="3600" dirty="0" err="1"/>
              <a:t>hotî»ti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Dvimattāni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, </a:t>
            </a:r>
            <a:r>
              <a:rPr lang="en-US" sz="3600" dirty="0" err="1"/>
              <a:t>yojanasatānî»ti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Kīva</a:t>
            </a:r>
            <a:r>
              <a:rPr lang="en-US" sz="3600" dirty="0"/>
              <a:t> </a:t>
            </a:r>
            <a:r>
              <a:rPr lang="en-US" sz="3600" dirty="0" err="1"/>
              <a:t>dūraṃ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ito</a:t>
            </a:r>
            <a:r>
              <a:rPr lang="en-US" sz="3600" dirty="0"/>
              <a:t> </a:t>
            </a:r>
            <a:r>
              <a:rPr lang="en-US" sz="3600" dirty="0" err="1"/>
              <a:t>Kasmīraṃ</a:t>
            </a:r>
            <a:r>
              <a:rPr lang="en-US" sz="3600" dirty="0"/>
              <a:t> </a:t>
            </a:r>
            <a:r>
              <a:rPr lang="en-US" sz="3600" dirty="0" err="1"/>
              <a:t>hotî»ti</a:t>
            </a:r>
            <a:r>
              <a:rPr lang="en-US" sz="3600" dirty="0"/>
              <a:t>?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Dvādasa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, </a:t>
            </a:r>
            <a:r>
              <a:rPr lang="en-US" sz="3600" dirty="0" err="1"/>
              <a:t>yojanānî»ti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Iṃgha</a:t>
            </a:r>
            <a:r>
              <a:rPr lang="en-US" sz="3600" dirty="0"/>
              <a:t>, </a:t>
            </a:r>
            <a:r>
              <a:rPr lang="en-US" sz="3600" dirty="0" err="1"/>
              <a:t>tvaṃ</a:t>
            </a:r>
            <a:r>
              <a:rPr lang="en-US" sz="3600" dirty="0"/>
              <a:t>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Kalasigāmaṃ</a:t>
            </a:r>
            <a:r>
              <a:rPr lang="en-US" sz="3600" dirty="0"/>
              <a:t> </a:t>
            </a:r>
            <a:r>
              <a:rPr lang="en-US" sz="3600" dirty="0" err="1"/>
              <a:t>cintehî»ti</a:t>
            </a:r>
            <a:r>
              <a:rPr lang="en-US" sz="3600" dirty="0"/>
              <a:t>.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Cintito</a:t>
            </a:r>
            <a:r>
              <a:rPr lang="en-US" sz="3600" dirty="0"/>
              <a:t>, </a:t>
            </a:r>
            <a:r>
              <a:rPr lang="en-US" sz="3600" dirty="0" err="1"/>
              <a:t>bhante»ti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Iṃgha</a:t>
            </a:r>
            <a:r>
              <a:rPr lang="en-US" sz="3600" dirty="0"/>
              <a:t>, </a:t>
            </a:r>
            <a:r>
              <a:rPr lang="en-US" sz="3600" dirty="0" err="1"/>
              <a:t>tvaṃ</a:t>
            </a:r>
            <a:r>
              <a:rPr lang="en-US" sz="3600" dirty="0"/>
              <a:t>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Kasmīraṃ</a:t>
            </a:r>
            <a:r>
              <a:rPr lang="en-US" sz="3600" dirty="0"/>
              <a:t> </a:t>
            </a:r>
            <a:r>
              <a:rPr lang="en-US" sz="3600" dirty="0" err="1"/>
              <a:t>cintehî»ti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6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 «</a:t>
            </a:r>
            <a:r>
              <a:rPr lang="en-US" sz="3600" dirty="0" err="1"/>
              <a:t>Cintitaṃ</a:t>
            </a:r>
            <a:r>
              <a:rPr lang="en-US" sz="3600" dirty="0"/>
              <a:t> </a:t>
            </a:r>
            <a:r>
              <a:rPr lang="en-US" sz="3600" dirty="0" err="1"/>
              <a:t>bhante»ti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Katamaṃ</a:t>
            </a:r>
            <a:r>
              <a:rPr lang="en-US" sz="3600" dirty="0"/>
              <a:t> nu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cirena</a:t>
            </a:r>
            <a:r>
              <a:rPr lang="en-US" sz="3600" dirty="0"/>
              <a:t> </a:t>
            </a:r>
            <a:r>
              <a:rPr lang="en-US" sz="3600" dirty="0" err="1"/>
              <a:t>cintitaṃ</a:t>
            </a:r>
            <a:r>
              <a:rPr lang="en-US" sz="3600" dirty="0"/>
              <a:t>, </a:t>
            </a:r>
            <a:r>
              <a:rPr lang="en-US" sz="3600" dirty="0" err="1"/>
              <a:t>katamaṃ</a:t>
            </a:r>
            <a:r>
              <a:rPr lang="en-US" sz="3600" dirty="0"/>
              <a:t> </a:t>
            </a:r>
            <a:r>
              <a:rPr lang="en-US" sz="3600" dirty="0" err="1"/>
              <a:t>sīghataran»ti</a:t>
            </a:r>
            <a:r>
              <a:rPr lang="en-US" sz="3600" dirty="0"/>
              <a:t>?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Samakaṃ</a:t>
            </a:r>
            <a:r>
              <a:rPr lang="en-US" sz="3600" dirty="0"/>
              <a:t> </a:t>
            </a:r>
            <a:r>
              <a:rPr lang="en-US" sz="3600" dirty="0" err="1"/>
              <a:t>bhante»ti</a:t>
            </a:r>
            <a:r>
              <a:rPr lang="en-US" sz="3600" dirty="0"/>
              <a:t>.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Evameva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r>
              <a:rPr lang="en-US" sz="3600" dirty="0"/>
              <a:t> </a:t>
            </a:r>
            <a:r>
              <a:rPr lang="en-US" sz="3600" dirty="0" err="1"/>
              <a:t>kālakato</a:t>
            </a:r>
            <a:r>
              <a:rPr lang="en-US" sz="3600" dirty="0"/>
              <a:t> </a:t>
            </a:r>
            <a:r>
              <a:rPr lang="en-US" sz="3600" dirty="0" err="1"/>
              <a:t>Brahmaloke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endParaRPr lang="en-US" sz="3600" dirty="0"/>
          </a:p>
          <a:p>
            <a:r>
              <a:rPr lang="en-US" sz="3600" dirty="0" err="1"/>
              <a:t>kālakato</a:t>
            </a:r>
            <a:r>
              <a:rPr lang="en-US" sz="3600" dirty="0"/>
              <a:t> </a:t>
            </a:r>
            <a:r>
              <a:rPr lang="en-US" sz="3600" dirty="0" err="1"/>
              <a:t>Kasmīre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</a:t>
            </a:r>
            <a:r>
              <a:rPr lang="en-US" sz="3600" dirty="0" err="1"/>
              <a:t>samakaṃ</a:t>
            </a:r>
            <a:r>
              <a:rPr lang="en-US" sz="3600" dirty="0"/>
              <a:t> </a:t>
            </a:r>
            <a:r>
              <a:rPr lang="en-US" sz="3600" dirty="0" err="1"/>
              <a:t>yeva</a:t>
            </a:r>
            <a:r>
              <a:rPr lang="en-US" sz="3600" dirty="0"/>
              <a:t> </a:t>
            </a:r>
            <a:r>
              <a:rPr lang="en-US" sz="3600" dirty="0" err="1"/>
              <a:t>uppajjantī»ti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Bhiyyo</a:t>
            </a:r>
            <a:r>
              <a:rPr lang="en-US" sz="3600" dirty="0"/>
              <a:t> </a:t>
            </a:r>
            <a:r>
              <a:rPr lang="en-US" sz="3600" dirty="0" err="1"/>
              <a:t>opammaṃ</a:t>
            </a:r>
            <a:r>
              <a:rPr lang="en-US" sz="3600" dirty="0"/>
              <a:t> </a:t>
            </a:r>
            <a:r>
              <a:rPr lang="en-US" sz="3600" dirty="0" err="1"/>
              <a:t>karohî»ti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kiṃ</a:t>
            </a:r>
            <a:r>
              <a:rPr lang="en-US" sz="3600" dirty="0"/>
              <a:t> </a:t>
            </a:r>
            <a:r>
              <a:rPr lang="en-US" sz="3600" dirty="0" err="1"/>
              <a:t>maññasi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dve</a:t>
            </a:r>
            <a:r>
              <a:rPr lang="en-US" sz="3600" dirty="0"/>
              <a:t> </a:t>
            </a:r>
            <a:r>
              <a:rPr lang="en-US" sz="3600" dirty="0" err="1"/>
              <a:t>sakuṇā</a:t>
            </a:r>
            <a:r>
              <a:rPr lang="en-US" sz="3600" dirty="0"/>
              <a:t> </a:t>
            </a:r>
            <a:r>
              <a:rPr lang="en-US" sz="3600" dirty="0" err="1"/>
              <a:t>ākāsena</a:t>
            </a:r>
            <a:r>
              <a:rPr lang="en-US" sz="3600" dirty="0"/>
              <a:t> </a:t>
            </a:r>
            <a:r>
              <a:rPr lang="en-US" sz="3600" dirty="0" err="1"/>
              <a:t>gaccheyyuṃ</a:t>
            </a:r>
            <a:r>
              <a:rPr lang="en-US" sz="3600" dirty="0"/>
              <a:t>, </a:t>
            </a:r>
            <a:r>
              <a:rPr lang="en-US" sz="3600" dirty="0" err="1"/>
              <a:t>tesu</a:t>
            </a:r>
            <a:r>
              <a:rPr lang="en-US" sz="3600" dirty="0"/>
              <a:t> </a:t>
            </a:r>
            <a:r>
              <a:rPr lang="en-US" sz="3600" dirty="0" err="1"/>
              <a:t>eko</a:t>
            </a:r>
            <a:r>
              <a:rPr lang="en-US" sz="3600" dirty="0"/>
              <a:t> </a:t>
            </a:r>
            <a:r>
              <a:rPr lang="en-US" sz="3600" dirty="0" err="1"/>
              <a:t>ucce</a:t>
            </a:r>
            <a:r>
              <a:rPr lang="en-US" sz="3600" dirty="0"/>
              <a:t> </a:t>
            </a:r>
            <a:r>
              <a:rPr lang="en-US" sz="3600" dirty="0" err="1"/>
              <a:t>rukkhe</a:t>
            </a:r>
            <a:r>
              <a:rPr lang="en-US" sz="3600" dirty="0"/>
              <a:t> </a:t>
            </a:r>
            <a:r>
              <a:rPr lang="en-US" sz="3600" dirty="0" err="1"/>
              <a:t>nisīdeyya</a:t>
            </a:r>
            <a:r>
              <a:rPr lang="en-US" sz="3600" dirty="0"/>
              <a:t>, </a:t>
            </a:r>
            <a:r>
              <a:rPr lang="en-US" sz="3600" dirty="0" err="1"/>
              <a:t>eko</a:t>
            </a:r>
            <a:r>
              <a:rPr lang="en-US" sz="3600" dirty="0"/>
              <a:t> </a:t>
            </a:r>
            <a:r>
              <a:rPr lang="en-US" sz="3600" dirty="0" err="1"/>
              <a:t>nīce</a:t>
            </a:r>
            <a:r>
              <a:rPr lang="en-US" sz="3600" dirty="0"/>
              <a:t> </a:t>
            </a:r>
            <a:r>
              <a:rPr lang="en-US" sz="3600" dirty="0" err="1"/>
              <a:t>rukkhe</a:t>
            </a:r>
            <a:r>
              <a:rPr lang="en-US" sz="3600" dirty="0"/>
              <a:t> </a:t>
            </a:r>
            <a:r>
              <a:rPr lang="en-US" sz="3600" dirty="0" err="1"/>
              <a:t>nisīdeyya</a:t>
            </a:r>
            <a:r>
              <a:rPr lang="en-US" sz="3600" dirty="0"/>
              <a:t>, </a:t>
            </a:r>
            <a:r>
              <a:rPr lang="en-US" sz="3600" dirty="0" err="1"/>
              <a:t>tesaṃ</a:t>
            </a:r>
            <a:r>
              <a:rPr lang="en-US" sz="3600" dirty="0"/>
              <a:t> </a:t>
            </a:r>
            <a:r>
              <a:rPr lang="en-US" sz="3600" dirty="0" err="1"/>
              <a:t>samakaṃ</a:t>
            </a:r>
            <a:r>
              <a:rPr lang="en-US" sz="3600" dirty="0"/>
              <a:t> </a:t>
            </a:r>
            <a:r>
              <a:rPr lang="en-US" sz="3600" dirty="0" err="1"/>
              <a:t>patiṭṭhitānaṃ</a:t>
            </a:r>
            <a:r>
              <a:rPr lang="en-US" sz="3600" dirty="0"/>
              <a:t> </a:t>
            </a:r>
            <a:r>
              <a:rPr lang="en-US" sz="3600" dirty="0" err="1"/>
              <a:t>katamassa</a:t>
            </a:r>
            <a:r>
              <a:rPr lang="en-US" sz="3600" dirty="0"/>
              <a:t> </a:t>
            </a:r>
            <a:r>
              <a:rPr lang="en-US" sz="3600" dirty="0" err="1"/>
              <a:t>chāyā</a:t>
            </a:r>
            <a:r>
              <a:rPr lang="en-US" sz="3600" dirty="0"/>
              <a:t> </a:t>
            </a:r>
            <a:r>
              <a:rPr lang="en-US" sz="3600" dirty="0" err="1"/>
              <a:t>paṭhamataraṃ</a:t>
            </a:r>
            <a:r>
              <a:rPr lang="en-US" sz="3600" dirty="0"/>
              <a:t> </a:t>
            </a:r>
            <a:r>
              <a:rPr lang="en-US" sz="3600" dirty="0" err="1"/>
              <a:t>pathaviyaṃ</a:t>
            </a:r>
            <a:r>
              <a:rPr lang="en-US" sz="3600" dirty="0"/>
              <a:t> </a:t>
            </a:r>
            <a:r>
              <a:rPr lang="en-US" sz="3600" dirty="0" err="1"/>
              <a:t>patiṭṭhaheyya</a:t>
            </a:r>
            <a:r>
              <a:rPr lang="en-US" sz="3600" dirty="0"/>
              <a:t>, </a:t>
            </a:r>
            <a:r>
              <a:rPr lang="en-US" sz="3600" dirty="0" err="1"/>
              <a:t>katamassa</a:t>
            </a:r>
            <a:r>
              <a:rPr lang="en-US" sz="3600" dirty="0"/>
              <a:t> </a:t>
            </a:r>
            <a:r>
              <a:rPr lang="en-US" sz="3600" dirty="0" err="1"/>
              <a:t>chāyā</a:t>
            </a:r>
            <a:r>
              <a:rPr lang="en-US" sz="3600" dirty="0"/>
              <a:t> </a:t>
            </a:r>
            <a:r>
              <a:rPr lang="en-US" sz="3600" dirty="0" err="1"/>
              <a:t>cirena</a:t>
            </a:r>
            <a:r>
              <a:rPr lang="en-US" sz="3600" dirty="0"/>
              <a:t> </a:t>
            </a:r>
            <a:r>
              <a:rPr lang="en-US" sz="3600" dirty="0" err="1"/>
              <a:t>pathaviyaṃ</a:t>
            </a:r>
            <a:r>
              <a:rPr lang="en-US" sz="3600" dirty="0"/>
              <a:t> </a:t>
            </a:r>
            <a:r>
              <a:rPr lang="en-US" sz="3600" dirty="0" err="1"/>
              <a:t>patiṭṭhaheyyâ»ti</a:t>
            </a:r>
            <a:r>
              <a:rPr lang="en-US" sz="3600" dirty="0"/>
              <a:t>?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Samakaṃ</a:t>
            </a:r>
            <a:r>
              <a:rPr lang="en-US" sz="3600" dirty="0"/>
              <a:t>, </a:t>
            </a:r>
            <a:r>
              <a:rPr lang="en-US" sz="3600" dirty="0" err="1"/>
              <a:t>bhante»ti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Evameva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r>
              <a:rPr lang="en-US" sz="3600" dirty="0"/>
              <a:t> </a:t>
            </a:r>
            <a:r>
              <a:rPr lang="en-US" sz="3600" dirty="0" err="1"/>
              <a:t>kālaṃkato</a:t>
            </a:r>
            <a:r>
              <a:rPr lang="en-US" sz="3600" dirty="0"/>
              <a:t> </a:t>
            </a:r>
            <a:r>
              <a:rPr lang="en-US" sz="3600" dirty="0" err="1"/>
              <a:t>Brahmaloke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r>
              <a:rPr lang="en-US" sz="3600" dirty="0"/>
              <a:t> </a:t>
            </a:r>
            <a:r>
              <a:rPr lang="en-US" sz="3600" dirty="0" err="1"/>
              <a:t>kālaṃkato</a:t>
            </a:r>
            <a:r>
              <a:rPr lang="en-US" sz="3600" dirty="0"/>
              <a:t> </a:t>
            </a:r>
            <a:r>
              <a:rPr lang="en-US" sz="3600" dirty="0" err="1"/>
              <a:t>Kasmīre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</a:t>
            </a:r>
            <a:r>
              <a:rPr lang="en-US" sz="3600" dirty="0" err="1"/>
              <a:t>samakaṃ</a:t>
            </a:r>
            <a:r>
              <a:rPr lang="en-US" sz="3600" dirty="0"/>
              <a:t> </a:t>
            </a:r>
            <a:r>
              <a:rPr lang="en-US" sz="3600" dirty="0" err="1"/>
              <a:t>yeva</a:t>
            </a:r>
            <a:r>
              <a:rPr lang="en-US" sz="3600" dirty="0"/>
              <a:t> </a:t>
            </a:r>
            <a:r>
              <a:rPr lang="en-US" sz="3600" dirty="0" err="1"/>
              <a:t>uppajjantî»ti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Kallo’si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 </a:t>
            </a:r>
            <a:r>
              <a:rPr lang="en-US" sz="3600" dirty="0" err="1"/>
              <a:t>Nāgasenâ»ti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42621"/>
              </p:ext>
            </p:extLst>
          </p:nvPr>
        </p:nvGraphicFramePr>
        <p:xfrm>
          <a:off x="838201" y="1912481"/>
          <a:ext cx="10515599" cy="4533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3956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5770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9072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Bhante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Bạch Ngài [hô cách, số ít của Bhaddanta]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Nāgaseno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 Nāgasena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841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 giờ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9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làm xong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42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Kālakata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Đã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589889"/>
              </p:ext>
            </p:extLst>
          </p:nvPr>
        </p:nvGraphicFramePr>
        <p:xfrm>
          <a:off x="486156" y="1912481"/>
          <a:ext cx="10867644" cy="4606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2131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9111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1363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9076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7811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Brahmo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Phạm Thiên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Cõi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Uppajjati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 [liệt kê]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Kasmīraṃ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Xứ Kasmīra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Ciratara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Lâu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Sīghatara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Nhanh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87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Ngang nhau, bằng nhau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6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Mahant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Lớn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72261"/>
              </p:ext>
            </p:extLst>
          </p:nvPr>
        </p:nvGraphicFramePr>
        <p:xfrm>
          <a:off x="838200" y="1912481"/>
          <a:ext cx="10515600" cy="4672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3956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5770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Opammaṃ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Ví dụ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Karoti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Kuhiṃ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đâu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rồi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Bạn, 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Jāta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sinh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Nagaraṃ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Thành phố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Atthi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tồn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Kalasigāmo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Làng Kalasigāma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3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81011"/>
              </p:ext>
            </p:extLst>
          </p:nvPr>
        </p:nvGraphicFramePr>
        <p:xfrm>
          <a:off x="838200" y="1912481"/>
          <a:ext cx="10515600" cy="46727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3956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5770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Tattha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đó, tại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Kīva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 nhiêu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Dūra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khoảng cách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Dvi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Mattaṃ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Lần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Yojana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Đơn vị chiều dài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 trăm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77631"/>
              </p:ext>
            </p:extLst>
          </p:nvPr>
        </p:nvGraphicFramePr>
        <p:xfrm>
          <a:off x="838200" y="1912481"/>
          <a:ext cx="10515600" cy="4849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295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55125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9306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15988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Dvādasa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Mười 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Iṃgha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Nào, hãy xem [hô gọi]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Cinteti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Cintita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nghĩ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Katamā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Cái gì, cái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Rồi, thì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Cirena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Lâu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Evameva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Cũng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95541"/>
              </p:ext>
            </p:extLst>
          </p:nvPr>
        </p:nvGraphicFramePr>
        <p:xfrm>
          <a:off x="486156" y="1912481"/>
          <a:ext cx="11219688" cy="44282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325140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9189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80875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Bhiyyo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Thêm, nữa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Sakuṇo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Ākāso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Bầu trời, không gian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Gacchati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Ucca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fr-FR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fr-FR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kāma</a:t>
            </a:r>
            <a:endParaRPr lang="en-US" sz="36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14"/>
            <a:ext cx="10702491" cy="480218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)’.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-ṃ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bhagavantaṃ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dassanāya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gantukāmo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gantuṃ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 dirty="0">
              <a:effectLst/>
              <a:highlight>
                <a:srgbClr val="FBC25D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Thế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bhagavantaṃ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dassanāya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gantukāmā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gantuṃ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 dirty="0">
              <a:effectLst/>
              <a:highlight>
                <a:srgbClr val="FBC25D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Thế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kāmā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92600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34197"/>
              </p:ext>
            </p:extLst>
          </p:nvPr>
        </p:nvGraphicFramePr>
        <p:xfrm>
          <a:off x="486156" y="1912481"/>
          <a:ext cx="11219688" cy="44282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904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4265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695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91356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335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Rukkho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Cây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Nisīdati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Đậu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xuống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Nīca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Thấp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Patiṭṭhita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Ổn định, vững vàng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Chāyā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Bóng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Paṭhamatara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Sớm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Pathavī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Mặt đất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Patiṭṭhahati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Kalla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Khéo léo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7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15133"/>
              </p:ext>
            </p:extLst>
          </p:nvPr>
        </p:nvGraphicFramePr>
        <p:xfrm>
          <a:off x="972313" y="1979614"/>
          <a:ext cx="10381487" cy="3306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3048003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044069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473036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11726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7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phái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sinh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Trực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bổ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ít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của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thể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dùng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khi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đó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này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đuôi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Samakaṃ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7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4321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Kiṃ</a:t>
            </a:r>
            <a:r>
              <a:rPr lang="en-US" sz="3600" dirty="0"/>
              <a:t> </a:t>
            </a:r>
            <a:r>
              <a:rPr lang="en-US" sz="3600" dirty="0" err="1"/>
              <a:t>ākaṅkhe</a:t>
            </a:r>
            <a:r>
              <a:rPr lang="en-US" sz="3600" dirty="0"/>
              <a:t> </a:t>
            </a:r>
            <a:r>
              <a:rPr lang="en-US" sz="3600" dirty="0" err="1"/>
              <a:t>sūkarā</a:t>
            </a:r>
            <a:r>
              <a:rPr lang="en-US" sz="3600" dirty="0"/>
              <a:t> </a:t>
            </a:r>
            <a:r>
              <a:rPr lang="en-US" sz="3600" dirty="0" err="1"/>
              <a:t>ce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 </a:t>
            </a:r>
            <a:r>
              <a:rPr lang="en-US" sz="3600" dirty="0" err="1"/>
              <a:t>sūkararavo</a:t>
            </a:r>
            <a:r>
              <a:rPr lang="en-US" sz="3600" dirty="0"/>
              <a:t>?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19573"/>
              </p:ext>
            </p:extLst>
          </p:nvPr>
        </p:nvGraphicFramePr>
        <p:xfrm>
          <a:off x="2327243" y="1902177"/>
          <a:ext cx="9697076" cy="446052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Nghĩa Việt liên quan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Cái gì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Ākaṅkhati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Trông mong, kì vọng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Sūkaro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heo, con lợn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Ce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Nếu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Sūkararavo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Tiếng heo kêu [ủn ỉn]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38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Ghi chú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8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Anh hiện đại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 can you expect from a pig but a grunt?</a:t>
                      </a:r>
                      <a:endParaRPr lang="en-US" sz="22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2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34321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cakkhusmiṃ</a:t>
            </a:r>
            <a:r>
              <a:rPr lang="en-US" sz="3600" dirty="0"/>
              <a:t> </a:t>
            </a:r>
            <a:r>
              <a:rPr lang="en-US" sz="3600" dirty="0" err="1"/>
              <a:t>apassante</a:t>
            </a:r>
            <a:r>
              <a:rPr lang="en-US" sz="3600" dirty="0"/>
              <a:t>, </a:t>
            </a:r>
            <a:r>
              <a:rPr lang="en-US" sz="3600" dirty="0" err="1"/>
              <a:t>tena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cittaṃ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89058"/>
              </p:ext>
            </p:extLst>
          </p:nvPr>
        </p:nvGraphicFramePr>
        <p:xfrm>
          <a:off x="2327243" y="2068641"/>
          <a:ext cx="9697076" cy="438913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Nghĩa Việt liên quan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Cakkhu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mắt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Passati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So~sa/taṃ/sā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Cittaṃ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Tâm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Socati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Buồn rầu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66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Ghi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chú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66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Anh hiện đại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What the eye doesn't see, the heart doesn't grieve over</a:t>
                      </a:r>
                      <a:endParaRPr lang="en-US" sz="22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21720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Kātabbaṃ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 </a:t>
            </a:r>
            <a:r>
              <a:rPr lang="en-US" sz="3600" dirty="0" err="1"/>
              <a:t>cakkhunā</a:t>
            </a:r>
            <a:r>
              <a:rPr lang="en-US" sz="3600" dirty="0"/>
              <a:t> </a:t>
            </a:r>
            <a:r>
              <a:rPr lang="en-US" sz="3600" dirty="0" err="1"/>
              <a:t>issarassa</a:t>
            </a:r>
            <a:r>
              <a:rPr lang="en-US" sz="3600" dirty="0"/>
              <a:t> </a:t>
            </a:r>
            <a:r>
              <a:rPr lang="en-US" sz="3600" dirty="0" err="1"/>
              <a:t>seyyaṃ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hatthehi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vi-VN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28556"/>
              </p:ext>
            </p:extLst>
          </p:nvPr>
        </p:nvGraphicFramePr>
        <p:xfrm>
          <a:off x="2327243" y="2507025"/>
          <a:ext cx="9697076" cy="400807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Pali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Nghĩa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Việt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liên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quan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Kātabba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Sẽ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Tương phân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Cakkhu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mắt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Issaro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Ông chủ, người chủ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Seyyaṃ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Tốt hơn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Hattho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33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Ghi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chú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33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Anh hiện đại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eye of a master does more work than both his hands</a:t>
                      </a:r>
                      <a:endParaRPr lang="en-US" sz="22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9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3020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Yaṃ</a:t>
            </a:r>
            <a:r>
              <a:rPr lang="en-US" sz="3600" dirty="0"/>
              <a:t> </a:t>
            </a:r>
            <a:r>
              <a:rPr lang="en-US" sz="3600" dirty="0" err="1"/>
              <a:t>saccaṃ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, </a:t>
            </a:r>
          </a:p>
          <a:p>
            <a:pPr indent="-228600" algn="ctr"/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abbhutataraṃ</a:t>
            </a:r>
            <a:r>
              <a:rPr lang="en-US" sz="3600" dirty="0"/>
              <a:t> </a:t>
            </a:r>
            <a:r>
              <a:rPr lang="en-US" sz="3600" dirty="0" err="1"/>
              <a:t>maññā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ANH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97508"/>
              </p:ext>
            </p:extLst>
          </p:nvPr>
        </p:nvGraphicFramePr>
        <p:xfrm>
          <a:off x="2327243" y="2260569"/>
          <a:ext cx="9697076" cy="442688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Nghĩa Việt liên quan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Saccaṃ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thật, chân lý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So~sa/taṃ/sā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Abbhuta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Lạ lùng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-tara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Hơn [ghép vào làm tính từ so sánh hơn]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 tố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tưởng tượng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Ghi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chú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Latin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Fact is stranger than fiction</a:t>
                      </a:r>
                      <a:endParaRPr lang="en-US" sz="22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0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3552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Samā</a:t>
            </a:r>
            <a:r>
              <a:rPr lang="en-US" sz="3600" dirty="0"/>
              <a:t> </a:t>
            </a:r>
            <a:r>
              <a:rPr lang="en-US" sz="3600" dirty="0" err="1"/>
              <a:t>pathavī</a:t>
            </a:r>
            <a:r>
              <a:rPr lang="en-US" sz="3600" dirty="0"/>
              <a:t> </a:t>
            </a:r>
            <a:r>
              <a:rPr lang="en-US" sz="3600" dirty="0" err="1"/>
              <a:t>bhaveyya</a:t>
            </a:r>
            <a:r>
              <a:rPr lang="en-US" sz="3600" dirty="0"/>
              <a:t> </a:t>
            </a:r>
            <a:r>
              <a:rPr lang="en-US" sz="3600" dirty="0" err="1"/>
              <a:t>vivaritabbā</a:t>
            </a:r>
            <a:r>
              <a:rPr lang="en-US" sz="3600" dirty="0"/>
              <a:t> </a:t>
            </a:r>
            <a:r>
              <a:rPr lang="en-US" sz="3600" dirty="0" err="1"/>
              <a:t>bālakassa</a:t>
            </a:r>
            <a:r>
              <a:rPr lang="en-US" sz="3600" dirty="0"/>
              <a:t> </a:t>
            </a:r>
            <a:r>
              <a:rPr lang="en-US" sz="3600" dirty="0" err="1"/>
              <a:t>akiñcanassavā</a:t>
            </a:r>
            <a:r>
              <a:rPr lang="en-US" sz="3600" dirty="0"/>
              <a:t> </a:t>
            </a:r>
            <a:r>
              <a:rPr lang="en-US" sz="3600" dirty="0" err="1"/>
              <a:t>raññovā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HORACE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96023"/>
              </p:ext>
            </p:extLst>
          </p:nvPr>
        </p:nvGraphicFramePr>
        <p:xfrm>
          <a:off x="2327243" y="2490547"/>
          <a:ext cx="9697076" cy="410075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Nghĩa Việt liên quan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Vô tư, không thiên vị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Pathavī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Mặt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đất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đất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Vivaritabba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Sẽ được mở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Tương phân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Bālako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Đứa con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Kiñcano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có tài sản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Rājant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7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Ghi chú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7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Latin 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Aequa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tellus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pauperi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recluditur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regumque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pueris</a:t>
                      </a:r>
                      <a:endParaRPr lang="en-US" sz="2200" i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6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82602"/>
            <a:ext cx="9697076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Appasmiṃ</a:t>
            </a:r>
            <a:r>
              <a:rPr lang="en-US" sz="3600" dirty="0"/>
              <a:t> </a:t>
            </a:r>
            <a:r>
              <a:rPr lang="en-US" sz="3600" dirty="0" err="1"/>
              <a:t>iṇasmiṃ</a:t>
            </a:r>
            <a:r>
              <a:rPr lang="en-US" sz="3600" dirty="0"/>
              <a:t> </a:t>
            </a:r>
            <a:r>
              <a:rPr lang="en-US" sz="3600" dirty="0" err="1"/>
              <a:t>karonte</a:t>
            </a:r>
            <a:r>
              <a:rPr lang="en-US" sz="3600" dirty="0"/>
              <a:t> </a:t>
            </a:r>
            <a:r>
              <a:rPr lang="en-US" sz="3600" dirty="0" err="1"/>
              <a:t>iṇāyikaṃ</a:t>
            </a:r>
            <a:r>
              <a:rPr lang="en-US" sz="3600" dirty="0"/>
              <a:t>, </a:t>
            </a:r>
            <a:r>
              <a:rPr lang="en-US" sz="3600" dirty="0" err="1"/>
              <a:t>garu</a:t>
            </a:r>
            <a:r>
              <a:rPr lang="en-US" sz="3600" dirty="0"/>
              <a:t> </a:t>
            </a:r>
            <a:r>
              <a:rPr lang="en-US" sz="3600" dirty="0" err="1"/>
              <a:t>ariṃ</a:t>
            </a:r>
            <a:r>
              <a:rPr lang="en-US" sz="36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LABERIUS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28022"/>
              </p:ext>
            </p:extLst>
          </p:nvPr>
        </p:nvGraphicFramePr>
        <p:xfrm>
          <a:off x="2327243" y="2101596"/>
          <a:ext cx="9697076" cy="40325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4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>
                          <a:effectLst/>
                          <a:latin typeface="Calibri" panose="020F0502020204030204" pitchFamily="34" charset="0"/>
                        </a:rPr>
                        <a:t>Từ Pali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Nghĩa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Việt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liên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quan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Appa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Ít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Iṇaṃ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Món nợ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Karoti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Làm, tạo ra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Iṇāyiko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 nợ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="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Garu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Nặng, nhiều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1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="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Ari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Kẻ thù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3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Ghi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chú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@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Giản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lược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endParaRPr lang="en-US" sz="22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@ [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Garu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2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tính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16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Latin 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debitorem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gravius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inimicum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facit</a:t>
                      </a:r>
                      <a:endParaRPr lang="en-US" sz="2200" i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93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944284"/>
            <a:ext cx="9697076" cy="1200329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600" dirty="0" err="1"/>
              <a:t>Pāpassa</a:t>
            </a:r>
            <a:r>
              <a:rPr lang="en-US" sz="3600" dirty="0"/>
              <a:t> </a:t>
            </a:r>
            <a:r>
              <a:rPr lang="en-US" sz="3600" dirty="0" err="1"/>
              <a:t>dhammo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ruppeyya</a:t>
            </a:r>
            <a:r>
              <a:rPr lang="en-US" sz="3600" dirty="0"/>
              <a:t> </a:t>
            </a:r>
            <a:r>
              <a:rPr lang="en-US" sz="3600" dirty="0" err="1"/>
              <a:t>nītiyā</a:t>
            </a:r>
            <a:r>
              <a:rPr lang="en-US" sz="3600" dirty="0"/>
              <a:t> </a:t>
            </a:r>
            <a:r>
              <a:rPr lang="en-US" sz="3600" dirty="0" err="1"/>
              <a:t>yā</a:t>
            </a:r>
            <a:r>
              <a:rPr lang="en-US" sz="3600" dirty="0"/>
              <a:t> </a:t>
            </a:r>
            <a:r>
              <a:rPr lang="en-US" sz="3600" dirty="0" err="1"/>
              <a:t>bhave</a:t>
            </a:r>
            <a:r>
              <a:rPr lang="en-US" sz="3600" dirty="0"/>
              <a:t> </a:t>
            </a:r>
            <a:r>
              <a:rPr lang="en-US" sz="3600" dirty="0" err="1"/>
              <a:t>anantaraṃ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NGẠN NGỮ LATIN</a:t>
            </a:r>
            <a:endParaRPr lang="en-US" dirty="0">
              <a:solidFill>
                <a:srgbClr val="FBC25D"/>
              </a:solidFill>
              <a:cs typeface="Calibri Light" panose="020F0302020204030204" pitchFamily="34" charset="0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8312"/>
              </p:ext>
            </p:extLst>
          </p:nvPr>
        </p:nvGraphicFramePr>
        <p:xfrm>
          <a:off x="2327243" y="2328014"/>
          <a:ext cx="9697076" cy="43586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4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Pali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Nghĩa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Việt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liên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quan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loại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Pāpaṃ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Việc ác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Bản chất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Ruppati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Thay đổi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Nīti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Luật lệ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15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Bhavati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tồn</a:t>
                      </a:r>
                      <a:r>
                        <a:rPr lang="en-US" sz="2200" baseline="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="1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Anantaraṃ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Sau đó</a:t>
                      </a:r>
                      <a:endParaRPr lang="en-US" sz="22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Ghi</a:t>
                      </a: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Calibri" panose="020F0502020204030204" pitchFamily="34" charset="0"/>
                        </a:rPr>
                        <a:t>chú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US" sz="22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baseline="0">
                          <a:effectLst/>
                          <a:latin typeface="Calibri" panose="020F0502020204030204" pitchFamily="34" charset="0"/>
                        </a:rPr>
                        <a:t>Câu gốc Latin </a:t>
                      </a:r>
                      <a:endParaRPr lang="en-US" sz="2200" i="1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Aestimatio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delicti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praeteriti</a:t>
                      </a:r>
                      <a:r>
                        <a:rPr lang="en-US" sz="2200" i="1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ex post facto non </a:t>
                      </a:r>
                      <a:r>
                        <a:rPr lang="en-US" sz="2200" i="1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crescit</a:t>
                      </a:r>
                      <a:endParaRPr lang="en-US" sz="2200" i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fr-FR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SANDHI</a:t>
            </a:r>
            <a:endParaRPr lang="en-US" sz="36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15"/>
            <a:ext cx="10702491" cy="4353808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-ā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Nguyên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thūṇa</a:t>
            </a: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upanīta</a:t>
            </a: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thūṇ’ūpanita</a:t>
            </a:r>
            <a:endParaRPr lang="en-US" b="1" dirty="0">
              <a:effectLst/>
              <a:highlight>
                <a:srgbClr val="FBC25D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10.2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–ā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–ā–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mahā</a:t>
            </a: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ānisaṃsaṃ</a:t>
            </a:r>
            <a:r>
              <a:rPr lang="en-US" b="1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mahānisaṃsaṃ</a:t>
            </a:r>
            <a:endParaRPr lang="en-US" b="1" dirty="0">
              <a:effectLst/>
              <a:highlight>
                <a:srgbClr val="FBC25D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2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(KN)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Akkodhano’nupanāhī</a:t>
            </a:r>
            <a:r>
              <a:rPr lang="en-US" sz="3600" dirty="0"/>
              <a:t> - </a:t>
            </a:r>
            <a:r>
              <a:rPr lang="en-US" sz="3600" dirty="0" err="1"/>
              <a:t>amāyo</a:t>
            </a:r>
            <a:r>
              <a:rPr lang="en-US" sz="3600" dirty="0"/>
              <a:t> </a:t>
            </a:r>
            <a:r>
              <a:rPr lang="en-US" sz="3600" dirty="0" err="1"/>
              <a:t>rittapesuṇo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tādisako</a:t>
            </a:r>
            <a:r>
              <a:rPr lang="en-US" sz="3600" dirty="0"/>
              <a:t> bhikkhu –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pecca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. 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Akkodhano’nupanāhī</a:t>
            </a:r>
            <a:r>
              <a:rPr lang="en-US" sz="3600" dirty="0"/>
              <a:t> - </a:t>
            </a:r>
            <a:r>
              <a:rPr lang="en-US" sz="3600" dirty="0" err="1"/>
              <a:t>amāyo</a:t>
            </a:r>
            <a:r>
              <a:rPr lang="en-US" sz="3600" dirty="0"/>
              <a:t> </a:t>
            </a:r>
            <a:r>
              <a:rPr lang="en-US" sz="3600" dirty="0" err="1"/>
              <a:t>rittapesuṇo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guttadvāro</a:t>
            </a:r>
            <a:r>
              <a:rPr lang="en-US" sz="3600" dirty="0"/>
              <a:t> </a:t>
            </a:r>
            <a:r>
              <a:rPr lang="en-US" sz="3600" dirty="0" err="1"/>
              <a:t>sadā</a:t>
            </a:r>
            <a:r>
              <a:rPr lang="en-US" sz="3600" dirty="0"/>
              <a:t> </a:t>
            </a:r>
            <a:r>
              <a:rPr lang="en-US" sz="3600" dirty="0" err="1"/>
              <a:t>bhikkhu</a:t>
            </a:r>
            <a:r>
              <a:rPr lang="en-US" sz="3600" dirty="0"/>
              <a:t> -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pecca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(KN)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Akkodhano’nupanāhī</a:t>
            </a:r>
            <a:r>
              <a:rPr lang="en-US" sz="3600" dirty="0"/>
              <a:t> - </a:t>
            </a:r>
            <a:r>
              <a:rPr lang="en-US" sz="3600" dirty="0" err="1"/>
              <a:t>amāyo</a:t>
            </a:r>
            <a:r>
              <a:rPr lang="en-US" sz="3600" dirty="0"/>
              <a:t> </a:t>
            </a:r>
            <a:r>
              <a:rPr lang="en-US" sz="3600" dirty="0" err="1"/>
              <a:t>rittapesuṇo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kalyāṇasīlo</a:t>
            </a:r>
            <a:r>
              <a:rPr lang="en-US" sz="3600" dirty="0"/>
              <a:t> so </a:t>
            </a:r>
            <a:r>
              <a:rPr lang="en-US" sz="3600" dirty="0" err="1"/>
              <a:t>bhikkhu</a:t>
            </a:r>
            <a:r>
              <a:rPr lang="en-US" sz="3600" dirty="0"/>
              <a:t> -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pecca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.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Akkodhano’nupanāhī</a:t>
            </a:r>
            <a:r>
              <a:rPr lang="en-US" sz="3600" dirty="0"/>
              <a:t> - </a:t>
            </a:r>
            <a:r>
              <a:rPr lang="en-US" sz="3600" dirty="0" err="1"/>
              <a:t>amāyo</a:t>
            </a:r>
            <a:r>
              <a:rPr lang="en-US" sz="3600" dirty="0"/>
              <a:t> </a:t>
            </a:r>
            <a:r>
              <a:rPr lang="en-US" sz="3600" dirty="0" err="1"/>
              <a:t>rittapesuṇo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kalyāṇamitto</a:t>
            </a:r>
            <a:r>
              <a:rPr lang="en-US" sz="3600" dirty="0"/>
              <a:t> so </a:t>
            </a:r>
            <a:r>
              <a:rPr lang="en-US" sz="3600" dirty="0" err="1"/>
              <a:t>bhikkhu</a:t>
            </a:r>
            <a:r>
              <a:rPr lang="en-US" sz="3600" dirty="0"/>
              <a:t> -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pecca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.</a:t>
            </a:r>
          </a:p>
          <a:p>
            <a:r>
              <a:rPr lang="en-US" sz="3600" dirty="0"/>
              <a:t> </a:t>
            </a:r>
          </a:p>
          <a:p>
            <a:r>
              <a:rPr lang="en-US" sz="3600" dirty="0" err="1"/>
              <a:t>Akkodhano’nupanāhī</a:t>
            </a:r>
            <a:r>
              <a:rPr lang="en-US" sz="3600" dirty="0"/>
              <a:t> - </a:t>
            </a:r>
            <a:r>
              <a:rPr lang="en-US" sz="3600" dirty="0" err="1"/>
              <a:t>amāyo</a:t>
            </a:r>
            <a:r>
              <a:rPr lang="en-US" sz="3600" dirty="0"/>
              <a:t> </a:t>
            </a:r>
            <a:r>
              <a:rPr lang="en-US" sz="3600" dirty="0" err="1"/>
              <a:t>rittapesuṇo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kalyāṇapañño</a:t>
            </a:r>
            <a:r>
              <a:rPr lang="en-US" sz="3600" dirty="0"/>
              <a:t> so </a:t>
            </a:r>
            <a:r>
              <a:rPr lang="en-US" sz="3600" dirty="0" err="1"/>
              <a:t>bhikkhu</a:t>
            </a:r>
            <a:r>
              <a:rPr lang="en-US" sz="3600" dirty="0"/>
              <a:t> -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pecca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socati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6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563884"/>
              </p:ext>
            </p:extLst>
          </p:nvPr>
        </p:nvGraphicFramePr>
        <p:xfrm>
          <a:off x="838200" y="2074898"/>
          <a:ext cx="10579609" cy="45234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13490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663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14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Kodhana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Sân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giận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Upanāhin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ác 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Xảo trá, gian lận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Ritta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Trống rỗng, cạn sạch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Pesuṇaṃ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vu cáo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645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~/tad/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</a:t>
                      </a:r>
                      <a:endParaRPr lang="en-US" sz="2000" b="1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etaṃ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~/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 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ấy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ấy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Thật vậy, đúng vậy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Tādisaka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Evaṃ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915593"/>
              </p:ext>
            </p:extLst>
          </p:nvPr>
        </p:nvGraphicFramePr>
        <p:xfrm>
          <a:off x="838200" y="2158027"/>
          <a:ext cx="10579609" cy="414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48313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0702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423513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6492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Pecca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Sau khi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Socati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Than van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Gutta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phòng hộ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Dvāra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giác quan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Sadā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Luôn luôn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Kalyāṇa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Tốt đẹp, thiện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Sīla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giới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36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Mitta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bạn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Pañña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trí tuệ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6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76612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(MP)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Rājā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: «</a:t>
            </a:r>
            <a:r>
              <a:rPr lang="en-US" sz="3600" dirty="0" err="1"/>
              <a:t>Bhante</a:t>
            </a:r>
            <a:r>
              <a:rPr lang="en-US" sz="3600" dirty="0"/>
              <a:t> </a:t>
            </a:r>
            <a:r>
              <a:rPr lang="en-US" sz="3600" dirty="0" err="1"/>
              <a:t>Nāgasena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r>
              <a:rPr lang="en-US" sz="3600" dirty="0"/>
              <a:t> </a:t>
            </a:r>
            <a:r>
              <a:rPr lang="en-US" sz="3600" dirty="0" err="1"/>
              <a:t>kālakato</a:t>
            </a:r>
            <a:r>
              <a:rPr lang="en-US" sz="3600" dirty="0"/>
              <a:t> </a:t>
            </a:r>
            <a:r>
              <a:rPr lang="en-US" sz="3600" dirty="0" err="1"/>
              <a:t>Brahmaloke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</a:t>
            </a:r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idha</a:t>
            </a:r>
            <a:r>
              <a:rPr lang="en-US" sz="3600" dirty="0"/>
              <a:t> </a:t>
            </a:r>
            <a:r>
              <a:rPr lang="en-US" sz="3600" dirty="0" err="1"/>
              <a:t>kālakato</a:t>
            </a:r>
            <a:endParaRPr lang="en-US" sz="3600" dirty="0"/>
          </a:p>
          <a:p>
            <a:r>
              <a:rPr lang="en-US" sz="3600" dirty="0" err="1"/>
              <a:t>Kasmīre</a:t>
            </a:r>
            <a:r>
              <a:rPr lang="en-US" sz="3600" dirty="0"/>
              <a:t> </a:t>
            </a:r>
            <a:r>
              <a:rPr lang="en-US" sz="3600" dirty="0" err="1"/>
              <a:t>uppajjeyya</a:t>
            </a:r>
            <a:r>
              <a:rPr lang="en-US" sz="3600" dirty="0"/>
              <a:t>, ko </a:t>
            </a:r>
            <a:r>
              <a:rPr lang="en-US" sz="3600" dirty="0" err="1"/>
              <a:t>cirataraṃ</a:t>
            </a:r>
            <a:r>
              <a:rPr lang="en-US" sz="3600" dirty="0"/>
              <a:t> ko </a:t>
            </a:r>
            <a:r>
              <a:rPr lang="en-US" sz="3600" dirty="0" err="1"/>
              <a:t>sīghataran»ti</a:t>
            </a:r>
            <a:r>
              <a:rPr lang="en-US" sz="3600" dirty="0"/>
              <a:t>?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Samakaṃ</a:t>
            </a:r>
            <a:r>
              <a:rPr lang="en-US" sz="3600" dirty="0"/>
              <a:t>, </a:t>
            </a:r>
            <a:r>
              <a:rPr lang="en-US" sz="3600" dirty="0" err="1"/>
              <a:t>mahārājâ»ti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Opammaṃ</a:t>
            </a:r>
            <a:r>
              <a:rPr lang="en-US" sz="3600" dirty="0"/>
              <a:t> </a:t>
            </a:r>
            <a:r>
              <a:rPr lang="en-US" sz="3600" dirty="0" err="1"/>
              <a:t>karohî»ti</a:t>
            </a:r>
            <a:r>
              <a:rPr lang="en-US" sz="3600" dirty="0"/>
              <a:t>. 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Kuhiṃ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, </a:t>
            </a:r>
            <a:r>
              <a:rPr lang="en-US" sz="3600" dirty="0" err="1"/>
              <a:t>mahārāja</a:t>
            </a:r>
            <a:r>
              <a:rPr lang="en-US" sz="3600" dirty="0"/>
              <a:t>, </a:t>
            </a:r>
            <a:r>
              <a:rPr lang="en-US" sz="3600" dirty="0" err="1"/>
              <a:t>tava</a:t>
            </a:r>
            <a:r>
              <a:rPr lang="en-US" sz="3600" dirty="0"/>
              <a:t> </a:t>
            </a:r>
            <a:r>
              <a:rPr lang="en-US" sz="3600" dirty="0" err="1"/>
              <a:t>jātanagaran»ti</a:t>
            </a:r>
            <a:r>
              <a:rPr lang="en-US" sz="3600" dirty="0"/>
              <a:t>?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Atthi</a:t>
            </a:r>
            <a:r>
              <a:rPr lang="en-US" sz="3600" dirty="0"/>
              <a:t>, </a:t>
            </a:r>
            <a:r>
              <a:rPr lang="en-US" sz="3600" dirty="0" err="1"/>
              <a:t>bhante</a:t>
            </a:r>
            <a:r>
              <a:rPr lang="en-US" sz="3600" dirty="0"/>
              <a:t>, </a:t>
            </a:r>
            <a:r>
              <a:rPr lang="en-US" sz="3600" dirty="0" err="1"/>
              <a:t>Kalasigāmo</a:t>
            </a:r>
            <a:r>
              <a:rPr lang="en-US" sz="3600" dirty="0"/>
              <a:t> </a:t>
            </a:r>
            <a:r>
              <a:rPr lang="en-US" sz="3600" dirty="0" err="1"/>
              <a:t>nāma</a:t>
            </a:r>
            <a:r>
              <a:rPr lang="en-US" sz="3600" dirty="0"/>
              <a:t>, </a:t>
            </a:r>
            <a:r>
              <a:rPr lang="en-US" sz="3600" dirty="0" err="1"/>
              <a:t>tatthâhaṃ</a:t>
            </a:r>
            <a:r>
              <a:rPr lang="en-US" sz="3600" dirty="0"/>
              <a:t> </a:t>
            </a:r>
            <a:r>
              <a:rPr lang="en-US" sz="3600" dirty="0" err="1"/>
              <a:t>jāto»ti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2520</Words>
  <Application>Microsoft Office PowerPoint</Application>
  <PresentationFormat>Widescreen</PresentationFormat>
  <Paragraphs>771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5. 9. kāma</vt:lpstr>
      <vt:lpstr>5. 10. SANDHI</vt:lpstr>
      <vt:lpstr>  Đoạn kinh 6 (KN)</vt:lpstr>
      <vt:lpstr>  Đoạn kinh 6 (KN)</vt:lpstr>
      <vt:lpstr> TỪ VỰNG ĐOẠN KINH 6</vt:lpstr>
      <vt:lpstr> TỪ VỰNG ĐOẠN KINH 6</vt:lpstr>
      <vt:lpstr> NGỮ PHÁP ĐOẠN KINH 6</vt:lpstr>
      <vt:lpstr> ĐOẠN KINH 7 (MP)</vt:lpstr>
      <vt:lpstr> ĐOẠN KINH 7 (MP)</vt:lpstr>
      <vt:lpstr> ĐOẠN KINH 7 (MP)</vt:lpstr>
      <vt:lpstr> ĐOẠN KINH 7 (MP)</vt:lpstr>
      <vt:lpstr> ĐOẠN KINH 7 (MP)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NGỮ PHÁP ĐOẠN KINH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667</cp:revision>
  <dcterms:created xsi:type="dcterms:W3CDTF">2019-07-07T09:47:49Z</dcterms:created>
  <dcterms:modified xsi:type="dcterms:W3CDTF">2021-05-08T01:26:14Z</dcterms:modified>
</cp:coreProperties>
</file>