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6" roundtripDataSignature="AMtx7mh+sFqybokKW0i1PQ+lliV7auCc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D00499-E405-4313-8EAC-642EEAAF4DFC}">
  <a:tblStyle styleId="{F0D00499-E405-4313-8EAC-642EEAAF4DF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829A5093-9E74-4F53-9017-2B725440B370}"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Đuôi danh từ, động từ làm rõ ý nghĩa</a:t>
            </a:r>
            <a:endParaRPr/>
          </a:p>
        </p:txBody>
      </p:sp>
      <p:sp>
        <p:nvSpPr>
          <p:cNvPr id="286" name="Google Shape;28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Nam Tính, Nữ Trính, Trung Tính do cách biến đuôi đặc thù</a:t>
            </a:r>
            <a:endParaRPr/>
          </a:p>
        </p:txBody>
      </p:sp>
      <p:sp>
        <p:nvSpPr>
          <p:cNvPr id="135" name="Google Shape;13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Nam Tính, Nữ Trính, Trung Tính do cách biến đuôi đặc thù</a:t>
            </a:r>
            <a:endParaRPr/>
          </a:p>
        </p:txBody>
      </p:sp>
      <p:sp>
        <p:nvSpPr>
          <p:cNvPr id="162" name="Google Shape;16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blipFill>
          <a:blip r:embed="rId2">
            <a:alphaModFix/>
          </a:blip>
          <a:stretch>
            <a:fillRect/>
          </a:stretch>
        </a:blipFill>
      </p:bgPr>
    </p:bg>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6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6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3"/>
          <p:cNvSpPr/>
          <p:nvPr>
            <p:ph idx="2" type="pic"/>
          </p:nvPr>
        </p:nvSpPr>
        <p:spPr>
          <a:xfrm>
            <a:off x="5183188" y="987425"/>
            <a:ext cx="6172200" cy="4873625"/>
          </a:xfrm>
          <a:prstGeom prst="rect">
            <a:avLst/>
          </a:prstGeom>
          <a:noFill/>
          <a:ln>
            <a:noFill/>
          </a:ln>
        </p:spPr>
      </p:sp>
      <p:sp>
        <p:nvSpPr>
          <p:cNvPr id="77" name="Google Shape;77;p6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6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6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6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53"/>
          <p:cNvSpPr txBox="1"/>
          <p:nvPr>
            <p:ph type="title"/>
          </p:nvPr>
        </p:nvSpPr>
        <p:spPr>
          <a:xfrm>
            <a:off x="2159563" y="0"/>
            <a:ext cx="10032437" cy="11792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4400"/>
              <a:buFont typeface="Calibri"/>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3"/>
          <p:cNvSpPr txBox="1"/>
          <p:nvPr>
            <p:ph idx="1" type="body"/>
          </p:nvPr>
        </p:nvSpPr>
        <p:spPr>
          <a:xfrm>
            <a:off x="2639616" y="1316766"/>
            <a:ext cx="9217024" cy="61419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667"/>
              <a:buNone/>
              <a:defRPr sz="2667">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53"/>
          <p:cNvSpPr txBox="1"/>
          <p:nvPr>
            <p:ph idx="2" type="body"/>
          </p:nvPr>
        </p:nvSpPr>
        <p:spPr>
          <a:xfrm>
            <a:off x="2653408" y="2218994"/>
            <a:ext cx="9217024" cy="3994316"/>
          </a:xfrm>
          <a:prstGeom prst="rect">
            <a:avLst/>
          </a:prstGeom>
          <a:noFill/>
          <a:ln>
            <a:noFill/>
          </a:ln>
        </p:spPr>
        <p:txBody>
          <a:bodyPr anchorCtr="0" anchor="t" bIns="45700" lIns="396000" spcFirstLastPara="1" rIns="91425" wrap="square" tIns="45700">
            <a:normAutofit/>
          </a:bodyPr>
          <a:lstStyle>
            <a:lvl1pPr indent="-228600" lvl="0" marL="457200" algn="l">
              <a:lnSpc>
                <a:spcPct val="90000"/>
              </a:lnSpc>
              <a:spcBef>
                <a:spcPts val="1000"/>
              </a:spcBef>
              <a:spcAft>
                <a:spcPts val="0"/>
              </a:spcAft>
              <a:buClr>
                <a:srgbClr val="3F3F3F"/>
              </a:buClr>
              <a:buSzPts val="1867"/>
              <a:buNone/>
              <a:defRPr sz="1867">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55"/>
          <p:cNvSpPr txBox="1"/>
          <p:nvPr>
            <p:ph type="title"/>
          </p:nvPr>
        </p:nvSpPr>
        <p:spPr>
          <a:xfrm>
            <a:off x="0" y="0"/>
            <a:ext cx="12192000" cy="11792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4400"/>
              <a:buFont typeface="Calibri"/>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5"/>
          <p:cNvSpPr txBox="1"/>
          <p:nvPr>
            <p:ph idx="1" type="body"/>
          </p:nvPr>
        </p:nvSpPr>
        <p:spPr>
          <a:xfrm>
            <a:off x="527381" y="1508787"/>
            <a:ext cx="11329259" cy="61419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667"/>
              <a:buNone/>
              <a:defRPr sz="2667">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5"/>
          <p:cNvSpPr txBox="1"/>
          <p:nvPr>
            <p:ph idx="2" type="body"/>
          </p:nvPr>
        </p:nvSpPr>
        <p:spPr>
          <a:xfrm>
            <a:off x="541173" y="2411015"/>
            <a:ext cx="11329259" cy="3994316"/>
          </a:xfrm>
          <a:prstGeom prst="rect">
            <a:avLst/>
          </a:prstGeom>
          <a:noFill/>
          <a:ln>
            <a:noFill/>
          </a:ln>
        </p:spPr>
        <p:txBody>
          <a:bodyPr anchorCtr="0" anchor="t" bIns="45700" lIns="396000" spcFirstLastPara="1" rIns="91425" wrap="square" tIns="45700">
            <a:normAutofit/>
          </a:bodyPr>
          <a:lstStyle>
            <a:lvl1pPr indent="-228600" lvl="0" marL="457200" algn="l">
              <a:lnSpc>
                <a:spcPct val="90000"/>
              </a:lnSpc>
              <a:spcBef>
                <a:spcPts val="1000"/>
              </a:spcBef>
              <a:spcAft>
                <a:spcPts val="0"/>
              </a:spcAft>
              <a:buClr>
                <a:srgbClr val="3F3F3F"/>
              </a:buClr>
              <a:buSzPts val="1867"/>
              <a:buNone/>
              <a:defRPr sz="1867">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5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5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5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5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9.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9.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7.png"/><Relationship Id="rId4" Type="http://schemas.openxmlformats.org/officeDocument/2006/relationships/image" Target="../media/image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5582653" y="720437"/>
            <a:ext cx="6609347" cy="3538742"/>
          </a:xfrm>
          <a:prstGeom prst="rect">
            <a:avLst/>
          </a:prstGeom>
          <a:solidFill>
            <a:srgbClr val="471200">
              <a:alpha val="8862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FFD966"/>
                </a:solidFill>
                <a:latin typeface="Twentieth Century"/>
                <a:ea typeface="Twentieth Century"/>
                <a:cs typeface="Twentieth Century"/>
                <a:sym typeface="Twentieth Century"/>
              </a:rPr>
              <a:t>LỚP PALI</a:t>
            </a:r>
            <a:endParaRPr/>
          </a:p>
          <a:p>
            <a:pPr indent="0" lvl="0" marL="0" marR="0" rtl="0" algn="ctr">
              <a:spcBef>
                <a:spcPts val="0"/>
              </a:spcBef>
              <a:spcAft>
                <a:spcPts val="0"/>
              </a:spcAft>
              <a:buNone/>
            </a:pPr>
            <a:r>
              <a:rPr b="0" i="0" lang="en-US" sz="4800" u="none" cap="none" strike="noStrike">
                <a:solidFill>
                  <a:srgbClr val="FFD966"/>
                </a:solidFill>
                <a:latin typeface="Twentieth Century"/>
                <a:ea typeface="Twentieth Century"/>
                <a:cs typeface="Twentieth Century"/>
                <a:sym typeface="Twentieth Century"/>
              </a:rPr>
              <a:t>CHÙA NAM TÔNG</a:t>
            </a:r>
            <a:endParaRPr/>
          </a:p>
          <a:p>
            <a:pPr indent="0" lvl="0" marL="0" marR="0" rtl="0" algn="just">
              <a:spcBef>
                <a:spcPts val="0"/>
              </a:spcBef>
              <a:spcAft>
                <a:spcPts val="0"/>
              </a:spcAft>
              <a:buNone/>
            </a:pPr>
            <a:r>
              <a:t/>
            </a:r>
            <a:endParaRPr b="0" i="0" sz="24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n-US" sz="2400" u="none" cap="none" strike="noStrike">
                <a:solidFill>
                  <a:schemeClr val="lt1"/>
                </a:solidFill>
                <a:latin typeface="Calibri"/>
                <a:ea typeface="Calibri"/>
                <a:cs typeface="Calibri"/>
                <a:sym typeface="Calibri"/>
              </a:rPr>
              <a:t>Giáo viên Hướng dẫn: </a:t>
            </a:r>
            <a:r>
              <a:rPr b="1" i="0" lang="en-US" sz="2400" u="none" cap="none" strike="noStrike">
                <a:solidFill>
                  <a:schemeClr val="lt1"/>
                </a:solidFill>
                <a:latin typeface="Calibri"/>
                <a:ea typeface="Calibri"/>
                <a:cs typeface="Calibri"/>
                <a:sym typeface="Calibri"/>
              </a:rPr>
              <a:t>HUỲNH TRỌNG KHÁNH</a:t>
            </a:r>
            <a:endParaRPr/>
          </a:p>
          <a:p>
            <a:pPr indent="0" lvl="0" marL="0" marR="0" rtl="0" algn="just">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n-US" sz="1900" u="none" cap="none" strike="noStrike">
                <a:solidFill>
                  <a:schemeClr val="lt1"/>
                </a:solidFill>
                <a:latin typeface="Calibri"/>
                <a:ea typeface="Calibri"/>
                <a:cs typeface="Calibri"/>
                <a:sym typeface="Calibri"/>
              </a:rPr>
              <a:t>Giáo Trình: A NEW COURSE IN READING PALI – Entering the Word of the Buddha (Tác giả: JAMES W.GAIR và W.S. KARUNATILLAKE)</a:t>
            </a:r>
            <a:endParaRPr/>
          </a:p>
          <a:p>
            <a:pPr indent="0" lvl="0" marL="0" marR="0" rtl="0" algn="just">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5582653" y="4800599"/>
            <a:ext cx="6609347" cy="982579"/>
          </a:xfrm>
          <a:prstGeom prst="rect">
            <a:avLst/>
          </a:prstGeom>
          <a:solidFill>
            <a:srgbClr val="471200">
              <a:alpha val="8862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FFD966"/>
                </a:solidFill>
                <a:latin typeface="Twentieth Century"/>
                <a:ea typeface="Twentieth Century"/>
                <a:cs typeface="Twentieth Century"/>
                <a:sym typeface="Twentieth Century"/>
              </a:rPr>
              <a:t>BÀI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1103586" y="270532"/>
            <a:ext cx="10250214"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a:t>
            </a:r>
            <a:r>
              <a:rPr lang="en-US" sz="3200">
                <a:solidFill>
                  <a:srgbClr val="FBC25D"/>
                </a:solidFill>
              </a:rPr>
              <a:t>DANH TỪ TRUNG TÍNH TẬN CÙNG –a / Rūpa (sắc)</a:t>
            </a:r>
            <a:br>
              <a:rPr lang="en-US" sz="3200">
                <a:solidFill>
                  <a:srgbClr val="FBC25D"/>
                </a:solidFill>
              </a:rPr>
            </a:br>
            <a:r>
              <a:rPr lang="en-US" sz="3200">
                <a:solidFill>
                  <a:srgbClr val="FBC25D"/>
                </a:solidFill>
              </a:rPr>
              <a:t>	</a:t>
            </a:r>
            <a:endParaRPr/>
          </a:p>
        </p:txBody>
      </p:sp>
      <p:pic>
        <p:nvPicPr>
          <p:cNvPr descr="A close up of a tree&#10;&#10;Description automatically generated" id="185" name="Google Shape;185;p10"/>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186" name="Google Shape;186;p10"/>
          <p:cNvPicPr preferRelativeResize="0"/>
          <p:nvPr/>
        </p:nvPicPr>
        <p:blipFill rotWithShape="1">
          <a:blip r:embed="rId4">
            <a:alphaModFix/>
          </a:blip>
          <a:srcRect b="62988" l="70855" r="1131" t="0"/>
          <a:stretch/>
        </p:blipFill>
        <p:spPr>
          <a:xfrm>
            <a:off x="10535553" y="279781"/>
            <a:ext cx="563739" cy="1325563"/>
          </a:xfrm>
          <a:prstGeom prst="rect">
            <a:avLst/>
          </a:prstGeom>
          <a:noFill/>
          <a:ln>
            <a:noFill/>
          </a:ln>
        </p:spPr>
      </p:pic>
      <p:sp>
        <p:nvSpPr>
          <p:cNvPr id="187" name="Google Shape;187;p10"/>
          <p:cNvSpPr txBox="1"/>
          <p:nvPr>
            <p:ph idx="1" type="body"/>
          </p:nvPr>
        </p:nvSpPr>
        <p:spPr>
          <a:xfrm>
            <a:off x="838200" y="2115878"/>
            <a:ext cx="10515600" cy="37646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br>
              <a:rPr lang="en-US"/>
            </a:br>
            <a:endParaRPr/>
          </a:p>
        </p:txBody>
      </p:sp>
      <p:graphicFrame>
        <p:nvGraphicFramePr>
          <p:cNvPr id="188" name="Google Shape;188;p10"/>
          <p:cNvGraphicFramePr/>
          <p:nvPr/>
        </p:nvGraphicFramePr>
        <p:xfrm>
          <a:off x="1103586" y="1885019"/>
          <a:ext cx="3000000" cy="3000000"/>
        </p:xfrm>
        <a:graphic>
          <a:graphicData uri="http://schemas.openxmlformats.org/drawingml/2006/table">
            <a:tbl>
              <a:tblPr bandRow="1" firstCol="1" firstRow="1">
                <a:noFill/>
                <a:tableStyleId>{829A5093-9E74-4F53-9017-2B725440B370}</a:tableStyleId>
              </a:tblPr>
              <a:tblGrid>
                <a:gridCol w="2885700"/>
                <a:gridCol w="4478825"/>
                <a:gridCol w="2885700"/>
              </a:tblGrid>
              <a:tr h="464050">
                <a:tc>
                  <a:txBody>
                    <a:bodyPr/>
                    <a:lstStyle/>
                    <a:p>
                      <a:pPr indent="0" lvl="0" marL="0" marR="0" rtl="0" algn="l">
                        <a:lnSpc>
                          <a:spcPct val="115000"/>
                        </a:lnSpc>
                        <a:spcBef>
                          <a:spcPts val="0"/>
                        </a:spcBef>
                        <a:spcAft>
                          <a:spcPts val="0"/>
                        </a:spcAft>
                        <a:buNone/>
                      </a:pPr>
                      <a:r>
                        <a:rPr lang="en-US" sz="2400"/>
                        <a:t>Dạng biến cách</a:t>
                      </a:r>
                      <a:endParaRPr sz="24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400"/>
                        <a:t>Số ít</a:t>
                      </a:r>
                      <a:endParaRPr sz="24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400"/>
                        <a:t>Số nhiều</a:t>
                      </a:r>
                      <a:endParaRPr sz="2400">
                        <a:latin typeface="Calibri"/>
                        <a:ea typeface="Calibri"/>
                        <a:cs typeface="Calibri"/>
                        <a:sym typeface="Calibri"/>
                      </a:endParaRPr>
                    </a:p>
                  </a:txBody>
                  <a:tcPr marT="0" marB="0" marR="68575" marL="68575"/>
                </a:tc>
              </a:tr>
              <a:tr h="449575">
                <a:tc>
                  <a:txBody>
                    <a:bodyPr/>
                    <a:lstStyle/>
                    <a:p>
                      <a:pPr indent="0" lvl="0" marL="0" marR="0" rtl="0" algn="l">
                        <a:lnSpc>
                          <a:spcPct val="115000"/>
                        </a:lnSpc>
                        <a:spcBef>
                          <a:spcPts val="0"/>
                        </a:spcBef>
                        <a:spcAft>
                          <a:spcPts val="0"/>
                        </a:spcAft>
                        <a:buNone/>
                      </a:pPr>
                      <a:r>
                        <a:rPr lang="en-US" sz="2400">
                          <a:solidFill>
                            <a:srgbClr val="C00000"/>
                          </a:solidFill>
                        </a:rPr>
                        <a:t>Chủ cách</a:t>
                      </a:r>
                      <a:endParaRPr sz="2400">
                        <a:solidFill>
                          <a:srgbClr val="C00000"/>
                        </a:solidFill>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None/>
                      </a:pPr>
                      <a:r>
                        <a:rPr lang="en-US" sz="2400">
                          <a:solidFill>
                            <a:srgbClr val="C00000"/>
                          </a:solidFill>
                        </a:rPr>
                        <a:t>Rūp</a:t>
                      </a:r>
                      <a:r>
                        <a:rPr b="1" lang="en-US" sz="2400">
                          <a:solidFill>
                            <a:srgbClr val="C00000"/>
                          </a:solidFill>
                        </a:rPr>
                        <a:t>aṃ </a:t>
                      </a:r>
                      <a:endParaRPr b="1" sz="2400">
                        <a:solidFill>
                          <a:srgbClr val="C00000"/>
                        </a:solidFill>
                        <a:latin typeface="Calibri"/>
                        <a:ea typeface="Calibri"/>
                        <a:cs typeface="Calibri"/>
                        <a:sym typeface="Calibri"/>
                      </a:endParaRPr>
                    </a:p>
                  </a:txBody>
                  <a:tcPr marT="0" marB="0" marR="68575" marL="68575" anchor="ctr"/>
                </a:tc>
                <a:tc rowSpan="2">
                  <a:txBody>
                    <a:bodyPr/>
                    <a:lstStyle/>
                    <a:p>
                      <a:pPr indent="0" lvl="0" marL="0" marR="0" rtl="0" algn="l">
                        <a:lnSpc>
                          <a:spcPct val="115000"/>
                        </a:lnSpc>
                        <a:spcBef>
                          <a:spcPts val="0"/>
                        </a:spcBef>
                        <a:spcAft>
                          <a:spcPts val="0"/>
                        </a:spcAft>
                        <a:buNone/>
                      </a:pPr>
                      <a:r>
                        <a:rPr lang="en-US" sz="2400">
                          <a:solidFill>
                            <a:srgbClr val="C00000"/>
                          </a:solidFill>
                        </a:rPr>
                        <a:t>Rūp</a:t>
                      </a:r>
                      <a:r>
                        <a:rPr b="1" lang="en-US" sz="2400">
                          <a:solidFill>
                            <a:srgbClr val="C00000"/>
                          </a:solidFill>
                        </a:rPr>
                        <a:t>āni </a:t>
                      </a:r>
                      <a:endParaRPr b="1" sz="2400">
                        <a:solidFill>
                          <a:srgbClr val="C00000"/>
                        </a:solidFill>
                        <a:latin typeface="Calibri"/>
                        <a:ea typeface="Calibri"/>
                        <a:cs typeface="Calibri"/>
                        <a:sym typeface="Calibri"/>
                      </a:endParaRPr>
                    </a:p>
                  </a:txBody>
                  <a:tcPr marT="0" marB="0" marR="68575" marL="68575" anchor="ctr"/>
                </a:tc>
              </a:tr>
              <a:tr h="452450">
                <a:tc>
                  <a:txBody>
                    <a:bodyPr/>
                    <a:lstStyle/>
                    <a:p>
                      <a:pPr indent="0" lvl="0" marL="0" marR="0" rtl="0" algn="l">
                        <a:lnSpc>
                          <a:spcPct val="115000"/>
                        </a:lnSpc>
                        <a:spcBef>
                          <a:spcPts val="0"/>
                        </a:spcBef>
                        <a:spcAft>
                          <a:spcPts val="0"/>
                        </a:spcAft>
                        <a:buNone/>
                      </a:pPr>
                      <a:r>
                        <a:rPr lang="en-US" sz="2400">
                          <a:solidFill>
                            <a:srgbClr val="C00000"/>
                          </a:solidFill>
                        </a:rPr>
                        <a:t>Trực bổ cách</a:t>
                      </a:r>
                      <a:endParaRPr sz="2400">
                        <a:solidFill>
                          <a:srgbClr val="C00000"/>
                        </a:solidFill>
                        <a:latin typeface="Calibri"/>
                        <a:ea typeface="Calibri"/>
                        <a:cs typeface="Calibri"/>
                        <a:sym typeface="Calibri"/>
                      </a:endParaRPr>
                    </a:p>
                  </a:txBody>
                  <a:tcPr marT="0" marB="0" marR="68575" marL="68575"/>
                </a:tc>
                <a:tc vMerge="1"/>
                <a:tc vMerge="1"/>
              </a:tr>
              <a:tr h="452450">
                <a:tc>
                  <a:txBody>
                    <a:bodyPr/>
                    <a:lstStyle/>
                    <a:p>
                      <a:pPr indent="0" lvl="0" marL="0" marR="0" rtl="0" algn="l">
                        <a:lnSpc>
                          <a:spcPct val="115000"/>
                        </a:lnSpc>
                        <a:spcBef>
                          <a:spcPts val="0"/>
                        </a:spcBef>
                        <a:spcAft>
                          <a:spcPts val="0"/>
                        </a:spcAft>
                        <a:buNone/>
                      </a:pPr>
                      <a:r>
                        <a:rPr lang="en-US" sz="2400"/>
                        <a:t>Sở hữu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Rūp</a:t>
                      </a:r>
                      <a:r>
                        <a:rPr b="1" lang="en-US" sz="2400"/>
                        <a:t>assa </a:t>
                      </a:r>
                      <a:endParaRPr b="1" sz="2400">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None/>
                      </a:pPr>
                      <a:r>
                        <a:rPr lang="en-US" sz="2400">
                          <a:solidFill>
                            <a:srgbClr val="C00000"/>
                          </a:solidFill>
                        </a:rPr>
                        <a:t>Rūp</a:t>
                      </a:r>
                      <a:r>
                        <a:rPr b="1" lang="en-US" sz="2400">
                          <a:solidFill>
                            <a:srgbClr val="C00000"/>
                          </a:solidFill>
                        </a:rPr>
                        <a:t>ānaṃ</a:t>
                      </a:r>
                      <a:endParaRPr b="1" sz="2400">
                        <a:solidFill>
                          <a:srgbClr val="C00000"/>
                        </a:solidFill>
                        <a:latin typeface="Calibri"/>
                        <a:ea typeface="Calibri"/>
                        <a:cs typeface="Calibri"/>
                        <a:sym typeface="Calibri"/>
                      </a:endParaRPr>
                    </a:p>
                  </a:txBody>
                  <a:tcPr marT="0" marB="0" marR="68575" marL="68575" anchor="ctr"/>
                </a:tc>
              </a:tr>
              <a:tr h="452450">
                <a:tc>
                  <a:txBody>
                    <a:bodyPr/>
                    <a:lstStyle/>
                    <a:p>
                      <a:pPr indent="0" lvl="0" marL="0" marR="0" rtl="0" algn="l">
                        <a:lnSpc>
                          <a:spcPct val="115000"/>
                        </a:lnSpc>
                        <a:spcBef>
                          <a:spcPts val="0"/>
                        </a:spcBef>
                        <a:spcAft>
                          <a:spcPts val="0"/>
                        </a:spcAft>
                        <a:buNone/>
                      </a:pPr>
                      <a:r>
                        <a:rPr lang="en-US" sz="2400">
                          <a:solidFill>
                            <a:srgbClr val="C00000"/>
                          </a:solidFill>
                        </a:rPr>
                        <a:t>Gián bổ cách</a:t>
                      </a:r>
                      <a:endParaRPr sz="2400">
                        <a:solidFill>
                          <a:srgbClr val="C00000"/>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solidFill>
                            <a:srgbClr val="C00000"/>
                          </a:solidFill>
                        </a:rPr>
                        <a:t>Rūp</a:t>
                      </a:r>
                      <a:r>
                        <a:rPr b="1" lang="en-US" sz="2400">
                          <a:solidFill>
                            <a:srgbClr val="C00000"/>
                          </a:solidFill>
                        </a:rPr>
                        <a:t>āya </a:t>
                      </a:r>
                      <a:r>
                        <a:rPr lang="en-US" sz="2400">
                          <a:solidFill>
                            <a:srgbClr val="C00000"/>
                          </a:solidFill>
                        </a:rPr>
                        <a:t>/ </a:t>
                      </a:r>
                      <a:r>
                        <a:rPr b="1" lang="en-US" sz="2400">
                          <a:solidFill>
                            <a:srgbClr val="C00000"/>
                          </a:solidFill>
                        </a:rPr>
                        <a:t>-assa</a:t>
                      </a:r>
                      <a:endParaRPr b="1" sz="2400">
                        <a:solidFill>
                          <a:srgbClr val="C00000"/>
                        </a:solidFill>
                        <a:latin typeface="Calibri"/>
                        <a:ea typeface="Calibri"/>
                        <a:cs typeface="Calibri"/>
                        <a:sym typeface="Calibri"/>
                      </a:endParaRPr>
                    </a:p>
                  </a:txBody>
                  <a:tcPr marT="0" marB="0" marR="68575" marL="68575"/>
                </a:tc>
                <a:tc vMerge="1"/>
              </a:tr>
              <a:tr h="452450">
                <a:tc>
                  <a:txBody>
                    <a:bodyPr/>
                    <a:lstStyle/>
                    <a:p>
                      <a:pPr indent="0" lvl="0" marL="0" marR="0" rtl="0" algn="l">
                        <a:lnSpc>
                          <a:spcPct val="115000"/>
                        </a:lnSpc>
                        <a:spcBef>
                          <a:spcPts val="0"/>
                        </a:spcBef>
                        <a:spcAft>
                          <a:spcPts val="0"/>
                        </a:spcAft>
                        <a:buNone/>
                      </a:pPr>
                      <a:r>
                        <a:rPr lang="en-US" sz="2400"/>
                        <a:t>Dụng cụ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Rūp</a:t>
                      </a:r>
                      <a:r>
                        <a:rPr b="1" lang="en-US" sz="2400"/>
                        <a:t>ena</a:t>
                      </a:r>
                      <a:endParaRPr b="1" sz="2400">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None/>
                      </a:pPr>
                      <a:r>
                        <a:rPr lang="en-US" sz="2400"/>
                        <a:t>Rūp</a:t>
                      </a:r>
                      <a:r>
                        <a:rPr b="1" lang="en-US" sz="2400"/>
                        <a:t>ehi</a:t>
                      </a:r>
                      <a:r>
                        <a:rPr lang="en-US" sz="2400"/>
                        <a:t> (-</a:t>
                      </a:r>
                      <a:r>
                        <a:rPr b="1" lang="en-US" sz="2400"/>
                        <a:t>ebhi</a:t>
                      </a:r>
                      <a:r>
                        <a:rPr lang="en-US" sz="2400"/>
                        <a:t>)</a:t>
                      </a:r>
                      <a:endParaRPr sz="2400">
                        <a:latin typeface="Calibri"/>
                        <a:ea typeface="Calibri"/>
                        <a:cs typeface="Calibri"/>
                        <a:sym typeface="Calibri"/>
                      </a:endParaRPr>
                    </a:p>
                  </a:txBody>
                  <a:tcPr marT="0" marB="0" marR="68575" marL="68575" anchor="ctr"/>
                </a:tc>
              </a:tr>
              <a:tr h="501275">
                <a:tc>
                  <a:txBody>
                    <a:bodyPr/>
                    <a:lstStyle/>
                    <a:p>
                      <a:pPr indent="0" lvl="0" marL="0" marR="0" rtl="0" algn="l">
                        <a:lnSpc>
                          <a:spcPct val="115000"/>
                        </a:lnSpc>
                        <a:spcBef>
                          <a:spcPts val="0"/>
                        </a:spcBef>
                        <a:spcAft>
                          <a:spcPts val="0"/>
                        </a:spcAft>
                        <a:buNone/>
                      </a:pPr>
                      <a:r>
                        <a:rPr lang="en-US" sz="2400"/>
                        <a:t>Xuất xứ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Rūp</a:t>
                      </a:r>
                      <a:r>
                        <a:rPr b="1" lang="en-US" sz="2400"/>
                        <a:t>ā</a:t>
                      </a:r>
                      <a:r>
                        <a:rPr lang="en-US" sz="2400"/>
                        <a:t> (-</a:t>
                      </a:r>
                      <a:r>
                        <a:rPr b="1" lang="en-US" sz="2400"/>
                        <a:t>asmā</a:t>
                      </a:r>
                      <a:r>
                        <a:rPr lang="en-US" sz="2400"/>
                        <a:t> /-</a:t>
                      </a:r>
                      <a:r>
                        <a:rPr b="1" lang="en-US" sz="2400"/>
                        <a:t>amhā</a:t>
                      </a:r>
                      <a:r>
                        <a:rPr lang="en-US" sz="2400"/>
                        <a:t>)</a:t>
                      </a:r>
                      <a:endParaRPr sz="2400">
                        <a:latin typeface="Calibri"/>
                        <a:ea typeface="Calibri"/>
                        <a:cs typeface="Calibri"/>
                        <a:sym typeface="Calibri"/>
                      </a:endParaRPr>
                    </a:p>
                  </a:txBody>
                  <a:tcPr marT="0" marB="0" marR="68575" marL="68575"/>
                </a:tc>
                <a:tc vMerge="1"/>
              </a:tr>
              <a:tr h="475425">
                <a:tc>
                  <a:txBody>
                    <a:bodyPr/>
                    <a:lstStyle/>
                    <a:p>
                      <a:pPr indent="0" lvl="0" marL="0" marR="0" rtl="0" algn="l">
                        <a:lnSpc>
                          <a:spcPct val="115000"/>
                        </a:lnSpc>
                        <a:spcBef>
                          <a:spcPts val="0"/>
                        </a:spcBef>
                        <a:spcAft>
                          <a:spcPts val="0"/>
                        </a:spcAft>
                        <a:buNone/>
                      </a:pPr>
                      <a:r>
                        <a:rPr lang="en-US" sz="2400"/>
                        <a:t>Vị trí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Rūp</a:t>
                      </a:r>
                      <a:r>
                        <a:rPr b="1" lang="en-US" sz="2400"/>
                        <a:t>e</a:t>
                      </a:r>
                      <a:r>
                        <a:rPr lang="en-US" sz="2400"/>
                        <a:t> (-</a:t>
                      </a:r>
                      <a:r>
                        <a:rPr b="1" lang="en-US" sz="2400"/>
                        <a:t>asmiṃ</a:t>
                      </a:r>
                      <a:r>
                        <a:rPr lang="en-US" sz="2400"/>
                        <a:t> /-</a:t>
                      </a:r>
                      <a:r>
                        <a:rPr b="1" lang="en-US" sz="2400"/>
                        <a:t>amhi</a:t>
                      </a:r>
                      <a:r>
                        <a:rPr lang="en-US" sz="2400"/>
                        <a:t>)</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Rūp</a:t>
                      </a:r>
                      <a:r>
                        <a:rPr b="1" lang="en-US" sz="2400"/>
                        <a:t>esu</a:t>
                      </a:r>
                      <a:endParaRPr b="1" sz="2400">
                        <a:latin typeface="Calibri"/>
                        <a:ea typeface="Calibri"/>
                        <a:cs typeface="Calibri"/>
                        <a:sym typeface="Calibri"/>
                      </a:endParaRPr>
                    </a:p>
                  </a:txBody>
                  <a:tcPr marT="0" marB="0" marR="68575" marL="68575" anchor="ctr"/>
                </a:tc>
              </a:tr>
              <a:tr h="488350">
                <a:tc>
                  <a:txBody>
                    <a:bodyPr/>
                    <a:lstStyle/>
                    <a:p>
                      <a:pPr indent="0" lvl="0" marL="0" marR="0" rtl="0" algn="l">
                        <a:lnSpc>
                          <a:spcPct val="115000"/>
                        </a:lnSpc>
                        <a:spcBef>
                          <a:spcPts val="0"/>
                        </a:spcBef>
                        <a:spcAft>
                          <a:spcPts val="0"/>
                        </a:spcAft>
                        <a:buNone/>
                      </a:pPr>
                      <a:r>
                        <a:rPr lang="en-US" sz="2400"/>
                        <a:t>Hô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Rūpa (-</a:t>
                      </a:r>
                      <a:r>
                        <a:rPr b="1" lang="en-US" sz="2400"/>
                        <a:t>aṃ</a:t>
                      </a:r>
                      <a:r>
                        <a:rPr lang="en-US" sz="2400"/>
                        <a:t>)</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Rūp</a:t>
                      </a:r>
                      <a:r>
                        <a:rPr b="1" lang="en-US" sz="2400"/>
                        <a:t>āni</a:t>
                      </a:r>
                      <a:endParaRPr b="1" sz="2400">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838200" y="270531"/>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a:t>
            </a:r>
            <a:r>
              <a:rPr lang="en-US" sz="3200">
                <a:solidFill>
                  <a:srgbClr val="FBC25D"/>
                </a:solidFill>
              </a:rPr>
              <a:t>DANH TỪ NỮ TÍNH TẬN CÙNG –i / Ratti (ban đêm)</a:t>
            </a:r>
            <a:br>
              <a:rPr lang="en-US" sz="3200">
                <a:solidFill>
                  <a:srgbClr val="FBC25D"/>
                </a:solidFill>
              </a:rPr>
            </a:br>
            <a:r>
              <a:rPr lang="en-US" sz="3200">
                <a:solidFill>
                  <a:srgbClr val="FBC25D"/>
                </a:solidFill>
              </a:rPr>
              <a:t>	 </a:t>
            </a:r>
            <a:endParaRPr/>
          </a:p>
        </p:txBody>
      </p:sp>
      <p:pic>
        <p:nvPicPr>
          <p:cNvPr descr="A close up of a tree&#10;&#10;Description automatically generated" id="195" name="Google Shape;195;p11"/>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196" name="Google Shape;196;p11"/>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197" name="Google Shape;197;p11"/>
          <p:cNvSpPr txBox="1"/>
          <p:nvPr>
            <p:ph idx="1" type="body"/>
          </p:nvPr>
        </p:nvSpPr>
        <p:spPr>
          <a:xfrm>
            <a:off x="838200" y="2115878"/>
            <a:ext cx="10515600" cy="37646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br>
              <a:rPr lang="en-US"/>
            </a:br>
            <a:endParaRPr/>
          </a:p>
        </p:txBody>
      </p:sp>
      <p:graphicFrame>
        <p:nvGraphicFramePr>
          <p:cNvPr id="198" name="Google Shape;198;p11"/>
          <p:cNvGraphicFramePr/>
          <p:nvPr/>
        </p:nvGraphicFramePr>
        <p:xfrm>
          <a:off x="1182414" y="1885021"/>
          <a:ext cx="3000000" cy="3000000"/>
        </p:xfrm>
        <a:graphic>
          <a:graphicData uri="http://schemas.openxmlformats.org/drawingml/2006/table">
            <a:tbl>
              <a:tblPr bandRow="1" firstCol="1" firstRow="1">
                <a:noFill/>
                <a:tableStyleId>{829A5093-9E74-4F53-9017-2B725440B370}</a:tableStyleId>
              </a:tblPr>
              <a:tblGrid>
                <a:gridCol w="2863500"/>
                <a:gridCol w="4444400"/>
                <a:gridCol w="2863500"/>
              </a:tblGrid>
              <a:tr h="479800">
                <a:tc>
                  <a:txBody>
                    <a:bodyPr/>
                    <a:lstStyle/>
                    <a:p>
                      <a:pPr indent="0" lvl="0" marL="0" marR="0" rtl="0" algn="l">
                        <a:lnSpc>
                          <a:spcPct val="115000"/>
                        </a:lnSpc>
                        <a:spcBef>
                          <a:spcPts val="0"/>
                        </a:spcBef>
                        <a:spcAft>
                          <a:spcPts val="0"/>
                        </a:spcAft>
                        <a:buNone/>
                      </a:pPr>
                      <a:r>
                        <a:rPr lang="en-US" sz="2400"/>
                        <a:t>Dạng biến cách</a:t>
                      </a:r>
                      <a:endParaRPr sz="24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400"/>
                        <a:t>Số ít</a:t>
                      </a:r>
                      <a:endParaRPr sz="24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400"/>
                        <a:t>Số nhiều</a:t>
                      </a:r>
                      <a:endParaRPr sz="2400">
                        <a:latin typeface="Calibri"/>
                        <a:ea typeface="Calibri"/>
                        <a:cs typeface="Calibri"/>
                        <a:sym typeface="Calibri"/>
                      </a:endParaRPr>
                    </a:p>
                  </a:txBody>
                  <a:tcPr marT="0" marB="0" marR="68575" marL="68575"/>
                </a:tc>
              </a:tr>
              <a:tr h="465325">
                <a:tc>
                  <a:txBody>
                    <a:bodyPr/>
                    <a:lstStyle/>
                    <a:p>
                      <a:pPr indent="0" lvl="0" marL="0" marR="0" rtl="0" algn="l">
                        <a:lnSpc>
                          <a:spcPct val="115000"/>
                        </a:lnSpc>
                        <a:spcBef>
                          <a:spcPts val="0"/>
                        </a:spcBef>
                        <a:spcAft>
                          <a:spcPts val="0"/>
                        </a:spcAft>
                        <a:buNone/>
                      </a:pPr>
                      <a:r>
                        <a:rPr lang="en-US" sz="2400"/>
                        <a:t>Chủ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Ratt</a:t>
                      </a:r>
                      <a:r>
                        <a:rPr b="1" lang="en-US" sz="2400"/>
                        <a:t>i</a:t>
                      </a:r>
                      <a:endParaRPr b="1" sz="2400">
                        <a:latin typeface="Calibri"/>
                        <a:ea typeface="Calibri"/>
                        <a:cs typeface="Calibri"/>
                        <a:sym typeface="Calibri"/>
                      </a:endParaRPr>
                    </a:p>
                  </a:txBody>
                  <a:tcPr marT="0" marB="0" marR="68575" marL="68575" anchor="ctr"/>
                </a:tc>
                <a:tc rowSpan="2">
                  <a:txBody>
                    <a:bodyPr/>
                    <a:lstStyle/>
                    <a:p>
                      <a:pPr indent="0" lvl="0" marL="0" marR="0" rtl="0" algn="l">
                        <a:lnSpc>
                          <a:spcPct val="115000"/>
                        </a:lnSpc>
                        <a:spcBef>
                          <a:spcPts val="0"/>
                        </a:spcBef>
                        <a:spcAft>
                          <a:spcPts val="0"/>
                        </a:spcAft>
                        <a:buNone/>
                      </a:pPr>
                      <a:r>
                        <a:rPr lang="en-US" sz="2400"/>
                        <a:t>Ratt</a:t>
                      </a:r>
                      <a:r>
                        <a:rPr b="1" lang="en-US" sz="2400"/>
                        <a:t>iyo</a:t>
                      </a:r>
                      <a:r>
                        <a:rPr lang="en-US" sz="2400"/>
                        <a:t> / </a:t>
                      </a:r>
                      <a:r>
                        <a:rPr b="1" lang="en-US" sz="2400"/>
                        <a:t>-ī</a:t>
                      </a:r>
                      <a:endParaRPr b="1" sz="2400">
                        <a:latin typeface="Calibri"/>
                        <a:ea typeface="Calibri"/>
                        <a:cs typeface="Calibri"/>
                        <a:sym typeface="Calibri"/>
                      </a:endParaRPr>
                    </a:p>
                  </a:txBody>
                  <a:tcPr marT="0" marB="0" marR="68575" marL="68575" anchor="ctr"/>
                </a:tc>
              </a:tr>
              <a:tr h="468300">
                <a:tc>
                  <a:txBody>
                    <a:bodyPr/>
                    <a:lstStyle/>
                    <a:p>
                      <a:pPr indent="0" lvl="0" marL="0" marR="0" rtl="0" algn="l">
                        <a:lnSpc>
                          <a:spcPct val="115000"/>
                        </a:lnSpc>
                        <a:spcBef>
                          <a:spcPts val="0"/>
                        </a:spcBef>
                        <a:spcAft>
                          <a:spcPts val="0"/>
                        </a:spcAft>
                        <a:buNone/>
                      </a:pPr>
                      <a:r>
                        <a:rPr lang="en-US" sz="2400"/>
                        <a:t>Trực bổ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Ratt</a:t>
                      </a:r>
                      <a:r>
                        <a:rPr b="1" lang="en-US" sz="2400"/>
                        <a:t>iṃ</a:t>
                      </a:r>
                      <a:endParaRPr b="1" sz="2400">
                        <a:latin typeface="Calibri"/>
                        <a:ea typeface="Calibri"/>
                        <a:cs typeface="Calibri"/>
                        <a:sym typeface="Calibri"/>
                      </a:endParaRPr>
                    </a:p>
                  </a:txBody>
                  <a:tcPr marT="0" marB="0" marR="68575" marL="68575" anchor="ctr"/>
                </a:tc>
                <a:tc vMerge="1"/>
              </a:tr>
              <a:tr h="468300">
                <a:tc>
                  <a:txBody>
                    <a:bodyPr/>
                    <a:lstStyle/>
                    <a:p>
                      <a:pPr indent="0" lvl="0" marL="0" marR="0" rtl="0" algn="l">
                        <a:lnSpc>
                          <a:spcPct val="115000"/>
                        </a:lnSpc>
                        <a:spcBef>
                          <a:spcPts val="0"/>
                        </a:spcBef>
                        <a:spcAft>
                          <a:spcPts val="0"/>
                        </a:spcAft>
                        <a:buNone/>
                      </a:pPr>
                      <a:r>
                        <a:rPr lang="en-US" sz="2400"/>
                        <a:t>Sở hữu cách</a:t>
                      </a:r>
                      <a:endParaRPr sz="2400">
                        <a:latin typeface="Calibri"/>
                        <a:ea typeface="Calibri"/>
                        <a:cs typeface="Calibri"/>
                        <a:sym typeface="Calibri"/>
                      </a:endParaRPr>
                    </a:p>
                  </a:txBody>
                  <a:tcPr marT="0" marB="0" marR="68575" marL="68575"/>
                </a:tc>
                <a:tc rowSpan="4">
                  <a:txBody>
                    <a:bodyPr/>
                    <a:lstStyle/>
                    <a:p>
                      <a:pPr indent="0" lvl="0" marL="0" marR="0" rtl="0" algn="l">
                        <a:lnSpc>
                          <a:spcPct val="115000"/>
                        </a:lnSpc>
                        <a:spcBef>
                          <a:spcPts val="0"/>
                        </a:spcBef>
                        <a:spcAft>
                          <a:spcPts val="0"/>
                        </a:spcAft>
                        <a:buNone/>
                      </a:pPr>
                      <a:r>
                        <a:rPr lang="en-US" sz="2400"/>
                        <a:t>Ratt</a:t>
                      </a:r>
                      <a:r>
                        <a:rPr b="1" lang="en-US" sz="2400"/>
                        <a:t>iyā</a:t>
                      </a:r>
                      <a:endParaRPr b="1" sz="2400">
                        <a:latin typeface="Calibri"/>
                        <a:ea typeface="Calibri"/>
                        <a:cs typeface="Calibri"/>
                        <a:sym typeface="Calibri"/>
                      </a:endParaRPr>
                    </a:p>
                  </a:txBody>
                  <a:tcPr marT="0" marB="0" marR="68575" marL="68575" anchor="ctr"/>
                </a:tc>
                <a:tc rowSpan="2">
                  <a:txBody>
                    <a:bodyPr/>
                    <a:lstStyle/>
                    <a:p>
                      <a:pPr indent="0" lvl="0" marL="0" marR="0" rtl="0" algn="l">
                        <a:lnSpc>
                          <a:spcPct val="115000"/>
                        </a:lnSpc>
                        <a:spcBef>
                          <a:spcPts val="0"/>
                        </a:spcBef>
                        <a:spcAft>
                          <a:spcPts val="0"/>
                        </a:spcAft>
                        <a:buNone/>
                      </a:pPr>
                      <a:r>
                        <a:rPr lang="en-US" sz="2400"/>
                        <a:t>Ratt</a:t>
                      </a:r>
                      <a:r>
                        <a:rPr b="1" lang="en-US" sz="2400"/>
                        <a:t>īnạm</a:t>
                      </a:r>
                      <a:endParaRPr b="1" sz="2400">
                        <a:latin typeface="Calibri"/>
                        <a:ea typeface="Calibri"/>
                        <a:cs typeface="Calibri"/>
                        <a:sym typeface="Calibri"/>
                      </a:endParaRPr>
                    </a:p>
                  </a:txBody>
                  <a:tcPr marT="0" marB="0" marR="68575" marL="68575" anchor="ctr"/>
                </a:tc>
              </a:tr>
              <a:tr h="468300">
                <a:tc>
                  <a:txBody>
                    <a:bodyPr/>
                    <a:lstStyle/>
                    <a:p>
                      <a:pPr indent="0" lvl="0" marL="0" marR="0" rtl="0" algn="l">
                        <a:lnSpc>
                          <a:spcPct val="115000"/>
                        </a:lnSpc>
                        <a:spcBef>
                          <a:spcPts val="0"/>
                        </a:spcBef>
                        <a:spcAft>
                          <a:spcPts val="0"/>
                        </a:spcAft>
                        <a:buNone/>
                      </a:pPr>
                      <a:r>
                        <a:rPr lang="en-US" sz="2400"/>
                        <a:t>Gián bổ cách</a:t>
                      </a:r>
                      <a:endParaRPr sz="2400">
                        <a:latin typeface="Calibri"/>
                        <a:ea typeface="Calibri"/>
                        <a:cs typeface="Calibri"/>
                        <a:sym typeface="Calibri"/>
                      </a:endParaRPr>
                    </a:p>
                  </a:txBody>
                  <a:tcPr marT="0" marB="0" marR="68575" marL="68575"/>
                </a:tc>
                <a:tc vMerge="1"/>
                <a:tc vMerge="1"/>
              </a:tr>
              <a:tr h="468300">
                <a:tc>
                  <a:txBody>
                    <a:bodyPr/>
                    <a:lstStyle/>
                    <a:p>
                      <a:pPr indent="0" lvl="0" marL="0" marR="0" rtl="0" algn="l">
                        <a:lnSpc>
                          <a:spcPct val="115000"/>
                        </a:lnSpc>
                        <a:spcBef>
                          <a:spcPts val="0"/>
                        </a:spcBef>
                        <a:spcAft>
                          <a:spcPts val="0"/>
                        </a:spcAft>
                        <a:buNone/>
                      </a:pPr>
                      <a:r>
                        <a:rPr lang="en-US" sz="2400"/>
                        <a:t>Dụng cụ cách</a:t>
                      </a:r>
                      <a:endParaRPr sz="2400">
                        <a:latin typeface="Calibri"/>
                        <a:ea typeface="Calibri"/>
                        <a:cs typeface="Calibri"/>
                        <a:sym typeface="Calibri"/>
                      </a:endParaRPr>
                    </a:p>
                  </a:txBody>
                  <a:tcPr marT="0" marB="0" marR="68575" marL="68575"/>
                </a:tc>
                <a:tc vMerge="1"/>
                <a:tc rowSpan="2">
                  <a:txBody>
                    <a:bodyPr/>
                    <a:lstStyle/>
                    <a:p>
                      <a:pPr indent="0" lvl="0" marL="0" marR="0" rtl="0" algn="l">
                        <a:lnSpc>
                          <a:spcPct val="115000"/>
                        </a:lnSpc>
                        <a:spcBef>
                          <a:spcPts val="0"/>
                        </a:spcBef>
                        <a:spcAft>
                          <a:spcPts val="0"/>
                        </a:spcAft>
                        <a:buNone/>
                      </a:pPr>
                      <a:r>
                        <a:rPr lang="en-US" sz="2400"/>
                        <a:t>Ratt</a:t>
                      </a:r>
                      <a:r>
                        <a:rPr b="1" lang="en-US" sz="2400"/>
                        <a:t>īhi</a:t>
                      </a:r>
                      <a:r>
                        <a:rPr lang="en-US" sz="2400"/>
                        <a:t> / </a:t>
                      </a:r>
                      <a:r>
                        <a:rPr b="1" lang="en-US" sz="2400"/>
                        <a:t>-ībhi</a:t>
                      </a:r>
                      <a:endParaRPr b="1" sz="2400">
                        <a:latin typeface="Calibri"/>
                        <a:ea typeface="Calibri"/>
                        <a:cs typeface="Calibri"/>
                        <a:sym typeface="Calibri"/>
                      </a:endParaRPr>
                    </a:p>
                  </a:txBody>
                  <a:tcPr marT="0" marB="0" marR="68575" marL="68575" anchor="ctr"/>
                </a:tc>
              </a:tr>
              <a:tr h="518850">
                <a:tc>
                  <a:txBody>
                    <a:bodyPr/>
                    <a:lstStyle/>
                    <a:p>
                      <a:pPr indent="0" lvl="0" marL="0" marR="0" rtl="0" algn="l">
                        <a:lnSpc>
                          <a:spcPct val="115000"/>
                        </a:lnSpc>
                        <a:spcBef>
                          <a:spcPts val="0"/>
                        </a:spcBef>
                        <a:spcAft>
                          <a:spcPts val="0"/>
                        </a:spcAft>
                        <a:buNone/>
                      </a:pPr>
                      <a:r>
                        <a:rPr lang="en-US" sz="2400"/>
                        <a:t>Xuất xứ cách</a:t>
                      </a:r>
                      <a:endParaRPr sz="2400">
                        <a:latin typeface="Calibri"/>
                        <a:ea typeface="Calibri"/>
                        <a:cs typeface="Calibri"/>
                        <a:sym typeface="Calibri"/>
                      </a:endParaRPr>
                    </a:p>
                  </a:txBody>
                  <a:tcPr marT="0" marB="0" marR="68575" marL="68575"/>
                </a:tc>
                <a:tc vMerge="1"/>
                <a:tc vMerge="1"/>
              </a:tr>
              <a:tr h="492075">
                <a:tc>
                  <a:txBody>
                    <a:bodyPr/>
                    <a:lstStyle/>
                    <a:p>
                      <a:pPr indent="0" lvl="0" marL="0" marR="0" rtl="0" algn="l">
                        <a:lnSpc>
                          <a:spcPct val="115000"/>
                        </a:lnSpc>
                        <a:spcBef>
                          <a:spcPts val="0"/>
                        </a:spcBef>
                        <a:spcAft>
                          <a:spcPts val="0"/>
                        </a:spcAft>
                        <a:buNone/>
                      </a:pPr>
                      <a:r>
                        <a:rPr lang="en-US" sz="2400"/>
                        <a:t>Vị trí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chemeClr val="dk1"/>
                        </a:buClr>
                        <a:buSzPts val="2400"/>
                        <a:buFont typeface="Calibri"/>
                        <a:buNone/>
                      </a:pPr>
                      <a:r>
                        <a:rPr lang="en-US" sz="2400"/>
                        <a:t>Ratt</a:t>
                      </a:r>
                      <a:r>
                        <a:rPr b="1" lang="en-US" sz="2400"/>
                        <a:t>iyā</a:t>
                      </a:r>
                      <a:r>
                        <a:rPr b="1" lang="en-US" sz="2400">
                          <a:latin typeface="Calibri"/>
                          <a:ea typeface="Calibri"/>
                          <a:cs typeface="Calibri"/>
                          <a:sym typeface="Calibri"/>
                        </a:rPr>
                        <a:t> </a:t>
                      </a:r>
                      <a:r>
                        <a:rPr lang="en-US" sz="2400"/>
                        <a:t>(Ratt</a:t>
                      </a:r>
                      <a:r>
                        <a:rPr b="1" lang="en-US" sz="2400"/>
                        <a:t>iyaṃ</a:t>
                      </a:r>
                      <a:r>
                        <a:rPr lang="en-US" sz="2400"/>
                        <a:t>)</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Ratt</a:t>
                      </a:r>
                      <a:r>
                        <a:rPr b="1" lang="en-US" sz="2400"/>
                        <a:t>īsu</a:t>
                      </a:r>
                      <a:endParaRPr b="1" sz="2400">
                        <a:latin typeface="Calibri"/>
                        <a:ea typeface="Calibri"/>
                        <a:cs typeface="Calibri"/>
                        <a:sym typeface="Calibri"/>
                      </a:endParaRPr>
                    </a:p>
                  </a:txBody>
                  <a:tcPr marT="0" marB="0" marR="68575" marL="68575" anchor="ctr"/>
                </a:tc>
              </a:tr>
              <a:tr h="505450">
                <a:tc>
                  <a:txBody>
                    <a:bodyPr/>
                    <a:lstStyle/>
                    <a:p>
                      <a:pPr indent="0" lvl="0" marL="0" marR="0" rtl="0" algn="l">
                        <a:lnSpc>
                          <a:spcPct val="115000"/>
                        </a:lnSpc>
                        <a:spcBef>
                          <a:spcPts val="0"/>
                        </a:spcBef>
                        <a:spcAft>
                          <a:spcPts val="0"/>
                        </a:spcAft>
                        <a:buNone/>
                      </a:pPr>
                      <a:r>
                        <a:rPr lang="en-US" sz="2400"/>
                        <a:t>Hô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Ratt</a:t>
                      </a:r>
                      <a:r>
                        <a:rPr b="1" lang="en-US" sz="2400"/>
                        <a:t>i</a:t>
                      </a:r>
                      <a:endParaRPr b="1"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Ratt</a:t>
                      </a:r>
                      <a:r>
                        <a:rPr b="1" lang="en-US" sz="2400"/>
                        <a:t>iyo</a:t>
                      </a:r>
                      <a:r>
                        <a:rPr lang="en-US" sz="2400"/>
                        <a:t> / </a:t>
                      </a:r>
                      <a:r>
                        <a:rPr b="1" lang="en-US" sz="2400"/>
                        <a:t>-ī</a:t>
                      </a:r>
                      <a:endParaRPr b="1" sz="2400">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1447800" y="317828"/>
            <a:ext cx="99060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3200"/>
              <a:buFont typeface="Calibri"/>
              <a:buNone/>
            </a:pPr>
            <a:r>
              <a:rPr lang="en-US" sz="3200">
                <a:solidFill>
                  <a:srgbClr val="FBC25D"/>
                </a:solidFill>
              </a:rPr>
              <a:t>DANH TỪ NỮ TÍNH TẬN CÙNG –ī / Nadī (dòng sông)</a:t>
            </a:r>
            <a:br>
              <a:rPr lang="en-US" sz="3200">
                <a:solidFill>
                  <a:srgbClr val="FBC25D"/>
                </a:solidFill>
              </a:rPr>
            </a:br>
            <a:r>
              <a:rPr lang="en-US" sz="3200">
                <a:solidFill>
                  <a:srgbClr val="FBC25D"/>
                </a:solidFill>
              </a:rPr>
              <a:t>	</a:t>
            </a:r>
            <a:endParaRPr/>
          </a:p>
        </p:txBody>
      </p:sp>
      <p:pic>
        <p:nvPicPr>
          <p:cNvPr descr="A close up of a tree&#10;&#10;Description automatically generated" id="205" name="Google Shape;205;p12"/>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206" name="Google Shape;206;p12"/>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207" name="Google Shape;207;p12"/>
          <p:cNvSpPr txBox="1"/>
          <p:nvPr>
            <p:ph idx="1" type="body"/>
          </p:nvPr>
        </p:nvSpPr>
        <p:spPr>
          <a:xfrm>
            <a:off x="838200" y="2115878"/>
            <a:ext cx="10515600" cy="37646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br>
              <a:rPr lang="en-US"/>
            </a:br>
            <a:endParaRPr/>
          </a:p>
        </p:txBody>
      </p:sp>
      <p:graphicFrame>
        <p:nvGraphicFramePr>
          <p:cNvPr id="208" name="Google Shape;208;p12"/>
          <p:cNvGraphicFramePr/>
          <p:nvPr/>
        </p:nvGraphicFramePr>
        <p:xfrm>
          <a:off x="1447800" y="1885019"/>
          <a:ext cx="3000000" cy="3000000"/>
        </p:xfrm>
        <a:graphic>
          <a:graphicData uri="http://schemas.openxmlformats.org/drawingml/2006/table">
            <a:tbl>
              <a:tblPr bandRow="1" firstCol="1" firstRow="1">
                <a:noFill/>
                <a:tableStyleId>{829A5093-9E74-4F53-9017-2B725440B370}</a:tableStyleId>
              </a:tblPr>
              <a:tblGrid>
                <a:gridCol w="2788775"/>
                <a:gridCol w="4328425"/>
                <a:gridCol w="2788775"/>
              </a:tblGrid>
              <a:tr h="769575">
                <a:tc>
                  <a:txBody>
                    <a:bodyPr/>
                    <a:lstStyle/>
                    <a:p>
                      <a:pPr indent="0" lvl="0" marL="0" marR="0" rtl="0" algn="l">
                        <a:lnSpc>
                          <a:spcPct val="115000"/>
                        </a:lnSpc>
                        <a:spcBef>
                          <a:spcPts val="0"/>
                        </a:spcBef>
                        <a:spcAft>
                          <a:spcPts val="0"/>
                        </a:spcAft>
                        <a:buNone/>
                      </a:pPr>
                      <a:r>
                        <a:rPr lang="en-US" sz="2400"/>
                        <a:t>Dạng biến cách</a:t>
                      </a:r>
                      <a:endParaRPr sz="24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400"/>
                        <a:t>Số ít</a:t>
                      </a:r>
                      <a:endParaRPr sz="24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400"/>
                        <a:t>Số nhiều</a:t>
                      </a:r>
                      <a:endParaRPr sz="2400">
                        <a:latin typeface="Calibri"/>
                        <a:ea typeface="Calibri"/>
                        <a:cs typeface="Calibri"/>
                        <a:sym typeface="Calibri"/>
                      </a:endParaRPr>
                    </a:p>
                  </a:txBody>
                  <a:tcPr marT="0" marB="0" marR="68575" marL="68575"/>
                </a:tc>
              </a:tr>
              <a:tr h="446075">
                <a:tc>
                  <a:txBody>
                    <a:bodyPr/>
                    <a:lstStyle/>
                    <a:p>
                      <a:pPr indent="0" lvl="0" marL="0" marR="0" rtl="0" algn="l">
                        <a:lnSpc>
                          <a:spcPct val="115000"/>
                        </a:lnSpc>
                        <a:spcBef>
                          <a:spcPts val="0"/>
                        </a:spcBef>
                        <a:spcAft>
                          <a:spcPts val="0"/>
                        </a:spcAft>
                        <a:buNone/>
                      </a:pPr>
                      <a:r>
                        <a:rPr lang="en-US" sz="2400"/>
                        <a:t>Chủ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Nad</a:t>
                      </a:r>
                      <a:r>
                        <a:rPr b="1" lang="en-US" sz="2400"/>
                        <a:t>ī</a:t>
                      </a:r>
                      <a:endParaRPr b="1" sz="2400">
                        <a:latin typeface="Calibri"/>
                        <a:ea typeface="Calibri"/>
                        <a:cs typeface="Calibri"/>
                        <a:sym typeface="Calibri"/>
                      </a:endParaRPr>
                    </a:p>
                  </a:txBody>
                  <a:tcPr marT="0" marB="0" marR="68575" marL="68575" anchor="ctr"/>
                </a:tc>
                <a:tc rowSpan="2">
                  <a:txBody>
                    <a:bodyPr/>
                    <a:lstStyle/>
                    <a:p>
                      <a:pPr indent="0" lvl="0" marL="0" marR="0" rtl="0" algn="l">
                        <a:lnSpc>
                          <a:spcPct val="115000"/>
                        </a:lnSpc>
                        <a:spcBef>
                          <a:spcPts val="0"/>
                        </a:spcBef>
                        <a:spcAft>
                          <a:spcPts val="0"/>
                        </a:spcAft>
                        <a:buNone/>
                      </a:pPr>
                      <a:r>
                        <a:rPr lang="en-US" sz="2400"/>
                        <a:t>Nad</a:t>
                      </a:r>
                      <a:r>
                        <a:rPr b="1" lang="en-US" sz="2400"/>
                        <a:t>iyo</a:t>
                      </a:r>
                      <a:r>
                        <a:rPr lang="en-US" sz="2400"/>
                        <a:t> / </a:t>
                      </a:r>
                      <a:r>
                        <a:rPr b="1" lang="en-US" sz="2400"/>
                        <a:t>-ī</a:t>
                      </a:r>
                      <a:endParaRPr b="1" sz="2400">
                        <a:latin typeface="Calibri"/>
                        <a:ea typeface="Calibri"/>
                        <a:cs typeface="Calibri"/>
                        <a:sym typeface="Calibri"/>
                      </a:endParaRPr>
                    </a:p>
                  </a:txBody>
                  <a:tcPr marT="0" marB="0" marR="68575" marL="68575" anchor="ctr"/>
                </a:tc>
              </a:tr>
              <a:tr h="448925">
                <a:tc>
                  <a:txBody>
                    <a:bodyPr/>
                    <a:lstStyle/>
                    <a:p>
                      <a:pPr indent="0" lvl="0" marL="0" marR="0" rtl="0" algn="l">
                        <a:lnSpc>
                          <a:spcPct val="115000"/>
                        </a:lnSpc>
                        <a:spcBef>
                          <a:spcPts val="0"/>
                        </a:spcBef>
                        <a:spcAft>
                          <a:spcPts val="0"/>
                        </a:spcAft>
                        <a:buNone/>
                      </a:pPr>
                      <a:r>
                        <a:rPr lang="en-US" sz="2400"/>
                        <a:t>Trực bổ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Nad</a:t>
                      </a:r>
                      <a:r>
                        <a:rPr b="1" lang="en-US" sz="2400"/>
                        <a:t>iṃ </a:t>
                      </a:r>
                      <a:endParaRPr b="1" sz="2400">
                        <a:latin typeface="Calibri"/>
                        <a:ea typeface="Calibri"/>
                        <a:cs typeface="Calibri"/>
                        <a:sym typeface="Calibri"/>
                      </a:endParaRPr>
                    </a:p>
                  </a:txBody>
                  <a:tcPr marT="0" marB="0" marR="68575" marL="68575" anchor="ctr"/>
                </a:tc>
                <a:tc vMerge="1"/>
              </a:tr>
              <a:tr h="448925">
                <a:tc>
                  <a:txBody>
                    <a:bodyPr/>
                    <a:lstStyle/>
                    <a:p>
                      <a:pPr indent="0" lvl="0" marL="0" marR="0" rtl="0" algn="l">
                        <a:lnSpc>
                          <a:spcPct val="115000"/>
                        </a:lnSpc>
                        <a:spcBef>
                          <a:spcPts val="0"/>
                        </a:spcBef>
                        <a:spcAft>
                          <a:spcPts val="0"/>
                        </a:spcAft>
                        <a:buNone/>
                      </a:pPr>
                      <a:r>
                        <a:rPr lang="en-US" sz="2400"/>
                        <a:t>Sở hữu cách</a:t>
                      </a:r>
                      <a:endParaRPr sz="2400">
                        <a:latin typeface="Calibri"/>
                        <a:ea typeface="Calibri"/>
                        <a:cs typeface="Calibri"/>
                        <a:sym typeface="Calibri"/>
                      </a:endParaRPr>
                    </a:p>
                  </a:txBody>
                  <a:tcPr marT="0" marB="0" marR="68575" marL="68575"/>
                </a:tc>
                <a:tc rowSpan="4">
                  <a:txBody>
                    <a:bodyPr/>
                    <a:lstStyle/>
                    <a:p>
                      <a:pPr indent="0" lvl="0" marL="0" marR="0" rtl="0" algn="l">
                        <a:lnSpc>
                          <a:spcPct val="115000"/>
                        </a:lnSpc>
                        <a:spcBef>
                          <a:spcPts val="0"/>
                        </a:spcBef>
                        <a:spcAft>
                          <a:spcPts val="0"/>
                        </a:spcAft>
                        <a:buNone/>
                      </a:pPr>
                      <a:r>
                        <a:rPr lang="en-US" sz="2400"/>
                        <a:t>Nad</a:t>
                      </a:r>
                      <a:r>
                        <a:rPr b="1" lang="en-US" sz="2400"/>
                        <a:t>iyā</a:t>
                      </a:r>
                      <a:endParaRPr b="1" sz="2400">
                        <a:latin typeface="Calibri"/>
                        <a:ea typeface="Calibri"/>
                        <a:cs typeface="Calibri"/>
                        <a:sym typeface="Calibri"/>
                      </a:endParaRPr>
                    </a:p>
                  </a:txBody>
                  <a:tcPr marT="0" marB="0" marR="68575" marL="68575" anchor="ctr"/>
                </a:tc>
                <a:tc rowSpan="2">
                  <a:txBody>
                    <a:bodyPr/>
                    <a:lstStyle/>
                    <a:p>
                      <a:pPr indent="0" lvl="0" marL="0" marR="0" rtl="0" algn="l">
                        <a:lnSpc>
                          <a:spcPct val="115000"/>
                        </a:lnSpc>
                        <a:spcBef>
                          <a:spcPts val="0"/>
                        </a:spcBef>
                        <a:spcAft>
                          <a:spcPts val="0"/>
                        </a:spcAft>
                        <a:buNone/>
                      </a:pPr>
                      <a:r>
                        <a:rPr lang="en-US" sz="2400"/>
                        <a:t>Nad</a:t>
                      </a:r>
                      <a:r>
                        <a:rPr b="1" lang="en-US" sz="2400"/>
                        <a:t>īnạm</a:t>
                      </a:r>
                      <a:endParaRPr b="1" sz="2400">
                        <a:latin typeface="Calibri"/>
                        <a:ea typeface="Calibri"/>
                        <a:cs typeface="Calibri"/>
                        <a:sym typeface="Calibri"/>
                      </a:endParaRPr>
                    </a:p>
                  </a:txBody>
                  <a:tcPr marT="0" marB="0" marR="68575" marL="68575" anchor="ctr"/>
                </a:tc>
              </a:tr>
              <a:tr h="448925">
                <a:tc>
                  <a:txBody>
                    <a:bodyPr/>
                    <a:lstStyle/>
                    <a:p>
                      <a:pPr indent="0" lvl="0" marL="0" marR="0" rtl="0" algn="l">
                        <a:lnSpc>
                          <a:spcPct val="115000"/>
                        </a:lnSpc>
                        <a:spcBef>
                          <a:spcPts val="0"/>
                        </a:spcBef>
                        <a:spcAft>
                          <a:spcPts val="0"/>
                        </a:spcAft>
                        <a:buNone/>
                      </a:pPr>
                      <a:r>
                        <a:rPr lang="en-US" sz="2400"/>
                        <a:t>Gián bổ cách</a:t>
                      </a:r>
                      <a:endParaRPr sz="2400">
                        <a:latin typeface="Calibri"/>
                        <a:ea typeface="Calibri"/>
                        <a:cs typeface="Calibri"/>
                        <a:sym typeface="Calibri"/>
                      </a:endParaRPr>
                    </a:p>
                  </a:txBody>
                  <a:tcPr marT="0" marB="0" marR="68575" marL="68575"/>
                </a:tc>
                <a:tc vMerge="1"/>
                <a:tc vMerge="1"/>
              </a:tr>
              <a:tr h="448925">
                <a:tc>
                  <a:txBody>
                    <a:bodyPr/>
                    <a:lstStyle/>
                    <a:p>
                      <a:pPr indent="0" lvl="0" marL="0" marR="0" rtl="0" algn="l">
                        <a:lnSpc>
                          <a:spcPct val="115000"/>
                        </a:lnSpc>
                        <a:spcBef>
                          <a:spcPts val="0"/>
                        </a:spcBef>
                        <a:spcAft>
                          <a:spcPts val="0"/>
                        </a:spcAft>
                        <a:buNone/>
                      </a:pPr>
                      <a:r>
                        <a:rPr lang="en-US" sz="2400"/>
                        <a:t>Dụng cụ cách</a:t>
                      </a:r>
                      <a:endParaRPr sz="2400">
                        <a:latin typeface="Calibri"/>
                        <a:ea typeface="Calibri"/>
                        <a:cs typeface="Calibri"/>
                        <a:sym typeface="Calibri"/>
                      </a:endParaRPr>
                    </a:p>
                  </a:txBody>
                  <a:tcPr marT="0" marB="0" marR="68575" marL="68575"/>
                </a:tc>
                <a:tc vMerge="1"/>
                <a:tc rowSpan="2">
                  <a:txBody>
                    <a:bodyPr/>
                    <a:lstStyle/>
                    <a:p>
                      <a:pPr indent="0" lvl="0" marL="0" marR="0" rtl="0" algn="l">
                        <a:lnSpc>
                          <a:spcPct val="115000"/>
                        </a:lnSpc>
                        <a:spcBef>
                          <a:spcPts val="0"/>
                        </a:spcBef>
                        <a:spcAft>
                          <a:spcPts val="0"/>
                        </a:spcAft>
                        <a:buNone/>
                      </a:pPr>
                      <a:r>
                        <a:rPr lang="en-US" sz="2400"/>
                        <a:t>Nad</a:t>
                      </a:r>
                      <a:r>
                        <a:rPr b="1" lang="en-US" sz="2400"/>
                        <a:t>īhi</a:t>
                      </a:r>
                      <a:r>
                        <a:rPr lang="en-US" sz="2400"/>
                        <a:t> / </a:t>
                      </a:r>
                      <a:r>
                        <a:rPr b="1" lang="en-US" sz="2400"/>
                        <a:t>-ībhi</a:t>
                      </a:r>
                      <a:endParaRPr b="1" sz="2400">
                        <a:latin typeface="Calibri"/>
                        <a:ea typeface="Calibri"/>
                        <a:cs typeface="Calibri"/>
                        <a:sym typeface="Calibri"/>
                      </a:endParaRPr>
                    </a:p>
                  </a:txBody>
                  <a:tcPr marT="0" marB="0" marR="68575" marL="68575" anchor="ctr"/>
                </a:tc>
              </a:tr>
              <a:tr h="497375">
                <a:tc>
                  <a:txBody>
                    <a:bodyPr/>
                    <a:lstStyle/>
                    <a:p>
                      <a:pPr indent="0" lvl="0" marL="0" marR="0" rtl="0" algn="l">
                        <a:lnSpc>
                          <a:spcPct val="115000"/>
                        </a:lnSpc>
                        <a:spcBef>
                          <a:spcPts val="0"/>
                        </a:spcBef>
                        <a:spcAft>
                          <a:spcPts val="0"/>
                        </a:spcAft>
                        <a:buNone/>
                      </a:pPr>
                      <a:r>
                        <a:rPr lang="en-US" sz="2400"/>
                        <a:t>Xuất xứ cách</a:t>
                      </a:r>
                      <a:endParaRPr sz="2400">
                        <a:latin typeface="Calibri"/>
                        <a:ea typeface="Calibri"/>
                        <a:cs typeface="Calibri"/>
                        <a:sym typeface="Calibri"/>
                      </a:endParaRPr>
                    </a:p>
                  </a:txBody>
                  <a:tcPr marT="0" marB="0" marR="68575" marL="68575"/>
                </a:tc>
                <a:tc vMerge="1"/>
                <a:tc vMerge="1"/>
              </a:tr>
              <a:tr h="471725">
                <a:tc>
                  <a:txBody>
                    <a:bodyPr/>
                    <a:lstStyle/>
                    <a:p>
                      <a:pPr indent="0" lvl="0" marL="0" marR="0" rtl="0" algn="l">
                        <a:lnSpc>
                          <a:spcPct val="115000"/>
                        </a:lnSpc>
                        <a:spcBef>
                          <a:spcPts val="0"/>
                        </a:spcBef>
                        <a:spcAft>
                          <a:spcPts val="0"/>
                        </a:spcAft>
                        <a:buNone/>
                      </a:pPr>
                      <a:r>
                        <a:rPr lang="en-US" sz="2400"/>
                        <a:t>Vị trí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chemeClr val="dk1"/>
                        </a:buClr>
                        <a:buSzPts val="2400"/>
                        <a:buFont typeface="Calibri"/>
                        <a:buNone/>
                      </a:pPr>
                      <a:r>
                        <a:rPr lang="en-US" sz="2400"/>
                        <a:t>Nad</a:t>
                      </a:r>
                      <a:r>
                        <a:rPr b="1" lang="en-US" sz="2400"/>
                        <a:t>iyā</a:t>
                      </a:r>
                      <a:r>
                        <a:rPr b="1" lang="en-US" sz="2400">
                          <a:latin typeface="Calibri"/>
                          <a:ea typeface="Calibri"/>
                          <a:cs typeface="Calibri"/>
                          <a:sym typeface="Calibri"/>
                        </a:rPr>
                        <a:t> </a:t>
                      </a:r>
                      <a:r>
                        <a:rPr lang="en-US" sz="2400"/>
                        <a:t>(Nad</a:t>
                      </a:r>
                      <a:r>
                        <a:rPr b="1" lang="en-US" sz="2400"/>
                        <a:t>iyaṃ</a:t>
                      </a:r>
                      <a:r>
                        <a:rPr lang="en-US" sz="2400"/>
                        <a:t>)</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Nad</a:t>
                      </a:r>
                      <a:r>
                        <a:rPr b="1" lang="en-US" sz="2400"/>
                        <a:t>īsu</a:t>
                      </a:r>
                      <a:endParaRPr b="1" sz="2400">
                        <a:latin typeface="Calibri"/>
                        <a:ea typeface="Calibri"/>
                        <a:cs typeface="Calibri"/>
                        <a:sym typeface="Calibri"/>
                      </a:endParaRPr>
                    </a:p>
                  </a:txBody>
                  <a:tcPr marT="0" marB="0" marR="68575" marL="68575" anchor="ctr"/>
                </a:tc>
              </a:tr>
              <a:tr h="484550">
                <a:tc>
                  <a:txBody>
                    <a:bodyPr/>
                    <a:lstStyle/>
                    <a:p>
                      <a:pPr indent="0" lvl="0" marL="0" marR="0" rtl="0" algn="l">
                        <a:lnSpc>
                          <a:spcPct val="115000"/>
                        </a:lnSpc>
                        <a:spcBef>
                          <a:spcPts val="0"/>
                        </a:spcBef>
                        <a:spcAft>
                          <a:spcPts val="0"/>
                        </a:spcAft>
                        <a:buNone/>
                      </a:pPr>
                      <a:r>
                        <a:rPr lang="en-US" sz="2400"/>
                        <a:t>Hô cách</a:t>
                      </a:r>
                      <a:endParaRPr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Nad</a:t>
                      </a:r>
                      <a:r>
                        <a:rPr b="1" lang="en-US" sz="2400"/>
                        <a:t>i</a:t>
                      </a:r>
                      <a:endParaRPr b="1" sz="24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a:t>Nad</a:t>
                      </a:r>
                      <a:r>
                        <a:rPr b="1" lang="en-US" sz="2400"/>
                        <a:t>iyo</a:t>
                      </a:r>
                      <a:r>
                        <a:rPr lang="en-US" sz="2400"/>
                        <a:t> / </a:t>
                      </a:r>
                      <a:r>
                        <a:rPr b="1" lang="en-US" sz="2400"/>
                        <a:t>-ī</a:t>
                      </a:r>
                      <a:endParaRPr b="1" sz="2400">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ĐỘNG TỪ PALI  </a:t>
            </a:r>
            <a:endParaRPr/>
          </a:p>
        </p:txBody>
      </p:sp>
      <p:pic>
        <p:nvPicPr>
          <p:cNvPr descr="A close up of a tree&#10;&#10;Description automatically generated" id="214" name="Google Shape;214;p13"/>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215" name="Google Shape;215;p13"/>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216" name="Google Shape;216;p13"/>
          <p:cNvSpPr/>
          <p:nvPr/>
        </p:nvSpPr>
        <p:spPr>
          <a:xfrm>
            <a:off x="556874" y="5454953"/>
            <a:ext cx="10530225" cy="461665"/>
          </a:xfrm>
          <a:prstGeom prst="rect">
            <a:avLst/>
          </a:prstGeom>
          <a:solidFill>
            <a:srgbClr val="FBC25D"/>
          </a:solidFill>
          <a:ln>
            <a:noFill/>
          </a:ln>
        </p:spPr>
        <p:txBody>
          <a:bodyPr anchorCtr="0" anchor="t" bIns="45700" lIns="91425" spcFirstLastPara="1" rIns="91425" wrap="square" tIns="45700">
            <a:spAutoFit/>
          </a:bodyPr>
          <a:lstStyle/>
          <a:p>
            <a:pPr indent="-58737" lvl="0" marL="231775"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Thì Hiện Tại, Chủ động, Số ít, </a:t>
            </a:r>
            <a:r>
              <a:rPr b="1" i="0" lang="en-US" sz="2400" u="none" cap="none" strike="noStrike">
                <a:solidFill>
                  <a:schemeClr val="dk1"/>
                </a:solidFill>
                <a:latin typeface="Calibri"/>
                <a:ea typeface="Calibri"/>
                <a:cs typeface="Calibri"/>
                <a:sym typeface="Calibri"/>
              </a:rPr>
              <a:t>Ngôi thứ Nhất </a:t>
            </a:r>
            <a:r>
              <a:rPr b="0" i="0" lang="en-US" sz="2400" u="none" cap="none" strike="noStrike">
                <a:solidFill>
                  <a:schemeClr val="dk1"/>
                </a:solidFill>
                <a:latin typeface="Calibri"/>
                <a:ea typeface="Calibri"/>
                <a:cs typeface="Calibri"/>
                <a:sym typeface="Calibri"/>
              </a:rPr>
              <a:t>có đuôi </a:t>
            </a:r>
            <a:r>
              <a:rPr b="1" i="0" lang="en-US" sz="2400" u="none" cap="none" strike="noStrike">
                <a:solidFill>
                  <a:schemeClr val="dk1"/>
                </a:solidFill>
                <a:latin typeface="Calibri"/>
                <a:ea typeface="Calibri"/>
                <a:cs typeface="Calibri"/>
                <a:sym typeface="Calibri"/>
              </a:rPr>
              <a:t>– mi</a:t>
            </a:r>
            <a:endParaRPr/>
          </a:p>
        </p:txBody>
      </p:sp>
      <p:sp>
        <p:nvSpPr>
          <p:cNvPr id="217" name="Google Shape;217;p13"/>
          <p:cNvSpPr/>
          <p:nvPr/>
        </p:nvSpPr>
        <p:spPr>
          <a:xfrm>
            <a:off x="556874" y="2561804"/>
            <a:ext cx="3405099" cy="200054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471200"/>
                </a:solidFill>
                <a:latin typeface="Calibri"/>
                <a:ea typeface="Calibri"/>
                <a:cs typeface="Calibri"/>
                <a:sym typeface="Calibri"/>
              </a:rPr>
              <a:t>ĐỘNG TỪ</a:t>
            </a:r>
            <a:endParaRPr/>
          </a:p>
          <a:p>
            <a:pPr indent="0" lvl="0" marL="0" marR="0" rtl="0" algn="ctr">
              <a:spcBef>
                <a:spcPts val="0"/>
              </a:spcBef>
              <a:spcAft>
                <a:spcPts val="0"/>
              </a:spcAft>
              <a:buNone/>
            </a:pPr>
            <a:r>
              <a:rPr b="0" i="0" lang="en-US" sz="4800" u="none" cap="none" strike="noStrike">
                <a:solidFill>
                  <a:srgbClr val="471200"/>
                </a:solidFill>
                <a:latin typeface="Calibri"/>
                <a:ea typeface="Calibri"/>
                <a:cs typeface="Calibri"/>
                <a:sym typeface="Calibri"/>
              </a:rPr>
              <a:t>PALI</a:t>
            </a:r>
            <a:endParaRPr/>
          </a:p>
          <a:p>
            <a:pPr indent="0" lvl="0" marL="0" marR="0" rtl="0" algn="ctr">
              <a:spcBef>
                <a:spcPts val="0"/>
              </a:spcBef>
              <a:spcAft>
                <a:spcPts val="0"/>
              </a:spcAft>
              <a:buNone/>
            </a:pPr>
            <a:r>
              <a:rPr b="0" i="0" lang="en-US" sz="2800" u="none" cap="none" strike="noStrike">
                <a:solidFill>
                  <a:srgbClr val="471200"/>
                </a:solidFill>
                <a:latin typeface="Calibri"/>
                <a:ea typeface="Calibri"/>
                <a:cs typeface="Calibri"/>
                <a:sym typeface="Calibri"/>
              </a:rPr>
              <a:t>Biến đuôi theo</a:t>
            </a:r>
            <a:endParaRPr b="0" i="0" sz="1800" u="none" cap="none" strike="noStrike">
              <a:solidFill>
                <a:srgbClr val="471200"/>
              </a:solidFill>
              <a:latin typeface="Calibri"/>
              <a:ea typeface="Calibri"/>
              <a:cs typeface="Calibri"/>
              <a:sym typeface="Calibri"/>
            </a:endParaRPr>
          </a:p>
        </p:txBody>
      </p:sp>
      <p:grpSp>
        <p:nvGrpSpPr>
          <p:cNvPr id="218" name="Google Shape;218;p13"/>
          <p:cNvGrpSpPr/>
          <p:nvPr/>
        </p:nvGrpSpPr>
        <p:grpSpPr>
          <a:xfrm>
            <a:off x="-606701" y="904728"/>
            <a:ext cx="11709706" cy="5258993"/>
            <a:chOff x="-4414339" y="-677043"/>
            <a:chExt cx="11709706" cy="5258993"/>
          </a:xfrm>
        </p:grpSpPr>
        <p:sp>
          <p:nvSpPr>
            <p:cNvPr id="219" name="Google Shape;219;p13"/>
            <p:cNvSpPr/>
            <p:nvPr/>
          </p:nvSpPr>
          <p:spPr>
            <a:xfrm>
              <a:off x="-4414339" y="-677043"/>
              <a:ext cx="5258993" cy="5258993"/>
            </a:xfrm>
            <a:prstGeom prst="blockArc">
              <a:avLst>
                <a:gd fmla="val 18900000" name="adj1"/>
                <a:gd fmla="val 2700000" name="adj2"/>
                <a:gd fmla="val 411" name="adj3"/>
              </a:avLst>
            </a:prstGeom>
            <a:no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442468" y="300209"/>
              <a:ext cx="6852899" cy="600730"/>
            </a:xfrm>
            <a:prstGeom prst="rect">
              <a:avLst/>
            </a:prstGeom>
            <a:solidFill>
              <a:srgbClr val="814B1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txBox="1"/>
            <p:nvPr/>
          </p:nvSpPr>
          <p:spPr>
            <a:xfrm>
              <a:off x="442468" y="300209"/>
              <a:ext cx="6852899" cy="600730"/>
            </a:xfrm>
            <a:prstGeom prst="rect">
              <a:avLst/>
            </a:prstGeom>
            <a:noFill/>
            <a:ln>
              <a:noFill/>
            </a:ln>
          </p:spPr>
          <p:txBody>
            <a:bodyPr anchorCtr="0" anchor="ctr" bIns="78725" lIns="476825" spcFirstLastPara="1" rIns="78725" wrap="square" tIns="78725">
              <a:noAutofit/>
            </a:bodyPr>
            <a:lstStyle/>
            <a:p>
              <a:pPr indent="0" lvl="0" marL="0" marR="0" rtl="0" algn="l">
                <a:lnSpc>
                  <a:spcPct val="90000"/>
                </a:lnSpc>
                <a:spcBef>
                  <a:spcPts val="0"/>
                </a:spcBef>
                <a:spcAft>
                  <a:spcPts val="0"/>
                </a:spcAft>
                <a:buClr>
                  <a:schemeClr val="lt1"/>
                </a:buClr>
                <a:buSzPts val="3100"/>
                <a:buFont typeface="Calibri"/>
                <a:buNone/>
              </a:pPr>
              <a:r>
                <a:rPr b="1" i="0" lang="en-US" sz="3100" u="none" cap="none" strike="noStrike">
                  <a:solidFill>
                    <a:schemeClr val="lt1"/>
                  </a:solidFill>
                  <a:latin typeface="Calibri"/>
                  <a:ea typeface="Calibri"/>
                  <a:cs typeface="Calibri"/>
                  <a:sym typeface="Calibri"/>
                </a:rPr>
                <a:t>Thể</a:t>
              </a:r>
              <a:r>
                <a:rPr b="0" i="0" lang="en-US" sz="3100" u="none" cap="none" strike="noStrike">
                  <a:solidFill>
                    <a:schemeClr val="lt1"/>
                  </a:solidFill>
                  <a:latin typeface="Calibri"/>
                  <a:ea typeface="Calibri"/>
                  <a:cs typeface="Calibri"/>
                  <a:sym typeface="Calibri"/>
                </a:rPr>
                <a:t> (Chủ động, Bị động,…)</a:t>
              </a:r>
              <a:endParaRPr/>
            </a:p>
          </p:txBody>
        </p:sp>
        <p:sp>
          <p:nvSpPr>
            <p:cNvPr id="222" name="Google Shape;222;p13"/>
            <p:cNvSpPr/>
            <p:nvPr/>
          </p:nvSpPr>
          <p:spPr>
            <a:xfrm>
              <a:off x="67011" y="225117"/>
              <a:ext cx="750913" cy="750913"/>
            </a:xfrm>
            <a:prstGeom prst="ellipse">
              <a:avLst/>
            </a:prstGeom>
            <a:solidFill>
              <a:schemeClr val="lt1"/>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786880" y="1201461"/>
              <a:ext cx="6508487" cy="600730"/>
            </a:xfrm>
            <a:prstGeom prst="rect">
              <a:avLst/>
            </a:prstGeom>
            <a:solidFill>
              <a:srgbClr val="B9767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txBox="1"/>
            <p:nvPr/>
          </p:nvSpPr>
          <p:spPr>
            <a:xfrm>
              <a:off x="786880" y="1201461"/>
              <a:ext cx="6508487" cy="600730"/>
            </a:xfrm>
            <a:prstGeom prst="rect">
              <a:avLst/>
            </a:prstGeom>
            <a:noFill/>
            <a:ln>
              <a:noFill/>
            </a:ln>
          </p:spPr>
          <p:txBody>
            <a:bodyPr anchorCtr="0" anchor="ctr" bIns="78725" lIns="476825" spcFirstLastPara="1" rIns="78725" wrap="square" tIns="78725">
              <a:noAutofit/>
            </a:bodyPr>
            <a:lstStyle/>
            <a:p>
              <a:pPr indent="0" lvl="0" marL="0" marR="0" rtl="0" algn="l">
                <a:lnSpc>
                  <a:spcPct val="90000"/>
                </a:lnSpc>
                <a:spcBef>
                  <a:spcPts val="0"/>
                </a:spcBef>
                <a:spcAft>
                  <a:spcPts val="0"/>
                </a:spcAft>
                <a:buClr>
                  <a:schemeClr val="lt1"/>
                </a:buClr>
                <a:buSzPts val="3100"/>
                <a:buFont typeface="Calibri"/>
                <a:buNone/>
              </a:pPr>
              <a:r>
                <a:rPr b="1" i="0" lang="en-US" sz="3100" u="none" cap="none" strike="noStrike">
                  <a:solidFill>
                    <a:schemeClr val="lt1"/>
                  </a:solidFill>
                  <a:latin typeface="Calibri"/>
                  <a:ea typeface="Calibri"/>
                  <a:cs typeface="Calibri"/>
                  <a:sym typeface="Calibri"/>
                </a:rPr>
                <a:t>Thì</a:t>
              </a:r>
              <a:r>
                <a:rPr b="0" i="0" lang="en-US" sz="3100" u="none" cap="none" strike="noStrike">
                  <a:solidFill>
                    <a:schemeClr val="lt1"/>
                  </a:solidFill>
                  <a:latin typeface="Calibri"/>
                  <a:ea typeface="Calibri"/>
                  <a:cs typeface="Calibri"/>
                  <a:sym typeface="Calibri"/>
                </a:rPr>
                <a:t> (Hiện tại, Tương Lai…)</a:t>
              </a:r>
              <a:endParaRPr/>
            </a:p>
          </p:txBody>
        </p:sp>
        <p:sp>
          <p:nvSpPr>
            <p:cNvPr id="225" name="Google Shape;225;p13"/>
            <p:cNvSpPr/>
            <p:nvPr/>
          </p:nvSpPr>
          <p:spPr>
            <a:xfrm>
              <a:off x="411424" y="1126370"/>
              <a:ext cx="750913" cy="750913"/>
            </a:xfrm>
            <a:prstGeom prst="ellipse">
              <a:avLst/>
            </a:prstGeom>
            <a:solidFill>
              <a:schemeClr val="lt1"/>
            </a:solidFill>
            <a:ln cap="flat" cmpd="sng" w="12700">
              <a:solidFill>
                <a:srgbClr val="B9767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786880" y="2102713"/>
              <a:ext cx="6508487" cy="600730"/>
            </a:xfrm>
            <a:prstGeom prst="rect">
              <a:avLst/>
            </a:prstGeom>
            <a:solidFill>
              <a:srgbClr val="D83E3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txBox="1"/>
            <p:nvPr/>
          </p:nvSpPr>
          <p:spPr>
            <a:xfrm>
              <a:off x="786880" y="2102713"/>
              <a:ext cx="6508487" cy="600730"/>
            </a:xfrm>
            <a:prstGeom prst="rect">
              <a:avLst/>
            </a:prstGeom>
            <a:noFill/>
            <a:ln>
              <a:noFill/>
            </a:ln>
          </p:spPr>
          <p:txBody>
            <a:bodyPr anchorCtr="0" anchor="ctr" bIns="78725" lIns="476825" spcFirstLastPara="1" rIns="78725" wrap="square" tIns="78725">
              <a:noAutofit/>
            </a:bodyPr>
            <a:lstStyle/>
            <a:p>
              <a:pPr indent="0" lvl="0" marL="0" marR="0" rtl="0" algn="l">
                <a:lnSpc>
                  <a:spcPct val="90000"/>
                </a:lnSpc>
                <a:spcBef>
                  <a:spcPts val="0"/>
                </a:spcBef>
                <a:spcAft>
                  <a:spcPts val="0"/>
                </a:spcAft>
                <a:buClr>
                  <a:schemeClr val="lt1"/>
                </a:buClr>
                <a:buSzPts val="3100"/>
                <a:buFont typeface="Calibri"/>
                <a:buNone/>
              </a:pPr>
              <a:r>
                <a:rPr b="0" i="0" lang="en-US" sz="3100" u="none" cap="none" strike="noStrike">
                  <a:solidFill>
                    <a:schemeClr val="lt1"/>
                  </a:solidFill>
                  <a:latin typeface="Calibri"/>
                  <a:ea typeface="Calibri"/>
                  <a:cs typeface="Calibri"/>
                  <a:sym typeface="Calibri"/>
                </a:rPr>
                <a:t>Số ít hoặc Số nhiều</a:t>
              </a:r>
              <a:endParaRPr b="0" i="0" sz="3100" u="none" cap="none" strike="noStrike">
                <a:solidFill>
                  <a:schemeClr val="lt1"/>
                </a:solidFill>
                <a:latin typeface="Calibri"/>
                <a:ea typeface="Calibri"/>
                <a:cs typeface="Calibri"/>
                <a:sym typeface="Calibri"/>
              </a:endParaRPr>
            </a:p>
          </p:txBody>
        </p:sp>
        <p:sp>
          <p:nvSpPr>
            <p:cNvPr id="228" name="Google Shape;228;p13"/>
            <p:cNvSpPr/>
            <p:nvPr/>
          </p:nvSpPr>
          <p:spPr>
            <a:xfrm>
              <a:off x="411424" y="2027622"/>
              <a:ext cx="750913" cy="750913"/>
            </a:xfrm>
            <a:prstGeom prst="ellipse">
              <a:avLst/>
            </a:prstGeom>
            <a:solidFill>
              <a:schemeClr val="lt1"/>
            </a:solidFill>
            <a:ln cap="flat" cmpd="sng" w="12700">
              <a:solidFill>
                <a:srgbClr val="D83E3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442468" y="3003966"/>
              <a:ext cx="6852899" cy="600730"/>
            </a:xfrm>
            <a:prstGeom prst="rect">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txBox="1"/>
            <p:nvPr/>
          </p:nvSpPr>
          <p:spPr>
            <a:xfrm>
              <a:off x="442468" y="3003966"/>
              <a:ext cx="6852899" cy="600730"/>
            </a:xfrm>
            <a:prstGeom prst="rect">
              <a:avLst/>
            </a:prstGeom>
            <a:noFill/>
            <a:ln>
              <a:noFill/>
            </a:ln>
          </p:spPr>
          <p:txBody>
            <a:bodyPr anchorCtr="0" anchor="ctr" bIns="78725" lIns="476825" spcFirstLastPara="1" rIns="78725" wrap="square" tIns="78725">
              <a:noAutofit/>
            </a:bodyPr>
            <a:lstStyle/>
            <a:p>
              <a:pPr indent="0" lvl="0" marL="0" marR="0" rtl="0" algn="l">
                <a:lnSpc>
                  <a:spcPct val="90000"/>
                </a:lnSpc>
                <a:spcBef>
                  <a:spcPts val="0"/>
                </a:spcBef>
                <a:spcAft>
                  <a:spcPts val="0"/>
                </a:spcAft>
                <a:buClr>
                  <a:schemeClr val="lt1"/>
                </a:buClr>
                <a:buSzPts val="3100"/>
                <a:buFont typeface="Calibri"/>
                <a:buNone/>
              </a:pPr>
              <a:r>
                <a:rPr b="0" i="0" lang="en-US" sz="3100" u="none" cap="none" strike="noStrike">
                  <a:solidFill>
                    <a:schemeClr val="lt1"/>
                  </a:solidFill>
                  <a:latin typeface="Calibri"/>
                  <a:ea typeface="Calibri"/>
                  <a:cs typeface="Calibri"/>
                  <a:sym typeface="Calibri"/>
                </a:rPr>
                <a:t>Ngôi thứ 1, Thứ 2, Thứ 3</a:t>
              </a:r>
              <a:endParaRPr/>
            </a:p>
          </p:txBody>
        </p:sp>
        <p:sp>
          <p:nvSpPr>
            <p:cNvPr id="231" name="Google Shape;231;p13"/>
            <p:cNvSpPr/>
            <p:nvPr/>
          </p:nvSpPr>
          <p:spPr>
            <a:xfrm>
              <a:off x="67011" y="2928874"/>
              <a:ext cx="750913" cy="750913"/>
            </a:xfrm>
            <a:prstGeom prst="ellipse">
              <a:avLst/>
            </a:prstGeom>
            <a:solidFill>
              <a:schemeClr val="lt1"/>
            </a:solidFill>
            <a:ln cap="flat" cmpd="sng" w="12700">
              <a:solidFill>
                <a:srgbClr val="FE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a:t>
            </a:r>
            <a:r>
              <a:rPr lang="en-US" sz="3400">
                <a:solidFill>
                  <a:srgbClr val="FBC25D"/>
                </a:solidFill>
              </a:rPr>
              <a:t>ĐỘNG TỪ - CĂN &amp; GỐC ĐỘNG TỪ THÌ HIỆN TẠI</a:t>
            </a:r>
            <a:endParaRPr/>
          </a:p>
        </p:txBody>
      </p:sp>
      <p:pic>
        <p:nvPicPr>
          <p:cNvPr descr="A close up of a tree&#10;&#10;Description automatically generated" id="237" name="Google Shape;237;p14"/>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238" name="Google Shape;238;p14"/>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graphicFrame>
        <p:nvGraphicFramePr>
          <p:cNvPr id="239" name="Google Shape;239;p14"/>
          <p:cNvGraphicFramePr/>
          <p:nvPr/>
        </p:nvGraphicFramePr>
        <p:xfrm>
          <a:off x="2922181" y="2453089"/>
          <a:ext cx="3000000" cy="3000000"/>
        </p:xfrm>
        <a:graphic>
          <a:graphicData uri="http://schemas.openxmlformats.org/drawingml/2006/table">
            <a:tbl>
              <a:tblPr bandRow="1" firstRow="1">
                <a:noFill/>
                <a:tableStyleId>{F0D00499-E405-4313-8EAC-642EEAAF4DFC}</a:tableStyleId>
              </a:tblPr>
              <a:tblGrid>
                <a:gridCol w="3505200"/>
                <a:gridCol w="3505200"/>
              </a:tblGrid>
              <a:tr h="497200">
                <a:tc>
                  <a:txBody>
                    <a:bodyPr/>
                    <a:lstStyle/>
                    <a:p>
                      <a:pPr indent="0" lvl="0" marL="0" marR="0" rtl="0" algn="l">
                        <a:spcBef>
                          <a:spcPts val="0"/>
                        </a:spcBef>
                        <a:spcAft>
                          <a:spcPts val="0"/>
                        </a:spcAft>
                        <a:buNone/>
                      </a:pPr>
                      <a:r>
                        <a:rPr lang="en-US" sz="2400"/>
                        <a:t>CĂN</a:t>
                      </a:r>
                      <a:endParaRPr/>
                    </a:p>
                  </a:txBody>
                  <a:tcPr marT="45725" marB="45725" marR="91450" marL="91450">
                    <a:solidFill>
                      <a:srgbClr val="471200"/>
                    </a:solidFill>
                  </a:tcPr>
                </a:tc>
                <a:tc>
                  <a:txBody>
                    <a:bodyPr/>
                    <a:lstStyle/>
                    <a:p>
                      <a:pPr indent="0" lvl="0" marL="0" marR="0" rtl="0" algn="l">
                        <a:spcBef>
                          <a:spcPts val="0"/>
                        </a:spcBef>
                        <a:spcAft>
                          <a:spcPts val="0"/>
                        </a:spcAft>
                        <a:buNone/>
                      </a:pPr>
                      <a:r>
                        <a:rPr lang="en-US" sz="2400"/>
                        <a:t>GỐC</a:t>
                      </a:r>
                      <a:r>
                        <a:rPr lang="en-US" sz="2400"/>
                        <a:t> HIỆN TẠI</a:t>
                      </a:r>
                      <a:endParaRPr sz="2400"/>
                    </a:p>
                  </a:txBody>
                  <a:tcPr marT="45725" marB="45725" marR="91450" marL="91450">
                    <a:solidFill>
                      <a:srgbClr val="471200"/>
                    </a:solidFill>
                  </a:tcPr>
                </a:tc>
              </a:tr>
              <a:tr h="497200">
                <a:tc>
                  <a:txBody>
                    <a:bodyPr/>
                    <a:lstStyle/>
                    <a:p>
                      <a:pPr indent="0" lvl="0" marL="0" marR="0" rtl="0" algn="l">
                        <a:spcBef>
                          <a:spcPts val="0"/>
                        </a:spcBef>
                        <a:spcAft>
                          <a:spcPts val="0"/>
                        </a:spcAft>
                        <a:buNone/>
                      </a:pPr>
                      <a:r>
                        <a:rPr b="1" lang="en-US" sz="2400"/>
                        <a:t>pat</a:t>
                      </a:r>
                      <a:r>
                        <a:rPr lang="en-US" sz="2400"/>
                        <a:t> (= fall)</a:t>
                      </a:r>
                      <a:endParaRPr/>
                    </a:p>
                  </a:txBody>
                  <a:tcPr marT="45725" marB="45725" marR="91450" marL="91450"/>
                </a:tc>
                <a:tc>
                  <a:txBody>
                    <a:bodyPr/>
                    <a:lstStyle/>
                    <a:p>
                      <a:pPr indent="0" lvl="0" marL="0" marR="0" rtl="0" algn="l">
                        <a:spcBef>
                          <a:spcPts val="0"/>
                        </a:spcBef>
                        <a:spcAft>
                          <a:spcPts val="0"/>
                        </a:spcAft>
                        <a:buNone/>
                      </a:pPr>
                      <a:r>
                        <a:rPr b="1" lang="en-US" sz="2400"/>
                        <a:t>pata-</a:t>
                      </a:r>
                      <a:endParaRPr/>
                    </a:p>
                  </a:txBody>
                  <a:tcPr marT="45725" marB="45725" marR="91450" marL="91450"/>
                </a:tc>
              </a:tr>
              <a:tr h="497200">
                <a:tc>
                  <a:txBody>
                    <a:bodyPr/>
                    <a:lstStyle/>
                    <a:p>
                      <a:pPr indent="0" lvl="0" marL="0" marR="0" rtl="0" algn="l">
                        <a:spcBef>
                          <a:spcPts val="0"/>
                        </a:spcBef>
                        <a:spcAft>
                          <a:spcPts val="0"/>
                        </a:spcAft>
                        <a:buNone/>
                      </a:pPr>
                      <a:r>
                        <a:rPr b="1" lang="en-US" sz="2400"/>
                        <a:t>jīv</a:t>
                      </a:r>
                      <a:r>
                        <a:rPr lang="en-US" sz="2400"/>
                        <a:t> (= live)</a:t>
                      </a:r>
                      <a:endParaRPr/>
                    </a:p>
                  </a:txBody>
                  <a:tcPr marT="45725" marB="45725" marR="91450" marL="91450"/>
                </a:tc>
                <a:tc>
                  <a:txBody>
                    <a:bodyPr/>
                    <a:lstStyle/>
                    <a:p>
                      <a:pPr indent="0" lvl="0" marL="0" marR="0" rtl="0" algn="l">
                        <a:spcBef>
                          <a:spcPts val="0"/>
                        </a:spcBef>
                        <a:spcAft>
                          <a:spcPts val="0"/>
                        </a:spcAft>
                        <a:buNone/>
                      </a:pPr>
                      <a:r>
                        <a:rPr b="1" lang="en-US" sz="2400"/>
                        <a:t>jīva-</a:t>
                      </a:r>
                      <a:endParaRPr/>
                    </a:p>
                  </a:txBody>
                  <a:tcPr marT="45725" marB="45725" marR="91450" marL="91450"/>
                </a:tc>
              </a:tr>
            </a:tbl>
          </a:graphicData>
        </a:graphic>
      </p:graphicFrame>
      <p:sp>
        <p:nvSpPr>
          <p:cNvPr id="240" name="Google Shape;240;p14"/>
          <p:cNvSpPr/>
          <p:nvPr/>
        </p:nvSpPr>
        <p:spPr>
          <a:xfrm>
            <a:off x="-14514" y="2354842"/>
            <a:ext cx="3001686"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471200"/>
                </a:solidFill>
                <a:latin typeface="Calibri"/>
                <a:ea typeface="Calibri"/>
                <a:cs typeface="Calibri"/>
                <a:sym typeface="Calibri"/>
              </a:rPr>
              <a:t>Có vẻ theo quy luật</a:t>
            </a:r>
            <a:endParaRPr b="1" i="0" sz="3000" u="none" cap="none" strike="noStrike">
              <a:solidFill>
                <a:srgbClr val="471200"/>
              </a:solidFill>
              <a:latin typeface="Calibri"/>
              <a:ea typeface="Calibri"/>
              <a:cs typeface="Calibri"/>
              <a:sym typeface="Calibri"/>
            </a:endParaRPr>
          </a:p>
        </p:txBody>
      </p:sp>
      <p:graphicFrame>
        <p:nvGraphicFramePr>
          <p:cNvPr id="241" name="Google Shape;241;p14"/>
          <p:cNvGraphicFramePr/>
          <p:nvPr/>
        </p:nvGraphicFramePr>
        <p:xfrm>
          <a:off x="2922181" y="4583144"/>
          <a:ext cx="3000000" cy="3000000"/>
        </p:xfrm>
        <a:graphic>
          <a:graphicData uri="http://schemas.openxmlformats.org/drawingml/2006/table">
            <a:tbl>
              <a:tblPr bandRow="1" firstRow="1">
                <a:noFill/>
                <a:tableStyleId>{F0D00499-E405-4313-8EAC-642EEAAF4DFC}</a:tableStyleId>
              </a:tblPr>
              <a:tblGrid>
                <a:gridCol w="3505200"/>
                <a:gridCol w="3505200"/>
              </a:tblGrid>
              <a:tr h="497200">
                <a:tc>
                  <a:txBody>
                    <a:bodyPr/>
                    <a:lstStyle/>
                    <a:p>
                      <a:pPr indent="0" lvl="0" marL="0" marR="0" rtl="0" algn="l">
                        <a:spcBef>
                          <a:spcPts val="0"/>
                        </a:spcBef>
                        <a:spcAft>
                          <a:spcPts val="0"/>
                        </a:spcAft>
                        <a:buNone/>
                      </a:pPr>
                      <a:r>
                        <a:rPr lang="en-US" sz="2400"/>
                        <a:t>CĂN</a:t>
                      </a:r>
                      <a:endParaRPr/>
                    </a:p>
                  </a:txBody>
                  <a:tcPr marT="45725" marB="45725" marR="91450" marL="91450">
                    <a:solidFill>
                      <a:srgbClr val="471200"/>
                    </a:solidFill>
                  </a:tcPr>
                </a:tc>
                <a:tc>
                  <a:txBody>
                    <a:bodyPr/>
                    <a:lstStyle/>
                    <a:p>
                      <a:pPr indent="0" lvl="0" marL="0" marR="0" rtl="0" algn="l">
                        <a:spcBef>
                          <a:spcPts val="0"/>
                        </a:spcBef>
                        <a:spcAft>
                          <a:spcPts val="0"/>
                        </a:spcAft>
                        <a:buNone/>
                      </a:pPr>
                      <a:r>
                        <a:rPr lang="en-US" sz="2400"/>
                        <a:t>GỐC</a:t>
                      </a:r>
                      <a:r>
                        <a:rPr lang="en-US" sz="2400"/>
                        <a:t> HIỆN TẠI</a:t>
                      </a:r>
                      <a:endParaRPr sz="2400"/>
                    </a:p>
                  </a:txBody>
                  <a:tcPr marT="45725" marB="45725" marR="91450" marL="91450">
                    <a:solidFill>
                      <a:srgbClr val="471200"/>
                    </a:solidFill>
                  </a:tcPr>
                </a:tc>
              </a:tr>
              <a:tr h="497200">
                <a:tc>
                  <a:txBody>
                    <a:bodyPr/>
                    <a:lstStyle/>
                    <a:p>
                      <a:pPr indent="0" lvl="0" marL="0" marR="0" rtl="0" algn="l">
                        <a:spcBef>
                          <a:spcPts val="0"/>
                        </a:spcBef>
                        <a:spcAft>
                          <a:spcPts val="0"/>
                        </a:spcAft>
                        <a:buNone/>
                      </a:pPr>
                      <a:r>
                        <a:rPr b="1" lang="en-US" sz="2400"/>
                        <a:t>nī</a:t>
                      </a:r>
                      <a:r>
                        <a:rPr lang="en-US" sz="2400"/>
                        <a:t> (= lead)</a:t>
                      </a:r>
                      <a:endParaRPr/>
                    </a:p>
                  </a:txBody>
                  <a:tcPr marT="45725" marB="45725" marR="91450" marL="91450"/>
                </a:tc>
                <a:tc>
                  <a:txBody>
                    <a:bodyPr/>
                    <a:lstStyle/>
                    <a:p>
                      <a:pPr indent="0" lvl="0" marL="0" marR="0" rtl="0" algn="l">
                        <a:spcBef>
                          <a:spcPts val="0"/>
                        </a:spcBef>
                        <a:spcAft>
                          <a:spcPts val="0"/>
                        </a:spcAft>
                        <a:buNone/>
                      </a:pPr>
                      <a:r>
                        <a:rPr b="1" lang="en-US" sz="2400"/>
                        <a:t>naya-</a:t>
                      </a:r>
                      <a:endParaRPr/>
                    </a:p>
                  </a:txBody>
                  <a:tcPr marT="45725" marB="45725" marR="91450" marL="91450"/>
                </a:tc>
              </a:tr>
              <a:tr h="497200">
                <a:tc>
                  <a:txBody>
                    <a:bodyPr/>
                    <a:lstStyle/>
                    <a:p>
                      <a:pPr indent="0" lvl="0" marL="0" marR="0" rtl="0" algn="l">
                        <a:spcBef>
                          <a:spcPts val="0"/>
                        </a:spcBef>
                        <a:spcAft>
                          <a:spcPts val="0"/>
                        </a:spcAft>
                        <a:buNone/>
                      </a:pPr>
                      <a:r>
                        <a:rPr b="1" lang="en-US" sz="2400"/>
                        <a:t>gaṃ</a:t>
                      </a:r>
                      <a:r>
                        <a:rPr lang="en-US" sz="2400"/>
                        <a:t> (= go)</a:t>
                      </a:r>
                      <a:endParaRPr/>
                    </a:p>
                  </a:txBody>
                  <a:tcPr marT="45725" marB="45725" marR="91450" marL="91450"/>
                </a:tc>
                <a:tc>
                  <a:txBody>
                    <a:bodyPr/>
                    <a:lstStyle/>
                    <a:p>
                      <a:pPr indent="0" lvl="0" marL="0" marR="0" rtl="0" algn="l">
                        <a:spcBef>
                          <a:spcPts val="0"/>
                        </a:spcBef>
                        <a:spcAft>
                          <a:spcPts val="0"/>
                        </a:spcAft>
                        <a:buNone/>
                      </a:pPr>
                      <a:r>
                        <a:rPr b="1" lang="en-US" sz="2400"/>
                        <a:t>gaccha-</a:t>
                      </a:r>
                      <a:endParaRPr/>
                    </a:p>
                  </a:txBody>
                  <a:tcPr marT="45725" marB="45725" marR="91450" marL="91450"/>
                </a:tc>
              </a:tr>
              <a:tr h="497200">
                <a:tc>
                  <a:txBody>
                    <a:bodyPr/>
                    <a:lstStyle/>
                    <a:p>
                      <a:pPr indent="0" lvl="0" marL="0" marR="0" rtl="0" algn="l">
                        <a:spcBef>
                          <a:spcPts val="0"/>
                        </a:spcBef>
                        <a:spcAft>
                          <a:spcPts val="0"/>
                        </a:spcAft>
                        <a:buNone/>
                      </a:pPr>
                      <a:r>
                        <a:rPr b="1" lang="en-US" sz="2400"/>
                        <a:t>ṯhā</a:t>
                      </a:r>
                      <a:r>
                        <a:rPr lang="en-US" sz="2400"/>
                        <a:t> (= be, stand)</a:t>
                      </a:r>
                      <a:endParaRPr/>
                    </a:p>
                  </a:txBody>
                  <a:tcPr marT="45725" marB="45725" marR="91450" marL="91450"/>
                </a:tc>
                <a:tc>
                  <a:txBody>
                    <a:bodyPr/>
                    <a:lstStyle/>
                    <a:p>
                      <a:pPr indent="0" lvl="0" marL="0" marR="0" rtl="0" algn="l">
                        <a:spcBef>
                          <a:spcPts val="0"/>
                        </a:spcBef>
                        <a:spcAft>
                          <a:spcPts val="0"/>
                        </a:spcAft>
                        <a:buNone/>
                      </a:pPr>
                      <a:r>
                        <a:rPr b="1" lang="en-US" sz="2400"/>
                        <a:t>Tiṯṯha-</a:t>
                      </a:r>
                      <a:endParaRPr/>
                    </a:p>
                  </a:txBody>
                  <a:tcPr marT="45725" marB="45725" marR="91450" marL="91450"/>
                </a:tc>
              </a:tr>
            </a:tbl>
          </a:graphicData>
        </a:graphic>
      </p:graphicFrame>
      <p:sp>
        <p:nvSpPr>
          <p:cNvPr id="242" name="Google Shape;242;p14"/>
          <p:cNvSpPr/>
          <p:nvPr/>
        </p:nvSpPr>
        <p:spPr>
          <a:xfrm>
            <a:off x="626898" y="4539357"/>
            <a:ext cx="1667444"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471200"/>
                </a:solidFill>
                <a:latin typeface="Calibri"/>
                <a:ea typeface="Calibri"/>
                <a:cs typeface="Calibri"/>
                <a:sym typeface="Calibri"/>
              </a:rPr>
              <a:t>Nhưng</a:t>
            </a:r>
            <a:endParaRPr b="1" i="0" sz="3000" u="none" cap="none" strike="noStrike">
              <a:solidFill>
                <a:srgbClr val="4712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BC25D"/>
              </a:buClr>
              <a:buSzPct val="100000"/>
              <a:buFont typeface="Calibri"/>
              <a:buNone/>
            </a:pPr>
            <a:r>
              <a:rPr lang="en-US">
                <a:solidFill>
                  <a:srgbClr val="FBC25D"/>
                </a:solidFill>
              </a:rPr>
              <a:t>	</a:t>
            </a:r>
            <a:br>
              <a:rPr lang="en-US">
                <a:solidFill>
                  <a:srgbClr val="FBC25D"/>
                </a:solidFill>
              </a:rPr>
            </a:br>
            <a:r>
              <a:rPr lang="en-US">
                <a:solidFill>
                  <a:srgbClr val="FBC25D"/>
                </a:solidFill>
              </a:rPr>
              <a:t>	ĐỘNG TỪ </a:t>
            </a:r>
            <a:br>
              <a:rPr lang="en-US">
                <a:solidFill>
                  <a:srgbClr val="FBC25D"/>
                </a:solidFill>
              </a:rPr>
            </a:br>
            <a:endParaRPr>
              <a:solidFill>
                <a:srgbClr val="FBC25D"/>
              </a:solidFill>
            </a:endParaRPr>
          </a:p>
        </p:txBody>
      </p:sp>
      <p:pic>
        <p:nvPicPr>
          <p:cNvPr descr="A close up of a tree&#10;&#10;Description automatically generated" id="248" name="Google Shape;248;p15"/>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249" name="Google Shape;249;p15"/>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graphicFrame>
        <p:nvGraphicFramePr>
          <p:cNvPr id="250" name="Google Shape;250;p15"/>
          <p:cNvGraphicFramePr/>
          <p:nvPr/>
        </p:nvGraphicFramePr>
        <p:xfrm>
          <a:off x="838200" y="2453088"/>
          <a:ext cx="3000000" cy="3000000"/>
        </p:xfrm>
        <a:graphic>
          <a:graphicData uri="http://schemas.openxmlformats.org/drawingml/2006/table">
            <a:tbl>
              <a:tblPr bandRow="1" firstRow="1">
                <a:noFill/>
                <a:tableStyleId>{F0D00499-E405-4313-8EAC-642EEAAF4DFC}</a:tableStyleId>
              </a:tblPr>
              <a:tblGrid>
                <a:gridCol w="4042150"/>
                <a:gridCol w="3423675"/>
                <a:gridCol w="3049775"/>
              </a:tblGrid>
              <a:tr h="721125">
                <a:tc>
                  <a:txBody>
                    <a:bodyPr/>
                    <a:lstStyle/>
                    <a:p>
                      <a:pPr indent="0" lvl="0" marL="0" marR="0" rtl="0" algn="l">
                        <a:spcBef>
                          <a:spcPts val="0"/>
                        </a:spcBef>
                        <a:spcAft>
                          <a:spcPts val="0"/>
                        </a:spcAft>
                        <a:buNone/>
                      </a:pPr>
                      <a:r>
                        <a:t/>
                      </a:r>
                      <a:endParaRPr b="0" sz="2400"/>
                    </a:p>
                  </a:txBody>
                  <a:tcPr marT="45725" marB="45725" marR="91450" marL="91450" anchor="ctr">
                    <a:solidFill>
                      <a:srgbClr val="471200"/>
                    </a:solidFill>
                  </a:tcPr>
                </a:tc>
                <a:tc>
                  <a:txBody>
                    <a:bodyPr/>
                    <a:lstStyle/>
                    <a:p>
                      <a:pPr indent="0" lvl="0" marL="0" marR="0" rtl="0" algn="l">
                        <a:spcBef>
                          <a:spcPts val="0"/>
                        </a:spcBef>
                        <a:spcAft>
                          <a:spcPts val="0"/>
                        </a:spcAft>
                        <a:buNone/>
                      </a:pPr>
                      <a:r>
                        <a:rPr b="0" lang="en-US" sz="2400"/>
                        <a:t>SỐ</a:t>
                      </a:r>
                      <a:r>
                        <a:rPr b="0" lang="en-US" sz="2400"/>
                        <a:t> ÍT</a:t>
                      </a:r>
                      <a:endParaRPr b="0" sz="2400"/>
                    </a:p>
                  </a:txBody>
                  <a:tcPr marT="45725" marB="45725" marR="91450" marL="91450" anchor="ctr">
                    <a:solidFill>
                      <a:srgbClr val="471200"/>
                    </a:solidFill>
                  </a:tcPr>
                </a:tc>
                <a:tc>
                  <a:txBody>
                    <a:bodyPr/>
                    <a:lstStyle/>
                    <a:p>
                      <a:pPr indent="0" lvl="0" marL="0" marR="0" rtl="0" algn="l">
                        <a:spcBef>
                          <a:spcPts val="0"/>
                        </a:spcBef>
                        <a:spcAft>
                          <a:spcPts val="0"/>
                        </a:spcAft>
                        <a:buNone/>
                      </a:pPr>
                      <a:r>
                        <a:rPr b="0" lang="en-US" sz="2400"/>
                        <a:t>SỐ</a:t>
                      </a:r>
                      <a:r>
                        <a:rPr b="0" lang="en-US" sz="2400"/>
                        <a:t> NHIỀU</a:t>
                      </a:r>
                      <a:endParaRPr b="0" sz="2400"/>
                    </a:p>
                  </a:txBody>
                  <a:tcPr marT="45725" marB="45725" marR="91450" marL="91450" anchor="ctr">
                    <a:solidFill>
                      <a:srgbClr val="471200"/>
                    </a:solidFill>
                  </a:tcPr>
                </a:tc>
              </a:tr>
              <a:tr h="721125">
                <a:tc>
                  <a:txBody>
                    <a:bodyPr/>
                    <a:lstStyle/>
                    <a:p>
                      <a:pPr indent="0" lvl="0" marL="0" marR="0" rtl="0" algn="l">
                        <a:spcBef>
                          <a:spcPts val="0"/>
                        </a:spcBef>
                        <a:spcAft>
                          <a:spcPts val="0"/>
                        </a:spcAft>
                        <a:buNone/>
                      </a:pPr>
                      <a:r>
                        <a:rPr b="1" lang="en-US" sz="2400"/>
                        <a:t>Ngôi</a:t>
                      </a:r>
                      <a:r>
                        <a:rPr b="1" lang="en-US" sz="2400"/>
                        <a:t> 1</a:t>
                      </a:r>
                      <a:r>
                        <a:rPr b="1" lang="en-US" sz="2400"/>
                        <a:t> (“Tôi, chúng</a:t>
                      </a:r>
                      <a:r>
                        <a:rPr b="1" lang="en-US" sz="2400"/>
                        <a:t> tôi</a:t>
                      </a:r>
                      <a:r>
                        <a:rPr b="1" lang="en-US" sz="2400"/>
                        <a:t>”)</a:t>
                      </a:r>
                      <a:endParaRPr/>
                    </a:p>
                  </a:txBody>
                  <a:tcPr marT="45725" marB="45725" marR="91450" marL="91450" anchor="ctr"/>
                </a:tc>
                <a:tc>
                  <a:txBody>
                    <a:bodyPr/>
                    <a:lstStyle/>
                    <a:p>
                      <a:pPr indent="0" lvl="0" marL="0" marR="0" rtl="0" algn="l">
                        <a:spcBef>
                          <a:spcPts val="0"/>
                        </a:spcBef>
                        <a:spcAft>
                          <a:spcPts val="0"/>
                        </a:spcAft>
                        <a:buNone/>
                      </a:pPr>
                      <a:r>
                        <a:rPr b="0" lang="en-US" sz="2400"/>
                        <a:t>-:mi (-m)</a:t>
                      </a:r>
                      <a:endParaRPr/>
                    </a:p>
                  </a:txBody>
                  <a:tcPr marT="45725" marB="45725" marR="91450" marL="91450" anchor="ctr"/>
                </a:tc>
                <a:tc>
                  <a:txBody>
                    <a:bodyPr/>
                    <a:lstStyle/>
                    <a:p>
                      <a:pPr indent="0" lvl="0" marL="0" marR="0" rtl="0" algn="l">
                        <a:spcBef>
                          <a:spcPts val="0"/>
                        </a:spcBef>
                        <a:spcAft>
                          <a:spcPts val="0"/>
                        </a:spcAft>
                        <a:buNone/>
                      </a:pPr>
                      <a:r>
                        <a:rPr b="0" lang="en-US" sz="2400"/>
                        <a:t>-:ma</a:t>
                      </a:r>
                      <a:endParaRPr/>
                    </a:p>
                  </a:txBody>
                  <a:tcPr marT="45725" marB="45725" marR="91450" marL="91450" anchor="ctr"/>
                </a:tc>
              </a:tr>
              <a:tr h="721125">
                <a:tc>
                  <a:txBody>
                    <a:bodyPr/>
                    <a:lstStyle/>
                    <a:p>
                      <a:pPr indent="0" lvl="0" marL="0" marR="0" rtl="0" algn="l">
                        <a:spcBef>
                          <a:spcPts val="0"/>
                        </a:spcBef>
                        <a:spcAft>
                          <a:spcPts val="0"/>
                        </a:spcAft>
                        <a:buNone/>
                      </a:pPr>
                      <a:r>
                        <a:rPr b="1" lang="en-US" sz="2400"/>
                        <a:t>Ngôi</a:t>
                      </a:r>
                      <a:r>
                        <a:rPr b="1" lang="en-US" sz="2400"/>
                        <a:t> 2</a:t>
                      </a:r>
                      <a:r>
                        <a:rPr b="1" lang="en-US" sz="2400"/>
                        <a:t> (“bạn,</a:t>
                      </a:r>
                      <a:r>
                        <a:rPr b="1" lang="en-US" sz="2400"/>
                        <a:t> các bạn</a:t>
                      </a:r>
                      <a:r>
                        <a:rPr b="1" lang="en-US" sz="2400"/>
                        <a:t>”)</a:t>
                      </a:r>
                      <a:endParaRPr/>
                    </a:p>
                  </a:txBody>
                  <a:tcPr marT="45725" marB="45725" marR="91450" marL="91450" anchor="ctr"/>
                </a:tc>
                <a:tc>
                  <a:txBody>
                    <a:bodyPr/>
                    <a:lstStyle/>
                    <a:p>
                      <a:pPr indent="0" lvl="0" marL="0" marR="0" rtl="0" algn="l">
                        <a:spcBef>
                          <a:spcPts val="0"/>
                        </a:spcBef>
                        <a:spcAft>
                          <a:spcPts val="0"/>
                        </a:spcAft>
                        <a:buNone/>
                      </a:pPr>
                      <a:r>
                        <a:rPr b="0" lang="en-US" sz="2400"/>
                        <a:t>-si</a:t>
                      </a:r>
                      <a:endParaRPr b="0" sz="2400"/>
                    </a:p>
                  </a:txBody>
                  <a:tcPr marT="45725" marB="45725" marR="91450" marL="91450" anchor="ctr"/>
                </a:tc>
                <a:tc>
                  <a:txBody>
                    <a:bodyPr/>
                    <a:lstStyle/>
                    <a:p>
                      <a:pPr indent="0" lvl="0" marL="0" marR="0" rtl="0" algn="l">
                        <a:spcBef>
                          <a:spcPts val="0"/>
                        </a:spcBef>
                        <a:spcAft>
                          <a:spcPts val="0"/>
                        </a:spcAft>
                        <a:buNone/>
                      </a:pPr>
                      <a:r>
                        <a:rPr b="0" lang="en-US" sz="2400"/>
                        <a:t>-tha</a:t>
                      </a:r>
                      <a:endParaRPr b="0" sz="2400"/>
                    </a:p>
                  </a:txBody>
                  <a:tcPr marT="45725" marB="45725" marR="91450" marL="91450" anchor="ctr"/>
                </a:tc>
              </a:tr>
              <a:tr h="721125">
                <a:tc>
                  <a:txBody>
                    <a:bodyPr/>
                    <a:lstStyle/>
                    <a:p>
                      <a:pPr indent="0" lvl="0" marL="0" marR="0" rtl="0" algn="l">
                        <a:spcBef>
                          <a:spcPts val="0"/>
                        </a:spcBef>
                        <a:spcAft>
                          <a:spcPts val="0"/>
                        </a:spcAft>
                        <a:buNone/>
                      </a:pPr>
                      <a:r>
                        <a:rPr b="1" lang="en-US" sz="2400"/>
                        <a:t>Ngôi</a:t>
                      </a:r>
                      <a:r>
                        <a:rPr b="1" lang="en-US" sz="2400"/>
                        <a:t> 3</a:t>
                      </a:r>
                      <a:r>
                        <a:rPr b="1" lang="en-US" sz="2400"/>
                        <a:t> (“anh</a:t>
                      </a:r>
                      <a:r>
                        <a:rPr b="1" lang="en-US" sz="2400"/>
                        <a:t> ta, cô ta, họ</a:t>
                      </a:r>
                      <a:r>
                        <a:rPr b="1" lang="en-US" sz="2400"/>
                        <a:t>”)</a:t>
                      </a:r>
                      <a:endParaRPr/>
                    </a:p>
                  </a:txBody>
                  <a:tcPr marT="45725" marB="45725" marR="91450" marL="91450" anchor="ctr"/>
                </a:tc>
                <a:tc>
                  <a:txBody>
                    <a:bodyPr/>
                    <a:lstStyle/>
                    <a:p>
                      <a:pPr indent="0" lvl="0" marL="0" marR="0" rtl="0" algn="l">
                        <a:spcBef>
                          <a:spcPts val="0"/>
                        </a:spcBef>
                        <a:spcAft>
                          <a:spcPts val="0"/>
                        </a:spcAft>
                        <a:buNone/>
                      </a:pPr>
                      <a:r>
                        <a:rPr b="0" lang="en-US" sz="2400"/>
                        <a:t>-ti</a:t>
                      </a:r>
                      <a:endParaRPr b="0" sz="2400"/>
                    </a:p>
                  </a:txBody>
                  <a:tcPr marT="45725" marB="45725" marR="91450" marL="91450" anchor="ctr"/>
                </a:tc>
                <a:tc>
                  <a:txBody>
                    <a:bodyPr/>
                    <a:lstStyle/>
                    <a:p>
                      <a:pPr indent="0" lvl="0" marL="0" marR="0" rtl="0" algn="l">
                        <a:spcBef>
                          <a:spcPts val="0"/>
                        </a:spcBef>
                        <a:spcAft>
                          <a:spcPts val="0"/>
                        </a:spcAft>
                        <a:buNone/>
                      </a:pPr>
                      <a:r>
                        <a:rPr b="0" lang="en-US" sz="2400"/>
                        <a:t>-nti</a:t>
                      </a:r>
                      <a:endParaRPr b="0" sz="2400"/>
                    </a:p>
                  </a:txBody>
                  <a:tcPr marT="45725" marB="45725" marR="91450" marL="9145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6"/>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ĐỘNG TỪ - [labh] =&gt; labha- (đạt được) </a:t>
            </a:r>
            <a:endParaRPr/>
          </a:p>
        </p:txBody>
      </p:sp>
      <p:pic>
        <p:nvPicPr>
          <p:cNvPr descr="A close up of a tree&#10;&#10;Description automatically generated" id="256" name="Google Shape;256;p16"/>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257" name="Google Shape;257;p16"/>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graphicFrame>
        <p:nvGraphicFramePr>
          <p:cNvPr id="258" name="Google Shape;258;p16"/>
          <p:cNvGraphicFramePr/>
          <p:nvPr/>
        </p:nvGraphicFramePr>
        <p:xfrm>
          <a:off x="1088571" y="2010300"/>
          <a:ext cx="3000000" cy="3000000"/>
        </p:xfrm>
        <a:graphic>
          <a:graphicData uri="http://schemas.openxmlformats.org/drawingml/2006/table">
            <a:tbl>
              <a:tblPr bandRow="1" firstCol="1" firstRow="1">
                <a:noFill/>
                <a:tableStyleId>{829A5093-9E74-4F53-9017-2B725440B370}</a:tableStyleId>
              </a:tblPr>
              <a:tblGrid>
                <a:gridCol w="3808525"/>
                <a:gridCol w="3181575"/>
                <a:gridCol w="3275150"/>
              </a:tblGrid>
              <a:tr h="426475">
                <a:tc>
                  <a:txBody>
                    <a:bodyPr/>
                    <a:lstStyle/>
                    <a:p>
                      <a:pPr indent="0" lvl="0" marL="0" marR="0" rtl="0" algn="l">
                        <a:lnSpc>
                          <a:spcPct val="115000"/>
                        </a:lnSpc>
                        <a:spcBef>
                          <a:spcPts val="0"/>
                        </a:spcBef>
                        <a:spcAft>
                          <a:spcPts val="0"/>
                        </a:spcAft>
                        <a:buNone/>
                      </a:pPr>
                      <a:r>
                        <a:rPr lang="en-US" sz="3200"/>
                        <a:t> </a:t>
                      </a:r>
                      <a:endParaRPr sz="3200">
                        <a:latin typeface="Calibri"/>
                        <a:ea typeface="Calibri"/>
                        <a:cs typeface="Calibri"/>
                        <a:sym typeface="Calibri"/>
                      </a:endParaRPr>
                    </a:p>
                  </a:txBody>
                  <a:tcPr marT="0" marB="0" marR="68575" marL="68575" anchor="b"/>
                </a:tc>
                <a:tc>
                  <a:txBody>
                    <a:bodyPr/>
                    <a:lstStyle/>
                    <a:p>
                      <a:pPr indent="0" lvl="0" marL="0" marR="0" rtl="0" algn="ctr">
                        <a:lnSpc>
                          <a:spcPct val="115000"/>
                        </a:lnSpc>
                        <a:spcBef>
                          <a:spcPts val="0"/>
                        </a:spcBef>
                        <a:spcAft>
                          <a:spcPts val="0"/>
                        </a:spcAft>
                        <a:buNone/>
                      </a:pPr>
                      <a:r>
                        <a:rPr lang="en-US" sz="3200"/>
                        <a:t>Số ít</a:t>
                      </a:r>
                      <a:endParaRPr sz="32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3200"/>
                        <a:t>Số nhiều</a:t>
                      </a:r>
                      <a:endParaRPr sz="3200">
                        <a:latin typeface="Calibri"/>
                        <a:ea typeface="Calibri"/>
                        <a:cs typeface="Calibri"/>
                        <a:sym typeface="Calibri"/>
                      </a:endParaRPr>
                    </a:p>
                  </a:txBody>
                  <a:tcPr marT="0" marB="0" marR="68575" marL="68575" anchor="b"/>
                </a:tc>
              </a:tr>
              <a:tr h="426475">
                <a:tc>
                  <a:txBody>
                    <a:bodyPr/>
                    <a:lstStyle/>
                    <a:p>
                      <a:pPr indent="0" lvl="0" marL="0" marR="0" rtl="0" algn="l">
                        <a:lnSpc>
                          <a:spcPct val="115000"/>
                        </a:lnSpc>
                        <a:spcBef>
                          <a:spcPts val="0"/>
                        </a:spcBef>
                        <a:spcAft>
                          <a:spcPts val="0"/>
                        </a:spcAft>
                        <a:buNone/>
                      </a:pPr>
                      <a:r>
                        <a:rPr lang="en-US" sz="3200"/>
                        <a:t>Ngôi thứ nhất</a:t>
                      </a:r>
                      <a:endParaRPr sz="3200">
                        <a:latin typeface="Calibri"/>
                        <a:ea typeface="Calibri"/>
                        <a:cs typeface="Calibri"/>
                        <a:sym typeface="Calibri"/>
                      </a:endParaRPr>
                    </a:p>
                  </a:txBody>
                  <a:tcPr marT="0" marB="0" marR="68575" marL="68575" anchor="b"/>
                </a:tc>
                <a:tc>
                  <a:txBody>
                    <a:bodyPr/>
                    <a:lstStyle/>
                    <a:p>
                      <a:pPr indent="0" lvl="0" marL="0" marR="0" rtl="0" algn="ctr">
                        <a:lnSpc>
                          <a:spcPct val="115000"/>
                        </a:lnSpc>
                        <a:spcBef>
                          <a:spcPts val="0"/>
                        </a:spcBef>
                        <a:spcAft>
                          <a:spcPts val="0"/>
                        </a:spcAft>
                        <a:buNone/>
                      </a:pPr>
                      <a:r>
                        <a:rPr lang="en-US" sz="3200">
                          <a:solidFill>
                            <a:schemeClr val="lt1"/>
                          </a:solidFill>
                        </a:rPr>
                        <a:t>Labhāmi</a:t>
                      </a:r>
                      <a:endParaRPr sz="3200">
                        <a:solidFill>
                          <a:schemeClr val="lt1"/>
                        </a:solidFill>
                        <a:latin typeface="Calibri"/>
                        <a:ea typeface="Calibri"/>
                        <a:cs typeface="Calibri"/>
                        <a:sym typeface="Calibri"/>
                      </a:endParaRPr>
                    </a:p>
                  </a:txBody>
                  <a:tcPr marT="0" marB="0" marR="68575" marL="68575" anchor="b">
                    <a:solidFill>
                      <a:srgbClr val="00B050"/>
                    </a:solidFill>
                  </a:tcPr>
                </a:tc>
                <a:tc>
                  <a:txBody>
                    <a:bodyPr/>
                    <a:lstStyle/>
                    <a:p>
                      <a:pPr indent="0" lvl="0" marL="0" marR="0" rtl="0" algn="ctr">
                        <a:lnSpc>
                          <a:spcPct val="115000"/>
                        </a:lnSpc>
                        <a:spcBef>
                          <a:spcPts val="0"/>
                        </a:spcBef>
                        <a:spcAft>
                          <a:spcPts val="0"/>
                        </a:spcAft>
                        <a:buNone/>
                      </a:pPr>
                      <a:r>
                        <a:rPr lang="en-US" sz="3200">
                          <a:solidFill>
                            <a:schemeClr val="lt1"/>
                          </a:solidFill>
                        </a:rPr>
                        <a:t>labhāma</a:t>
                      </a:r>
                      <a:endParaRPr sz="3200">
                        <a:solidFill>
                          <a:schemeClr val="lt1"/>
                        </a:solidFill>
                        <a:latin typeface="Calibri"/>
                        <a:ea typeface="Calibri"/>
                        <a:cs typeface="Calibri"/>
                        <a:sym typeface="Calibri"/>
                      </a:endParaRPr>
                    </a:p>
                  </a:txBody>
                  <a:tcPr marT="0" marB="0" marR="68575" marL="68575" anchor="b">
                    <a:solidFill>
                      <a:srgbClr val="00B050"/>
                    </a:solidFill>
                  </a:tcPr>
                </a:tc>
              </a:tr>
              <a:tr h="426475">
                <a:tc>
                  <a:txBody>
                    <a:bodyPr/>
                    <a:lstStyle/>
                    <a:p>
                      <a:pPr indent="0" lvl="0" marL="0" marR="0" rtl="0" algn="l">
                        <a:lnSpc>
                          <a:spcPct val="115000"/>
                        </a:lnSpc>
                        <a:spcBef>
                          <a:spcPts val="0"/>
                        </a:spcBef>
                        <a:spcAft>
                          <a:spcPts val="0"/>
                        </a:spcAft>
                        <a:buNone/>
                      </a:pPr>
                      <a:r>
                        <a:rPr lang="en-US" sz="3200"/>
                        <a:t>Ngôi thứ hai</a:t>
                      </a:r>
                      <a:endParaRPr sz="3200">
                        <a:latin typeface="Calibri"/>
                        <a:ea typeface="Calibri"/>
                        <a:cs typeface="Calibri"/>
                        <a:sym typeface="Calibri"/>
                      </a:endParaRPr>
                    </a:p>
                  </a:txBody>
                  <a:tcPr marT="0" marB="0" marR="68575" marL="68575" anchor="b"/>
                </a:tc>
                <a:tc>
                  <a:txBody>
                    <a:bodyPr/>
                    <a:lstStyle/>
                    <a:p>
                      <a:pPr indent="0" lvl="0" marL="0" marR="0" rtl="0" algn="ctr">
                        <a:lnSpc>
                          <a:spcPct val="115000"/>
                        </a:lnSpc>
                        <a:spcBef>
                          <a:spcPts val="0"/>
                        </a:spcBef>
                        <a:spcAft>
                          <a:spcPts val="0"/>
                        </a:spcAft>
                        <a:buNone/>
                      </a:pPr>
                      <a:r>
                        <a:rPr lang="en-US" sz="3200">
                          <a:solidFill>
                            <a:schemeClr val="lt1"/>
                          </a:solidFill>
                        </a:rPr>
                        <a:t>Labhasi</a:t>
                      </a:r>
                      <a:endParaRPr sz="3200">
                        <a:solidFill>
                          <a:schemeClr val="lt1"/>
                        </a:solidFill>
                        <a:latin typeface="Calibri"/>
                        <a:ea typeface="Calibri"/>
                        <a:cs typeface="Calibri"/>
                        <a:sym typeface="Calibri"/>
                      </a:endParaRPr>
                    </a:p>
                  </a:txBody>
                  <a:tcPr marT="0" marB="0" marR="68575" marL="68575" anchor="b">
                    <a:solidFill>
                      <a:srgbClr val="00B050"/>
                    </a:solidFill>
                  </a:tcPr>
                </a:tc>
                <a:tc>
                  <a:txBody>
                    <a:bodyPr/>
                    <a:lstStyle/>
                    <a:p>
                      <a:pPr indent="0" lvl="0" marL="0" marR="0" rtl="0" algn="ctr">
                        <a:lnSpc>
                          <a:spcPct val="115000"/>
                        </a:lnSpc>
                        <a:spcBef>
                          <a:spcPts val="0"/>
                        </a:spcBef>
                        <a:spcAft>
                          <a:spcPts val="0"/>
                        </a:spcAft>
                        <a:buNone/>
                      </a:pPr>
                      <a:r>
                        <a:rPr lang="en-US" sz="3200">
                          <a:solidFill>
                            <a:schemeClr val="lt1"/>
                          </a:solidFill>
                        </a:rPr>
                        <a:t>labhatha</a:t>
                      </a:r>
                      <a:endParaRPr sz="3200">
                        <a:solidFill>
                          <a:schemeClr val="lt1"/>
                        </a:solidFill>
                        <a:latin typeface="Calibri"/>
                        <a:ea typeface="Calibri"/>
                        <a:cs typeface="Calibri"/>
                        <a:sym typeface="Calibri"/>
                      </a:endParaRPr>
                    </a:p>
                  </a:txBody>
                  <a:tcPr marT="0" marB="0" marR="68575" marL="68575" anchor="b">
                    <a:solidFill>
                      <a:srgbClr val="00B050"/>
                    </a:solidFill>
                  </a:tcPr>
                </a:tc>
              </a:tr>
              <a:tr h="442500">
                <a:tc>
                  <a:txBody>
                    <a:bodyPr/>
                    <a:lstStyle/>
                    <a:p>
                      <a:pPr indent="0" lvl="0" marL="0" marR="0" rtl="0" algn="l">
                        <a:lnSpc>
                          <a:spcPct val="115000"/>
                        </a:lnSpc>
                        <a:spcBef>
                          <a:spcPts val="0"/>
                        </a:spcBef>
                        <a:spcAft>
                          <a:spcPts val="0"/>
                        </a:spcAft>
                        <a:buNone/>
                      </a:pPr>
                      <a:r>
                        <a:rPr lang="en-US" sz="3200"/>
                        <a:t>Ngôi thứ ba</a:t>
                      </a:r>
                      <a:endParaRPr sz="3200">
                        <a:latin typeface="Calibri"/>
                        <a:ea typeface="Calibri"/>
                        <a:cs typeface="Calibri"/>
                        <a:sym typeface="Calibri"/>
                      </a:endParaRPr>
                    </a:p>
                  </a:txBody>
                  <a:tcPr marT="0" marB="0" marR="68575" marL="68575" anchor="b"/>
                </a:tc>
                <a:tc>
                  <a:txBody>
                    <a:bodyPr/>
                    <a:lstStyle/>
                    <a:p>
                      <a:pPr indent="0" lvl="0" marL="0" marR="0" rtl="0" algn="ctr">
                        <a:lnSpc>
                          <a:spcPct val="115000"/>
                        </a:lnSpc>
                        <a:spcBef>
                          <a:spcPts val="0"/>
                        </a:spcBef>
                        <a:spcAft>
                          <a:spcPts val="0"/>
                        </a:spcAft>
                        <a:buNone/>
                      </a:pPr>
                      <a:r>
                        <a:rPr lang="en-US" sz="3200">
                          <a:solidFill>
                            <a:schemeClr val="lt1"/>
                          </a:solidFill>
                        </a:rPr>
                        <a:t>Labhati</a:t>
                      </a:r>
                      <a:endParaRPr sz="3200">
                        <a:solidFill>
                          <a:schemeClr val="lt1"/>
                        </a:solidFill>
                      </a:endParaRPr>
                    </a:p>
                  </a:txBody>
                  <a:tcPr marT="0" marB="0" marR="68575" marL="68575" anchor="b">
                    <a:solidFill>
                      <a:srgbClr val="00B050"/>
                    </a:solidFill>
                  </a:tcPr>
                </a:tc>
                <a:tc>
                  <a:txBody>
                    <a:bodyPr/>
                    <a:lstStyle/>
                    <a:p>
                      <a:pPr indent="0" lvl="0" marL="0" marR="0" rtl="0" algn="ctr">
                        <a:lnSpc>
                          <a:spcPct val="115000"/>
                        </a:lnSpc>
                        <a:spcBef>
                          <a:spcPts val="0"/>
                        </a:spcBef>
                        <a:spcAft>
                          <a:spcPts val="0"/>
                        </a:spcAft>
                        <a:buNone/>
                      </a:pPr>
                      <a:r>
                        <a:rPr lang="en-US" sz="3200">
                          <a:solidFill>
                            <a:schemeClr val="lt1"/>
                          </a:solidFill>
                        </a:rPr>
                        <a:t>Labhanti</a:t>
                      </a:r>
                      <a:endParaRPr sz="3200">
                        <a:solidFill>
                          <a:schemeClr val="lt1"/>
                        </a:solidFill>
                        <a:latin typeface="Calibri"/>
                        <a:ea typeface="Calibri"/>
                        <a:cs typeface="Calibri"/>
                        <a:sym typeface="Calibri"/>
                      </a:endParaRPr>
                    </a:p>
                  </a:txBody>
                  <a:tcPr marT="0" marB="0" marR="68575" marL="68575" anchor="b">
                    <a:solidFill>
                      <a:srgbClr val="00B05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ĐỘNG TỪ - [gaṃ] =&gt; gaccha- (đi)</a:t>
            </a:r>
            <a:endParaRPr/>
          </a:p>
        </p:txBody>
      </p:sp>
      <p:pic>
        <p:nvPicPr>
          <p:cNvPr descr="A close up of a tree&#10;&#10;Description automatically generated" id="264" name="Google Shape;264;p17"/>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265" name="Google Shape;265;p17"/>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graphicFrame>
        <p:nvGraphicFramePr>
          <p:cNvPr id="266" name="Google Shape;266;p17"/>
          <p:cNvGraphicFramePr/>
          <p:nvPr/>
        </p:nvGraphicFramePr>
        <p:xfrm>
          <a:off x="1219202" y="1899443"/>
          <a:ext cx="3000000" cy="3000000"/>
        </p:xfrm>
        <a:graphic>
          <a:graphicData uri="http://schemas.openxmlformats.org/drawingml/2006/table">
            <a:tbl>
              <a:tblPr bandRow="1" firstCol="1" firstRow="1">
                <a:noFill/>
                <a:tableStyleId>{829A5093-9E74-4F53-9017-2B725440B370}</a:tableStyleId>
              </a:tblPr>
              <a:tblGrid>
                <a:gridCol w="3760050"/>
                <a:gridCol w="3141075"/>
                <a:gridCol w="3233475"/>
              </a:tblGrid>
              <a:tr h="531350">
                <a:tc>
                  <a:txBody>
                    <a:bodyPr/>
                    <a:lstStyle/>
                    <a:p>
                      <a:pPr indent="0" lvl="0" marL="0" marR="0" rtl="0" algn="l">
                        <a:lnSpc>
                          <a:spcPct val="115000"/>
                        </a:lnSpc>
                        <a:spcBef>
                          <a:spcPts val="0"/>
                        </a:spcBef>
                        <a:spcAft>
                          <a:spcPts val="0"/>
                        </a:spcAft>
                        <a:buNone/>
                      </a:pPr>
                      <a:r>
                        <a:rPr lang="en-US" sz="3200"/>
                        <a:t> </a:t>
                      </a:r>
                      <a:endParaRPr sz="3200">
                        <a:latin typeface="Calibri"/>
                        <a:ea typeface="Calibri"/>
                        <a:cs typeface="Calibri"/>
                        <a:sym typeface="Calibri"/>
                      </a:endParaRPr>
                    </a:p>
                  </a:txBody>
                  <a:tcPr marT="0" marB="0" marR="68575" marL="68575" anchor="b"/>
                </a:tc>
                <a:tc>
                  <a:txBody>
                    <a:bodyPr/>
                    <a:lstStyle/>
                    <a:p>
                      <a:pPr indent="0" lvl="0" marL="0" marR="0" rtl="0" algn="ctr">
                        <a:lnSpc>
                          <a:spcPct val="115000"/>
                        </a:lnSpc>
                        <a:spcBef>
                          <a:spcPts val="0"/>
                        </a:spcBef>
                        <a:spcAft>
                          <a:spcPts val="0"/>
                        </a:spcAft>
                        <a:buNone/>
                      </a:pPr>
                      <a:r>
                        <a:rPr lang="en-US" sz="3200"/>
                        <a:t>Số ít</a:t>
                      </a:r>
                      <a:endParaRPr sz="32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3200"/>
                        <a:t>Số nhiều</a:t>
                      </a:r>
                      <a:endParaRPr sz="3200">
                        <a:latin typeface="Calibri"/>
                        <a:ea typeface="Calibri"/>
                        <a:cs typeface="Calibri"/>
                        <a:sym typeface="Calibri"/>
                      </a:endParaRPr>
                    </a:p>
                  </a:txBody>
                  <a:tcPr marT="0" marB="0" marR="68575" marL="68575" anchor="b"/>
                </a:tc>
              </a:tr>
            </a:tbl>
          </a:graphicData>
        </a:graphic>
      </p:graphicFrame>
      <p:graphicFrame>
        <p:nvGraphicFramePr>
          <p:cNvPr id="267" name="Google Shape;267;p17"/>
          <p:cNvGraphicFramePr/>
          <p:nvPr/>
        </p:nvGraphicFramePr>
        <p:xfrm>
          <a:off x="1219202" y="3775029"/>
          <a:ext cx="3000000" cy="3000000"/>
        </p:xfrm>
        <a:graphic>
          <a:graphicData uri="http://schemas.openxmlformats.org/drawingml/2006/table">
            <a:tbl>
              <a:tblPr bandRow="1" firstCol="1" firstRow="1">
                <a:noFill/>
                <a:tableStyleId>{829A5093-9E74-4F53-9017-2B725440B370}</a:tableStyleId>
              </a:tblPr>
              <a:tblGrid>
                <a:gridCol w="3760050"/>
                <a:gridCol w="3141075"/>
                <a:gridCol w="3233475"/>
              </a:tblGrid>
              <a:tr h="550225">
                <a:tc>
                  <a:txBody>
                    <a:bodyPr/>
                    <a:lstStyle/>
                    <a:p>
                      <a:pPr indent="0" lvl="0" marL="0" marR="0" rtl="0" algn="l">
                        <a:lnSpc>
                          <a:spcPct val="115000"/>
                        </a:lnSpc>
                        <a:spcBef>
                          <a:spcPts val="0"/>
                        </a:spcBef>
                        <a:spcAft>
                          <a:spcPts val="0"/>
                        </a:spcAft>
                        <a:buNone/>
                      </a:pPr>
                      <a:r>
                        <a:rPr lang="en-US" sz="3200"/>
                        <a:t>Ngôi thứ ba</a:t>
                      </a:r>
                      <a:endParaRPr sz="3200">
                        <a:latin typeface="Calibri"/>
                        <a:ea typeface="Calibri"/>
                        <a:cs typeface="Calibri"/>
                        <a:sym typeface="Calibri"/>
                      </a:endParaRPr>
                    </a:p>
                  </a:txBody>
                  <a:tcPr marT="0" marB="0" marR="68575" marL="68575" anchor="b"/>
                </a:tc>
                <a:tc>
                  <a:txBody>
                    <a:bodyPr/>
                    <a:lstStyle/>
                    <a:p>
                      <a:pPr indent="0" lvl="0" marL="0" marR="0" rtl="0" algn="ctr">
                        <a:lnSpc>
                          <a:spcPct val="115000"/>
                        </a:lnSpc>
                        <a:spcBef>
                          <a:spcPts val="0"/>
                        </a:spcBef>
                        <a:spcAft>
                          <a:spcPts val="0"/>
                        </a:spcAft>
                        <a:buNone/>
                      </a:pPr>
                      <a:r>
                        <a:rPr b="0" lang="en-US" sz="3200"/>
                        <a:t>gacchati</a:t>
                      </a:r>
                      <a:endParaRPr b="0" sz="3200">
                        <a:latin typeface="Calibri"/>
                        <a:ea typeface="Calibri"/>
                        <a:cs typeface="Calibri"/>
                        <a:sym typeface="Calibri"/>
                      </a:endParaRPr>
                    </a:p>
                  </a:txBody>
                  <a:tcPr marT="0" marB="0" marR="68575" marL="68575" anchor="b">
                    <a:solidFill>
                      <a:srgbClr val="00B050"/>
                    </a:solidFill>
                  </a:tcPr>
                </a:tc>
                <a:tc>
                  <a:txBody>
                    <a:bodyPr/>
                    <a:lstStyle/>
                    <a:p>
                      <a:pPr indent="0" lvl="0" marL="0" marR="0" rtl="0" algn="ctr">
                        <a:lnSpc>
                          <a:spcPct val="115000"/>
                        </a:lnSpc>
                        <a:spcBef>
                          <a:spcPts val="0"/>
                        </a:spcBef>
                        <a:spcAft>
                          <a:spcPts val="0"/>
                        </a:spcAft>
                        <a:buNone/>
                      </a:pPr>
                      <a:r>
                        <a:rPr b="0" lang="en-US" sz="3200"/>
                        <a:t>gacchanti</a:t>
                      </a:r>
                      <a:endParaRPr b="0" sz="3200">
                        <a:latin typeface="Calibri"/>
                        <a:ea typeface="Calibri"/>
                        <a:cs typeface="Calibri"/>
                        <a:sym typeface="Calibri"/>
                      </a:endParaRPr>
                    </a:p>
                  </a:txBody>
                  <a:tcPr marT="0" marB="0" marR="68575" marL="68575" anchor="b">
                    <a:solidFill>
                      <a:srgbClr val="00B050"/>
                    </a:solidFill>
                  </a:tcPr>
                </a:tc>
              </a:tr>
            </a:tbl>
          </a:graphicData>
        </a:graphic>
      </p:graphicFrame>
      <p:graphicFrame>
        <p:nvGraphicFramePr>
          <p:cNvPr id="268" name="Google Shape;268;p17"/>
          <p:cNvGraphicFramePr/>
          <p:nvPr/>
        </p:nvGraphicFramePr>
        <p:xfrm>
          <a:off x="1219202" y="2503462"/>
          <a:ext cx="3000000" cy="3000000"/>
        </p:xfrm>
        <a:graphic>
          <a:graphicData uri="http://schemas.openxmlformats.org/drawingml/2006/table">
            <a:tbl>
              <a:tblPr bandRow="1" firstCol="1" firstRow="1">
                <a:noFill/>
                <a:tableStyleId>{829A5093-9E74-4F53-9017-2B725440B370}</a:tableStyleId>
              </a:tblPr>
              <a:tblGrid>
                <a:gridCol w="3760050"/>
                <a:gridCol w="3141075"/>
                <a:gridCol w="3233475"/>
              </a:tblGrid>
              <a:tr h="602600">
                <a:tc>
                  <a:txBody>
                    <a:bodyPr/>
                    <a:lstStyle/>
                    <a:p>
                      <a:pPr indent="0" lvl="0" marL="0" marR="0" rtl="0" algn="l">
                        <a:lnSpc>
                          <a:spcPct val="115000"/>
                        </a:lnSpc>
                        <a:spcBef>
                          <a:spcPts val="0"/>
                        </a:spcBef>
                        <a:spcAft>
                          <a:spcPts val="0"/>
                        </a:spcAft>
                        <a:buNone/>
                      </a:pPr>
                      <a:r>
                        <a:rPr lang="en-US" sz="3200"/>
                        <a:t>Ngôi thứ nhất</a:t>
                      </a:r>
                      <a:endParaRPr sz="3200">
                        <a:latin typeface="Calibri"/>
                        <a:ea typeface="Calibri"/>
                        <a:cs typeface="Calibri"/>
                        <a:sym typeface="Calibri"/>
                      </a:endParaRPr>
                    </a:p>
                  </a:txBody>
                  <a:tcPr marT="0" marB="0" marR="68575" marL="68575" anchor="b"/>
                </a:tc>
                <a:tc>
                  <a:txBody>
                    <a:bodyPr/>
                    <a:lstStyle/>
                    <a:p>
                      <a:pPr indent="0" lvl="0" marL="0" marR="0" rtl="0" algn="ctr">
                        <a:lnSpc>
                          <a:spcPct val="115000"/>
                        </a:lnSpc>
                        <a:spcBef>
                          <a:spcPts val="0"/>
                        </a:spcBef>
                        <a:spcAft>
                          <a:spcPts val="0"/>
                        </a:spcAft>
                        <a:buNone/>
                      </a:pPr>
                      <a:r>
                        <a:rPr b="0" lang="en-US" sz="3200"/>
                        <a:t>gacchāmi</a:t>
                      </a:r>
                      <a:endParaRPr b="0" sz="3200">
                        <a:latin typeface="Calibri"/>
                        <a:ea typeface="Calibri"/>
                        <a:cs typeface="Calibri"/>
                        <a:sym typeface="Calibri"/>
                      </a:endParaRPr>
                    </a:p>
                  </a:txBody>
                  <a:tcPr marT="0" marB="0" marR="68575" marL="68575" anchor="b">
                    <a:solidFill>
                      <a:srgbClr val="00B050"/>
                    </a:solidFill>
                  </a:tcPr>
                </a:tc>
                <a:tc>
                  <a:txBody>
                    <a:bodyPr/>
                    <a:lstStyle/>
                    <a:p>
                      <a:pPr indent="0" lvl="0" marL="0" marR="0" rtl="0" algn="ctr">
                        <a:lnSpc>
                          <a:spcPct val="115000"/>
                        </a:lnSpc>
                        <a:spcBef>
                          <a:spcPts val="0"/>
                        </a:spcBef>
                        <a:spcAft>
                          <a:spcPts val="0"/>
                        </a:spcAft>
                        <a:buNone/>
                      </a:pPr>
                      <a:r>
                        <a:rPr b="0" lang="en-US" sz="3200"/>
                        <a:t>gacchāma</a:t>
                      </a:r>
                      <a:endParaRPr b="0" sz="3200">
                        <a:latin typeface="Calibri"/>
                        <a:ea typeface="Calibri"/>
                        <a:cs typeface="Calibri"/>
                        <a:sym typeface="Calibri"/>
                      </a:endParaRPr>
                    </a:p>
                  </a:txBody>
                  <a:tcPr marT="0" marB="0" marR="68575" marL="68575" anchor="b">
                    <a:solidFill>
                      <a:srgbClr val="00B050"/>
                    </a:solidFill>
                  </a:tcPr>
                </a:tc>
              </a:tr>
            </a:tbl>
          </a:graphicData>
        </a:graphic>
      </p:graphicFrame>
      <p:graphicFrame>
        <p:nvGraphicFramePr>
          <p:cNvPr id="269" name="Google Shape;269;p17"/>
          <p:cNvGraphicFramePr/>
          <p:nvPr/>
        </p:nvGraphicFramePr>
        <p:xfrm>
          <a:off x="1219202" y="3149244"/>
          <a:ext cx="3000000" cy="3000000"/>
        </p:xfrm>
        <a:graphic>
          <a:graphicData uri="http://schemas.openxmlformats.org/drawingml/2006/table">
            <a:tbl>
              <a:tblPr bandRow="1" firstCol="1" firstRow="1">
                <a:noFill/>
                <a:tableStyleId>{829A5093-9E74-4F53-9017-2B725440B370}</a:tableStyleId>
              </a:tblPr>
              <a:tblGrid>
                <a:gridCol w="3760050"/>
                <a:gridCol w="3141075"/>
                <a:gridCol w="3233475"/>
              </a:tblGrid>
              <a:tr h="582600">
                <a:tc>
                  <a:txBody>
                    <a:bodyPr/>
                    <a:lstStyle/>
                    <a:p>
                      <a:pPr indent="0" lvl="0" marL="0" marR="0" rtl="0" algn="l">
                        <a:lnSpc>
                          <a:spcPct val="115000"/>
                        </a:lnSpc>
                        <a:spcBef>
                          <a:spcPts val="0"/>
                        </a:spcBef>
                        <a:spcAft>
                          <a:spcPts val="0"/>
                        </a:spcAft>
                        <a:buNone/>
                      </a:pPr>
                      <a:r>
                        <a:rPr lang="en-US" sz="3200"/>
                        <a:t>Ngôi thứ hai</a:t>
                      </a:r>
                      <a:endParaRPr sz="3200">
                        <a:latin typeface="Calibri"/>
                        <a:ea typeface="Calibri"/>
                        <a:cs typeface="Calibri"/>
                        <a:sym typeface="Calibri"/>
                      </a:endParaRPr>
                    </a:p>
                  </a:txBody>
                  <a:tcPr marT="0" marB="0" marR="68575" marL="68575" anchor="b"/>
                </a:tc>
                <a:tc>
                  <a:txBody>
                    <a:bodyPr/>
                    <a:lstStyle/>
                    <a:p>
                      <a:pPr indent="0" lvl="0" marL="0" marR="0" rtl="0" algn="ctr">
                        <a:lnSpc>
                          <a:spcPct val="115000"/>
                        </a:lnSpc>
                        <a:spcBef>
                          <a:spcPts val="0"/>
                        </a:spcBef>
                        <a:spcAft>
                          <a:spcPts val="0"/>
                        </a:spcAft>
                        <a:buNone/>
                      </a:pPr>
                      <a:r>
                        <a:rPr b="0" lang="en-US" sz="3200"/>
                        <a:t>gacchasi</a:t>
                      </a:r>
                      <a:endParaRPr b="0" sz="3200">
                        <a:latin typeface="Calibri"/>
                        <a:ea typeface="Calibri"/>
                        <a:cs typeface="Calibri"/>
                        <a:sym typeface="Calibri"/>
                      </a:endParaRPr>
                    </a:p>
                  </a:txBody>
                  <a:tcPr marT="0" marB="0" marR="68575" marL="68575" anchor="b">
                    <a:solidFill>
                      <a:srgbClr val="00B050"/>
                    </a:solidFill>
                  </a:tcPr>
                </a:tc>
                <a:tc>
                  <a:txBody>
                    <a:bodyPr/>
                    <a:lstStyle/>
                    <a:p>
                      <a:pPr indent="0" lvl="0" marL="0" marR="0" rtl="0" algn="ctr">
                        <a:lnSpc>
                          <a:spcPct val="115000"/>
                        </a:lnSpc>
                        <a:spcBef>
                          <a:spcPts val="0"/>
                        </a:spcBef>
                        <a:spcAft>
                          <a:spcPts val="0"/>
                        </a:spcAft>
                        <a:buNone/>
                      </a:pPr>
                      <a:r>
                        <a:rPr b="0" lang="en-US" sz="3200"/>
                        <a:t>gacchatha</a:t>
                      </a:r>
                      <a:endParaRPr b="0" sz="3200">
                        <a:latin typeface="Calibri"/>
                        <a:ea typeface="Calibri"/>
                        <a:cs typeface="Calibri"/>
                        <a:sym typeface="Calibri"/>
                      </a:endParaRPr>
                    </a:p>
                  </a:txBody>
                  <a:tcPr marT="0" marB="0" marR="68575" marL="68575" anchor="b">
                    <a:solidFill>
                      <a:srgbClr val="00B050"/>
                    </a:solidFill>
                  </a:tcPr>
                </a:tc>
              </a:tr>
            </a:tbl>
          </a:graphicData>
        </a:graphic>
      </p:graphicFrame>
      <p:sp>
        <p:nvSpPr>
          <p:cNvPr id="270" name="Google Shape;270;p17"/>
          <p:cNvSpPr txBox="1"/>
          <p:nvPr/>
        </p:nvSpPr>
        <p:spPr>
          <a:xfrm>
            <a:off x="1226459" y="5603730"/>
            <a:ext cx="10134598" cy="954107"/>
          </a:xfrm>
          <a:prstGeom prst="rect">
            <a:avLst/>
          </a:prstGeom>
          <a:solidFill>
            <a:srgbClr val="FBC25D"/>
          </a:solidFill>
          <a:ln>
            <a:noFill/>
          </a:ln>
        </p:spPr>
        <p:txBody>
          <a:bodyPr anchorCtr="0" anchor="t" bIns="45700" lIns="91425" spcFirstLastPara="1" rIns="91425" wrap="square" tIns="45700">
            <a:spAutoFit/>
          </a:bodyPr>
          <a:lstStyle/>
          <a:p>
            <a:pPr indent="-457200" lvl="0" marL="1255713" marR="0" rtl="0" algn="l">
              <a:spcBef>
                <a:spcPts val="0"/>
              </a:spcBef>
              <a:spcAft>
                <a:spcPts val="0"/>
              </a:spcAft>
              <a:buClr>
                <a:srgbClr val="0070C0"/>
              </a:buClr>
              <a:buSzPts val="2800"/>
              <a:buFont typeface="Arial"/>
              <a:buChar char="•"/>
            </a:pPr>
            <a:r>
              <a:rPr b="1" i="0" lang="en-US" sz="2800" u="none" cap="none" strike="noStrike">
                <a:solidFill>
                  <a:srgbClr val="0070C0"/>
                </a:solidFill>
                <a:latin typeface="Calibri"/>
                <a:ea typeface="Calibri"/>
                <a:cs typeface="Calibri"/>
                <a:sym typeface="Calibri"/>
              </a:rPr>
              <a:t>CÓ THỂ kết hợp với danh từ trực bổ cách để chỉ hướng đi đến =&gt; TRỰC BỔ CÁCH chỉ phương hướng</a:t>
            </a:r>
            <a:endParaRPr b="1" i="0" sz="2800" u="none" cap="none" strike="noStrike">
              <a:solidFill>
                <a:srgbClr val="0070C0"/>
              </a:solidFill>
              <a:latin typeface="Calibri"/>
              <a:ea typeface="Calibri"/>
              <a:cs typeface="Calibri"/>
              <a:sym typeface="Calibri"/>
            </a:endParaRPr>
          </a:p>
        </p:txBody>
      </p:sp>
      <p:sp>
        <p:nvSpPr>
          <p:cNvPr id="271" name="Google Shape;271;p17"/>
          <p:cNvSpPr txBox="1"/>
          <p:nvPr/>
        </p:nvSpPr>
        <p:spPr>
          <a:xfrm>
            <a:off x="1226459" y="4462790"/>
            <a:ext cx="10134598" cy="954107"/>
          </a:xfrm>
          <a:prstGeom prst="rect">
            <a:avLst/>
          </a:prstGeom>
          <a:solidFill>
            <a:srgbClr val="FBC25D"/>
          </a:solidFill>
          <a:ln>
            <a:noFill/>
          </a:ln>
        </p:spPr>
        <p:txBody>
          <a:bodyPr anchorCtr="0" anchor="t" bIns="45700" lIns="91425" spcFirstLastPara="1" rIns="91425" wrap="square" tIns="45700">
            <a:spAutoFit/>
          </a:bodyPr>
          <a:lstStyle/>
          <a:p>
            <a:pPr indent="-457200" lvl="0" marL="1255713" marR="0" rtl="0" algn="l">
              <a:spcBef>
                <a:spcPts val="0"/>
              </a:spcBef>
              <a:spcAft>
                <a:spcPts val="0"/>
              </a:spcAft>
              <a:buClr>
                <a:srgbClr val="0070C0"/>
              </a:buClr>
              <a:buSzPts val="2800"/>
              <a:buFont typeface="Arial"/>
              <a:buChar char="•"/>
            </a:pPr>
            <a:r>
              <a:rPr b="0" i="0" lang="en-US" sz="2800" u="none" cap="none" strike="noStrike">
                <a:solidFill>
                  <a:srgbClr val="0070C0"/>
                </a:solidFill>
                <a:latin typeface="Calibri"/>
                <a:ea typeface="Calibri"/>
                <a:cs typeface="Calibri"/>
                <a:sym typeface="Calibri"/>
              </a:rPr>
              <a:t>Thông thường đã tự đủ nghĩa: gacchāmi = tôi đi / Ahaṃ gacchāmi = tôi đi</a:t>
            </a:r>
            <a:endParaRPr b="0" i="0" sz="2800" u="none" cap="none" strike="noStrike">
              <a:solidFill>
                <a:srgbClr val="0070C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2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ppt_w</p:attrName>
                                        </p:attrNameLst>
                                      </p:cBhvr>
                                      <p:tavLst>
                                        <p:tav fmla="" tm="0">
                                          <p:val>
                                            <p:strVal val="0"/>
                                          </p:val>
                                        </p:tav>
                                        <p:tav fmla="" tm="100000">
                                          <p:val>
                                            <p:strVal val="#ppt_w"/>
                                          </p:val>
                                        </p:tav>
                                      </p:tavLst>
                                    </p:anim>
                                    <p:anim calcmode="lin" valueType="num">
                                      <p:cBhvr additive="base">
                                        <p:cTn dur="500"/>
                                        <p:tgtEl>
                                          <p:spTgt spid="27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ppt_w</p:attrName>
                                        </p:attrNameLst>
                                      </p:cBhvr>
                                      <p:tavLst>
                                        <p:tav fmla="" tm="0">
                                          <p:val>
                                            <p:strVal val="0"/>
                                          </p:val>
                                        </p:tav>
                                        <p:tav fmla="" tm="100000">
                                          <p:val>
                                            <p:strVal val="#ppt_w"/>
                                          </p:val>
                                        </p:tav>
                                      </p:tavLst>
                                    </p:anim>
                                    <p:anim calcmode="lin" valueType="num">
                                      <p:cBhvr additive="base">
                                        <p:cTn dur="500"/>
                                        <p:tgtEl>
                                          <p:spTgt spid="27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p:nvPr/>
        </p:nvSpPr>
        <p:spPr>
          <a:xfrm>
            <a:off x="6797305" y="2322660"/>
            <a:ext cx="822695" cy="701749"/>
          </a:xfrm>
          <a:prstGeom prst="roundRect">
            <a:avLst>
              <a:gd fmla="val 16667" name="adj"/>
            </a:avLst>
          </a:prstGeom>
          <a:solidFill>
            <a:srgbClr val="4712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rgbClr val="471200"/>
              </a:solidFill>
              <a:latin typeface="Calibri"/>
              <a:ea typeface="Calibri"/>
              <a:cs typeface="Calibri"/>
              <a:sym typeface="Calibri"/>
            </a:endParaRPr>
          </a:p>
        </p:txBody>
      </p:sp>
      <p:sp>
        <p:nvSpPr>
          <p:cNvPr id="277" name="Google Shape;277;p18"/>
          <p:cNvSpPr/>
          <p:nvPr/>
        </p:nvSpPr>
        <p:spPr>
          <a:xfrm>
            <a:off x="4292344" y="2322660"/>
            <a:ext cx="822695" cy="701749"/>
          </a:xfrm>
          <a:prstGeom prst="roundRect">
            <a:avLst>
              <a:gd fmla="val 16667" name="adj"/>
            </a:avLst>
          </a:prstGeom>
          <a:solidFill>
            <a:srgbClr val="471200"/>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rgbClr val="471200"/>
              </a:solidFill>
              <a:latin typeface="Calibri"/>
              <a:ea typeface="Calibri"/>
              <a:cs typeface="Calibri"/>
              <a:sym typeface="Calibri"/>
            </a:endParaRPr>
          </a:p>
        </p:txBody>
      </p:sp>
      <p:sp>
        <p:nvSpPr>
          <p:cNvPr id="278" name="Google Shape;278;p18"/>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ĐỒNG VỊ </a:t>
            </a:r>
            <a:endParaRPr/>
          </a:p>
        </p:txBody>
      </p:sp>
      <p:pic>
        <p:nvPicPr>
          <p:cNvPr descr="A close up of a tree&#10;&#10;Description automatically generated" id="279" name="Google Shape;279;p18"/>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280" name="Google Shape;280;p18"/>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281" name="Google Shape;281;p18"/>
          <p:cNvSpPr txBox="1"/>
          <p:nvPr/>
        </p:nvSpPr>
        <p:spPr>
          <a:xfrm>
            <a:off x="838201" y="3369160"/>
            <a:ext cx="10932886" cy="2585323"/>
          </a:xfrm>
          <a:prstGeom prst="rect">
            <a:avLst/>
          </a:prstGeom>
          <a:solidFill>
            <a:srgbClr val="FBC25D"/>
          </a:solidFill>
          <a:ln>
            <a:noFill/>
          </a:ln>
        </p:spPr>
        <p:txBody>
          <a:bodyPr anchorCtr="0" anchor="t" bIns="45700" lIns="91425" spcFirstLastPara="1" rIns="91425" wrap="square" tIns="45700">
            <a:spAutoFit/>
          </a:bodyPr>
          <a:lstStyle/>
          <a:p>
            <a:pPr indent="-342900" lvl="0" marL="1141413" marR="0" rtl="0" algn="just">
              <a:lnSpc>
                <a:spcPct val="2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Hai danh từ </a:t>
            </a:r>
            <a:r>
              <a:rPr b="1" i="1" lang="en-US" sz="2400" u="none" cap="none" strike="noStrike">
                <a:solidFill>
                  <a:schemeClr val="dk1"/>
                </a:solidFill>
                <a:latin typeface="Calibri"/>
                <a:ea typeface="Calibri"/>
                <a:cs typeface="Calibri"/>
                <a:sym typeface="Calibri"/>
              </a:rPr>
              <a:t>đứng kế nhau cùng chỉ một đối tượng</a:t>
            </a:r>
            <a:r>
              <a:rPr b="0" i="0" lang="en-US" sz="2400" u="none" cap="none" strike="noStrike">
                <a:solidFill>
                  <a:schemeClr val="dk1"/>
                </a:solidFill>
                <a:latin typeface="Calibri"/>
                <a:ea typeface="Calibri"/>
                <a:cs typeface="Calibri"/>
                <a:sym typeface="Calibri"/>
              </a:rPr>
              <a:t>, gọi là </a:t>
            </a:r>
            <a:r>
              <a:rPr b="1" i="0" lang="en-US" sz="2400" u="none" cap="none" strike="noStrike">
                <a:solidFill>
                  <a:schemeClr val="dk1"/>
                </a:solidFill>
                <a:latin typeface="Calibri"/>
                <a:ea typeface="Calibri"/>
                <a:cs typeface="Calibri"/>
                <a:sym typeface="Calibri"/>
              </a:rPr>
              <a:t>Đồng Vị</a:t>
            </a:r>
            <a:endParaRPr b="1" i="0" sz="2400" u="none" cap="none" strike="noStrike">
              <a:solidFill>
                <a:schemeClr val="dk1"/>
              </a:solidFill>
              <a:latin typeface="Calibri"/>
              <a:ea typeface="Calibri"/>
              <a:cs typeface="Calibri"/>
              <a:sym typeface="Calibri"/>
            </a:endParaRPr>
          </a:p>
          <a:p>
            <a:pPr indent="-342900" lvl="0" marL="1141413" marR="0" rtl="0" algn="just">
              <a:lnSpc>
                <a:spcPct val="2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Danh từ nào </a:t>
            </a:r>
            <a:r>
              <a:rPr b="1" i="0" lang="en-US" sz="2400" u="none" cap="none" strike="noStrike">
                <a:solidFill>
                  <a:schemeClr val="dk1"/>
                </a:solidFill>
                <a:latin typeface="Calibri"/>
                <a:ea typeface="Calibri"/>
                <a:cs typeface="Calibri"/>
                <a:sym typeface="Calibri"/>
              </a:rPr>
              <a:t>bổ nghĩa </a:t>
            </a:r>
            <a:r>
              <a:rPr b="0" i="0" lang="en-US" sz="2400" u="none" cap="none" strike="noStrike">
                <a:solidFill>
                  <a:schemeClr val="dk1"/>
                </a:solidFill>
                <a:latin typeface="Calibri"/>
                <a:ea typeface="Calibri"/>
                <a:cs typeface="Calibri"/>
                <a:sym typeface="Calibri"/>
              </a:rPr>
              <a:t>cho danh từ còn lại thì gọi là </a:t>
            </a:r>
            <a:r>
              <a:rPr b="1" i="0" lang="en-US" sz="2400" u="none" cap="none" strike="noStrike">
                <a:solidFill>
                  <a:schemeClr val="dk1"/>
                </a:solidFill>
                <a:latin typeface="Calibri"/>
                <a:ea typeface="Calibri"/>
                <a:cs typeface="Calibri"/>
                <a:sym typeface="Calibri"/>
              </a:rPr>
              <a:t>Đồng Vị Ngữ</a:t>
            </a: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42900" lvl="0" marL="1141413" marR="0" rtl="0" algn="just">
              <a:lnSpc>
                <a:spcPct val="2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Đồng Vị Ngữ có chức năng: thêm thông tin, nhấn mạnh, chỉ mục đích…</a:t>
            </a:r>
            <a:endParaRPr b="0" i="0" sz="2400" u="none" cap="none" strike="noStrike">
              <a:solidFill>
                <a:schemeClr val="dk1"/>
              </a:solidFill>
              <a:latin typeface="Calibri"/>
              <a:ea typeface="Calibri"/>
              <a:cs typeface="Calibri"/>
              <a:sym typeface="Calibri"/>
            </a:endParaRPr>
          </a:p>
          <a:p>
            <a:pPr indent="-288925" lvl="0" marL="1087438"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2" name="Google Shape;282;p18"/>
          <p:cNvSpPr txBox="1"/>
          <p:nvPr/>
        </p:nvSpPr>
        <p:spPr>
          <a:xfrm>
            <a:off x="3048000" y="1690688"/>
            <a:ext cx="9144000" cy="20621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5400"/>
              <a:buFont typeface="Twentieth Century"/>
              <a:buNone/>
            </a:pPr>
            <a:r>
              <a:rPr b="0" i="0" lang="en-US" sz="5400" u="none" cap="none" strike="noStrike">
                <a:solidFill>
                  <a:srgbClr val="FFD966"/>
                </a:solidFill>
                <a:latin typeface="Twentieth Century"/>
                <a:ea typeface="Twentieth Century"/>
                <a:cs typeface="Twentieth Century"/>
                <a:sym typeface="Twentieth Century"/>
              </a:rPr>
              <a:t>…. N  +  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9"/>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TRẬT TỰ CÂU PALI</a:t>
            </a:r>
            <a:endParaRPr/>
          </a:p>
        </p:txBody>
      </p:sp>
      <p:pic>
        <p:nvPicPr>
          <p:cNvPr descr="A close up of a tree&#10;&#10;Description automatically generated" id="289" name="Google Shape;289;p19"/>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290" name="Google Shape;290;p19"/>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291" name="Google Shape;291;p19"/>
          <p:cNvSpPr txBox="1"/>
          <p:nvPr/>
        </p:nvSpPr>
        <p:spPr>
          <a:xfrm>
            <a:off x="838200" y="2669031"/>
            <a:ext cx="10515600" cy="1970026"/>
          </a:xfrm>
          <a:prstGeom prst="rect">
            <a:avLst/>
          </a:prstGeom>
          <a:solidFill>
            <a:srgbClr val="FBC25D"/>
          </a:solidFill>
          <a:ln>
            <a:noFill/>
          </a:ln>
        </p:spPr>
        <p:txBody>
          <a:bodyPr anchorCtr="0" anchor="t" bIns="45700" lIns="91425" spcFirstLastPara="1" rIns="91425" wrap="square" tIns="45700">
            <a:spAutoFit/>
          </a:bodyPr>
          <a:lstStyle/>
          <a:p>
            <a:pPr indent="-215900" lvl="0" marL="28575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Calibri"/>
              <a:ea typeface="Calibri"/>
              <a:cs typeface="Calibri"/>
              <a:sym typeface="Calibri"/>
            </a:endParaRPr>
          </a:p>
          <a:p>
            <a:pPr indent="-455613" lvl="0" marL="1023938"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Pali không có trật tự câu cố định.</a:t>
            </a:r>
            <a:endParaRPr b="0" i="0" sz="2800" u="none" cap="none" strike="noStrike">
              <a:solidFill>
                <a:schemeClr val="dk1"/>
              </a:solidFill>
              <a:latin typeface="Calibri"/>
              <a:ea typeface="Calibri"/>
              <a:cs typeface="Calibri"/>
              <a:sym typeface="Calibri"/>
            </a:endParaRPr>
          </a:p>
          <a:p>
            <a:pPr indent="-455613" lvl="0" marL="1023938"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Thông thường, từ </a:t>
            </a:r>
            <a:r>
              <a:rPr b="1" i="1" lang="en-US" sz="2800" u="none" cap="none" strike="noStrike">
                <a:solidFill>
                  <a:schemeClr val="dk1"/>
                </a:solidFill>
                <a:latin typeface="Calibri"/>
                <a:ea typeface="Calibri"/>
                <a:cs typeface="Calibri"/>
                <a:sym typeface="Calibri"/>
              </a:rPr>
              <a:t>đứng đầu câu</a:t>
            </a:r>
            <a:r>
              <a:rPr b="1"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là từ được </a:t>
            </a:r>
            <a:r>
              <a:rPr b="1" i="1" lang="en-US" sz="2800" u="none" cap="none" strike="noStrike">
                <a:solidFill>
                  <a:schemeClr val="dk1"/>
                </a:solidFill>
                <a:latin typeface="Calibri"/>
                <a:ea typeface="Calibri"/>
                <a:cs typeface="Calibri"/>
                <a:sym typeface="Calibri"/>
              </a:rPr>
              <a:t>Nhấn Mạnh</a:t>
            </a:r>
            <a:r>
              <a:rPr b="0" i="0" lang="en-US" sz="2800" u="none" cap="none" strike="noStrike">
                <a:solidFill>
                  <a:schemeClr val="dk1"/>
                </a:solidFill>
                <a:latin typeface="Calibri"/>
                <a:ea typeface="Calibri"/>
                <a:cs typeface="Calibri"/>
                <a:sym typeface="Calibri"/>
              </a:rPr>
              <a:t>.</a:t>
            </a:r>
            <a:endParaRPr/>
          </a:p>
          <a:p>
            <a:pPr indent="0" lvl="0" marL="0" marR="0" rtl="0" algn="l">
              <a:lnSpc>
                <a:spcPct val="15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ĐOẠN KINH 1 (AN)</a:t>
            </a:r>
            <a:endParaRPr/>
          </a:p>
        </p:txBody>
      </p:sp>
      <p:sp>
        <p:nvSpPr>
          <p:cNvPr id="104" name="Google Shape;104;p2"/>
          <p:cNvSpPr txBox="1"/>
          <p:nvPr/>
        </p:nvSpPr>
        <p:spPr>
          <a:xfrm>
            <a:off x="2639614" y="1533832"/>
            <a:ext cx="9217025" cy="5035017"/>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234950" lvl="0" marL="0" marR="0" rtl="0" algn="just">
              <a:lnSpc>
                <a:spcPct val="150000"/>
              </a:lnSpc>
              <a:spcBef>
                <a:spcPts val="0"/>
              </a:spcBef>
              <a:spcAft>
                <a:spcPts val="0"/>
              </a:spcAft>
              <a:buClr>
                <a:srgbClr val="471200"/>
              </a:buClr>
              <a:buSzPts val="3800"/>
              <a:buFont typeface="Arial"/>
              <a:buNone/>
            </a:pPr>
            <a:r>
              <a:rPr b="0" i="0" lang="en-US" sz="3800" u="none" cap="none" strike="noStrike">
                <a:solidFill>
                  <a:srgbClr val="471200"/>
                </a:solidFill>
                <a:latin typeface="Calibri"/>
                <a:ea typeface="Calibri"/>
                <a:cs typeface="Calibri"/>
                <a:sym typeface="Calibri"/>
              </a:rPr>
              <a:t>buddhaṃ saraṇaṃ gacchāmi.</a:t>
            </a:r>
            <a:endParaRPr/>
          </a:p>
          <a:p>
            <a:pPr indent="234950" lvl="0" marL="0" marR="0" rtl="0" algn="just">
              <a:lnSpc>
                <a:spcPct val="150000"/>
              </a:lnSpc>
              <a:spcBef>
                <a:spcPts val="1000"/>
              </a:spcBef>
              <a:spcAft>
                <a:spcPts val="0"/>
              </a:spcAft>
              <a:buClr>
                <a:srgbClr val="471200"/>
              </a:buClr>
              <a:buSzPts val="3800"/>
              <a:buFont typeface="Arial"/>
              <a:buNone/>
            </a:pPr>
            <a:r>
              <a:rPr b="0" i="0" lang="en-US" sz="3800" u="none" cap="none" strike="noStrike">
                <a:solidFill>
                  <a:srgbClr val="471200"/>
                </a:solidFill>
                <a:latin typeface="Calibri"/>
                <a:ea typeface="Calibri"/>
                <a:cs typeface="Calibri"/>
                <a:sym typeface="Calibri"/>
              </a:rPr>
              <a:t>dhammaṃ saraṇaṃ gacchāmi.</a:t>
            </a:r>
            <a:endParaRPr/>
          </a:p>
          <a:p>
            <a:pPr indent="234950" lvl="0" marL="0" marR="0" rtl="0" algn="just">
              <a:lnSpc>
                <a:spcPct val="150000"/>
              </a:lnSpc>
              <a:spcBef>
                <a:spcPts val="1000"/>
              </a:spcBef>
              <a:spcAft>
                <a:spcPts val="0"/>
              </a:spcAft>
              <a:buClr>
                <a:srgbClr val="471200"/>
              </a:buClr>
              <a:buSzPts val="3800"/>
              <a:buFont typeface="Arial"/>
              <a:buNone/>
            </a:pPr>
            <a:r>
              <a:rPr b="0" i="0" lang="en-US" sz="3800" u="none" cap="none" strike="noStrike">
                <a:solidFill>
                  <a:srgbClr val="471200"/>
                </a:solidFill>
                <a:latin typeface="Calibri"/>
                <a:ea typeface="Calibri"/>
                <a:cs typeface="Calibri"/>
                <a:sym typeface="Calibri"/>
              </a:rPr>
              <a:t>saṅghaṃ saraṇaṃ gacchāmi.</a:t>
            </a:r>
            <a:endParaRPr/>
          </a:p>
        </p:txBody>
      </p:sp>
      <p:pic>
        <p:nvPicPr>
          <p:cNvPr descr="A close up of a tree&#10;&#10;Description automatically generated" id="105" name="Google Shape;105;p2"/>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106" name="Google Shape;106;p2"/>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0"/>
          <p:cNvSpPr txBox="1"/>
          <p:nvPr>
            <p:ph type="title"/>
          </p:nvPr>
        </p:nvSpPr>
        <p:spPr>
          <a:xfrm>
            <a:off x="2159563" y="0"/>
            <a:ext cx="10032437" cy="181660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ĐOẠN KINH 2.1 (AN) </a:t>
            </a:r>
            <a:br>
              <a:rPr lang="en-US">
                <a:solidFill>
                  <a:srgbClr val="FBC25D"/>
                </a:solidFill>
              </a:rPr>
            </a:br>
            <a:r>
              <a:rPr lang="en-US" sz="3200">
                <a:solidFill>
                  <a:srgbClr val="FBC25D"/>
                </a:solidFill>
              </a:rPr>
              <a:t>``      </a:t>
            </a:r>
            <a:endParaRPr>
              <a:solidFill>
                <a:srgbClr val="FBC25D"/>
              </a:solidFill>
            </a:endParaRPr>
          </a:p>
        </p:txBody>
      </p:sp>
      <p:pic>
        <p:nvPicPr>
          <p:cNvPr descr="A close up of a tree&#10;&#10;Description automatically generated" id="297" name="Google Shape;297;p20"/>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298" name="Google Shape;298;p20"/>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299" name="Google Shape;299;p20"/>
          <p:cNvSpPr txBox="1"/>
          <p:nvPr/>
        </p:nvSpPr>
        <p:spPr>
          <a:xfrm>
            <a:off x="2408265" y="2218944"/>
            <a:ext cx="9535032" cy="4044206"/>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lnSpcReduction="10000"/>
          </a:bodyPr>
          <a:lstStyle/>
          <a:p>
            <a:pPr indent="0" lvl="0" marL="0" marR="0" rtl="0" algn="l">
              <a:lnSpc>
                <a:spcPct val="120000"/>
              </a:lnSpc>
              <a:spcBef>
                <a:spcPts val="0"/>
              </a:spcBef>
              <a:spcAft>
                <a:spcPts val="0"/>
              </a:spcAft>
              <a:buClr>
                <a:srgbClr val="471200"/>
              </a:buClr>
              <a:buSzPts val="2800"/>
              <a:buFont typeface="Arial"/>
              <a:buNone/>
            </a:pPr>
            <a:r>
              <a:rPr b="0" i="0" lang="en-US" sz="2800" u="none" cap="none" strike="noStrike">
                <a:solidFill>
                  <a:srgbClr val="471200"/>
                </a:solidFill>
                <a:latin typeface="Calibri"/>
                <a:ea typeface="Calibri"/>
                <a:cs typeface="Calibri"/>
                <a:sym typeface="Calibri"/>
              </a:rPr>
              <a:t>…cittaṃ, bhikkhave, adantaṃ mahato anatthāya saṃvattatīti. </a:t>
            </a:r>
            <a:endParaRPr/>
          </a:p>
          <a:p>
            <a:pPr indent="0" lvl="0" marL="0" marR="0" rtl="0" algn="l">
              <a:lnSpc>
                <a:spcPct val="120000"/>
              </a:lnSpc>
              <a:spcBef>
                <a:spcPts val="0"/>
              </a:spcBef>
              <a:spcAft>
                <a:spcPts val="0"/>
              </a:spcAft>
              <a:buClr>
                <a:srgbClr val="471200"/>
              </a:buClr>
              <a:buSzPts val="2800"/>
              <a:buFont typeface="Arial"/>
              <a:buNone/>
            </a:pPr>
            <a:r>
              <a:rPr b="0" i="0" lang="en-US" sz="2800" u="none" cap="none" strike="noStrike">
                <a:solidFill>
                  <a:srgbClr val="471200"/>
                </a:solidFill>
                <a:latin typeface="Calibri"/>
                <a:ea typeface="Calibri"/>
                <a:cs typeface="Calibri"/>
                <a:sym typeface="Calibri"/>
              </a:rPr>
              <a:t>…cittaṃ, bhikkhave, dantaṃ mahato atthāya saṃvattatīti. </a:t>
            </a:r>
            <a:br>
              <a:rPr b="0" i="0" lang="en-US" sz="2800" u="none" cap="none" strike="noStrike">
                <a:solidFill>
                  <a:srgbClr val="471200"/>
                </a:solidFill>
                <a:latin typeface="Calibri"/>
                <a:ea typeface="Calibri"/>
                <a:cs typeface="Calibri"/>
                <a:sym typeface="Calibri"/>
              </a:rPr>
            </a:br>
            <a:r>
              <a:rPr b="0" i="0" lang="en-US" sz="2800" u="none" cap="none" strike="noStrike">
                <a:solidFill>
                  <a:srgbClr val="471200"/>
                </a:solidFill>
                <a:latin typeface="Calibri"/>
                <a:ea typeface="Calibri"/>
                <a:cs typeface="Calibri"/>
                <a:sym typeface="Calibri"/>
              </a:rPr>
              <a:t>…cittaṃ, bhikkhave, aguttaṃ mahato anatthāya saṃvattatīti. </a:t>
            </a:r>
            <a:endParaRPr/>
          </a:p>
          <a:p>
            <a:pPr indent="0" lvl="0" marL="0" marR="0" rtl="0" algn="l">
              <a:lnSpc>
                <a:spcPct val="120000"/>
              </a:lnSpc>
              <a:spcBef>
                <a:spcPts val="0"/>
              </a:spcBef>
              <a:spcAft>
                <a:spcPts val="0"/>
              </a:spcAft>
              <a:buClr>
                <a:srgbClr val="471200"/>
              </a:buClr>
              <a:buSzPts val="2800"/>
              <a:buFont typeface="Arial"/>
              <a:buNone/>
            </a:pPr>
            <a:r>
              <a:rPr b="0" i="0" lang="en-US" sz="2800" u="none" cap="none" strike="noStrike">
                <a:solidFill>
                  <a:srgbClr val="471200"/>
                </a:solidFill>
                <a:latin typeface="Calibri"/>
                <a:ea typeface="Calibri"/>
                <a:cs typeface="Calibri"/>
                <a:sym typeface="Calibri"/>
              </a:rPr>
              <a:t>…cittaṃ, bhikkhave, guttaṃ mahato atthāya saṃvattatīti. </a:t>
            </a:r>
            <a:br>
              <a:rPr b="0" i="0" lang="en-US" sz="2800" u="none" cap="none" strike="noStrike">
                <a:solidFill>
                  <a:srgbClr val="471200"/>
                </a:solidFill>
                <a:latin typeface="Calibri"/>
                <a:ea typeface="Calibri"/>
                <a:cs typeface="Calibri"/>
                <a:sym typeface="Calibri"/>
              </a:rPr>
            </a:br>
            <a:r>
              <a:rPr b="0" i="0" lang="en-US" sz="2800" u="none" cap="none" strike="noStrike">
                <a:solidFill>
                  <a:srgbClr val="471200"/>
                </a:solidFill>
                <a:latin typeface="Calibri"/>
                <a:ea typeface="Calibri"/>
                <a:cs typeface="Calibri"/>
                <a:sym typeface="Calibri"/>
              </a:rPr>
              <a:t>…cittaṃ, bhikkhave, arakkhitaṃ mahato anatthāya saṃvattatīti. </a:t>
            </a:r>
            <a:endParaRPr/>
          </a:p>
          <a:p>
            <a:pPr indent="0" lvl="0" marL="0" marR="0" rtl="0" algn="l">
              <a:lnSpc>
                <a:spcPct val="120000"/>
              </a:lnSpc>
              <a:spcBef>
                <a:spcPts val="0"/>
              </a:spcBef>
              <a:spcAft>
                <a:spcPts val="0"/>
              </a:spcAft>
              <a:buClr>
                <a:srgbClr val="471200"/>
              </a:buClr>
              <a:buSzPts val="2800"/>
              <a:buFont typeface="Arial"/>
              <a:buNone/>
            </a:pPr>
            <a:r>
              <a:rPr b="0" i="0" lang="en-US" sz="2800" u="none" cap="none" strike="noStrike">
                <a:solidFill>
                  <a:srgbClr val="471200"/>
                </a:solidFill>
                <a:latin typeface="Calibri"/>
                <a:ea typeface="Calibri"/>
                <a:cs typeface="Calibri"/>
                <a:sym typeface="Calibri"/>
              </a:rPr>
              <a:t>…cittaṃ, bhikkhave, rakkhitaṃ mahato atthāya saṃvattatīti. </a:t>
            </a:r>
            <a:br>
              <a:rPr b="0" i="0" lang="en-US" sz="2800" u="none" cap="none" strike="noStrike">
                <a:solidFill>
                  <a:srgbClr val="471200"/>
                </a:solidFill>
                <a:latin typeface="Calibri"/>
                <a:ea typeface="Calibri"/>
                <a:cs typeface="Calibri"/>
                <a:sym typeface="Calibri"/>
              </a:rPr>
            </a:br>
            <a:r>
              <a:rPr b="0" i="0" lang="en-US" sz="2800" u="none" cap="none" strike="noStrike">
                <a:solidFill>
                  <a:srgbClr val="471200"/>
                </a:solidFill>
                <a:latin typeface="Calibri"/>
                <a:ea typeface="Calibri"/>
                <a:cs typeface="Calibri"/>
                <a:sym typeface="Calibri"/>
              </a:rPr>
              <a:t>…cittaṃ, bhikkhave, asaṃvutaṃ mahato anatthāya saṃvattatīti. …cittaṃ, bhikkhave, saṃvutaṃ mahato atthāya saṃvattatīti.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TỪ VỰNG ĐOẠN KINH 2.1</a:t>
            </a:r>
            <a:endParaRPr/>
          </a:p>
        </p:txBody>
      </p:sp>
      <p:graphicFrame>
        <p:nvGraphicFramePr>
          <p:cNvPr id="305" name="Google Shape;305;p21"/>
          <p:cNvGraphicFramePr/>
          <p:nvPr/>
        </p:nvGraphicFramePr>
        <p:xfrm>
          <a:off x="838200" y="2083173"/>
          <a:ext cx="3000000" cy="3000000"/>
        </p:xfrm>
        <a:graphic>
          <a:graphicData uri="http://schemas.openxmlformats.org/drawingml/2006/table">
            <a:tbl>
              <a:tblPr bandRow="1" firstRow="1">
                <a:noFill/>
                <a:tableStyleId>{F0D00499-E405-4313-8EAC-642EEAAF4DFC}</a:tableStyleId>
              </a:tblPr>
              <a:tblGrid>
                <a:gridCol w="650350"/>
                <a:gridCol w="1686450"/>
                <a:gridCol w="5359400"/>
                <a:gridCol w="2819400"/>
              </a:tblGrid>
              <a:tr h="370850">
                <a:tc>
                  <a:txBody>
                    <a:bodyPr/>
                    <a:lstStyle/>
                    <a:p>
                      <a:pPr indent="0" lvl="0" marL="0" marR="0" rtl="0" algn="ctr">
                        <a:spcBef>
                          <a:spcPts val="0"/>
                        </a:spcBef>
                        <a:spcAft>
                          <a:spcPts val="0"/>
                        </a:spcAft>
                        <a:buNone/>
                      </a:pPr>
                      <a:r>
                        <a:rPr lang="en-US" sz="2400"/>
                        <a:t>STT</a:t>
                      </a:r>
                      <a:endParaRPr/>
                    </a:p>
                  </a:txBody>
                  <a:tcPr marT="45725" marB="45725" marR="91450" marL="91450" anchor="ctr">
                    <a:solidFill>
                      <a:srgbClr val="471200"/>
                    </a:solidFill>
                  </a:tcPr>
                </a:tc>
                <a:tc>
                  <a:txBody>
                    <a:bodyPr/>
                    <a:lstStyle/>
                    <a:p>
                      <a:pPr indent="0" lvl="0" marL="0" marR="0" rtl="0" algn="ctr">
                        <a:spcBef>
                          <a:spcPts val="0"/>
                        </a:spcBef>
                        <a:spcAft>
                          <a:spcPts val="0"/>
                        </a:spcAft>
                        <a:buNone/>
                      </a:pPr>
                      <a:r>
                        <a:rPr lang="en-US" sz="2400"/>
                        <a:t>Từ Pali</a:t>
                      </a:r>
                      <a:endParaRPr/>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a:t>Nghĩa Việt liên quan đến đoạn kinh</a:t>
                      </a:r>
                      <a:endParaRPr sz="2400"/>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a:t>Từ loại</a:t>
                      </a:r>
                      <a:endParaRPr sz="2400"/>
                    </a:p>
                  </a:txBody>
                  <a:tcPr marT="45725" marB="45725" marR="91450" marL="91450">
                    <a:solidFill>
                      <a:srgbClr val="471200"/>
                    </a:solidFill>
                  </a:tcPr>
                </a:tc>
              </a:tr>
              <a:tr h="370850">
                <a:tc>
                  <a:txBody>
                    <a:bodyPr/>
                    <a:lstStyle/>
                    <a:p>
                      <a:pPr indent="0" lvl="0" marL="0" marR="0" rtl="0" algn="ctr">
                        <a:spcBef>
                          <a:spcPts val="0"/>
                        </a:spcBef>
                        <a:spcAft>
                          <a:spcPts val="0"/>
                        </a:spcAft>
                        <a:buNone/>
                      </a:pPr>
                      <a:r>
                        <a:rPr lang="en-US" sz="2400"/>
                        <a:t>1</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Cittaṃ</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Tâm</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Danh, trung</a:t>
                      </a:r>
                      <a:endParaRPr/>
                    </a:p>
                  </a:txBody>
                  <a:tcPr marT="0" marB="0" marR="68575" marL="68575"/>
                </a:tc>
              </a:tr>
              <a:tr h="370850">
                <a:tc>
                  <a:txBody>
                    <a:bodyPr/>
                    <a:lstStyle/>
                    <a:p>
                      <a:pPr indent="0" lvl="0" marL="0" marR="0" rtl="0" algn="ctr">
                        <a:spcBef>
                          <a:spcPts val="0"/>
                        </a:spcBef>
                        <a:spcAft>
                          <a:spcPts val="0"/>
                        </a:spcAft>
                        <a:buNone/>
                      </a:pPr>
                      <a:r>
                        <a:rPr lang="en-US" sz="2400"/>
                        <a:t>2</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Bhikkhu</a:t>
                      </a:r>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Vị Tỳ Kheo (Bhikhave: hô cách, số nhiều)</a:t>
                      </a:r>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Danh, nam</a:t>
                      </a:r>
                      <a:endParaRPr/>
                    </a:p>
                  </a:txBody>
                  <a:tcPr marT="0" marB="0" marR="68575" marL="68575"/>
                </a:tc>
              </a:tr>
              <a:tr h="370850">
                <a:tc>
                  <a:txBody>
                    <a:bodyPr/>
                    <a:lstStyle/>
                    <a:p>
                      <a:pPr indent="0" lvl="0" marL="0" marR="0" rtl="0" algn="ctr">
                        <a:spcBef>
                          <a:spcPts val="0"/>
                        </a:spcBef>
                        <a:spcAft>
                          <a:spcPts val="0"/>
                        </a:spcAft>
                        <a:buNone/>
                      </a:pPr>
                      <a:r>
                        <a:rPr lang="en-US" sz="2400"/>
                        <a:t>3</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A/An -</a:t>
                      </a:r>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Hàm ý phủ định. Ví dụ: </a:t>
                      </a:r>
                      <a:endParaRPr/>
                    </a:p>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Danta = được chế ngự</a:t>
                      </a:r>
                      <a:endParaRPr sz="2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Adanta = KHÔNG được chế ngự </a:t>
                      </a:r>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Tiền tố</a:t>
                      </a:r>
                      <a:endParaRPr/>
                    </a:p>
                  </a:txBody>
                  <a:tcPr marT="0" marB="0" marR="68575" marL="68575"/>
                </a:tc>
              </a:tr>
              <a:tr h="370850">
                <a:tc>
                  <a:txBody>
                    <a:bodyPr/>
                    <a:lstStyle/>
                    <a:p>
                      <a:pPr indent="0" lvl="0" marL="0" marR="0" rtl="0" algn="ctr">
                        <a:spcBef>
                          <a:spcPts val="0"/>
                        </a:spcBef>
                        <a:spcAft>
                          <a:spcPts val="0"/>
                        </a:spcAft>
                        <a:buNone/>
                      </a:pPr>
                      <a:r>
                        <a:rPr lang="en-US" sz="2400"/>
                        <a:t>4</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Danta</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Được chế ngự</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Tính</a:t>
                      </a:r>
                      <a:endParaRPr/>
                    </a:p>
                  </a:txBody>
                  <a:tcPr marT="0" marB="0" marR="68575" marL="68575"/>
                </a:tc>
              </a:tr>
              <a:tr h="370850">
                <a:tc>
                  <a:txBody>
                    <a:bodyPr/>
                    <a:lstStyle/>
                    <a:p>
                      <a:pPr indent="0" lvl="0" marL="0" marR="0" rtl="0" algn="ctr">
                        <a:spcBef>
                          <a:spcPts val="0"/>
                        </a:spcBef>
                        <a:spcAft>
                          <a:spcPts val="0"/>
                        </a:spcAft>
                        <a:buNone/>
                      </a:pPr>
                      <a:r>
                        <a:rPr lang="en-US" sz="2400"/>
                        <a:t>5</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Mahato</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Lớn, vĩ đại (gián bổ cách, số ít của Mahanta)</a:t>
                      </a:r>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Tính</a:t>
                      </a:r>
                      <a:endParaRPr sz="2400">
                        <a:solidFill>
                          <a:schemeClr val="dk1"/>
                        </a:solidFill>
                        <a:latin typeface="Calibri"/>
                        <a:ea typeface="Calibri"/>
                        <a:cs typeface="Calibri"/>
                        <a:sym typeface="Calibri"/>
                      </a:endParaRPr>
                    </a:p>
                  </a:txBody>
                  <a:tcPr marT="0" marB="0" marR="68575" marL="68575"/>
                </a:tc>
              </a:tr>
              <a:tr h="370850">
                <a:tc>
                  <a:txBody>
                    <a:bodyPr/>
                    <a:lstStyle/>
                    <a:p>
                      <a:pPr indent="0" lvl="0" marL="0" marR="0" rtl="0" algn="ctr">
                        <a:spcBef>
                          <a:spcPts val="0"/>
                        </a:spcBef>
                        <a:spcAft>
                          <a:spcPts val="0"/>
                        </a:spcAft>
                        <a:buNone/>
                      </a:pPr>
                      <a:r>
                        <a:rPr lang="en-US" sz="2400"/>
                        <a:t>6</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Attho </a:t>
                      </a:r>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Lợi ích, lợi thế, ý nghĩa, mục đích</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Danh, nam</a:t>
                      </a:r>
                      <a:endParaRPr sz="2400">
                        <a:solidFill>
                          <a:schemeClr val="dk1"/>
                        </a:solidFill>
                        <a:latin typeface="Calibri"/>
                        <a:ea typeface="Calibri"/>
                        <a:cs typeface="Calibri"/>
                        <a:sym typeface="Calibri"/>
                      </a:endParaRPr>
                    </a:p>
                  </a:txBody>
                  <a:tcPr marT="0" marB="0" marR="68575" marL="68575"/>
                </a:tc>
              </a:tr>
            </a:tbl>
          </a:graphicData>
        </a:graphic>
      </p:graphicFrame>
      <p:pic>
        <p:nvPicPr>
          <p:cNvPr descr="A close up of a tree&#10;&#10;Description automatically generated" id="306" name="Google Shape;306;p21"/>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307" name="Google Shape;307;p21"/>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2"/>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TỪ VỰNG ĐOẠN KINH 2.1</a:t>
            </a:r>
            <a:endParaRPr/>
          </a:p>
        </p:txBody>
      </p:sp>
      <p:graphicFrame>
        <p:nvGraphicFramePr>
          <p:cNvPr id="313" name="Google Shape;313;p22"/>
          <p:cNvGraphicFramePr/>
          <p:nvPr/>
        </p:nvGraphicFramePr>
        <p:xfrm>
          <a:off x="838200" y="2827453"/>
          <a:ext cx="3000000" cy="3000000"/>
        </p:xfrm>
        <a:graphic>
          <a:graphicData uri="http://schemas.openxmlformats.org/drawingml/2006/table">
            <a:tbl>
              <a:tblPr bandRow="1" firstRow="1">
                <a:noFill/>
                <a:tableStyleId>{F0D00499-E405-4313-8EAC-642EEAAF4DFC}</a:tableStyleId>
              </a:tblPr>
              <a:tblGrid>
                <a:gridCol w="650350"/>
                <a:gridCol w="1686450"/>
                <a:gridCol w="4927600"/>
                <a:gridCol w="3251200"/>
              </a:tblGrid>
              <a:tr h="370850">
                <a:tc>
                  <a:txBody>
                    <a:bodyPr/>
                    <a:lstStyle/>
                    <a:p>
                      <a:pPr indent="0" lvl="0" marL="0" marR="0" rtl="0" algn="ctr">
                        <a:spcBef>
                          <a:spcPts val="0"/>
                        </a:spcBef>
                        <a:spcAft>
                          <a:spcPts val="0"/>
                        </a:spcAft>
                        <a:buNone/>
                      </a:pPr>
                      <a:r>
                        <a:rPr lang="en-US" sz="2400"/>
                        <a:t>STT</a:t>
                      </a:r>
                      <a:endParaRPr/>
                    </a:p>
                  </a:txBody>
                  <a:tcPr marT="45725" marB="45725" marR="91450" marL="91450" anchor="ctr">
                    <a:solidFill>
                      <a:srgbClr val="471200"/>
                    </a:solidFill>
                  </a:tcPr>
                </a:tc>
                <a:tc>
                  <a:txBody>
                    <a:bodyPr/>
                    <a:lstStyle/>
                    <a:p>
                      <a:pPr indent="0" lvl="0" marL="0" marR="0" rtl="0" algn="ctr">
                        <a:spcBef>
                          <a:spcPts val="0"/>
                        </a:spcBef>
                        <a:spcAft>
                          <a:spcPts val="0"/>
                        </a:spcAft>
                        <a:buNone/>
                      </a:pPr>
                      <a:r>
                        <a:rPr lang="en-US" sz="2400"/>
                        <a:t>Từ Pali</a:t>
                      </a:r>
                      <a:endParaRPr/>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a:t>Nghĩa Việt liên quan đến đoạn kinh</a:t>
                      </a:r>
                      <a:endParaRPr sz="2400"/>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a:t>Từ loại</a:t>
                      </a:r>
                      <a:endParaRPr sz="2400"/>
                    </a:p>
                  </a:txBody>
                  <a:tcPr marT="45725" marB="45725" marR="91450" marL="91450">
                    <a:solidFill>
                      <a:srgbClr val="471200"/>
                    </a:solidFill>
                  </a:tcPr>
                </a:tc>
              </a:tr>
              <a:tr h="370850">
                <a:tc>
                  <a:txBody>
                    <a:bodyPr/>
                    <a:lstStyle/>
                    <a:p>
                      <a:pPr indent="0" lvl="0" marL="0" marR="0" rtl="0" algn="ctr">
                        <a:spcBef>
                          <a:spcPts val="0"/>
                        </a:spcBef>
                        <a:spcAft>
                          <a:spcPts val="0"/>
                        </a:spcAft>
                        <a:buNone/>
                      </a:pPr>
                      <a:r>
                        <a:rPr lang="en-US" sz="2400"/>
                        <a:t>7</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Saṃvattati</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Đi tới, dẫn tới, đưa tới</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Động, hiện tại, chủ động</a:t>
                      </a:r>
                      <a:endParaRPr/>
                    </a:p>
                  </a:txBody>
                  <a:tcPr marT="0" marB="0" marR="68575" marL="68575"/>
                </a:tc>
              </a:tr>
              <a:tr h="370850">
                <a:tc>
                  <a:txBody>
                    <a:bodyPr/>
                    <a:lstStyle/>
                    <a:p>
                      <a:pPr indent="0" lvl="0" marL="0" marR="0" rtl="0" algn="ctr">
                        <a:spcBef>
                          <a:spcPts val="0"/>
                        </a:spcBef>
                        <a:spcAft>
                          <a:spcPts val="0"/>
                        </a:spcAft>
                        <a:buNone/>
                      </a:pPr>
                      <a:r>
                        <a:rPr lang="en-US" sz="2400"/>
                        <a:t>8</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Gutta</a:t>
                      </a:r>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Được phòng hộ</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Tính</a:t>
                      </a:r>
                      <a:endParaRPr/>
                    </a:p>
                  </a:txBody>
                  <a:tcPr marT="0" marB="0" marR="68575" marL="68575"/>
                </a:tc>
              </a:tr>
              <a:tr h="370850">
                <a:tc>
                  <a:txBody>
                    <a:bodyPr/>
                    <a:lstStyle/>
                    <a:p>
                      <a:pPr indent="0" lvl="0" marL="0" marR="0" rtl="0" algn="ctr">
                        <a:spcBef>
                          <a:spcPts val="0"/>
                        </a:spcBef>
                        <a:spcAft>
                          <a:spcPts val="0"/>
                        </a:spcAft>
                        <a:buNone/>
                      </a:pPr>
                      <a:r>
                        <a:rPr lang="en-US" sz="2400"/>
                        <a:t>9</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Rakkhita</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Được canh phòng</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Tính</a:t>
                      </a:r>
                      <a:endParaRPr sz="2400">
                        <a:solidFill>
                          <a:schemeClr val="dk1"/>
                        </a:solidFill>
                        <a:latin typeface="Calibri"/>
                        <a:ea typeface="Calibri"/>
                        <a:cs typeface="Calibri"/>
                        <a:sym typeface="Calibri"/>
                      </a:endParaRPr>
                    </a:p>
                  </a:txBody>
                  <a:tcPr marT="0" marB="0" marR="68575" marL="68575"/>
                </a:tc>
              </a:tr>
              <a:tr h="370850">
                <a:tc>
                  <a:txBody>
                    <a:bodyPr/>
                    <a:lstStyle/>
                    <a:p>
                      <a:pPr indent="0" lvl="0" marL="0" marR="0" rtl="0" algn="ctr">
                        <a:spcBef>
                          <a:spcPts val="0"/>
                        </a:spcBef>
                        <a:spcAft>
                          <a:spcPts val="0"/>
                        </a:spcAft>
                        <a:buNone/>
                      </a:pPr>
                      <a:r>
                        <a:rPr lang="en-US" sz="2400"/>
                        <a:t>10</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Saṃvuta</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Được thu thúc</a:t>
                      </a:r>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Tính</a:t>
                      </a:r>
                      <a:endParaRPr sz="2400">
                        <a:solidFill>
                          <a:schemeClr val="dk1"/>
                        </a:solidFill>
                        <a:latin typeface="Calibri"/>
                        <a:ea typeface="Calibri"/>
                        <a:cs typeface="Calibri"/>
                        <a:sym typeface="Calibri"/>
                      </a:endParaRPr>
                    </a:p>
                  </a:txBody>
                  <a:tcPr marT="0" marB="0" marR="68575" marL="68575"/>
                </a:tc>
              </a:tr>
              <a:tr h="370850">
                <a:tc>
                  <a:txBody>
                    <a:bodyPr/>
                    <a:lstStyle/>
                    <a:p>
                      <a:pPr indent="0" lvl="0" marL="0" marR="0" rtl="0" algn="ctr">
                        <a:spcBef>
                          <a:spcPts val="0"/>
                        </a:spcBef>
                        <a:spcAft>
                          <a:spcPts val="0"/>
                        </a:spcAft>
                        <a:buNone/>
                      </a:pPr>
                      <a:r>
                        <a:rPr lang="en-US" sz="2400"/>
                        <a:t>11</a:t>
                      </a:r>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Iti</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Hàm ý trích dẫn</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Phụ</a:t>
                      </a:r>
                      <a:endParaRPr sz="2400">
                        <a:solidFill>
                          <a:schemeClr val="dk1"/>
                        </a:solidFill>
                        <a:latin typeface="Calibri"/>
                        <a:ea typeface="Calibri"/>
                        <a:cs typeface="Calibri"/>
                        <a:sym typeface="Calibri"/>
                      </a:endParaRPr>
                    </a:p>
                  </a:txBody>
                  <a:tcPr marT="0" marB="0" marR="68575" marL="68575"/>
                </a:tc>
              </a:tr>
            </a:tbl>
          </a:graphicData>
        </a:graphic>
      </p:graphicFrame>
      <p:pic>
        <p:nvPicPr>
          <p:cNvPr descr="A close up of a tree&#10;&#10;Description automatically generated" id="314" name="Google Shape;314;p22"/>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315" name="Google Shape;315;p22"/>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3"/>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TÍNH TỪ </a:t>
            </a:r>
            <a:endParaRPr/>
          </a:p>
        </p:txBody>
      </p:sp>
      <p:pic>
        <p:nvPicPr>
          <p:cNvPr descr="A close up of a tree&#10;&#10;Description automatically generated" id="321" name="Google Shape;321;p23"/>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322" name="Google Shape;322;p23"/>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323" name="Google Shape;323;p23"/>
          <p:cNvSpPr txBox="1"/>
          <p:nvPr/>
        </p:nvSpPr>
        <p:spPr>
          <a:xfrm>
            <a:off x="2355432" y="5335230"/>
            <a:ext cx="8011312" cy="1429622"/>
          </a:xfrm>
          <a:prstGeom prst="rect">
            <a:avLst/>
          </a:prstGeom>
          <a:solidFill>
            <a:srgbClr val="FBC25D"/>
          </a:solid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Saṃvuta</a:t>
            </a:r>
            <a:r>
              <a:rPr b="0" i="0" lang="en-US" sz="2000" u="none" cap="none" strike="noStrike">
                <a:solidFill>
                  <a:schemeClr val="dk1"/>
                </a:solidFill>
                <a:latin typeface="Calibri"/>
                <a:ea typeface="Calibri"/>
                <a:cs typeface="Calibri"/>
                <a:sym typeface="Calibri"/>
              </a:rPr>
              <a:t> 	= được thu thúc (tính từ)</a:t>
            </a:r>
            <a:endParaRPr/>
          </a:p>
          <a:p>
            <a:pPr indent="-285750" lvl="0" marL="28575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Cittaṃ saṃvutaṃ 	</a:t>
            </a:r>
            <a:r>
              <a:rPr b="0" i="0" lang="en-US" sz="2000" u="none" cap="none" strike="noStrike">
                <a:solidFill>
                  <a:schemeClr val="dk1"/>
                </a:solidFill>
                <a:latin typeface="Calibri"/>
                <a:ea typeface="Calibri"/>
                <a:cs typeface="Calibri"/>
                <a:sym typeface="Calibri"/>
              </a:rPr>
              <a:t>= tâm được thu thúc (Citta là danh từ trung tính)</a:t>
            </a:r>
            <a:endParaRPr/>
          </a:p>
          <a:p>
            <a:pPr indent="-285750" lvl="0" marL="28575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Loko saṃvuto 	</a:t>
            </a:r>
            <a:r>
              <a:rPr b="0" i="0" lang="en-US" sz="2000" u="none" cap="none" strike="noStrike">
                <a:solidFill>
                  <a:schemeClr val="dk1"/>
                </a:solidFill>
                <a:latin typeface="Calibri"/>
                <a:ea typeface="Calibri"/>
                <a:cs typeface="Calibri"/>
                <a:sym typeface="Calibri"/>
              </a:rPr>
              <a:t>= thế gian được thu thúc (Loka là danh từ nam tính)</a:t>
            </a:r>
            <a:endParaRPr b="0" i="0" sz="2800" u="none" cap="none" strike="noStrike">
              <a:solidFill>
                <a:schemeClr val="dk1"/>
              </a:solidFill>
              <a:latin typeface="Calibri"/>
              <a:ea typeface="Calibri"/>
              <a:cs typeface="Calibri"/>
              <a:sym typeface="Calibri"/>
            </a:endParaRPr>
          </a:p>
        </p:txBody>
      </p:sp>
      <p:sp>
        <p:nvSpPr>
          <p:cNvPr id="324" name="Google Shape;324;p23"/>
          <p:cNvSpPr/>
          <p:nvPr/>
        </p:nvSpPr>
        <p:spPr>
          <a:xfrm>
            <a:off x="838200" y="3013501"/>
            <a:ext cx="2842445"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471200"/>
                </a:solidFill>
                <a:latin typeface="Calibri"/>
                <a:ea typeface="Calibri"/>
                <a:cs typeface="Calibri"/>
                <a:sym typeface="Calibri"/>
              </a:rPr>
              <a:t>TÍNH TỪ</a:t>
            </a:r>
            <a:endParaRPr/>
          </a:p>
          <a:p>
            <a:pPr indent="0" lvl="0" marL="0" marR="0" rtl="0" algn="ctr">
              <a:spcBef>
                <a:spcPts val="0"/>
              </a:spcBef>
              <a:spcAft>
                <a:spcPts val="0"/>
              </a:spcAft>
              <a:buNone/>
            </a:pPr>
            <a:r>
              <a:rPr b="0" i="0" lang="en-US" sz="4800" u="none" cap="none" strike="noStrike">
                <a:solidFill>
                  <a:srgbClr val="471200"/>
                </a:solidFill>
                <a:latin typeface="Calibri"/>
                <a:ea typeface="Calibri"/>
                <a:cs typeface="Calibri"/>
                <a:sym typeface="Calibri"/>
              </a:rPr>
              <a:t>PALI</a:t>
            </a:r>
            <a:endParaRPr b="0" i="0" sz="3600" u="none" cap="none" strike="noStrike">
              <a:solidFill>
                <a:srgbClr val="471200"/>
              </a:solidFill>
              <a:latin typeface="Calibri"/>
              <a:ea typeface="Calibri"/>
              <a:cs typeface="Calibri"/>
              <a:sym typeface="Calibri"/>
            </a:endParaRPr>
          </a:p>
        </p:txBody>
      </p:sp>
      <p:grpSp>
        <p:nvGrpSpPr>
          <p:cNvPr id="325" name="Google Shape;325;p23"/>
          <p:cNvGrpSpPr/>
          <p:nvPr/>
        </p:nvGrpSpPr>
        <p:grpSpPr>
          <a:xfrm>
            <a:off x="-606701" y="904728"/>
            <a:ext cx="10920770" cy="5258993"/>
            <a:chOff x="-4414339" y="-677043"/>
            <a:chExt cx="10920770" cy="5258993"/>
          </a:xfrm>
        </p:grpSpPr>
        <p:sp>
          <p:nvSpPr>
            <p:cNvPr id="326" name="Google Shape;326;p23"/>
            <p:cNvSpPr/>
            <p:nvPr/>
          </p:nvSpPr>
          <p:spPr>
            <a:xfrm>
              <a:off x="-4414339" y="-677043"/>
              <a:ext cx="5258993" cy="5258993"/>
            </a:xfrm>
            <a:prstGeom prst="blockArc">
              <a:avLst>
                <a:gd fmla="val 18900000" name="adj1"/>
                <a:gd fmla="val 2700000" name="adj2"/>
                <a:gd fmla="val 411" name="adj3"/>
              </a:avLst>
            </a:prstGeom>
            <a:no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543214" y="390490"/>
              <a:ext cx="5963217" cy="780981"/>
            </a:xfrm>
            <a:prstGeom prst="rect">
              <a:avLst/>
            </a:prstGeom>
            <a:solidFill>
              <a:srgbClr val="814B1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txBox="1"/>
            <p:nvPr/>
          </p:nvSpPr>
          <p:spPr>
            <a:xfrm>
              <a:off x="543214" y="390490"/>
              <a:ext cx="5963217" cy="780981"/>
            </a:xfrm>
            <a:prstGeom prst="rect">
              <a:avLst/>
            </a:prstGeom>
            <a:noFill/>
            <a:ln>
              <a:noFill/>
            </a:ln>
          </p:spPr>
          <p:txBody>
            <a:bodyPr anchorCtr="0" anchor="ctr" bIns="91425" lIns="619900" spcFirstLastPara="1" rIns="91425" wrap="square" tIns="91425">
              <a:noAutofit/>
            </a:bodyPr>
            <a:lstStyle/>
            <a:p>
              <a:pPr indent="0" lvl="0" marL="0" marR="0" rtl="0" algn="l">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Bổ Nghĩa cho Danh Từ</a:t>
              </a:r>
              <a:endParaRPr b="0" i="0" sz="3600" u="none" cap="none" strike="noStrike">
                <a:solidFill>
                  <a:schemeClr val="lt1"/>
                </a:solidFill>
                <a:latin typeface="Calibri"/>
                <a:ea typeface="Calibri"/>
                <a:cs typeface="Calibri"/>
                <a:sym typeface="Calibri"/>
              </a:endParaRPr>
            </a:p>
          </p:txBody>
        </p:sp>
        <p:sp>
          <p:nvSpPr>
            <p:cNvPr id="329" name="Google Shape;329;p23"/>
            <p:cNvSpPr/>
            <p:nvPr/>
          </p:nvSpPr>
          <p:spPr>
            <a:xfrm>
              <a:off x="55101" y="292867"/>
              <a:ext cx="976226" cy="976226"/>
            </a:xfrm>
            <a:prstGeom prst="ellipse">
              <a:avLst/>
            </a:prstGeom>
            <a:solidFill>
              <a:schemeClr val="lt1"/>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27101" y="1561962"/>
              <a:ext cx="5679330" cy="780981"/>
            </a:xfrm>
            <a:prstGeom prst="rect">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txBox="1"/>
            <p:nvPr/>
          </p:nvSpPr>
          <p:spPr>
            <a:xfrm>
              <a:off x="827101" y="1561962"/>
              <a:ext cx="5679330" cy="780981"/>
            </a:xfrm>
            <a:prstGeom prst="rect">
              <a:avLst/>
            </a:prstGeom>
            <a:noFill/>
            <a:ln>
              <a:noFill/>
            </a:ln>
          </p:spPr>
          <p:txBody>
            <a:bodyPr anchorCtr="0" anchor="ctr" bIns="91425" lIns="619900" spcFirstLastPara="1" rIns="91425" wrap="square" tIns="91425">
              <a:noAutofit/>
            </a:bodyPr>
            <a:lstStyle/>
            <a:p>
              <a:pPr indent="0" lvl="0" marL="0" marR="0" rtl="0" algn="l">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Biến đuôi theo Danh Từ</a:t>
              </a:r>
              <a:endParaRPr b="0" i="0" sz="3600" u="none" cap="none" strike="noStrike">
                <a:solidFill>
                  <a:schemeClr val="lt1"/>
                </a:solidFill>
                <a:latin typeface="Calibri"/>
                <a:ea typeface="Calibri"/>
                <a:cs typeface="Calibri"/>
                <a:sym typeface="Calibri"/>
              </a:endParaRPr>
            </a:p>
          </p:txBody>
        </p:sp>
        <p:sp>
          <p:nvSpPr>
            <p:cNvPr id="332" name="Google Shape;332;p23"/>
            <p:cNvSpPr/>
            <p:nvPr/>
          </p:nvSpPr>
          <p:spPr>
            <a:xfrm>
              <a:off x="338988" y="1464339"/>
              <a:ext cx="976226" cy="976226"/>
            </a:xfrm>
            <a:prstGeom prst="ellipse">
              <a:avLst/>
            </a:prstGeom>
            <a:solidFill>
              <a:schemeClr val="lt1"/>
            </a:solidFill>
            <a:ln cap="flat" cmpd="sng" w="12700">
              <a:solidFill>
                <a:srgbClr val="C85B5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543214" y="2733434"/>
              <a:ext cx="5963217" cy="780981"/>
            </a:xfrm>
            <a:prstGeom prst="rect">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txBox="1"/>
            <p:nvPr/>
          </p:nvSpPr>
          <p:spPr>
            <a:xfrm>
              <a:off x="543214" y="2733434"/>
              <a:ext cx="5963217" cy="780981"/>
            </a:xfrm>
            <a:prstGeom prst="rect">
              <a:avLst/>
            </a:prstGeom>
            <a:noFill/>
            <a:ln>
              <a:noFill/>
            </a:ln>
          </p:spPr>
          <p:txBody>
            <a:bodyPr anchorCtr="0" anchor="ctr" bIns="91425" lIns="619900" spcFirstLastPara="1" rIns="91425" wrap="square" tIns="91425">
              <a:noAutofit/>
            </a:bodyPr>
            <a:lstStyle/>
            <a:p>
              <a:pPr indent="0" lvl="0" marL="0" marR="0" rtl="0" algn="l">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Đứng trước/sau/cách quãng</a:t>
              </a:r>
              <a:endParaRPr b="0" i="0" sz="3600" u="none" cap="none" strike="noStrike">
                <a:solidFill>
                  <a:schemeClr val="lt1"/>
                </a:solidFill>
                <a:latin typeface="Calibri"/>
                <a:ea typeface="Calibri"/>
                <a:cs typeface="Calibri"/>
                <a:sym typeface="Calibri"/>
              </a:endParaRPr>
            </a:p>
          </p:txBody>
        </p:sp>
        <p:sp>
          <p:nvSpPr>
            <p:cNvPr id="335" name="Google Shape;335;p23"/>
            <p:cNvSpPr/>
            <p:nvPr/>
          </p:nvSpPr>
          <p:spPr>
            <a:xfrm>
              <a:off x="55101" y="2635811"/>
              <a:ext cx="976226" cy="976226"/>
            </a:xfrm>
            <a:prstGeom prst="ellipse">
              <a:avLst/>
            </a:prstGeom>
            <a:solidFill>
              <a:schemeClr val="lt1"/>
            </a:solidFill>
            <a:ln cap="flat" cmpd="sng" w="12700">
              <a:solidFill>
                <a:srgbClr val="FE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23"/>
          <p:cNvSpPr/>
          <p:nvPr/>
        </p:nvSpPr>
        <p:spPr>
          <a:xfrm>
            <a:off x="3807638" y="1917792"/>
            <a:ext cx="110479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rgbClr val="471200"/>
                </a:solidFill>
                <a:latin typeface="Calibri"/>
                <a:ea typeface="Calibri"/>
                <a:cs typeface="Calibri"/>
                <a:sym typeface="Calibri"/>
              </a:rPr>
              <a:t>❶</a:t>
            </a:r>
            <a:endParaRPr/>
          </a:p>
        </p:txBody>
      </p:sp>
      <p:sp>
        <p:nvSpPr>
          <p:cNvPr id="337" name="Google Shape;337;p23"/>
          <p:cNvSpPr/>
          <p:nvPr/>
        </p:nvSpPr>
        <p:spPr>
          <a:xfrm>
            <a:off x="4091613" y="3088973"/>
            <a:ext cx="110479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rgbClr val="471200"/>
                </a:solidFill>
                <a:latin typeface="Calibri"/>
                <a:ea typeface="Calibri"/>
                <a:cs typeface="Calibri"/>
                <a:sym typeface="Calibri"/>
              </a:rPr>
              <a:t>❷</a:t>
            </a:r>
            <a:endParaRPr/>
          </a:p>
        </p:txBody>
      </p:sp>
      <p:sp>
        <p:nvSpPr>
          <p:cNvPr id="338" name="Google Shape;338;p23"/>
          <p:cNvSpPr/>
          <p:nvPr/>
        </p:nvSpPr>
        <p:spPr>
          <a:xfrm>
            <a:off x="3796298" y="4265242"/>
            <a:ext cx="110479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rgbClr val="471200"/>
                </a:solidFill>
                <a:latin typeface="Calibri"/>
                <a:ea typeface="Calibri"/>
                <a:cs typeface="Calibri"/>
                <a:sym typeface="Calibri"/>
              </a:rPr>
              <a:t>❸</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HỢP ÂM - SANDHI</a:t>
            </a:r>
            <a:endParaRPr/>
          </a:p>
        </p:txBody>
      </p:sp>
      <p:pic>
        <p:nvPicPr>
          <p:cNvPr descr="A close up of a tree&#10;&#10;Description automatically generated" id="344" name="Google Shape;344;p24"/>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345" name="Google Shape;345;p24"/>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346" name="Google Shape;346;p24"/>
          <p:cNvSpPr txBox="1"/>
          <p:nvPr/>
        </p:nvSpPr>
        <p:spPr>
          <a:xfrm>
            <a:off x="838200" y="2669031"/>
            <a:ext cx="10515600" cy="2490618"/>
          </a:xfrm>
          <a:prstGeom prst="rect">
            <a:avLst/>
          </a:prstGeom>
          <a:solidFill>
            <a:srgbClr val="FBC25D"/>
          </a:solidFill>
          <a:ln>
            <a:noFill/>
          </a:ln>
        </p:spPr>
        <p:txBody>
          <a:bodyPr anchorCtr="0" anchor="t" bIns="45700" lIns="91425" spcFirstLastPara="1" rIns="91425" wrap="square" tIns="45700">
            <a:spAutoFit/>
          </a:bodyPr>
          <a:lstStyle/>
          <a:p>
            <a:pPr indent="-279400" lvl="0" marL="285750" marR="0" rtl="0" algn="l">
              <a:lnSpc>
                <a:spcPct val="150000"/>
              </a:lnSpc>
              <a:spcBef>
                <a:spcPts val="0"/>
              </a:spcBef>
              <a:spcAft>
                <a:spcPts val="0"/>
              </a:spcAft>
              <a:buClr>
                <a:schemeClr val="dk1"/>
              </a:buClr>
              <a:buSzPts val="100"/>
              <a:buFont typeface="Arial"/>
              <a:buNone/>
            </a:pPr>
            <a:r>
              <a:t/>
            </a:r>
            <a:endParaRPr b="0" i="0" sz="1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Trong Pali và nhất là Sanskrit, các từ đứng kế nhau thường </a:t>
            </a:r>
            <a:br>
              <a:rPr b="0" i="0" lang="en-US" sz="3000" u="none" cap="none" strike="noStrike">
                <a:solidFill>
                  <a:schemeClr val="dk1"/>
                </a:solidFill>
                <a:latin typeface="Calibri"/>
                <a:ea typeface="Calibri"/>
                <a:cs typeface="Calibri"/>
                <a:sym typeface="Calibri"/>
              </a:rPr>
            </a:br>
            <a:r>
              <a:rPr b="0" i="0" lang="en-US" sz="3000" u="none" cap="none" strike="noStrike">
                <a:solidFill>
                  <a:schemeClr val="dk1"/>
                </a:solidFill>
                <a:latin typeface="Calibri"/>
                <a:ea typeface="Calibri"/>
                <a:cs typeface="Calibri"/>
                <a:sym typeface="Calibri"/>
              </a:rPr>
              <a:t>hợp âm cuối và âm đầu giữa chúng với nhau để đọc cho trơn tru.</a:t>
            </a:r>
            <a:endParaRPr/>
          </a:p>
          <a:p>
            <a:pPr indent="-219075" lvl="0" marL="285750" marR="0" rtl="0" algn="l">
              <a:lnSpc>
                <a:spcPct val="150000"/>
              </a:lnSpc>
              <a:spcBef>
                <a:spcPts val="0"/>
              </a:spcBef>
              <a:spcAft>
                <a:spcPts val="0"/>
              </a:spcAft>
              <a:buClr>
                <a:schemeClr val="dk1"/>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None/>
            </a:pPr>
            <a:r>
              <a:rPr b="1" i="0" lang="en-US" sz="3000" u="none" cap="none" strike="noStrike">
                <a:solidFill>
                  <a:schemeClr val="dk1"/>
                </a:solidFill>
                <a:latin typeface="Calibri"/>
                <a:ea typeface="Calibri"/>
                <a:cs typeface="Calibri"/>
                <a:sym typeface="Calibri"/>
              </a:rPr>
              <a:t>VD:</a:t>
            </a:r>
            <a:r>
              <a:rPr b="0" i="0" lang="en-US" sz="3000" u="none" cap="none" strike="noStrike">
                <a:solidFill>
                  <a:schemeClr val="dk1"/>
                </a:solidFill>
                <a:latin typeface="Calibri"/>
                <a:ea typeface="Calibri"/>
                <a:cs typeface="Calibri"/>
                <a:sym typeface="Calibri"/>
              </a:rPr>
              <a:t> 	saṃvattatīti = saṃvattati + iti</a:t>
            </a:r>
            <a:endParaRPr b="0" i="0" sz="300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None/>
            </a:pPr>
            <a:r>
              <a:t/>
            </a:r>
            <a:endParaRPr b="0" i="0" sz="1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ĐOẠN KINH 2.2 (AN)</a:t>
            </a:r>
            <a:endParaRPr/>
          </a:p>
        </p:txBody>
      </p:sp>
      <p:pic>
        <p:nvPicPr>
          <p:cNvPr descr="A close up of a tree&#10;&#10;Description automatically generated" id="352" name="Google Shape;352;p25"/>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353" name="Google Shape;353;p25"/>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354" name="Google Shape;354;p25"/>
          <p:cNvSpPr txBox="1"/>
          <p:nvPr>
            <p:ph idx="1" type="body"/>
          </p:nvPr>
        </p:nvSpPr>
        <p:spPr>
          <a:xfrm>
            <a:off x="2451100" y="1825625"/>
            <a:ext cx="9405539" cy="4351338"/>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b="1" lang="en-US" sz="3600">
                <a:solidFill>
                  <a:schemeClr val="dk1"/>
                </a:solidFill>
              </a:rPr>
              <a:t>nāhaṃ, bhikkhave, aññaṃ ekadhammampi samanupassāmi </a:t>
            </a:r>
            <a:r>
              <a:rPr lang="en-US" sz="3600">
                <a:solidFill>
                  <a:schemeClr val="dk1"/>
                </a:solidFill>
              </a:rPr>
              <a:t>yaṃ evaṃ adantaṃ aguttaṃ arakkhitaṃ asaṃvutaṃ mahato anatthāya saṃvattati </a:t>
            </a:r>
            <a:r>
              <a:rPr b="1" lang="en-US" sz="3600">
                <a:solidFill>
                  <a:schemeClr val="dk1"/>
                </a:solidFill>
              </a:rPr>
              <a:t>yathayidaṃ, bhikkhave, cittaṃ</a:t>
            </a:r>
            <a:r>
              <a:rPr lang="en-US" sz="3600">
                <a:solidFill>
                  <a:schemeClr val="dk1"/>
                </a:solidFill>
              </a:rPr>
              <a:t>.</a:t>
            </a:r>
            <a:br>
              <a:rPr lang="en-US" sz="3600">
                <a:solidFill>
                  <a:schemeClr val="dk1"/>
                </a:solidFill>
              </a:rPr>
            </a:br>
            <a:r>
              <a:rPr lang="en-US" sz="3600">
                <a:solidFill>
                  <a:schemeClr val="dk1"/>
                </a:solidFill>
              </a:rPr>
              <a:t>cittaṃ, bhikkhave, adantaṃ aguttaṃ arakkhitaṃ asaṃvutaṃ mahato anatthāya saṃvattatīti.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TỪ VỰNG ĐOẠN KINH 2.2</a:t>
            </a:r>
            <a:endParaRPr/>
          </a:p>
        </p:txBody>
      </p:sp>
      <p:graphicFrame>
        <p:nvGraphicFramePr>
          <p:cNvPr id="360" name="Google Shape;360;p26"/>
          <p:cNvGraphicFramePr/>
          <p:nvPr/>
        </p:nvGraphicFramePr>
        <p:xfrm>
          <a:off x="838200" y="2083173"/>
          <a:ext cx="3000000" cy="3000000"/>
        </p:xfrm>
        <a:graphic>
          <a:graphicData uri="http://schemas.openxmlformats.org/drawingml/2006/table">
            <a:tbl>
              <a:tblPr bandRow="1" firstRow="1">
                <a:noFill/>
                <a:tableStyleId>{F0D00499-E405-4313-8EAC-642EEAAF4DFC}</a:tableStyleId>
              </a:tblPr>
              <a:tblGrid>
                <a:gridCol w="650350"/>
                <a:gridCol w="2062725"/>
                <a:gridCol w="4752750"/>
                <a:gridCol w="3049775"/>
              </a:tblGrid>
              <a:tr h="370850">
                <a:tc>
                  <a:txBody>
                    <a:bodyPr/>
                    <a:lstStyle/>
                    <a:p>
                      <a:pPr indent="0" lvl="0" marL="0" marR="0" rtl="0" algn="ctr">
                        <a:spcBef>
                          <a:spcPts val="0"/>
                        </a:spcBef>
                        <a:spcAft>
                          <a:spcPts val="0"/>
                        </a:spcAft>
                        <a:buNone/>
                      </a:pPr>
                      <a:r>
                        <a:rPr lang="en-US" sz="2400"/>
                        <a:t>STT</a:t>
                      </a:r>
                      <a:endParaRPr/>
                    </a:p>
                  </a:txBody>
                  <a:tcPr marT="45725" marB="45725" marR="91450" marL="91450" anchor="ctr">
                    <a:solidFill>
                      <a:srgbClr val="471200"/>
                    </a:solidFill>
                  </a:tcPr>
                </a:tc>
                <a:tc>
                  <a:txBody>
                    <a:bodyPr/>
                    <a:lstStyle/>
                    <a:p>
                      <a:pPr indent="0" lvl="0" marL="0" marR="0" rtl="0" algn="ctr">
                        <a:spcBef>
                          <a:spcPts val="0"/>
                        </a:spcBef>
                        <a:spcAft>
                          <a:spcPts val="0"/>
                        </a:spcAft>
                        <a:buNone/>
                      </a:pPr>
                      <a:r>
                        <a:rPr lang="en-US" sz="2400"/>
                        <a:t>Từ Pali</a:t>
                      </a:r>
                      <a:endParaRPr/>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a:t>Nghĩa Việt liên quan đến đoạn kinh</a:t>
                      </a:r>
                      <a:endParaRPr sz="2400"/>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a:t>Từ loại</a:t>
                      </a:r>
                      <a:endParaRPr sz="2400"/>
                    </a:p>
                  </a:txBody>
                  <a:tcPr marT="45725" marB="45725" marR="91450" marL="91450">
                    <a:solidFill>
                      <a:srgbClr val="471200"/>
                    </a:solidFill>
                  </a:tcPr>
                </a:tc>
              </a:tr>
              <a:tr h="370850">
                <a:tc>
                  <a:txBody>
                    <a:bodyPr/>
                    <a:lstStyle/>
                    <a:p>
                      <a:pPr indent="0" lvl="0" marL="0" marR="0" rtl="0" algn="ctr">
                        <a:spcBef>
                          <a:spcPts val="0"/>
                        </a:spcBef>
                        <a:spcAft>
                          <a:spcPts val="0"/>
                        </a:spcAft>
                        <a:buNone/>
                      </a:pPr>
                      <a:r>
                        <a:rPr lang="en-US" sz="2400"/>
                        <a:t>1</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Na</a:t>
                      </a:r>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Không</a:t>
                      </a:r>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Từ phủ định</a:t>
                      </a:r>
                      <a:endParaRPr/>
                    </a:p>
                  </a:txBody>
                  <a:tcPr marT="0" marB="0" marR="68575" marL="68575"/>
                </a:tc>
              </a:tr>
              <a:tr h="370850">
                <a:tc>
                  <a:txBody>
                    <a:bodyPr/>
                    <a:lstStyle/>
                    <a:p>
                      <a:pPr indent="0" lvl="0" marL="0" marR="0" rtl="0" algn="ctr">
                        <a:spcBef>
                          <a:spcPts val="0"/>
                        </a:spcBef>
                        <a:spcAft>
                          <a:spcPts val="0"/>
                        </a:spcAft>
                        <a:buNone/>
                      </a:pPr>
                      <a:r>
                        <a:rPr lang="en-US" sz="2400"/>
                        <a:t>2</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Ahaṃ</a:t>
                      </a:r>
                      <a:endParaRPr b="1" sz="2400">
                        <a:solidFill>
                          <a:schemeClr val="dk1"/>
                        </a:solidFill>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Tôi, ta</a:t>
                      </a:r>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Đại, ngôi 1, ít</a:t>
                      </a:r>
                      <a:endParaRPr/>
                    </a:p>
                  </a:txBody>
                  <a:tcPr marT="0" marB="0" marR="68575" marL="68575"/>
                </a:tc>
              </a:tr>
              <a:tr h="370850">
                <a:tc>
                  <a:txBody>
                    <a:bodyPr/>
                    <a:lstStyle/>
                    <a:p>
                      <a:pPr indent="0" lvl="0" marL="0" marR="0" rtl="0" algn="ctr">
                        <a:spcBef>
                          <a:spcPts val="0"/>
                        </a:spcBef>
                        <a:spcAft>
                          <a:spcPts val="0"/>
                        </a:spcAft>
                        <a:buNone/>
                      </a:pPr>
                      <a:r>
                        <a:rPr lang="en-US" sz="2400"/>
                        <a:t>3</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Bhikkhu</a:t>
                      </a:r>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Vị Tỳ Kheo (Bhikhave: hô cách, số nhiều)</a:t>
                      </a:r>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Danh, nam</a:t>
                      </a:r>
                      <a:endParaRPr/>
                    </a:p>
                  </a:txBody>
                  <a:tcPr marT="0" marB="0" marR="68575" marL="68575"/>
                </a:tc>
              </a:tr>
              <a:tr h="370850">
                <a:tc>
                  <a:txBody>
                    <a:bodyPr/>
                    <a:lstStyle/>
                    <a:p>
                      <a:pPr indent="0" lvl="0" marL="0" marR="0" rtl="0" algn="ctr">
                        <a:spcBef>
                          <a:spcPts val="0"/>
                        </a:spcBef>
                        <a:spcAft>
                          <a:spcPts val="0"/>
                        </a:spcAft>
                        <a:buNone/>
                      </a:pPr>
                      <a:r>
                        <a:rPr lang="en-US" sz="2400"/>
                        <a:t>4</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Añña</a:t>
                      </a:r>
                      <a:endParaRPr b="1" sz="2400">
                        <a:solidFill>
                          <a:schemeClr val="dk1"/>
                        </a:solidFill>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Khác</a:t>
                      </a:r>
                      <a:endParaRPr sz="2000">
                        <a:solidFill>
                          <a:schemeClr val="dk1"/>
                        </a:solidFill>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Tính</a:t>
                      </a:r>
                      <a:endParaRPr/>
                    </a:p>
                  </a:txBody>
                  <a:tcPr marT="0" marB="0" marR="68575" marL="68575"/>
                </a:tc>
              </a:tr>
              <a:tr h="370850">
                <a:tc>
                  <a:txBody>
                    <a:bodyPr/>
                    <a:lstStyle/>
                    <a:p>
                      <a:pPr indent="0" lvl="0" marL="0" marR="0" rtl="0" algn="ctr">
                        <a:spcBef>
                          <a:spcPts val="0"/>
                        </a:spcBef>
                        <a:spcAft>
                          <a:spcPts val="0"/>
                        </a:spcAft>
                        <a:buNone/>
                      </a:pPr>
                      <a:r>
                        <a:rPr lang="en-US" sz="2400"/>
                        <a:t>5</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Eka</a:t>
                      </a:r>
                      <a:endParaRPr b="1" sz="2400">
                        <a:solidFill>
                          <a:schemeClr val="dk1"/>
                        </a:solidFill>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Một</a:t>
                      </a:r>
                      <a:endParaRPr sz="2000">
                        <a:solidFill>
                          <a:schemeClr val="dk1"/>
                        </a:solidFill>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Tính</a:t>
                      </a:r>
                      <a:endParaRPr/>
                    </a:p>
                  </a:txBody>
                  <a:tcPr marT="0" marB="0" marR="68575" marL="68575"/>
                </a:tc>
              </a:tr>
              <a:tr h="370850">
                <a:tc>
                  <a:txBody>
                    <a:bodyPr/>
                    <a:lstStyle/>
                    <a:p>
                      <a:pPr indent="0" lvl="0" marL="0" marR="0" rtl="0" algn="ctr">
                        <a:spcBef>
                          <a:spcPts val="0"/>
                        </a:spcBef>
                        <a:spcAft>
                          <a:spcPts val="0"/>
                        </a:spcAft>
                        <a:buNone/>
                      </a:pPr>
                      <a:r>
                        <a:rPr lang="en-US" sz="2400"/>
                        <a:t>6</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Dhammo</a:t>
                      </a:r>
                      <a:endParaRPr b="1" sz="2400">
                        <a:solidFill>
                          <a:schemeClr val="dk1"/>
                        </a:solidFill>
                        <a:latin typeface="Calibri"/>
                        <a:ea typeface="Calibri"/>
                        <a:cs typeface="Calibri"/>
                        <a:sym typeface="Calibri"/>
                      </a:endParaRPr>
                    </a:p>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Dhammaṃ</a:t>
                      </a:r>
                      <a:endParaRPr b="1" sz="2400">
                        <a:solidFill>
                          <a:schemeClr val="dk1"/>
                        </a:solidFill>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Pháp (ở đây chỉ sự vật hiện tượng)</a:t>
                      </a:r>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Danh, nam</a:t>
                      </a:r>
                      <a:endParaRPr sz="2000">
                        <a:solidFill>
                          <a:schemeClr val="dk1"/>
                        </a:solidFill>
                        <a:latin typeface="Calibri"/>
                        <a:ea typeface="Calibri"/>
                        <a:cs typeface="Calibri"/>
                        <a:sym typeface="Calibri"/>
                      </a:endParaRPr>
                    </a:p>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Danh, trung</a:t>
                      </a:r>
                      <a:endParaRPr sz="2000">
                        <a:solidFill>
                          <a:schemeClr val="dk1"/>
                        </a:solidFill>
                        <a:latin typeface="Calibri"/>
                        <a:ea typeface="Calibri"/>
                        <a:cs typeface="Calibri"/>
                        <a:sym typeface="Calibri"/>
                      </a:endParaRPr>
                    </a:p>
                  </a:txBody>
                  <a:tcPr marT="0" marB="0" marR="68575" marL="68575"/>
                </a:tc>
              </a:tr>
              <a:tr h="370850">
                <a:tc>
                  <a:txBody>
                    <a:bodyPr/>
                    <a:lstStyle/>
                    <a:p>
                      <a:pPr indent="0" lvl="0" marL="0" marR="0" rtl="0" algn="ctr">
                        <a:spcBef>
                          <a:spcPts val="0"/>
                        </a:spcBef>
                        <a:spcAft>
                          <a:spcPts val="0"/>
                        </a:spcAft>
                        <a:buNone/>
                      </a:pPr>
                      <a:r>
                        <a:rPr lang="en-US" sz="2400"/>
                        <a:t>7</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Pi</a:t>
                      </a:r>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Nữa (có thể “dính” sau đuôi danh từ,</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mang tính nhấn mạnh)</a:t>
                      </a:r>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Phụ</a:t>
                      </a:r>
                      <a:endParaRPr sz="2000">
                        <a:solidFill>
                          <a:schemeClr val="dk1"/>
                        </a:solidFill>
                        <a:latin typeface="Calibri"/>
                        <a:ea typeface="Calibri"/>
                        <a:cs typeface="Calibri"/>
                        <a:sym typeface="Calibri"/>
                      </a:endParaRPr>
                    </a:p>
                  </a:txBody>
                  <a:tcPr marT="0" marB="0" marR="68575" marL="68575"/>
                </a:tc>
              </a:tr>
              <a:tr h="370850">
                <a:tc>
                  <a:txBody>
                    <a:bodyPr/>
                    <a:lstStyle/>
                    <a:p>
                      <a:pPr indent="0" lvl="0" marL="0" marR="0" rtl="0" algn="ctr">
                        <a:spcBef>
                          <a:spcPts val="0"/>
                        </a:spcBef>
                        <a:spcAft>
                          <a:spcPts val="0"/>
                        </a:spcAft>
                        <a:buNone/>
                      </a:pPr>
                      <a:r>
                        <a:rPr lang="en-US" sz="2400"/>
                        <a:t>8</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Samanupassati</a:t>
                      </a:r>
                      <a:endParaRPr b="1" sz="2400">
                        <a:solidFill>
                          <a:schemeClr val="dk1"/>
                        </a:solidFill>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Thấy, nhận thức chính xác</a:t>
                      </a:r>
                      <a:endParaRPr/>
                    </a:p>
                  </a:txBody>
                  <a:tcPr marT="0" marB="0" marR="68575" marL="68575"/>
                </a:tc>
                <a:tc>
                  <a:txBody>
                    <a:bodyPr/>
                    <a:lstStyle/>
                    <a:p>
                      <a:pPr indent="0" lvl="0" marL="0" marR="0" rtl="0" algn="ctr">
                        <a:lnSpc>
                          <a:spcPct val="107000"/>
                        </a:lnSpc>
                        <a:spcBef>
                          <a:spcPts val="0"/>
                        </a:spcBef>
                        <a:spcAft>
                          <a:spcPts val="0"/>
                        </a:spcAft>
                        <a:buNone/>
                      </a:pPr>
                      <a:r>
                        <a:rPr lang="en-US" sz="2000">
                          <a:solidFill>
                            <a:schemeClr val="dk1"/>
                          </a:solidFill>
                          <a:latin typeface="Calibri"/>
                          <a:ea typeface="Calibri"/>
                          <a:cs typeface="Calibri"/>
                          <a:sym typeface="Calibri"/>
                        </a:rPr>
                        <a:t>Động, hiện tại, chủ động</a:t>
                      </a:r>
                      <a:endParaRPr sz="2000">
                        <a:solidFill>
                          <a:schemeClr val="dk1"/>
                        </a:solidFill>
                        <a:latin typeface="Calibri"/>
                        <a:ea typeface="Calibri"/>
                        <a:cs typeface="Calibri"/>
                        <a:sym typeface="Calibri"/>
                      </a:endParaRPr>
                    </a:p>
                  </a:txBody>
                  <a:tcPr marT="0" marB="0" marR="68575" marL="68575"/>
                </a:tc>
              </a:tr>
            </a:tbl>
          </a:graphicData>
        </a:graphic>
      </p:graphicFrame>
      <p:pic>
        <p:nvPicPr>
          <p:cNvPr descr="A close up of a tree&#10;&#10;Description automatically generated" id="361" name="Google Shape;361;p26"/>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362" name="Google Shape;362;p26"/>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TỪ VỰNG ĐOẠN KINH 2.2</a:t>
            </a:r>
            <a:endParaRPr/>
          </a:p>
        </p:txBody>
      </p:sp>
      <p:graphicFrame>
        <p:nvGraphicFramePr>
          <p:cNvPr id="368" name="Google Shape;368;p27"/>
          <p:cNvGraphicFramePr/>
          <p:nvPr/>
        </p:nvGraphicFramePr>
        <p:xfrm>
          <a:off x="838200" y="2083173"/>
          <a:ext cx="3000000" cy="3000000"/>
        </p:xfrm>
        <a:graphic>
          <a:graphicData uri="http://schemas.openxmlformats.org/drawingml/2006/table">
            <a:tbl>
              <a:tblPr bandRow="1" firstRow="1">
                <a:noFill/>
                <a:tableStyleId>{F0D00499-E405-4313-8EAC-642EEAAF4DFC}</a:tableStyleId>
              </a:tblPr>
              <a:tblGrid>
                <a:gridCol w="650350"/>
                <a:gridCol w="2062725"/>
                <a:gridCol w="4752750"/>
                <a:gridCol w="3049775"/>
              </a:tblGrid>
              <a:tr h="370850">
                <a:tc>
                  <a:txBody>
                    <a:bodyPr/>
                    <a:lstStyle/>
                    <a:p>
                      <a:pPr indent="0" lvl="0" marL="0" marR="0" rtl="0" algn="ctr">
                        <a:spcBef>
                          <a:spcPts val="0"/>
                        </a:spcBef>
                        <a:spcAft>
                          <a:spcPts val="0"/>
                        </a:spcAft>
                        <a:buNone/>
                      </a:pPr>
                      <a:r>
                        <a:rPr lang="en-US" sz="2400"/>
                        <a:t>STT</a:t>
                      </a:r>
                      <a:endParaRPr/>
                    </a:p>
                  </a:txBody>
                  <a:tcPr marT="45725" marB="45725" marR="91450" marL="91450" anchor="ctr">
                    <a:solidFill>
                      <a:srgbClr val="471200"/>
                    </a:solidFill>
                  </a:tcPr>
                </a:tc>
                <a:tc>
                  <a:txBody>
                    <a:bodyPr/>
                    <a:lstStyle/>
                    <a:p>
                      <a:pPr indent="0" lvl="0" marL="0" marR="0" rtl="0" algn="ctr">
                        <a:spcBef>
                          <a:spcPts val="0"/>
                        </a:spcBef>
                        <a:spcAft>
                          <a:spcPts val="0"/>
                        </a:spcAft>
                        <a:buNone/>
                      </a:pPr>
                      <a:r>
                        <a:rPr lang="en-US" sz="2400"/>
                        <a:t>Từ Pali</a:t>
                      </a:r>
                      <a:endParaRPr/>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a:t>Nghĩa Việt liên quan đến đoạn kinh</a:t>
                      </a:r>
                      <a:endParaRPr sz="2400"/>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a:t>Từ loại</a:t>
                      </a:r>
                      <a:endParaRPr sz="2400"/>
                    </a:p>
                  </a:txBody>
                  <a:tcPr marT="45725" marB="45725" marR="91450" marL="91450">
                    <a:solidFill>
                      <a:srgbClr val="471200"/>
                    </a:solidFill>
                  </a:tcPr>
                </a:tc>
              </a:tr>
              <a:tr h="370850">
                <a:tc>
                  <a:txBody>
                    <a:bodyPr/>
                    <a:lstStyle/>
                    <a:p>
                      <a:pPr indent="0" lvl="0" marL="0" marR="0" rtl="0" algn="ctr">
                        <a:spcBef>
                          <a:spcPts val="0"/>
                        </a:spcBef>
                        <a:spcAft>
                          <a:spcPts val="0"/>
                        </a:spcAft>
                        <a:buNone/>
                      </a:pPr>
                      <a:r>
                        <a:rPr lang="en-US" sz="2400"/>
                        <a:t>9</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Yaṃ</a:t>
                      </a:r>
                      <a:endParaRPr b="1" sz="2400">
                        <a:solidFill>
                          <a:schemeClr val="dk1"/>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Cái mà (trực bổ cách)</a:t>
                      </a:r>
                      <a:endParaRPr/>
                    </a:p>
                  </a:txBody>
                  <a:tcPr marT="0" marB="0" marR="68575" marL="68575"/>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Đại từ quan hệ</a:t>
                      </a:r>
                      <a:endParaRPr/>
                    </a:p>
                  </a:txBody>
                  <a:tcPr marT="0" marB="0" marR="68575" marL="68575"/>
                </a:tc>
              </a:tr>
              <a:tr h="370850">
                <a:tc>
                  <a:txBody>
                    <a:bodyPr/>
                    <a:lstStyle/>
                    <a:p>
                      <a:pPr indent="0" lvl="0" marL="0" marR="0" rtl="0" algn="ctr">
                        <a:spcBef>
                          <a:spcPts val="0"/>
                        </a:spcBef>
                        <a:spcAft>
                          <a:spcPts val="0"/>
                        </a:spcAft>
                        <a:buNone/>
                      </a:pPr>
                      <a:r>
                        <a:rPr lang="en-US" sz="2400"/>
                        <a:t>10</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Evaṃ</a:t>
                      </a:r>
                      <a:endParaRPr b="1" sz="2400">
                        <a:solidFill>
                          <a:schemeClr val="dk1"/>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Hàm ý nhấn mạnh</a:t>
                      </a:r>
                      <a:endParaRPr/>
                    </a:p>
                  </a:txBody>
                  <a:tcPr marT="0" marB="0" marR="68575" marL="68575"/>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Phụ</a:t>
                      </a:r>
                      <a:endParaRPr/>
                    </a:p>
                  </a:txBody>
                  <a:tcPr marT="0" marB="0" marR="68575" marL="68575"/>
                </a:tc>
              </a:tr>
              <a:tr h="370850">
                <a:tc>
                  <a:txBody>
                    <a:bodyPr/>
                    <a:lstStyle/>
                    <a:p>
                      <a:pPr indent="0" lvl="0" marL="0" marR="0" rtl="0" algn="ctr">
                        <a:spcBef>
                          <a:spcPts val="0"/>
                        </a:spcBef>
                        <a:spcAft>
                          <a:spcPts val="0"/>
                        </a:spcAft>
                        <a:buNone/>
                      </a:pPr>
                      <a:r>
                        <a:rPr lang="en-US" sz="2400"/>
                        <a:t>11</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A/An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Hàm ý phủ định. Ví dụ: </a:t>
                      </a:r>
                      <a:endParaRPr/>
                    </a:p>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Danta = được chế ngự</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Adanta = KHÔNG được chế ngự </a:t>
                      </a:r>
                      <a:endParaRPr/>
                    </a:p>
                  </a:txBody>
                  <a:tcPr marT="0" marB="0" marR="68575" marL="68575"/>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Tiền tố</a:t>
                      </a:r>
                      <a:endParaRPr/>
                    </a:p>
                  </a:txBody>
                  <a:tcPr marT="0" marB="0" marR="68575" marL="68575"/>
                </a:tc>
              </a:tr>
              <a:tr h="370850">
                <a:tc>
                  <a:txBody>
                    <a:bodyPr/>
                    <a:lstStyle/>
                    <a:p>
                      <a:pPr indent="0" lvl="0" marL="0" marR="0" rtl="0" algn="ctr">
                        <a:spcBef>
                          <a:spcPts val="0"/>
                        </a:spcBef>
                        <a:spcAft>
                          <a:spcPts val="0"/>
                        </a:spcAft>
                        <a:buNone/>
                      </a:pPr>
                      <a:r>
                        <a:rPr lang="en-US" sz="2400"/>
                        <a:t>12</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Danta</a:t>
                      </a:r>
                      <a:endParaRPr b="1" sz="2400">
                        <a:solidFill>
                          <a:schemeClr val="dk1"/>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Được chế ngự</a:t>
                      </a:r>
                      <a:endParaRPr sz="20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Tính</a:t>
                      </a:r>
                      <a:endParaRPr/>
                    </a:p>
                  </a:txBody>
                  <a:tcPr marT="0" marB="0" marR="68575" marL="68575"/>
                </a:tc>
              </a:tr>
              <a:tr h="370850">
                <a:tc>
                  <a:txBody>
                    <a:bodyPr/>
                    <a:lstStyle/>
                    <a:p>
                      <a:pPr indent="0" lvl="0" marL="0" marR="0" rtl="0" algn="ctr">
                        <a:spcBef>
                          <a:spcPts val="0"/>
                        </a:spcBef>
                        <a:spcAft>
                          <a:spcPts val="0"/>
                        </a:spcAft>
                        <a:buNone/>
                      </a:pPr>
                      <a:r>
                        <a:rPr lang="en-US" sz="2400"/>
                        <a:t>13</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Gutta</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Được phòng hộ</a:t>
                      </a:r>
                      <a:endParaRPr sz="20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Tính</a:t>
                      </a:r>
                      <a:endParaRPr/>
                    </a:p>
                  </a:txBody>
                  <a:tcPr marT="0" marB="0" marR="68575" marL="68575"/>
                </a:tc>
              </a:tr>
              <a:tr h="370850">
                <a:tc>
                  <a:txBody>
                    <a:bodyPr/>
                    <a:lstStyle/>
                    <a:p>
                      <a:pPr indent="0" lvl="0" marL="0" marR="0" rtl="0" algn="ctr">
                        <a:spcBef>
                          <a:spcPts val="0"/>
                        </a:spcBef>
                        <a:spcAft>
                          <a:spcPts val="0"/>
                        </a:spcAft>
                        <a:buNone/>
                      </a:pPr>
                      <a:r>
                        <a:rPr lang="en-US" sz="2400"/>
                        <a:t>14</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Rakkhita</a:t>
                      </a:r>
                      <a:endParaRPr b="1" sz="2400">
                        <a:solidFill>
                          <a:schemeClr val="dk1"/>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Được canh phòng</a:t>
                      </a:r>
                      <a:endParaRPr sz="20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Tính</a:t>
                      </a:r>
                      <a:endParaRPr/>
                    </a:p>
                  </a:txBody>
                  <a:tcPr marT="0" marB="0" marR="68575" marL="68575"/>
                </a:tc>
              </a:tr>
              <a:tr h="370850">
                <a:tc>
                  <a:txBody>
                    <a:bodyPr/>
                    <a:lstStyle/>
                    <a:p>
                      <a:pPr indent="0" lvl="0" marL="0" marR="0" rtl="0" algn="ctr">
                        <a:spcBef>
                          <a:spcPts val="0"/>
                        </a:spcBef>
                        <a:spcAft>
                          <a:spcPts val="0"/>
                        </a:spcAft>
                        <a:buNone/>
                      </a:pPr>
                      <a:r>
                        <a:rPr lang="en-US" sz="2400"/>
                        <a:t>15</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Saṃvuta</a:t>
                      </a:r>
                      <a:endParaRPr b="1" sz="2400">
                        <a:solidFill>
                          <a:schemeClr val="dk1"/>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Được thu thúc</a:t>
                      </a:r>
                      <a:endParaRPr sz="20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Tính</a:t>
                      </a:r>
                      <a:endParaRPr/>
                    </a:p>
                  </a:txBody>
                  <a:tcPr marT="0" marB="0" marR="68575" marL="68575"/>
                </a:tc>
              </a:tr>
              <a:tr h="370850">
                <a:tc>
                  <a:txBody>
                    <a:bodyPr/>
                    <a:lstStyle/>
                    <a:p>
                      <a:pPr indent="0" lvl="0" marL="0" marR="0" rtl="0" algn="ctr">
                        <a:spcBef>
                          <a:spcPts val="0"/>
                        </a:spcBef>
                        <a:spcAft>
                          <a:spcPts val="0"/>
                        </a:spcAft>
                        <a:buNone/>
                      </a:pPr>
                      <a:r>
                        <a:rPr lang="en-US" sz="2400"/>
                        <a:t>16</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Mahato</a:t>
                      </a:r>
                      <a:endParaRPr b="1" sz="2400">
                        <a:solidFill>
                          <a:schemeClr val="dk1"/>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Lớn, vĩ đại (gián bổ cách, số ít của Mahanta)</a:t>
                      </a:r>
                      <a:endParaRPr/>
                    </a:p>
                  </a:txBody>
                  <a:tcPr marT="0" marB="0" marR="68575" marL="68575"/>
                </a:tc>
                <a:tc>
                  <a:txBody>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Tính</a:t>
                      </a:r>
                      <a:endParaRPr sz="2000">
                        <a:solidFill>
                          <a:schemeClr val="dk1"/>
                        </a:solidFill>
                        <a:latin typeface="Calibri"/>
                        <a:ea typeface="Calibri"/>
                        <a:cs typeface="Calibri"/>
                        <a:sym typeface="Calibri"/>
                      </a:endParaRPr>
                    </a:p>
                  </a:txBody>
                  <a:tcPr marT="0" marB="0" marR="68575" marL="68575"/>
                </a:tc>
              </a:tr>
            </a:tbl>
          </a:graphicData>
        </a:graphic>
      </p:graphicFrame>
      <p:pic>
        <p:nvPicPr>
          <p:cNvPr descr="A close up of a tree&#10;&#10;Description automatically generated" id="369" name="Google Shape;369;p27"/>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370" name="Google Shape;370;p27"/>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TỪ VỰNG ĐOẠN KINH 2.2</a:t>
            </a:r>
            <a:endParaRPr/>
          </a:p>
        </p:txBody>
      </p:sp>
      <p:graphicFrame>
        <p:nvGraphicFramePr>
          <p:cNvPr id="376" name="Google Shape;376;p28"/>
          <p:cNvGraphicFramePr/>
          <p:nvPr/>
        </p:nvGraphicFramePr>
        <p:xfrm>
          <a:off x="838200" y="2465949"/>
          <a:ext cx="3000000" cy="3000000"/>
        </p:xfrm>
        <a:graphic>
          <a:graphicData uri="http://schemas.openxmlformats.org/drawingml/2006/table">
            <a:tbl>
              <a:tblPr bandRow="1" firstRow="1">
                <a:noFill/>
                <a:tableStyleId>{F0D00499-E405-4313-8EAC-642EEAAF4DFC}</a:tableStyleId>
              </a:tblPr>
              <a:tblGrid>
                <a:gridCol w="650350"/>
                <a:gridCol w="2062725"/>
                <a:gridCol w="4752750"/>
                <a:gridCol w="3049775"/>
              </a:tblGrid>
              <a:tr h="370850">
                <a:tc>
                  <a:txBody>
                    <a:bodyPr/>
                    <a:lstStyle/>
                    <a:p>
                      <a:pPr indent="0" lvl="0" marL="0" marR="0" rtl="0" algn="ctr">
                        <a:spcBef>
                          <a:spcPts val="0"/>
                        </a:spcBef>
                        <a:spcAft>
                          <a:spcPts val="0"/>
                        </a:spcAft>
                        <a:buNone/>
                      </a:pPr>
                      <a:r>
                        <a:rPr lang="en-US" sz="2400"/>
                        <a:t>STT</a:t>
                      </a:r>
                      <a:endParaRPr/>
                    </a:p>
                  </a:txBody>
                  <a:tcPr marT="45725" marB="45725" marR="91450" marL="91450" anchor="ctr">
                    <a:solidFill>
                      <a:srgbClr val="471200"/>
                    </a:solidFill>
                  </a:tcPr>
                </a:tc>
                <a:tc>
                  <a:txBody>
                    <a:bodyPr/>
                    <a:lstStyle/>
                    <a:p>
                      <a:pPr indent="0" lvl="0" marL="0" marR="0" rtl="0" algn="ctr">
                        <a:spcBef>
                          <a:spcPts val="0"/>
                        </a:spcBef>
                        <a:spcAft>
                          <a:spcPts val="0"/>
                        </a:spcAft>
                        <a:buNone/>
                      </a:pPr>
                      <a:r>
                        <a:rPr lang="en-US" sz="2400"/>
                        <a:t>Từ Pali</a:t>
                      </a:r>
                      <a:endParaRPr/>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a:t>Nghĩa Việt liên quan đến đoạn kinh</a:t>
                      </a:r>
                      <a:endParaRPr sz="2400"/>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a:t>Từ loại</a:t>
                      </a:r>
                      <a:endParaRPr sz="2400"/>
                    </a:p>
                  </a:txBody>
                  <a:tcPr marT="45725" marB="45725" marR="91450" marL="91450">
                    <a:solidFill>
                      <a:srgbClr val="471200"/>
                    </a:solidFill>
                  </a:tcPr>
                </a:tc>
              </a:tr>
              <a:tr h="370850">
                <a:tc>
                  <a:txBody>
                    <a:bodyPr/>
                    <a:lstStyle/>
                    <a:p>
                      <a:pPr indent="0" lvl="0" marL="0" marR="0" rtl="0" algn="ctr">
                        <a:spcBef>
                          <a:spcPts val="0"/>
                        </a:spcBef>
                        <a:spcAft>
                          <a:spcPts val="0"/>
                        </a:spcAft>
                        <a:buNone/>
                      </a:pPr>
                      <a:r>
                        <a:rPr lang="en-US" sz="2400"/>
                        <a:t>17</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Attho</a:t>
                      </a:r>
                      <a:endParaRPr b="1" sz="2400">
                        <a:solidFill>
                          <a:schemeClr val="dk1"/>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Lợi ích, lợi thế, ý nghĩa, mục đích</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Danh, nam</a:t>
                      </a:r>
                      <a:endParaRPr/>
                    </a:p>
                  </a:txBody>
                  <a:tcPr marT="0" marB="0" marR="68575" marL="68575"/>
                </a:tc>
              </a:tr>
              <a:tr h="370850">
                <a:tc>
                  <a:txBody>
                    <a:bodyPr/>
                    <a:lstStyle/>
                    <a:p>
                      <a:pPr indent="0" lvl="0" marL="0" marR="0" rtl="0" algn="ctr">
                        <a:spcBef>
                          <a:spcPts val="0"/>
                        </a:spcBef>
                        <a:spcAft>
                          <a:spcPts val="0"/>
                        </a:spcAft>
                        <a:buNone/>
                      </a:pPr>
                      <a:r>
                        <a:rPr lang="en-US" sz="2400"/>
                        <a:t>18</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Saṃvattati</a:t>
                      </a:r>
                      <a:endParaRPr b="1" sz="2400">
                        <a:solidFill>
                          <a:schemeClr val="dk1"/>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Đi tới, dẫn tới, đưa tới</a:t>
                      </a:r>
                      <a:endParaRPr sz="2400">
                        <a:solidFill>
                          <a:schemeClr val="dk1"/>
                        </a:solidFill>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Động, hiện tại, chủ động</a:t>
                      </a:r>
                      <a:endParaRPr/>
                    </a:p>
                  </a:txBody>
                  <a:tcPr marT="0" marB="0" marR="68575" marL="68575"/>
                </a:tc>
              </a:tr>
              <a:tr h="370850">
                <a:tc>
                  <a:txBody>
                    <a:bodyPr/>
                    <a:lstStyle/>
                    <a:p>
                      <a:pPr indent="0" lvl="0" marL="0" marR="0" rtl="0" algn="ctr">
                        <a:spcBef>
                          <a:spcPts val="0"/>
                        </a:spcBef>
                        <a:spcAft>
                          <a:spcPts val="0"/>
                        </a:spcAft>
                        <a:buNone/>
                      </a:pPr>
                      <a:r>
                        <a:rPr lang="en-US" sz="2400"/>
                        <a:t>19</a:t>
                      </a:r>
                      <a:endParaRPr/>
                    </a:p>
                  </a:txBody>
                  <a:tcPr marT="45725" marB="45725" marR="91450" marL="91450" anchor="ctr"/>
                </a:tc>
                <a:tc>
                  <a:txBody>
                    <a:bodyPr/>
                    <a:lstStyle/>
                    <a:p>
                      <a:pPr indent="0" lvl="0" marL="0" marR="0" rtl="0" algn="ctr">
                        <a:lnSpc>
                          <a:spcPct val="107000"/>
                        </a:lnSpc>
                        <a:spcBef>
                          <a:spcPts val="0"/>
                        </a:spcBef>
                        <a:spcAft>
                          <a:spcPts val="0"/>
                        </a:spcAft>
                        <a:buNone/>
                      </a:pPr>
                      <a:r>
                        <a:rPr b="1" lang="en-US" sz="2400">
                          <a:solidFill>
                            <a:schemeClr val="dk1"/>
                          </a:solidFill>
                          <a:latin typeface="Calibri"/>
                          <a:ea typeface="Calibri"/>
                          <a:cs typeface="Calibri"/>
                          <a:sym typeface="Calibri"/>
                        </a:rPr>
                        <a:t>Yathayidaṃ</a:t>
                      </a:r>
                      <a:endParaRPr b="1" sz="2400">
                        <a:solidFill>
                          <a:schemeClr val="dk1"/>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Tức là [Yatha (như là) + idaṃ (cái này)] </a:t>
                      </a:r>
                      <a:endParaRPr/>
                    </a:p>
                  </a:txBody>
                  <a:tcPr marT="0" marB="0" marR="68575" marL="68575"/>
                </a:tc>
                <a:tc>
                  <a:txBody>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Đặc ngữ</a:t>
                      </a:r>
                      <a:endParaRPr sz="2400">
                        <a:solidFill>
                          <a:schemeClr val="dk1"/>
                        </a:solidFill>
                        <a:latin typeface="Calibri"/>
                        <a:ea typeface="Calibri"/>
                        <a:cs typeface="Calibri"/>
                        <a:sym typeface="Calibri"/>
                      </a:endParaRPr>
                    </a:p>
                  </a:txBody>
                  <a:tcPr marT="0" marB="0" marR="68575" marL="68575"/>
                </a:tc>
              </a:tr>
            </a:tbl>
          </a:graphicData>
        </a:graphic>
      </p:graphicFrame>
      <p:pic>
        <p:nvPicPr>
          <p:cNvPr descr="A close up of a tree&#10;&#10;Description automatically generated" id="377" name="Google Shape;377;p28"/>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378" name="Google Shape;378;p28"/>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ĐẠI TỪ NHÂN XƯNG</a:t>
            </a:r>
            <a:endParaRPr/>
          </a:p>
        </p:txBody>
      </p:sp>
      <p:pic>
        <p:nvPicPr>
          <p:cNvPr descr="A close up of a tree&#10;&#10;Description automatically generated" id="384" name="Google Shape;384;p29"/>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385" name="Google Shape;385;p29"/>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386" name="Google Shape;386;p29"/>
          <p:cNvSpPr txBox="1"/>
          <p:nvPr/>
        </p:nvSpPr>
        <p:spPr>
          <a:xfrm>
            <a:off x="867228" y="2279795"/>
            <a:ext cx="10515600" cy="3074111"/>
          </a:xfrm>
          <a:prstGeom prst="rect">
            <a:avLst/>
          </a:prstGeom>
          <a:solidFill>
            <a:srgbClr val="FBC25D"/>
          </a:solid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Là một loại danh từ mang tính Đại Diện. Đại từ Pali chỉ: tôi, chúng tôi, anh, các anh, anh ấy, cô ấy, họ…</a:t>
            </a:r>
            <a:endParaRPr/>
          </a:p>
          <a:p>
            <a:pPr indent="0" lvl="0" marL="0" marR="0" rtl="0" algn="l">
              <a:lnSpc>
                <a:spcPct val="150000"/>
              </a:lnSpc>
              <a:spcBef>
                <a:spcPts val="0"/>
              </a:spcBef>
              <a:spcAft>
                <a:spcPts val="0"/>
              </a:spcAft>
              <a:buNone/>
            </a:pPr>
            <a:r>
              <a:t/>
            </a:r>
            <a:endParaRPr b="0" i="0" sz="3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3000" u="none" cap="none" strike="noStrike">
                <a:solidFill>
                  <a:schemeClr val="dk1"/>
                </a:solidFill>
                <a:latin typeface="Calibri"/>
                <a:ea typeface="Calibri"/>
                <a:cs typeface="Calibri"/>
                <a:sym typeface="Calibri"/>
              </a:rPr>
              <a:t>		VD:	</a:t>
            </a:r>
            <a:r>
              <a:rPr b="1" i="0" lang="en-US" sz="3200" u="none" cap="none" strike="noStrike">
                <a:solidFill>
                  <a:schemeClr val="dk1"/>
                </a:solidFill>
                <a:latin typeface="Calibri"/>
                <a:ea typeface="Calibri"/>
                <a:cs typeface="Calibri"/>
                <a:sym typeface="Calibri"/>
              </a:rPr>
              <a:t>Ahaṃ = tôi (đại từ ngôi 1, số ít)</a:t>
            </a:r>
            <a:endParaRPr b="1" i="0" sz="2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i="0" sz="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ĐOẠN KINH 1 (AN)</a:t>
            </a:r>
            <a:endParaRPr/>
          </a:p>
        </p:txBody>
      </p:sp>
      <p:pic>
        <p:nvPicPr>
          <p:cNvPr descr="A close up of a tree&#10;&#10;Description automatically generated" id="113" name="Google Shape;113;p3"/>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114" name="Google Shape;114;p3"/>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115" name="Google Shape;115;p3"/>
          <p:cNvSpPr txBox="1"/>
          <p:nvPr>
            <p:ph idx="1" type="body"/>
          </p:nvPr>
        </p:nvSpPr>
        <p:spPr>
          <a:xfrm>
            <a:off x="2232133" y="1563329"/>
            <a:ext cx="9858266" cy="4889405"/>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Autofit/>
          </a:bodyPr>
          <a:lstStyle/>
          <a:p>
            <a:pPr indent="50800" lvl="0" marL="0" rtl="0" algn="l">
              <a:lnSpc>
                <a:spcPct val="150000"/>
              </a:lnSpc>
              <a:spcBef>
                <a:spcPts val="0"/>
              </a:spcBef>
              <a:spcAft>
                <a:spcPts val="0"/>
              </a:spcAft>
              <a:buClr>
                <a:srgbClr val="471200"/>
              </a:buClr>
              <a:buSzPts val="3200"/>
              <a:buNone/>
            </a:pPr>
            <a:r>
              <a:rPr lang="en-US" sz="3200">
                <a:solidFill>
                  <a:srgbClr val="471200"/>
                </a:solidFill>
                <a:latin typeface="Calibri"/>
                <a:ea typeface="Calibri"/>
                <a:cs typeface="Calibri"/>
                <a:sym typeface="Calibri"/>
              </a:rPr>
              <a:t>dutiyampi buddhaṃ saraṇaṃ gacchāmi.  </a:t>
            </a:r>
            <a:endParaRPr/>
          </a:p>
          <a:p>
            <a:pPr indent="50800" lvl="0" marL="0" rtl="0" algn="l">
              <a:lnSpc>
                <a:spcPct val="150000"/>
              </a:lnSpc>
              <a:spcBef>
                <a:spcPts val="1000"/>
              </a:spcBef>
              <a:spcAft>
                <a:spcPts val="0"/>
              </a:spcAft>
              <a:buClr>
                <a:srgbClr val="471200"/>
              </a:buClr>
              <a:buSzPts val="3200"/>
              <a:buNone/>
            </a:pPr>
            <a:r>
              <a:rPr lang="en-US" sz="3200">
                <a:solidFill>
                  <a:srgbClr val="471200"/>
                </a:solidFill>
                <a:latin typeface="Calibri"/>
                <a:ea typeface="Calibri"/>
                <a:cs typeface="Calibri"/>
                <a:sym typeface="Calibri"/>
              </a:rPr>
              <a:t>dutiyampi dhammaṃ saraṇaṃ gacchāmi.  </a:t>
            </a:r>
            <a:endParaRPr/>
          </a:p>
          <a:p>
            <a:pPr indent="50800" lvl="0" marL="0" rtl="0" algn="l">
              <a:lnSpc>
                <a:spcPct val="150000"/>
              </a:lnSpc>
              <a:spcBef>
                <a:spcPts val="1000"/>
              </a:spcBef>
              <a:spcAft>
                <a:spcPts val="0"/>
              </a:spcAft>
              <a:buClr>
                <a:srgbClr val="471200"/>
              </a:buClr>
              <a:buSzPts val="3200"/>
              <a:buNone/>
            </a:pPr>
            <a:r>
              <a:rPr lang="en-US" sz="3200">
                <a:solidFill>
                  <a:srgbClr val="471200"/>
                </a:solidFill>
                <a:latin typeface="Calibri"/>
                <a:ea typeface="Calibri"/>
                <a:cs typeface="Calibri"/>
                <a:sym typeface="Calibri"/>
              </a:rPr>
              <a:t>dutiyampi saṅghaṃ saraṇaṃ gacchāmi.</a:t>
            </a:r>
            <a:endParaRPr/>
          </a:p>
          <a:p>
            <a:pPr indent="50800" lvl="0" marL="0" rtl="0" algn="l">
              <a:lnSpc>
                <a:spcPct val="150000"/>
              </a:lnSpc>
              <a:spcBef>
                <a:spcPts val="1000"/>
              </a:spcBef>
              <a:spcAft>
                <a:spcPts val="0"/>
              </a:spcAft>
              <a:buClr>
                <a:srgbClr val="471200"/>
              </a:buClr>
              <a:buSzPts val="3200"/>
              <a:buNone/>
            </a:pPr>
            <a:r>
              <a:rPr lang="en-US" sz="3200">
                <a:solidFill>
                  <a:srgbClr val="471200"/>
                </a:solidFill>
                <a:latin typeface="Calibri"/>
                <a:ea typeface="Calibri"/>
                <a:cs typeface="Calibri"/>
                <a:sym typeface="Calibri"/>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838200" y="365125"/>
            <a:ext cx="11865864"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DANH TỪ GHÉP </a:t>
            </a:r>
            <a:endParaRPr/>
          </a:p>
        </p:txBody>
      </p:sp>
      <p:pic>
        <p:nvPicPr>
          <p:cNvPr descr="A close up of a tree&#10;&#10;Description automatically generated" id="392" name="Google Shape;392;p30"/>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393" name="Google Shape;393;p30"/>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394" name="Google Shape;394;p30"/>
          <p:cNvSpPr txBox="1"/>
          <p:nvPr/>
        </p:nvSpPr>
        <p:spPr>
          <a:xfrm>
            <a:off x="3796298" y="5366276"/>
            <a:ext cx="7290802" cy="923330"/>
          </a:xfrm>
          <a:prstGeom prst="rect">
            <a:avLst/>
          </a:prstGeom>
          <a:solidFill>
            <a:srgbClr val="FBC25D"/>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1" i="0" sz="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i="0" lang="en-US" sz="2000" u="none" cap="none" strike="noStrike">
                <a:solidFill>
                  <a:schemeClr val="dk1"/>
                </a:solidFill>
                <a:latin typeface="Calibri"/>
                <a:ea typeface="Calibri"/>
                <a:cs typeface="Calibri"/>
                <a:sym typeface="Calibri"/>
              </a:rPr>
              <a:t>	VD:	Ekadhammaṃ = eka + dhammaṃ </a:t>
            </a:r>
            <a:endParaRPr/>
          </a:p>
          <a:p>
            <a:pPr indent="0" lvl="0" marL="0" marR="0" rtl="0" algn="l">
              <a:lnSpc>
                <a:spcPct val="150000"/>
              </a:lnSpc>
              <a:spcBef>
                <a:spcPts val="0"/>
              </a:spcBef>
              <a:spcAft>
                <a:spcPts val="0"/>
              </a:spcAft>
              <a:buNone/>
            </a:pPr>
            <a:r>
              <a:t/>
            </a:r>
            <a:endParaRPr b="0" i="0" sz="800" u="none" cap="none" strike="noStrike">
              <a:solidFill>
                <a:schemeClr val="dk1"/>
              </a:solidFill>
              <a:latin typeface="Calibri"/>
              <a:ea typeface="Calibri"/>
              <a:cs typeface="Calibri"/>
              <a:sym typeface="Calibri"/>
            </a:endParaRPr>
          </a:p>
        </p:txBody>
      </p:sp>
      <p:sp>
        <p:nvSpPr>
          <p:cNvPr id="395" name="Google Shape;395;p30"/>
          <p:cNvSpPr/>
          <p:nvPr/>
        </p:nvSpPr>
        <p:spPr>
          <a:xfrm>
            <a:off x="535491" y="3013501"/>
            <a:ext cx="3447867"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471200"/>
                </a:solidFill>
                <a:latin typeface="Calibri"/>
                <a:ea typeface="Calibri"/>
                <a:cs typeface="Calibri"/>
                <a:sym typeface="Calibri"/>
              </a:rPr>
              <a:t>DANH TỪ</a:t>
            </a:r>
            <a:br>
              <a:rPr b="0" i="0" lang="en-US" sz="4800" u="none" cap="none" strike="noStrike">
                <a:solidFill>
                  <a:srgbClr val="471200"/>
                </a:solidFill>
                <a:latin typeface="Calibri"/>
                <a:ea typeface="Calibri"/>
                <a:cs typeface="Calibri"/>
                <a:sym typeface="Calibri"/>
              </a:rPr>
            </a:br>
            <a:r>
              <a:rPr b="0" i="0" lang="en-US" sz="4800" u="none" cap="none" strike="noStrike">
                <a:solidFill>
                  <a:srgbClr val="471200"/>
                </a:solidFill>
                <a:latin typeface="Calibri"/>
                <a:ea typeface="Calibri"/>
                <a:cs typeface="Calibri"/>
                <a:sym typeface="Calibri"/>
              </a:rPr>
              <a:t>GHÉP PALI</a:t>
            </a:r>
            <a:endParaRPr b="0" i="0" sz="3600" u="none" cap="none" strike="noStrike">
              <a:solidFill>
                <a:srgbClr val="471200"/>
              </a:solidFill>
              <a:latin typeface="Calibri"/>
              <a:ea typeface="Calibri"/>
              <a:cs typeface="Calibri"/>
              <a:sym typeface="Calibri"/>
            </a:endParaRPr>
          </a:p>
        </p:txBody>
      </p:sp>
      <p:grpSp>
        <p:nvGrpSpPr>
          <p:cNvPr id="396" name="Google Shape;396;p30"/>
          <p:cNvGrpSpPr/>
          <p:nvPr/>
        </p:nvGrpSpPr>
        <p:grpSpPr>
          <a:xfrm>
            <a:off x="-606702" y="904728"/>
            <a:ext cx="11728845" cy="5258993"/>
            <a:chOff x="-4414339" y="-677043"/>
            <a:chExt cx="11728845" cy="5258993"/>
          </a:xfrm>
        </p:grpSpPr>
        <p:sp>
          <p:nvSpPr>
            <p:cNvPr id="397" name="Google Shape;397;p30"/>
            <p:cNvSpPr/>
            <p:nvPr/>
          </p:nvSpPr>
          <p:spPr>
            <a:xfrm>
              <a:off x="-4414339" y="-677043"/>
              <a:ext cx="5258993" cy="5258993"/>
            </a:xfrm>
            <a:prstGeom prst="blockArc">
              <a:avLst>
                <a:gd fmla="val 18900000" name="adj1"/>
                <a:gd fmla="val 2700000" name="adj2"/>
                <a:gd fmla="val 411" name="adj3"/>
              </a:avLst>
            </a:prstGeom>
            <a:no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543214" y="390490"/>
              <a:ext cx="6771292" cy="780981"/>
            </a:xfrm>
            <a:prstGeom prst="rect">
              <a:avLst/>
            </a:prstGeom>
            <a:solidFill>
              <a:srgbClr val="814B1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txBox="1"/>
            <p:nvPr/>
          </p:nvSpPr>
          <p:spPr>
            <a:xfrm>
              <a:off x="543214" y="390490"/>
              <a:ext cx="6771292" cy="780981"/>
            </a:xfrm>
            <a:prstGeom prst="rect">
              <a:avLst/>
            </a:prstGeom>
            <a:noFill/>
            <a:ln>
              <a:noFill/>
            </a:ln>
          </p:spPr>
          <p:txBody>
            <a:bodyPr anchorCtr="0" anchor="ctr" bIns="71100" lIns="619900"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Được ghép từ các danh từ đơn,</a:t>
              </a:r>
              <a:br>
                <a:rPr b="0" i="0" lang="en-US" sz="2800" u="none" cap="none" strike="noStrike">
                  <a:solidFill>
                    <a:schemeClr val="lt1"/>
                  </a:solidFill>
                  <a:latin typeface="Calibri"/>
                  <a:ea typeface="Calibri"/>
                  <a:cs typeface="Calibri"/>
                  <a:sym typeface="Calibri"/>
                </a:rPr>
              </a:br>
              <a:r>
                <a:rPr b="0" i="0" lang="en-US" sz="2800" u="none" cap="none" strike="noStrike">
                  <a:solidFill>
                    <a:schemeClr val="lt1"/>
                  </a:solidFill>
                  <a:latin typeface="Calibri"/>
                  <a:ea typeface="Calibri"/>
                  <a:cs typeface="Calibri"/>
                  <a:sym typeface="Calibri"/>
                </a:rPr>
                <a:t>hoặc từ tính từ và danh từ đơn</a:t>
              </a:r>
              <a:endParaRPr b="0" i="0" sz="2800" u="none" cap="none" strike="noStrike">
                <a:solidFill>
                  <a:schemeClr val="lt1"/>
                </a:solidFill>
                <a:latin typeface="Calibri"/>
                <a:ea typeface="Calibri"/>
                <a:cs typeface="Calibri"/>
                <a:sym typeface="Calibri"/>
              </a:endParaRPr>
            </a:p>
          </p:txBody>
        </p:sp>
        <p:sp>
          <p:nvSpPr>
            <p:cNvPr id="400" name="Google Shape;400;p30"/>
            <p:cNvSpPr/>
            <p:nvPr/>
          </p:nvSpPr>
          <p:spPr>
            <a:xfrm>
              <a:off x="55101" y="292867"/>
              <a:ext cx="976226" cy="976226"/>
            </a:xfrm>
            <a:prstGeom prst="ellipse">
              <a:avLst/>
            </a:prstGeom>
            <a:solidFill>
              <a:schemeClr val="lt1"/>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827101" y="1561962"/>
              <a:ext cx="6487405" cy="780981"/>
            </a:xfrm>
            <a:prstGeom prst="rect">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txBox="1"/>
            <p:nvPr/>
          </p:nvSpPr>
          <p:spPr>
            <a:xfrm>
              <a:off x="827101" y="1561962"/>
              <a:ext cx="6487405" cy="780981"/>
            </a:xfrm>
            <a:prstGeom prst="rect">
              <a:avLst/>
            </a:prstGeom>
            <a:noFill/>
            <a:ln>
              <a:noFill/>
            </a:ln>
          </p:spPr>
          <p:txBody>
            <a:bodyPr anchorCtr="0" anchor="ctr" bIns="71100" lIns="619900"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Chỉ có danh từ đơn đứng cuối biến đuôi</a:t>
              </a:r>
              <a:endParaRPr b="0" i="0" sz="2800" u="none" cap="none" strike="noStrike">
                <a:solidFill>
                  <a:schemeClr val="lt1"/>
                </a:solidFill>
                <a:latin typeface="Calibri"/>
                <a:ea typeface="Calibri"/>
                <a:cs typeface="Calibri"/>
                <a:sym typeface="Calibri"/>
              </a:endParaRPr>
            </a:p>
          </p:txBody>
        </p:sp>
        <p:sp>
          <p:nvSpPr>
            <p:cNvPr id="403" name="Google Shape;403;p30"/>
            <p:cNvSpPr/>
            <p:nvPr/>
          </p:nvSpPr>
          <p:spPr>
            <a:xfrm>
              <a:off x="338988" y="1464339"/>
              <a:ext cx="976226" cy="976226"/>
            </a:xfrm>
            <a:prstGeom prst="ellipse">
              <a:avLst/>
            </a:prstGeom>
            <a:solidFill>
              <a:schemeClr val="lt1"/>
            </a:solidFill>
            <a:ln cap="flat" cmpd="sng" w="12700">
              <a:solidFill>
                <a:srgbClr val="C85B5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543214" y="2733434"/>
              <a:ext cx="6771292" cy="780981"/>
            </a:xfrm>
            <a:prstGeom prst="rect">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txBox="1"/>
            <p:nvPr/>
          </p:nvSpPr>
          <p:spPr>
            <a:xfrm>
              <a:off x="543214" y="2733434"/>
              <a:ext cx="6771292" cy="780981"/>
            </a:xfrm>
            <a:prstGeom prst="rect">
              <a:avLst/>
            </a:prstGeom>
            <a:noFill/>
            <a:ln>
              <a:noFill/>
            </a:ln>
          </p:spPr>
          <p:txBody>
            <a:bodyPr anchorCtr="0" anchor="ctr" bIns="71100" lIns="619900"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Các từ đứng trước nó ở dạng nguyên mẫu</a:t>
              </a:r>
              <a:endParaRPr b="0" i="0" sz="2800" u="none" cap="none" strike="noStrike">
                <a:solidFill>
                  <a:schemeClr val="lt1"/>
                </a:solidFill>
                <a:latin typeface="Calibri"/>
                <a:ea typeface="Calibri"/>
                <a:cs typeface="Calibri"/>
                <a:sym typeface="Calibri"/>
              </a:endParaRPr>
            </a:p>
          </p:txBody>
        </p:sp>
        <p:sp>
          <p:nvSpPr>
            <p:cNvPr id="406" name="Google Shape;406;p30"/>
            <p:cNvSpPr/>
            <p:nvPr/>
          </p:nvSpPr>
          <p:spPr>
            <a:xfrm>
              <a:off x="55101" y="2635811"/>
              <a:ext cx="976226" cy="976226"/>
            </a:xfrm>
            <a:prstGeom prst="ellipse">
              <a:avLst/>
            </a:prstGeom>
            <a:solidFill>
              <a:schemeClr val="lt1"/>
            </a:solidFill>
            <a:ln cap="flat" cmpd="sng" w="12700">
              <a:solidFill>
                <a:srgbClr val="FE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30"/>
          <p:cNvSpPr/>
          <p:nvPr/>
        </p:nvSpPr>
        <p:spPr>
          <a:xfrm>
            <a:off x="3807638" y="1917792"/>
            <a:ext cx="110479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rgbClr val="471200"/>
                </a:solidFill>
                <a:latin typeface="Calibri"/>
                <a:ea typeface="Calibri"/>
                <a:cs typeface="Calibri"/>
                <a:sym typeface="Calibri"/>
              </a:rPr>
              <a:t>❶</a:t>
            </a:r>
            <a:endParaRPr/>
          </a:p>
        </p:txBody>
      </p:sp>
      <p:sp>
        <p:nvSpPr>
          <p:cNvPr id="408" name="Google Shape;408;p30"/>
          <p:cNvSpPr/>
          <p:nvPr/>
        </p:nvSpPr>
        <p:spPr>
          <a:xfrm>
            <a:off x="4091613" y="3088973"/>
            <a:ext cx="110479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rgbClr val="471200"/>
                </a:solidFill>
                <a:latin typeface="Calibri"/>
                <a:ea typeface="Calibri"/>
                <a:cs typeface="Calibri"/>
                <a:sym typeface="Calibri"/>
              </a:rPr>
              <a:t>❷</a:t>
            </a:r>
            <a:endParaRPr/>
          </a:p>
        </p:txBody>
      </p:sp>
      <p:sp>
        <p:nvSpPr>
          <p:cNvPr id="409" name="Google Shape;409;p30"/>
          <p:cNvSpPr/>
          <p:nvPr/>
        </p:nvSpPr>
        <p:spPr>
          <a:xfrm>
            <a:off x="3796298" y="4265242"/>
            <a:ext cx="110479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rgbClr val="471200"/>
                </a:solidFill>
                <a:latin typeface="Calibri"/>
                <a:ea typeface="Calibri"/>
                <a:cs typeface="Calibri"/>
                <a:sym typeface="Calibri"/>
              </a:rPr>
              <a:t>❸</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1"/>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a:t>
            </a:r>
            <a:r>
              <a:rPr lang="en-US" sz="3200">
                <a:solidFill>
                  <a:srgbClr val="FBC25D"/>
                </a:solidFill>
              </a:rPr>
              <a:t>ĐẠI TỪ QUAN HỆ - Ý TƯỞNG TRONG TIẾNG VIỆT</a:t>
            </a:r>
            <a:endParaRPr/>
          </a:p>
        </p:txBody>
      </p:sp>
      <p:pic>
        <p:nvPicPr>
          <p:cNvPr descr="A close up of a tree&#10;&#10;Description automatically generated" id="415" name="Google Shape;415;p31"/>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416" name="Google Shape;416;p31"/>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417" name="Google Shape;417;p31"/>
          <p:cNvSpPr txBox="1"/>
          <p:nvPr/>
        </p:nvSpPr>
        <p:spPr>
          <a:xfrm>
            <a:off x="838200" y="1979614"/>
            <a:ext cx="10515600" cy="3739485"/>
          </a:xfrm>
          <a:prstGeom prst="rect">
            <a:avLst/>
          </a:prstGeom>
          <a:solidFill>
            <a:srgbClr val="FBC25D"/>
          </a:solid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Tôi chưa thấy </a:t>
            </a:r>
            <a:r>
              <a:rPr b="1" i="0" lang="en-US" sz="3000" u="none" cap="none" strike="noStrike">
                <a:solidFill>
                  <a:schemeClr val="dk1"/>
                </a:solidFill>
                <a:latin typeface="Calibri"/>
                <a:ea typeface="Calibri"/>
                <a:cs typeface="Calibri"/>
                <a:sym typeface="Calibri"/>
              </a:rPr>
              <a:t>chuyện gì </a:t>
            </a:r>
            <a:r>
              <a:rPr b="1" i="1" lang="en-US" sz="3000" u="none" cap="none" strike="noStrike">
                <a:solidFill>
                  <a:schemeClr val="dk1"/>
                </a:solidFill>
                <a:latin typeface="Calibri"/>
                <a:ea typeface="Calibri"/>
                <a:cs typeface="Calibri"/>
                <a:sym typeface="Calibri"/>
              </a:rPr>
              <a:t>mà</a:t>
            </a:r>
            <a:r>
              <a:rPr b="1" i="0" lang="en-US" sz="3000" u="none" cap="none" strike="noStrike">
                <a:solidFill>
                  <a:schemeClr val="dk1"/>
                </a:solidFill>
                <a:latin typeface="Calibri"/>
                <a:ea typeface="Calibri"/>
                <a:cs typeface="Calibri"/>
                <a:sym typeface="Calibri"/>
              </a:rPr>
              <a:t> </a:t>
            </a:r>
            <a:r>
              <a:rPr b="0" i="0" lang="en-US" sz="3000" u="none" cap="none" strike="noStrike">
                <a:solidFill>
                  <a:schemeClr val="dk1"/>
                </a:solidFill>
                <a:latin typeface="Calibri"/>
                <a:ea typeface="Calibri"/>
                <a:cs typeface="Calibri"/>
                <a:sym typeface="Calibri"/>
              </a:rPr>
              <a:t>kinh khủng như chuyện này.</a:t>
            </a:r>
            <a:endParaRPr/>
          </a:p>
          <a:p>
            <a:pPr indent="-285750" lvl="0" marL="28575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Tôi chưa thấy </a:t>
            </a:r>
            <a:r>
              <a:rPr b="1" i="0" lang="en-US" sz="3000" u="none" cap="none" strike="noStrike">
                <a:solidFill>
                  <a:schemeClr val="dk1"/>
                </a:solidFill>
                <a:latin typeface="Calibri"/>
                <a:ea typeface="Calibri"/>
                <a:cs typeface="Calibri"/>
                <a:sym typeface="Calibri"/>
              </a:rPr>
              <a:t>ngôi nhà nào </a:t>
            </a:r>
            <a:r>
              <a:rPr b="1" i="1" lang="en-US" sz="3000" u="none" cap="none" strike="noStrike">
                <a:solidFill>
                  <a:schemeClr val="dk1"/>
                </a:solidFill>
                <a:latin typeface="Calibri"/>
                <a:ea typeface="Calibri"/>
                <a:cs typeface="Calibri"/>
                <a:sym typeface="Calibri"/>
              </a:rPr>
              <a:t>mà </a:t>
            </a:r>
            <a:r>
              <a:rPr b="0" i="0" lang="en-US" sz="3000" u="none" cap="none" strike="noStrike">
                <a:solidFill>
                  <a:schemeClr val="dk1"/>
                </a:solidFill>
                <a:latin typeface="Calibri"/>
                <a:ea typeface="Calibri"/>
                <a:cs typeface="Calibri"/>
                <a:sym typeface="Calibri"/>
              </a:rPr>
              <a:t>đẹp như ngôi nhà này.</a:t>
            </a:r>
            <a:endParaRPr/>
          </a:p>
          <a:p>
            <a:pPr indent="-285750" lvl="0" marL="28575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Tôi chưa thấy </a:t>
            </a:r>
            <a:r>
              <a:rPr b="1" i="0" lang="en-US" sz="3000" u="none" cap="none" strike="noStrike">
                <a:solidFill>
                  <a:schemeClr val="dk1"/>
                </a:solidFill>
                <a:latin typeface="Calibri"/>
                <a:ea typeface="Calibri"/>
                <a:cs typeface="Calibri"/>
                <a:sym typeface="Calibri"/>
              </a:rPr>
              <a:t>chiếc xe nào </a:t>
            </a:r>
            <a:r>
              <a:rPr b="1" i="1" lang="en-US" sz="3000" u="none" cap="none" strike="noStrike">
                <a:solidFill>
                  <a:schemeClr val="dk1"/>
                </a:solidFill>
                <a:latin typeface="Calibri"/>
                <a:ea typeface="Calibri"/>
                <a:cs typeface="Calibri"/>
                <a:sym typeface="Calibri"/>
              </a:rPr>
              <a:t>mà </a:t>
            </a:r>
            <a:r>
              <a:rPr b="0" i="0" lang="en-US" sz="3000" u="none" cap="none" strike="noStrike">
                <a:solidFill>
                  <a:schemeClr val="dk1"/>
                </a:solidFill>
                <a:latin typeface="Calibri"/>
                <a:ea typeface="Calibri"/>
                <a:cs typeface="Calibri"/>
                <a:sym typeface="Calibri"/>
              </a:rPr>
              <a:t>chạy nhanh như chiếc xe này.</a:t>
            </a:r>
            <a:endParaRPr/>
          </a:p>
          <a:p>
            <a:pPr indent="-285750" lvl="0" marL="28575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Tôi chưa thấy </a:t>
            </a:r>
            <a:r>
              <a:rPr b="1" i="0" lang="en-US" sz="3000" u="none" cap="none" strike="noStrike">
                <a:solidFill>
                  <a:schemeClr val="dk1"/>
                </a:solidFill>
                <a:latin typeface="Calibri"/>
                <a:ea typeface="Calibri"/>
                <a:cs typeface="Calibri"/>
                <a:sym typeface="Calibri"/>
              </a:rPr>
              <a:t>học viên Pali nào </a:t>
            </a:r>
            <a:r>
              <a:rPr b="1" i="1" lang="en-US" sz="3000" u="none" cap="none" strike="noStrike">
                <a:solidFill>
                  <a:schemeClr val="dk1"/>
                </a:solidFill>
                <a:latin typeface="Calibri"/>
                <a:ea typeface="Calibri"/>
                <a:cs typeface="Calibri"/>
                <a:sym typeface="Calibri"/>
              </a:rPr>
              <a:t>mà </a:t>
            </a:r>
            <a:r>
              <a:rPr b="0" i="0" lang="en-US" sz="3000" u="none" cap="none" strike="noStrike">
                <a:solidFill>
                  <a:schemeClr val="dk1"/>
                </a:solidFill>
                <a:latin typeface="Calibri"/>
                <a:ea typeface="Calibri"/>
                <a:cs typeface="Calibri"/>
                <a:sym typeface="Calibri"/>
              </a:rPr>
              <a:t>học siêng như học viên này.</a:t>
            </a:r>
            <a:endParaRPr/>
          </a:p>
          <a:p>
            <a:pPr indent="-285750" lvl="0" marL="28575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Người đàn ông </a:t>
            </a:r>
            <a:r>
              <a:rPr b="1" i="1" lang="en-US" sz="3000" u="none" cap="none" strike="noStrike">
                <a:solidFill>
                  <a:schemeClr val="dk1"/>
                </a:solidFill>
                <a:latin typeface="Calibri"/>
                <a:ea typeface="Calibri"/>
                <a:cs typeface="Calibri"/>
                <a:sym typeface="Calibri"/>
              </a:rPr>
              <a:t>mà </a:t>
            </a:r>
            <a:r>
              <a:rPr b="1" i="0" lang="en-US" sz="3000" u="none" cap="none" strike="noStrike">
                <a:solidFill>
                  <a:schemeClr val="dk1"/>
                </a:solidFill>
                <a:latin typeface="Calibri"/>
                <a:ea typeface="Calibri"/>
                <a:cs typeface="Calibri"/>
                <a:sym typeface="Calibri"/>
              </a:rPr>
              <a:t>tặng tôi quyển sách này </a:t>
            </a:r>
            <a:r>
              <a:rPr b="0" i="0" lang="en-US" sz="3000" u="none" cap="none" strike="noStrike">
                <a:solidFill>
                  <a:schemeClr val="dk1"/>
                </a:solidFill>
                <a:latin typeface="Calibri"/>
                <a:ea typeface="Calibri"/>
                <a:cs typeface="Calibri"/>
                <a:sym typeface="Calibri"/>
              </a:rPr>
              <a:t>chính là cha tôi.</a:t>
            </a:r>
            <a:endParaRPr b="0" i="0" sz="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i="0" sz="8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ĐẠI TỪ QUAN HỆ PALI</a:t>
            </a:r>
            <a:endParaRPr/>
          </a:p>
        </p:txBody>
      </p:sp>
      <p:pic>
        <p:nvPicPr>
          <p:cNvPr descr="A close up of a tree&#10;&#10;Description automatically generated" id="423" name="Google Shape;423;p32"/>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424" name="Google Shape;424;p32"/>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425" name="Google Shape;425;p32"/>
          <p:cNvSpPr txBox="1"/>
          <p:nvPr/>
        </p:nvSpPr>
        <p:spPr>
          <a:xfrm>
            <a:off x="838200" y="2371939"/>
            <a:ext cx="10515600" cy="3766609"/>
          </a:xfrm>
          <a:prstGeom prst="rect">
            <a:avLst/>
          </a:prstGeom>
          <a:solidFill>
            <a:srgbClr val="FBC25D"/>
          </a:solid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Là một loại danh từ đặc biệt, làm cầu nối về ý nghĩa giữa 2 mệnh đề trong câu phức.</a:t>
            </a:r>
            <a:endParaRPr/>
          </a:p>
          <a:p>
            <a:pPr indent="-234950" lvl="0" marL="285750" marR="0" rtl="0" algn="l">
              <a:lnSpc>
                <a:spcPct val="150000"/>
              </a:lnSpc>
              <a:spcBef>
                <a:spcPts val="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[Yaṃ] làm cầu nối cho 2 mệnh đề:</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US" sz="2800">
                <a:solidFill>
                  <a:schemeClr val="dk1"/>
                </a:solidFill>
                <a:latin typeface="Calibri"/>
                <a:ea typeface="Calibri"/>
                <a:cs typeface="Calibri"/>
                <a:sym typeface="Calibri"/>
              </a:rPr>
              <a:t>[1] Yaṃ chỉ đến aññaṃ ekadhammaṃ trong mệnh đề trước.</a:t>
            </a:r>
            <a:endParaRPr sz="2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US" sz="2800">
                <a:solidFill>
                  <a:schemeClr val="dk1"/>
                </a:solidFill>
                <a:latin typeface="Calibri"/>
                <a:ea typeface="Calibri"/>
                <a:cs typeface="Calibri"/>
                <a:sym typeface="Calibri"/>
              </a:rPr>
              <a:t>[2] Yaṃ làm chủ từ của động từ saṃvattati trong mệnh đề sau.</a:t>
            </a:r>
            <a:endParaRPr b="1"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sz="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3"/>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NGẠN NGỮ LATIN</a:t>
            </a:r>
            <a:endParaRPr/>
          </a:p>
        </p:txBody>
      </p:sp>
      <p:pic>
        <p:nvPicPr>
          <p:cNvPr descr="A close up of a tree&#10;&#10;Description automatically generated" id="431" name="Google Shape;431;p33"/>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432" name="Google Shape;432;p33"/>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433" name="Google Shape;433;p33"/>
          <p:cNvSpPr txBox="1"/>
          <p:nvPr>
            <p:ph idx="1" type="body"/>
          </p:nvPr>
        </p:nvSpPr>
        <p:spPr>
          <a:xfrm>
            <a:off x="2451100" y="1421794"/>
            <a:ext cx="9405539" cy="1183046"/>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Vedo vaso hoti = vedo vaso </a:t>
            </a:r>
            <a:endParaRPr/>
          </a:p>
        </p:txBody>
      </p:sp>
      <p:graphicFrame>
        <p:nvGraphicFramePr>
          <p:cNvPr id="434" name="Google Shape;434;p33"/>
          <p:cNvGraphicFramePr/>
          <p:nvPr/>
        </p:nvGraphicFramePr>
        <p:xfrm>
          <a:off x="2451099" y="2847345"/>
          <a:ext cx="3000000" cy="3000000"/>
        </p:xfrm>
        <a:graphic>
          <a:graphicData uri="http://schemas.openxmlformats.org/drawingml/2006/table">
            <a:tbl>
              <a:tblPr bandRow="1" firstCol="1" firstRow="1">
                <a:noFill/>
                <a:tableStyleId>{829A5093-9E74-4F53-9017-2B725440B370}</a:tableStyleId>
              </a:tblPr>
              <a:tblGrid>
                <a:gridCol w="1057900"/>
                <a:gridCol w="2579450"/>
                <a:gridCol w="3140875"/>
                <a:gridCol w="2627300"/>
              </a:tblGrid>
              <a:tr h="366250">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STT</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Từ vựng Pali</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Nghĩa Việt</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Từ loại</a:t>
                      </a:r>
                      <a:endParaRPr sz="2400">
                        <a:latin typeface="Calibri"/>
                        <a:ea typeface="Calibri"/>
                        <a:cs typeface="Calibri"/>
                        <a:sym typeface="Calibri"/>
                      </a:endParaRPr>
                    </a:p>
                  </a:txBody>
                  <a:tcPr marT="0" marB="0" marR="68575" marL="68575"/>
                </a:tc>
              </a:tr>
              <a:tr h="366250">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1</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Vedo</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Tri thức</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Danh, nam</a:t>
                      </a:r>
                      <a:endParaRPr sz="2400">
                        <a:latin typeface="Calibri"/>
                        <a:ea typeface="Calibri"/>
                        <a:cs typeface="Calibri"/>
                        <a:sym typeface="Calibri"/>
                      </a:endParaRPr>
                    </a:p>
                  </a:txBody>
                  <a:tcPr marT="0" marB="0" marR="68575" marL="68575"/>
                </a:tc>
              </a:tr>
              <a:tr h="366250">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2</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Vaso</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Sức mạnh</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Danh, nam</a:t>
                      </a:r>
                      <a:endParaRPr sz="2400">
                        <a:latin typeface="Calibri"/>
                        <a:ea typeface="Calibri"/>
                        <a:cs typeface="Calibri"/>
                        <a:sym typeface="Calibri"/>
                      </a:endParaRPr>
                    </a:p>
                  </a:txBody>
                  <a:tcPr marT="0" marB="0" marR="68575" marL="68575"/>
                </a:tc>
              </a:tr>
              <a:tr h="749475">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3</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Hoti</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Thì, là</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Động, hiện tại, chủ động</a:t>
                      </a:r>
                      <a:endParaRPr sz="2400">
                        <a:latin typeface="Calibri"/>
                        <a:ea typeface="Calibri"/>
                        <a:cs typeface="Calibri"/>
                        <a:sym typeface="Calibri"/>
                      </a:endParaRPr>
                    </a:p>
                  </a:txBody>
                  <a:tcPr marT="0" marB="0" marR="68575" marL="68575"/>
                </a:tc>
              </a:tr>
              <a:tr h="1515975">
                <a:tc gridSpan="2">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Cú pháp</a:t>
                      </a:r>
                      <a:endParaRPr sz="24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Công thức: [A B hoti] = [A là B] = [B là A]</a:t>
                      </a:r>
                      <a:endParaRPr sz="2400">
                        <a:latin typeface="Calibri"/>
                        <a:ea typeface="Calibri"/>
                        <a:cs typeface="Calibri"/>
                        <a:sym typeface="Calibri"/>
                      </a:endParaRPr>
                    </a:p>
                    <a:p>
                      <a:pPr indent="0" lvl="0" marL="0" marR="0" rtl="0" algn="l">
                        <a:lnSpc>
                          <a:spcPct val="107000"/>
                        </a:lnSpc>
                        <a:spcBef>
                          <a:spcPts val="0"/>
                        </a:spcBef>
                        <a:spcAft>
                          <a:spcPts val="0"/>
                        </a:spcAft>
                        <a:buNone/>
                      </a:pPr>
                      <a:r>
                        <a:rPr lang="en-US" sz="2400">
                          <a:latin typeface="Calibri"/>
                          <a:ea typeface="Calibri"/>
                          <a:cs typeface="Calibri"/>
                          <a:sym typeface="Calibri"/>
                        </a:rPr>
                        <a:t>A và B đều phải ở Chủ cách</a:t>
                      </a:r>
                      <a:endParaRPr sz="2400">
                        <a:latin typeface="Calibri"/>
                        <a:ea typeface="Calibri"/>
                        <a:cs typeface="Calibri"/>
                        <a:sym typeface="Calibri"/>
                      </a:endParaRPr>
                    </a:p>
                    <a:p>
                      <a:pPr indent="0" lvl="0" marL="0" marR="0" rtl="0" algn="l">
                        <a:lnSpc>
                          <a:spcPct val="107000"/>
                        </a:lnSpc>
                        <a:spcBef>
                          <a:spcPts val="0"/>
                        </a:spcBef>
                        <a:spcAft>
                          <a:spcPts val="0"/>
                        </a:spcAft>
                        <a:buNone/>
                      </a:pPr>
                      <a:r>
                        <a:rPr lang="en-US" sz="2400">
                          <a:latin typeface="Calibri"/>
                          <a:ea typeface="Calibri"/>
                          <a:cs typeface="Calibri"/>
                          <a:sym typeface="Calibri"/>
                        </a:rPr>
                        <a:t>Động từ [hoti] có thể được giản lược. Khi đó câu chỉ còn: [A B] </a:t>
                      </a:r>
                      <a:endParaRPr sz="2400">
                        <a:latin typeface="Calibri"/>
                        <a:ea typeface="Calibri"/>
                        <a:cs typeface="Calibri"/>
                        <a:sym typeface="Calibri"/>
                      </a:endParaRPr>
                    </a:p>
                  </a:txBody>
                  <a:tcPr marT="0" marB="0" marR="68575" marL="68575"/>
                </a:tc>
                <a:tc hMerge="1"/>
              </a:tr>
              <a:tr h="366250">
                <a:tc gridSpan="2">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Câu gốc Latin</a:t>
                      </a:r>
                      <a:endParaRPr sz="24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Scientia potentia</a:t>
                      </a:r>
                      <a:endParaRPr sz="24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4"/>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NGẠN NGỮ LATIN</a:t>
            </a:r>
            <a:endParaRPr/>
          </a:p>
        </p:txBody>
      </p:sp>
      <p:pic>
        <p:nvPicPr>
          <p:cNvPr descr="A close up of a tree&#10;&#10;Description automatically generated" id="440" name="Google Shape;440;p34"/>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441" name="Google Shape;441;p34"/>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442" name="Google Shape;442;p34"/>
          <p:cNvSpPr txBox="1"/>
          <p:nvPr>
            <p:ph idx="1" type="body"/>
          </p:nvPr>
        </p:nvSpPr>
        <p:spPr>
          <a:xfrm>
            <a:off x="2451099" y="1262668"/>
            <a:ext cx="9405539" cy="1183046"/>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Migo lobho hoti = migo lobho</a:t>
            </a:r>
            <a:endParaRPr sz="3600">
              <a:solidFill>
                <a:schemeClr val="dk1"/>
              </a:solidFill>
            </a:endParaRPr>
          </a:p>
        </p:txBody>
      </p:sp>
      <p:graphicFrame>
        <p:nvGraphicFramePr>
          <p:cNvPr id="443" name="Google Shape;443;p34"/>
          <p:cNvGraphicFramePr/>
          <p:nvPr/>
        </p:nvGraphicFramePr>
        <p:xfrm>
          <a:off x="2451098" y="2565669"/>
          <a:ext cx="3000000" cy="3000000"/>
        </p:xfrm>
        <a:graphic>
          <a:graphicData uri="http://schemas.openxmlformats.org/drawingml/2006/table">
            <a:tbl>
              <a:tblPr bandRow="1" firstCol="1" firstRow="1">
                <a:noFill/>
                <a:tableStyleId>{829A5093-9E74-4F53-9017-2B725440B370}</a:tableStyleId>
              </a:tblPr>
              <a:tblGrid>
                <a:gridCol w="1030675"/>
                <a:gridCol w="2513075"/>
                <a:gridCol w="3510375"/>
                <a:gridCol w="2351375"/>
              </a:tblGrid>
              <a:tr h="393750">
                <a:tc>
                  <a:txBody>
                    <a:bodyPr/>
                    <a:lstStyle/>
                    <a:p>
                      <a:pPr indent="0" lvl="0" marL="0" marR="0" rtl="0" algn="l">
                        <a:lnSpc>
                          <a:spcPct val="107000"/>
                        </a:lnSpc>
                        <a:spcBef>
                          <a:spcPts val="0"/>
                        </a:spcBef>
                        <a:spcAft>
                          <a:spcPts val="0"/>
                        </a:spcAft>
                        <a:buNone/>
                      </a:pPr>
                      <a:r>
                        <a:rPr lang="en-US" sz="2600"/>
                        <a:t>STT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vựng Pali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Nghĩa Việt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loại</a:t>
                      </a:r>
                      <a:endParaRPr sz="2600">
                        <a:latin typeface="Calibri"/>
                        <a:ea typeface="Calibri"/>
                        <a:cs typeface="Calibri"/>
                        <a:sym typeface="Calibri"/>
                      </a:endParaRPr>
                    </a:p>
                  </a:txBody>
                  <a:tcPr marT="0" marB="0" marR="68575" marL="68575"/>
                </a:tc>
              </a:tr>
              <a:tr h="393750">
                <a:tc>
                  <a:txBody>
                    <a:bodyPr/>
                    <a:lstStyle/>
                    <a:p>
                      <a:pPr indent="0" lvl="0" marL="0" marR="0" rtl="0" algn="l">
                        <a:lnSpc>
                          <a:spcPct val="107000"/>
                        </a:lnSpc>
                        <a:spcBef>
                          <a:spcPts val="0"/>
                        </a:spcBef>
                        <a:spcAft>
                          <a:spcPts val="0"/>
                        </a:spcAft>
                        <a:buNone/>
                      </a:pPr>
                      <a:r>
                        <a:rPr lang="en-US" sz="2600"/>
                        <a:t>1</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Migo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Thú hoang</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nam</a:t>
                      </a:r>
                      <a:endParaRPr sz="2600">
                        <a:latin typeface="Calibri"/>
                        <a:ea typeface="Calibri"/>
                        <a:cs typeface="Calibri"/>
                        <a:sym typeface="Calibri"/>
                      </a:endParaRPr>
                    </a:p>
                  </a:txBody>
                  <a:tcPr marT="0" marB="0" marR="68575" marL="68575"/>
                </a:tc>
              </a:tr>
              <a:tr h="393750">
                <a:tc>
                  <a:txBody>
                    <a:bodyPr/>
                    <a:lstStyle/>
                    <a:p>
                      <a:pPr indent="0" lvl="0" marL="0" marR="0" rtl="0" algn="l">
                        <a:lnSpc>
                          <a:spcPct val="107000"/>
                        </a:lnSpc>
                        <a:spcBef>
                          <a:spcPts val="0"/>
                        </a:spcBef>
                        <a:spcAft>
                          <a:spcPts val="0"/>
                        </a:spcAft>
                        <a:buNone/>
                      </a:pPr>
                      <a:r>
                        <a:rPr lang="en-US" sz="2600"/>
                        <a:t>2</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Lobho</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Tham, lòng tham</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nam</a:t>
                      </a:r>
                      <a:endParaRPr sz="2600">
                        <a:latin typeface="Calibri"/>
                        <a:ea typeface="Calibri"/>
                        <a:cs typeface="Calibri"/>
                        <a:sym typeface="Calibri"/>
                      </a:endParaRPr>
                    </a:p>
                  </a:txBody>
                  <a:tcPr marT="0" marB="0" marR="68575" marL="68575"/>
                </a:tc>
              </a:tr>
              <a:tr h="805775">
                <a:tc>
                  <a:txBody>
                    <a:bodyPr/>
                    <a:lstStyle/>
                    <a:p>
                      <a:pPr indent="0" lvl="0" marL="0" marR="0" rtl="0" algn="l">
                        <a:lnSpc>
                          <a:spcPct val="107000"/>
                        </a:lnSpc>
                        <a:spcBef>
                          <a:spcPts val="0"/>
                        </a:spcBef>
                        <a:spcAft>
                          <a:spcPts val="0"/>
                        </a:spcAft>
                        <a:buNone/>
                      </a:pPr>
                      <a:r>
                        <a:rPr lang="en-US" sz="2600"/>
                        <a:t>3</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Hoti</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Thì, là</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Động, hiện tại, chủ động</a:t>
                      </a:r>
                      <a:endParaRPr sz="2600">
                        <a:latin typeface="Calibri"/>
                        <a:ea typeface="Calibri"/>
                        <a:cs typeface="Calibri"/>
                        <a:sym typeface="Calibri"/>
                      </a:endParaRPr>
                    </a:p>
                  </a:txBody>
                  <a:tcPr marT="0" marB="0" marR="68575" marL="68575"/>
                </a:tc>
              </a:tr>
              <a:tr h="1629850">
                <a:tc gridSpan="2">
                  <a:txBody>
                    <a:bodyPr/>
                    <a:lstStyle/>
                    <a:p>
                      <a:pPr indent="0" lvl="0" marL="0" marR="0" rtl="0" algn="l">
                        <a:lnSpc>
                          <a:spcPct val="107000"/>
                        </a:lnSpc>
                        <a:spcBef>
                          <a:spcPts val="0"/>
                        </a:spcBef>
                        <a:spcAft>
                          <a:spcPts val="0"/>
                        </a:spcAft>
                        <a:buNone/>
                      </a:pPr>
                      <a:r>
                        <a:rPr lang="en-US" sz="2600"/>
                        <a:t>Cú pháp</a:t>
                      </a:r>
                      <a:endParaRPr sz="26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600"/>
                        <a:t>Công thức: [A B hoti] = [A là</a:t>
                      </a:r>
                      <a:r>
                        <a:rPr lang="en-US" sz="2600"/>
                        <a:t> </a:t>
                      </a:r>
                      <a:r>
                        <a:rPr lang="en-US" sz="2600"/>
                        <a:t>B] = [B là A]</a:t>
                      </a:r>
                      <a:endParaRPr sz="2600"/>
                    </a:p>
                    <a:p>
                      <a:pPr indent="0" lvl="0" marL="0" marR="0" rtl="0" algn="l">
                        <a:lnSpc>
                          <a:spcPct val="107000"/>
                        </a:lnSpc>
                        <a:spcBef>
                          <a:spcPts val="0"/>
                        </a:spcBef>
                        <a:spcAft>
                          <a:spcPts val="0"/>
                        </a:spcAft>
                        <a:buNone/>
                      </a:pPr>
                      <a:r>
                        <a:rPr lang="en-US" sz="2600"/>
                        <a:t>A và B đều phải ở Chủ cách</a:t>
                      </a:r>
                      <a:endParaRPr sz="2600"/>
                    </a:p>
                    <a:p>
                      <a:pPr indent="0" lvl="0" marL="0" marR="0" rtl="0" algn="l">
                        <a:lnSpc>
                          <a:spcPct val="107000"/>
                        </a:lnSpc>
                        <a:spcBef>
                          <a:spcPts val="0"/>
                        </a:spcBef>
                        <a:spcAft>
                          <a:spcPts val="0"/>
                        </a:spcAft>
                        <a:buNone/>
                      </a:pPr>
                      <a:r>
                        <a:rPr lang="en-US" sz="2600"/>
                        <a:t>Động từ [hoti] có thể được giản lược. Khi đó câu chỉ còn: [A B] </a:t>
                      </a:r>
                      <a:endParaRPr sz="2600">
                        <a:latin typeface="Calibri"/>
                        <a:ea typeface="Calibri"/>
                        <a:cs typeface="Calibri"/>
                        <a:sym typeface="Calibri"/>
                      </a:endParaRPr>
                    </a:p>
                  </a:txBody>
                  <a:tcPr marT="0" marB="0" marR="68575" marL="68575"/>
                </a:tc>
                <a:tc hMerge="1"/>
              </a:tr>
              <a:tr h="393750">
                <a:tc gridSpan="2">
                  <a:txBody>
                    <a:bodyPr/>
                    <a:lstStyle/>
                    <a:p>
                      <a:pPr indent="0" lvl="0" marL="0" marR="0" rtl="0" algn="l">
                        <a:lnSpc>
                          <a:spcPct val="107000"/>
                        </a:lnSpc>
                        <a:spcBef>
                          <a:spcPts val="0"/>
                        </a:spcBef>
                        <a:spcAft>
                          <a:spcPts val="0"/>
                        </a:spcAft>
                        <a:buNone/>
                      </a:pPr>
                      <a:r>
                        <a:rPr lang="en-US" sz="2600"/>
                        <a:t>Câu gốc Latin</a:t>
                      </a:r>
                      <a:endParaRPr sz="26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600"/>
                        <a:t>Belua fera est avaritia </a:t>
                      </a:r>
                      <a:endParaRPr sz="26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5"/>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NGẠN NGỮ LATIN</a:t>
            </a:r>
            <a:endParaRPr/>
          </a:p>
        </p:txBody>
      </p:sp>
      <p:pic>
        <p:nvPicPr>
          <p:cNvPr descr="A close up of a tree&#10;&#10;Description automatically generated" id="449" name="Google Shape;449;p35"/>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450" name="Google Shape;450;p35"/>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451" name="Google Shape;451;p35"/>
          <p:cNvSpPr txBox="1"/>
          <p:nvPr>
            <p:ph idx="1" type="body"/>
          </p:nvPr>
        </p:nvSpPr>
        <p:spPr>
          <a:xfrm>
            <a:off x="2451099" y="1323628"/>
            <a:ext cx="9405539" cy="1183046"/>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Anaccayo subhāsanaṃ</a:t>
            </a:r>
            <a:endParaRPr sz="3600">
              <a:solidFill>
                <a:schemeClr val="dk1"/>
              </a:solidFill>
            </a:endParaRPr>
          </a:p>
        </p:txBody>
      </p:sp>
      <p:graphicFrame>
        <p:nvGraphicFramePr>
          <p:cNvPr id="452" name="Google Shape;452;p35"/>
          <p:cNvGraphicFramePr/>
          <p:nvPr/>
        </p:nvGraphicFramePr>
        <p:xfrm>
          <a:off x="2451097" y="2755392"/>
          <a:ext cx="3000000" cy="3000000"/>
        </p:xfrm>
        <a:graphic>
          <a:graphicData uri="http://schemas.openxmlformats.org/drawingml/2006/table">
            <a:tbl>
              <a:tblPr bandRow="1" firstCol="1" firstRow="1">
                <a:noFill/>
                <a:tableStyleId>{829A5093-9E74-4F53-9017-2B725440B370}</a:tableStyleId>
              </a:tblPr>
              <a:tblGrid>
                <a:gridCol w="1030675"/>
                <a:gridCol w="2513075"/>
                <a:gridCol w="3510375"/>
                <a:gridCol w="2351375"/>
              </a:tblGrid>
              <a:tr h="914525">
                <a:tc>
                  <a:txBody>
                    <a:bodyPr/>
                    <a:lstStyle/>
                    <a:p>
                      <a:pPr indent="0" lvl="0" marL="0" marR="0" rtl="0" algn="l">
                        <a:lnSpc>
                          <a:spcPct val="107000"/>
                        </a:lnSpc>
                        <a:spcBef>
                          <a:spcPts val="0"/>
                        </a:spcBef>
                        <a:spcAft>
                          <a:spcPts val="0"/>
                        </a:spcAft>
                        <a:buNone/>
                      </a:pPr>
                      <a:r>
                        <a:rPr lang="en-US" sz="2600"/>
                        <a:t>STT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vựng Pali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Nghĩa Việt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loại</a:t>
                      </a:r>
                      <a:endParaRPr sz="2600">
                        <a:latin typeface="Calibri"/>
                        <a:ea typeface="Calibri"/>
                        <a:cs typeface="Calibri"/>
                        <a:sym typeface="Calibri"/>
                      </a:endParaRPr>
                    </a:p>
                  </a:txBody>
                  <a:tcPr marT="0" marB="0" marR="68575" marL="68575"/>
                </a:tc>
              </a:tr>
              <a:tr h="914525">
                <a:tc>
                  <a:txBody>
                    <a:bodyPr/>
                    <a:lstStyle/>
                    <a:p>
                      <a:pPr indent="0" lvl="0" marL="0" marR="0" rtl="0" algn="l">
                        <a:lnSpc>
                          <a:spcPct val="107000"/>
                        </a:lnSpc>
                        <a:spcBef>
                          <a:spcPts val="0"/>
                        </a:spcBef>
                        <a:spcAft>
                          <a:spcPts val="0"/>
                        </a:spcAft>
                        <a:buNone/>
                      </a:pPr>
                      <a:r>
                        <a:rPr lang="en-US" sz="2600"/>
                        <a:t>1</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Accayo</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Tội, tội lỗi</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nam</a:t>
                      </a:r>
                      <a:endParaRPr sz="2600">
                        <a:latin typeface="Calibri"/>
                        <a:ea typeface="Calibri"/>
                        <a:cs typeface="Calibri"/>
                        <a:sym typeface="Calibri"/>
                      </a:endParaRPr>
                    </a:p>
                  </a:txBody>
                  <a:tcPr marT="0" marB="0" marR="68575" marL="68575"/>
                </a:tc>
              </a:tr>
              <a:tr h="914525">
                <a:tc>
                  <a:txBody>
                    <a:bodyPr/>
                    <a:lstStyle/>
                    <a:p>
                      <a:pPr indent="0" lvl="0" marL="0" marR="0" rtl="0" algn="l">
                        <a:lnSpc>
                          <a:spcPct val="107000"/>
                        </a:lnSpc>
                        <a:spcBef>
                          <a:spcPts val="0"/>
                        </a:spcBef>
                        <a:spcAft>
                          <a:spcPts val="0"/>
                        </a:spcAft>
                        <a:buNone/>
                      </a:pPr>
                      <a:r>
                        <a:rPr lang="en-US" sz="2600"/>
                        <a:t>2</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Subhāsanaṃ</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Sự khéo nói</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trung</a:t>
                      </a:r>
                      <a:endParaRPr sz="2600">
                        <a:latin typeface="Calibri"/>
                        <a:ea typeface="Calibri"/>
                        <a:cs typeface="Calibri"/>
                        <a:sym typeface="Calibri"/>
                      </a:endParaRPr>
                    </a:p>
                  </a:txBody>
                  <a:tcPr marT="0" marB="0" marR="68575" marL="68575"/>
                </a:tc>
              </a:tr>
              <a:tr h="914525">
                <a:tc gridSpan="2">
                  <a:txBody>
                    <a:bodyPr/>
                    <a:lstStyle/>
                    <a:p>
                      <a:pPr indent="0" lvl="0" marL="0" marR="0" rtl="0" algn="l">
                        <a:lnSpc>
                          <a:spcPct val="107000"/>
                        </a:lnSpc>
                        <a:spcBef>
                          <a:spcPts val="0"/>
                        </a:spcBef>
                        <a:spcAft>
                          <a:spcPts val="0"/>
                        </a:spcAft>
                        <a:buNone/>
                      </a:pPr>
                      <a:r>
                        <a:rPr lang="en-US" sz="2600"/>
                        <a:t>Câu gốc Latin</a:t>
                      </a:r>
                      <a:endParaRPr sz="26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600"/>
                        <a:t>Innocentia eloquentia  </a:t>
                      </a:r>
                      <a:endParaRPr sz="26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6"/>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NGẠN NGỮ LATIN</a:t>
            </a:r>
            <a:endParaRPr/>
          </a:p>
        </p:txBody>
      </p:sp>
      <p:pic>
        <p:nvPicPr>
          <p:cNvPr descr="A close up of a tree&#10;&#10;Description automatically generated" id="458" name="Google Shape;458;p36"/>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459" name="Google Shape;459;p36"/>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460" name="Google Shape;460;p36"/>
          <p:cNvSpPr txBox="1"/>
          <p:nvPr>
            <p:ph idx="1" type="body"/>
          </p:nvPr>
        </p:nvSpPr>
        <p:spPr>
          <a:xfrm>
            <a:off x="2451099" y="1323628"/>
            <a:ext cx="9405539" cy="1183046"/>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Subhāsitaṃ asanaṃ </a:t>
            </a:r>
            <a:endParaRPr/>
          </a:p>
        </p:txBody>
      </p:sp>
      <p:graphicFrame>
        <p:nvGraphicFramePr>
          <p:cNvPr id="461" name="Google Shape;461;p36"/>
          <p:cNvGraphicFramePr/>
          <p:nvPr/>
        </p:nvGraphicFramePr>
        <p:xfrm>
          <a:off x="2451097" y="2764568"/>
          <a:ext cx="3000000" cy="3000000"/>
        </p:xfrm>
        <a:graphic>
          <a:graphicData uri="http://schemas.openxmlformats.org/drawingml/2006/table">
            <a:tbl>
              <a:tblPr bandRow="1" firstCol="1" firstRow="1">
                <a:noFill/>
                <a:tableStyleId>{829A5093-9E74-4F53-9017-2B725440B370}</a:tableStyleId>
              </a:tblPr>
              <a:tblGrid>
                <a:gridCol w="1030675"/>
                <a:gridCol w="2513075"/>
                <a:gridCol w="3510375"/>
                <a:gridCol w="2351375"/>
              </a:tblGrid>
              <a:tr h="912225">
                <a:tc>
                  <a:txBody>
                    <a:bodyPr/>
                    <a:lstStyle/>
                    <a:p>
                      <a:pPr indent="0" lvl="0" marL="0" marR="0" rtl="0" algn="l">
                        <a:lnSpc>
                          <a:spcPct val="107000"/>
                        </a:lnSpc>
                        <a:spcBef>
                          <a:spcPts val="0"/>
                        </a:spcBef>
                        <a:spcAft>
                          <a:spcPts val="0"/>
                        </a:spcAft>
                        <a:buNone/>
                      </a:pPr>
                      <a:r>
                        <a:rPr lang="en-US" sz="2600"/>
                        <a:t>STT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vựng Pali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Nghĩa Việt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loại</a:t>
                      </a:r>
                      <a:endParaRPr sz="2600">
                        <a:latin typeface="Calibri"/>
                        <a:ea typeface="Calibri"/>
                        <a:cs typeface="Calibri"/>
                        <a:sym typeface="Calibri"/>
                      </a:endParaRPr>
                    </a:p>
                  </a:txBody>
                  <a:tcPr marT="0" marB="0" marR="68575" marL="68575"/>
                </a:tc>
              </a:tr>
              <a:tr h="912225">
                <a:tc>
                  <a:txBody>
                    <a:bodyPr/>
                    <a:lstStyle/>
                    <a:p>
                      <a:pPr indent="0" lvl="0" marL="0" marR="0" rtl="0" algn="l">
                        <a:lnSpc>
                          <a:spcPct val="107000"/>
                        </a:lnSpc>
                        <a:spcBef>
                          <a:spcPts val="0"/>
                        </a:spcBef>
                        <a:spcAft>
                          <a:spcPts val="0"/>
                        </a:spcAft>
                        <a:buNone/>
                      </a:pPr>
                      <a:r>
                        <a:rPr lang="en-US" sz="2600"/>
                        <a:t>1</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Subhāsitaṃ</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Lời khéo nói</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trung</a:t>
                      </a:r>
                      <a:endParaRPr sz="2600">
                        <a:latin typeface="Calibri"/>
                        <a:ea typeface="Calibri"/>
                        <a:cs typeface="Calibri"/>
                        <a:sym typeface="Calibri"/>
                      </a:endParaRPr>
                    </a:p>
                  </a:txBody>
                  <a:tcPr marT="0" marB="0" marR="68575" marL="68575"/>
                </a:tc>
              </a:tr>
              <a:tr h="912225">
                <a:tc>
                  <a:txBody>
                    <a:bodyPr/>
                    <a:lstStyle/>
                    <a:p>
                      <a:pPr indent="0" lvl="0" marL="0" marR="0" rtl="0" algn="l">
                        <a:lnSpc>
                          <a:spcPct val="107000"/>
                        </a:lnSpc>
                        <a:spcBef>
                          <a:spcPts val="0"/>
                        </a:spcBef>
                        <a:spcAft>
                          <a:spcPts val="0"/>
                        </a:spcAft>
                        <a:buNone/>
                      </a:pPr>
                      <a:r>
                        <a:rPr lang="en-US" sz="2600"/>
                        <a:t>2</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Asanaṃ</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Mũi tên</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trung</a:t>
                      </a:r>
                      <a:endParaRPr sz="2600">
                        <a:latin typeface="Calibri"/>
                        <a:ea typeface="Calibri"/>
                        <a:cs typeface="Calibri"/>
                        <a:sym typeface="Calibri"/>
                      </a:endParaRPr>
                    </a:p>
                  </a:txBody>
                  <a:tcPr marT="0" marB="0" marR="68575" marL="68575"/>
                </a:tc>
              </a:tr>
              <a:tr h="912225">
                <a:tc gridSpan="2">
                  <a:txBody>
                    <a:bodyPr/>
                    <a:lstStyle/>
                    <a:p>
                      <a:pPr indent="0" lvl="0" marL="0" marR="0" rtl="0" algn="l">
                        <a:lnSpc>
                          <a:spcPct val="107000"/>
                        </a:lnSpc>
                        <a:spcBef>
                          <a:spcPts val="0"/>
                        </a:spcBef>
                        <a:spcAft>
                          <a:spcPts val="0"/>
                        </a:spcAft>
                        <a:buNone/>
                      </a:pPr>
                      <a:r>
                        <a:rPr lang="en-US" sz="2600"/>
                        <a:t>Câu gốc Latin</a:t>
                      </a:r>
                      <a:endParaRPr sz="26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600"/>
                        <a:t>Eloquentia sagitta </a:t>
                      </a:r>
                      <a:endParaRPr sz="26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7"/>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GIA NGÔN BACON</a:t>
            </a:r>
            <a:endParaRPr/>
          </a:p>
        </p:txBody>
      </p:sp>
      <p:pic>
        <p:nvPicPr>
          <p:cNvPr descr="A close up of a tree&#10;&#10;Description automatically generated" id="467" name="Google Shape;467;p37"/>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468" name="Google Shape;468;p37"/>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469" name="Google Shape;469;p37"/>
          <p:cNvSpPr txBox="1"/>
          <p:nvPr>
            <p:ph idx="1" type="body"/>
          </p:nvPr>
        </p:nvSpPr>
        <p:spPr>
          <a:xfrm>
            <a:off x="2451099" y="1323628"/>
            <a:ext cx="9405539" cy="1183046"/>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Mattā anītikaṃ </a:t>
            </a:r>
            <a:endParaRPr/>
          </a:p>
        </p:txBody>
      </p:sp>
      <p:graphicFrame>
        <p:nvGraphicFramePr>
          <p:cNvPr id="470" name="Google Shape;470;p37"/>
          <p:cNvGraphicFramePr/>
          <p:nvPr/>
        </p:nvGraphicFramePr>
        <p:xfrm>
          <a:off x="2451097" y="2866168"/>
          <a:ext cx="3000000" cy="3000000"/>
        </p:xfrm>
        <a:graphic>
          <a:graphicData uri="http://schemas.openxmlformats.org/drawingml/2006/table">
            <a:tbl>
              <a:tblPr bandRow="1" firstCol="1" firstRow="1">
                <a:noFill/>
                <a:tableStyleId>{829A5093-9E74-4F53-9017-2B725440B370}</a:tableStyleId>
              </a:tblPr>
              <a:tblGrid>
                <a:gridCol w="1030675"/>
                <a:gridCol w="2513075"/>
                <a:gridCol w="3510375"/>
                <a:gridCol w="2351375"/>
              </a:tblGrid>
              <a:tr h="880475">
                <a:tc>
                  <a:txBody>
                    <a:bodyPr/>
                    <a:lstStyle/>
                    <a:p>
                      <a:pPr indent="0" lvl="0" marL="0" marR="0" rtl="0" algn="l">
                        <a:lnSpc>
                          <a:spcPct val="107000"/>
                        </a:lnSpc>
                        <a:spcBef>
                          <a:spcPts val="0"/>
                        </a:spcBef>
                        <a:spcAft>
                          <a:spcPts val="0"/>
                        </a:spcAft>
                        <a:buNone/>
                      </a:pPr>
                      <a:r>
                        <a:rPr lang="en-US" sz="2600"/>
                        <a:t>STT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vựng Pali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Nghĩa Việt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loại</a:t>
                      </a:r>
                      <a:endParaRPr sz="2600">
                        <a:latin typeface="Calibri"/>
                        <a:ea typeface="Calibri"/>
                        <a:cs typeface="Calibri"/>
                        <a:sym typeface="Calibri"/>
                      </a:endParaRPr>
                    </a:p>
                  </a:txBody>
                  <a:tcPr marT="0" marB="0" marR="68575" marL="68575"/>
                </a:tc>
              </a:tr>
              <a:tr h="880475">
                <a:tc>
                  <a:txBody>
                    <a:bodyPr/>
                    <a:lstStyle/>
                    <a:p>
                      <a:pPr indent="0" lvl="0" marL="0" marR="0" rtl="0" algn="l">
                        <a:lnSpc>
                          <a:spcPct val="107000"/>
                        </a:lnSpc>
                        <a:spcBef>
                          <a:spcPts val="0"/>
                        </a:spcBef>
                        <a:spcAft>
                          <a:spcPts val="0"/>
                        </a:spcAft>
                        <a:buNone/>
                      </a:pPr>
                      <a:r>
                        <a:rPr lang="en-US" sz="2600"/>
                        <a:t>1</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Mattā</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Sự điều độ, sự chừng mực</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nữ</a:t>
                      </a:r>
                      <a:endParaRPr sz="2600">
                        <a:latin typeface="Calibri"/>
                        <a:ea typeface="Calibri"/>
                        <a:cs typeface="Calibri"/>
                        <a:sym typeface="Calibri"/>
                      </a:endParaRPr>
                    </a:p>
                  </a:txBody>
                  <a:tcPr marT="0" marB="0" marR="68575" marL="68575"/>
                </a:tc>
              </a:tr>
              <a:tr h="880475">
                <a:tc>
                  <a:txBody>
                    <a:bodyPr/>
                    <a:lstStyle/>
                    <a:p>
                      <a:pPr indent="0" lvl="0" marL="0" marR="0" rtl="0" algn="l">
                        <a:lnSpc>
                          <a:spcPct val="107000"/>
                        </a:lnSpc>
                        <a:spcBef>
                          <a:spcPts val="0"/>
                        </a:spcBef>
                        <a:spcAft>
                          <a:spcPts val="0"/>
                        </a:spcAft>
                        <a:buNone/>
                      </a:pPr>
                      <a:r>
                        <a:rPr lang="en-US" sz="2600"/>
                        <a:t>2</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Anītikaṃ</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Sự an toàn</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trung</a:t>
                      </a:r>
                      <a:endParaRPr sz="2600">
                        <a:latin typeface="Calibri"/>
                        <a:ea typeface="Calibri"/>
                        <a:cs typeface="Calibri"/>
                        <a:sym typeface="Calibri"/>
                      </a:endParaRPr>
                    </a:p>
                  </a:txBody>
                  <a:tcPr marT="0" marB="0" marR="68575" marL="68575"/>
                </a:tc>
              </a:tr>
              <a:tr h="880475">
                <a:tc gridSpan="2">
                  <a:txBody>
                    <a:bodyPr/>
                    <a:lstStyle/>
                    <a:p>
                      <a:pPr indent="0" lvl="0" marL="0" marR="0" rtl="0" algn="l">
                        <a:lnSpc>
                          <a:spcPct val="107000"/>
                        </a:lnSpc>
                        <a:spcBef>
                          <a:spcPts val="0"/>
                        </a:spcBef>
                        <a:spcAft>
                          <a:spcPts val="0"/>
                        </a:spcAft>
                        <a:buNone/>
                      </a:pPr>
                      <a:r>
                        <a:rPr lang="en-US" sz="2600"/>
                        <a:t>Câu gốc Latin</a:t>
                      </a:r>
                      <a:endParaRPr sz="26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600"/>
                        <a:t>Mediocria firma</a:t>
                      </a:r>
                      <a:endParaRPr sz="26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8"/>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GIA NGÔN BAGSHAWE </a:t>
            </a:r>
            <a:endParaRPr/>
          </a:p>
        </p:txBody>
      </p:sp>
      <p:pic>
        <p:nvPicPr>
          <p:cNvPr descr="A close up of a tree&#10;&#10;Description automatically generated" id="476" name="Google Shape;476;p38"/>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477" name="Google Shape;477;p38"/>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478" name="Google Shape;478;p38"/>
          <p:cNvSpPr txBox="1"/>
          <p:nvPr>
            <p:ph idx="1" type="body"/>
          </p:nvPr>
        </p:nvSpPr>
        <p:spPr>
          <a:xfrm>
            <a:off x="2451099" y="1323628"/>
            <a:ext cx="9405539" cy="1183046"/>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Surūpaṃ pupphaṃ, ghosanā ānāpānaṃ</a:t>
            </a:r>
            <a:endParaRPr sz="3600">
              <a:solidFill>
                <a:schemeClr val="dk1"/>
              </a:solidFill>
            </a:endParaRPr>
          </a:p>
        </p:txBody>
      </p:sp>
      <p:graphicFrame>
        <p:nvGraphicFramePr>
          <p:cNvPr id="479" name="Google Shape;479;p38"/>
          <p:cNvGraphicFramePr/>
          <p:nvPr/>
        </p:nvGraphicFramePr>
        <p:xfrm>
          <a:off x="2451097" y="2651009"/>
          <a:ext cx="3000000" cy="3000000"/>
        </p:xfrm>
        <a:graphic>
          <a:graphicData uri="http://schemas.openxmlformats.org/drawingml/2006/table">
            <a:tbl>
              <a:tblPr bandRow="1" firstCol="1" firstRow="1">
                <a:noFill/>
                <a:tableStyleId>{829A5093-9E74-4F53-9017-2B725440B370}</a:tableStyleId>
              </a:tblPr>
              <a:tblGrid>
                <a:gridCol w="1030675"/>
                <a:gridCol w="2513075"/>
                <a:gridCol w="3510375"/>
                <a:gridCol w="2351375"/>
              </a:tblGrid>
              <a:tr h="644025">
                <a:tc>
                  <a:txBody>
                    <a:bodyPr/>
                    <a:lstStyle/>
                    <a:p>
                      <a:pPr indent="0" lvl="0" marL="0" marR="0" rtl="0" algn="l">
                        <a:lnSpc>
                          <a:spcPct val="107000"/>
                        </a:lnSpc>
                        <a:spcBef>
                          <a:spcPts val="0"/>
                        </a:spcBef>
                        <a:spcAft>
                          <a:spcPts val="0"/>
                        </a:spcAft>
                        <a:buNone/>
                      </a:pPr>
                      <a:r>
                        <a:rPr lang="en-US" sz="2600"/>
                        <a:t>STT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vựng Pali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Nghĩa Việt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loại</a:t>
                      </a:r>
                      <a:endParaRPr sz="2600">
                        <a:latin typeface="Calibri"/>
                        <a:ea typeface="Calibri"/>
                        <a:cs typeface="Calibri"/>
                        <a:sym typeface="Calibri"/>
                      </a:endParaRPr>
                    </a:p>
                  </a:txBody>
                  <a:tcPr marT="0" marB="0" marR="68575" marL="68575"/>
                </a:tc>
              </a:tr>
              <a:tr h="644025">
                <a:tc>
                  <a:txBody>
                    <a:bodyPr/>
                    <a:lstStyle/>
                    <a:p>
                      <a:pPr indent="0" lvl="0" marL="0" marR="0" rtl="0" algn="l">
                        <a:lnSpc>
                          <a:spcPct val="107000"/>
                        </a:lnSpc>
                        <a:spcBef>
                          <a:spcPts val="0"/>
                        </a:spcBef>
                        <a:spcAft>
                          <a:spcPts val="0"/>
                        </a:spcAft>
                        <a:buNone/>
                      </a:pPr>
                      <a:r>
                        <a:rPr lang="en-US" sz="2600"/>
                        <a:t>1</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Surūpaṃ</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Sắc đẹp</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trung</a:t>
                      </a:r>
                      <a:endParaRPr sz="2600">
                        <a:latin typeface="Calibri"/>
                        <a:ea typeface="Calibri"/>
                        <a:cs typeface="Calibri"/>
                        <a:sym typeface="Calibri"/>
                      </a:endParaRPr>
                    </a:p>
                  </a:txBody>
                  <a:tcPr marT="0" marB="0" marR="68575" marL="68575"/>
                </a:tc>
              </a:tr>
              <a:tr h="644025">
                <a:tc>
                  <a:txBody>
                    <a:bodyPr/>
                    <a:lstStyle/>
                    <a:p>
                      <a:pPr indent="0" lvl="0" marL="0" marR="0" rtl="0" algn="l">
                        <a:lnSpc>
                          <a:spcPct val="107000"/>
                        </a:lnSpc>
                        <a:spcBef>
                          <a:spcPts val="0"/>
                        </a:spcBef>
                        <a:spcAft>
                          <a:spcPts val="0"/>
                        </a:spcAft>
                        <a:buNone/>
                      </a:pPr>
                      <a:r>
                        <a:rPr lang="en-US" sz="2600"/>
                        <a:t>2</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Pupphaṃ</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Bông hoa</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trung</a:t>
                      </a:r>
                      <a:endParaRPr sz="2600">
                        <a:latin typeface="Calibri"/>
                        <a:ea typeface="Calibri"/>
                        <a:cs typeface="Calibri"/>
                        <a:sym typeface="Calibri"/>
                      </a:endParaRPr>
                    </a:p>
                  </a:txBody>
                  <a:tcPr marT="0" marB="0" marR="68575" marL="68575"/>
                </a:tc>
              </a:tr>
              <a:tr h="644025">
                <a:tc>
                  <a:txBody>
                    <a:bodyPr/>
                    <a:lstStyle/>
                    <a:p>
                      <a:pPr indent="0" lvl="0" marL="0" marR="0" rtl="0" algn="l">
                        <a:lnSpc>
                          <a:spcPct val="107000"/>
                        </a:lnSpc>
                        <a:spcBef>
                          <a:spcPts val="0"/>
                        </a:spcBef>
                        <a:spcAft>
                          <a:spcPts val="0"/>
                        </a:spcAft>
                        <a:buNone/>
                      </a:pPr>
                      <a:r>
                        <a:rPr lang="en-US" sz="2600"/>
                        <a:t>3</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Ghosanā</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tiếng</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nữ</a:t>
                      </a:r>
                      <a:endParaRPr sz="2600">
                        <a:latin typeface="Calibri"/>
                        <a:ea typeface="Calibri"/>
                        <a:cs typeface="Calibri"/>
                        <a:sym typeface="Calibri"/>
                      </a:endParaRPr>
                    </a:p>
                  </a:txBody>
                  <a:tcPr marT="0" marB="0" marR="68575" marL="68575"/>
                </a:tc>
              </a:tr>
              <a:tr h="644025">
                <a:tc>
                  <a:txBody>
                    <a:bodyPr/>
                    <a:lstStyle/>
                    <a:p>
                      <a:pPr indent="0" lvl="0" marL="0" marR="0" rtl="0" algn="l">
                        <a:lnSpc>
                          <a:spcPct val="107000"/>
                        </a:lnSpc>
                        <a:spcBef>
                          <a:spcPts val="0"/>
                        </a:spcBef>
                        <a:spcAft>
                          <a:spcPts val="0"/>
                        </a:spcAft>
                        <a:buNone/>
                      </a:pPr>
                      <a:r>
                        <a:rPr lang="en-US" sz="2600"/>
                        <a:t>4</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Ānāpānaṃ</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Hơi thở</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trung</a:t>
                      </a:r>
                      <a:endParaRPr sz="2600">
                        <a:latin typeface="Calibri"/>
                        <a:ea typeface="Calibri"/>
                        <a:cs typeface="Calibri"/>
                        <a:sym typeface="Calibri"/>
                      </a:endParaRPr>
                    </a:p>
                  </a:txBody>
                  <a:tcPr marT="0" marB="0" marR="68575" marL="68575"/>
                </a:tc>
              </a:tr>
              <a:tr h="644025">
                <a:tc gridSpan="2">
                  <a:txBody>
                    <a:bodyPr/>
                    <a:lstStyle/>
                    <a:p>
                      <a:pPr indent="0" lvl="0" marL="0" marR="0" rtl="0" algn="l">
                        <a:lnSpc>
                          <a:spcPct val="107000"/>
                        </a:lnSpc>
                        <a:spcBef>
                          <a:spcPts val="0"/>
                        </a:spcBef>
                        <a:spcAft>
                          <a:spcPts val="0"/>
                        </a:spcAft>
                        <a:buNone/>
                      </a:pPr>
                      <a:r>
                        <a:rPr lang="en-US" sz="2600"/>
                        <a:t>Câu gốc Latin</a:t>
                      </a:r>
                      <a:endParaRPr sz="26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600"/>
                        <a:t>Forma flos, fama flatus</a:t>
                      </a:r>
                      <a:endParaRPr sz="26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9"/>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NGẠN NGỮ LATIN</a:t>
            </a:r>
            <a:endParaRPr/>
          </a:p>
        </p:txBody>
      </p:sp>
      <p:pic>
        <p:nvPicPr>
          <p:cNvPr descr="A close up of a tree&#10;&#10;Description automatically generated" id="485" name="Google Shape;485;p39"/>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486" name="Google Shape;486;p39"/>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487" name="Google Shape;487;p39"/>
          <p:cNvSpPr txBox="1"/>
          <p:nvPr>
            <p:ph idx="1" type="body"/>
          </p:nvPr>
        </p:nvSpPr>
        <p:spPr>
          <a:xfrm>
            <a:off x="2451099" y="1323628"/>
            <a:ext cx="9405539" cy="1183046"/>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Anaccayo sabbathā anītikaṃ  </a:t>
            </a:r>
            <a:endParaRPr/>
          </a:p>
        </p:txBody>
      </p:sp>
      <p:graphicFrame>
        <p:nvGraphicFramePr>
          <p:cNvPr id="488" name="Google Shape;488;p39"/>
          <p:cNvGraphicFramePr/>
          <p:nvPr/>
        </p:nvGraphicFramePr>
        <p:xfrm>
          <a:off x="2451097" y="2651013"/>
          <a:ext cx="3000000" cy="3000000"/>
        </p:xfrm>
        <a:graphic>
          <a:graphicData uri="http://schemas.openxmlformats.org/drawingml/2006/table">
            <a:tbl>
              <a:tblPr bandRow="1" firstCol="1" firstRow="1">
                <a:noFill/>
                <a:tableStyleId>{829A5093-9E74-4F53-9017-2B725440B370}</a:tableStyleId>
              </a:tblPr>
              <a:tblGrid>
                <a:gridCol w="1030675"/>
                <a:gridCol w="2513075"/>
                <a:gridCol w="3510375"/>
                <a:gridCol w="2351375"/>
              </a:tblGrid>
              <a:tr h="701700">
                <a:tc>
                  <a:txBody>
                    <a:bodyPr/>
                    <a:lstStyle/>
                    <a:p>
                      <a:pPr indent="0" lvl="0" marL="0" marR="0" rtl="0" algn="l">
                        <a:lnSpc>
                          <a:spcPct val="107000"/>
                        </a:lnSpc>
                        <a:spcBef>
                          <a:spcPts val="0"/>
                        </a:spcBef>
                        <a:spcAft>
                          <a:spcPts val="0"/>
                        </a:spcAft>
                        <a:buNone/>
                      </a:pPr>
                      <a:r>
                        <a:rPr lang="en-US" sz="2600"/>
                        <a:t>STT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vựng Pali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Nghĩa Việt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loại</a:t>
                      </a:r>
                      <a:endParaRPr sz="2600">
                        <a:latin typeface="Calibri"/>
                        <a:ea typeface="Calibri"/>
                        <a:cs typeface="Calibri"/>
                        <a:sym typeface="Calibri"/>
                      </a:endParaRPr>
                    </a:p>
                  </a:txBody>
                  <a:tcPr marT="0" marB="0" marR="68575" marL="68575"/>
                </a:tc>
              </a:tr>
              <a:tr h="701700">
                <a:tc>
                  <a:txBody>
                    <a:bodyPr/>
                    <a:lstStyle/>
                    <a:p>
                      <a:pPr indent="0" lvl="0" marL="0" marR="0" rtl="0" algn="l">
                        <a:lnSpc>
                          <a:spcPct val="107000"/>
                        </a:lnSpc>
                        <a:spcBef>
                          <a:spcPts val="0"/>
                        </a:spcBef>
                        <a:spcAft>
                          <a:spcPts val="0"/>
                        </a:spcAft>
                        <a:buNone/>
                      </a:pPr>
                      <a:r>
                        <a:rPr lang="en-US" sz="2600"/>
                        <a:t>1</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Accayo</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Tội, tội lỗi</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nam</a:t>
                      </a:r>
                      <a:endParaRPr sz="2600">
                        <a:latin typeface="Calibri"/>
                        <a:ea typeface="Calibri"/>
                        <a:cs typeface="Calibri"/>
                        <a:sym typeface="Calibri"/>
                      </a:endParaRPr>
                    </a:p>
                  </a:txBody>
                  <a:tcPr marT="0" marB="0" marR="68575" marL="68575"/>
                </a:tc>
              </a:tr>
              <a:tr h="701700">
                <a:tc>
                  <a:txBody>
                    <a:bodyPr/>
                    <a:lstStyle/>
                    <a:p>
                      <a:pPr indent="0" lvl="0" marL="0" marR="0" rtl="0" algn="l">
                        <a:lnSpc>
                          <a:spcPct val="107000"/>
                        </a:lnSpc>
                        <a:spcBef>
                          <a:spcPts val="0"/>
                        </a:spcBef>
                        <a:spcAft>
                          <a:spcPts val="0"/>
                        </a:spcAft>
                        <a:buNone/>
                      </a:pPr>
                      <a:r>
                        <a:rPr lang="en-US" sz="2600"/>
                        <a:t>2</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Anītikaṃ</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Sự an toàn</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trung</a:t>
                      </a:r>
                      <a:endParaRPr sz="2600">
                        <a:latin typeface="Calibri"/>
                        <a:ea typeface="Calibri"/>
                        <a:cs typeface="Calibri"/>
                        <a:sym typeface="Calibri"/>
                      </a:endParaRPr>
                    </a:p>
                  </a:txBody>
                  <a:tcPr marT="0" marB="0" marR="68575" marL="68575"/>
                </a:tc>
              </a:tr>
              <a:tr h="701700">
                <a:tc>
                  <a:txBody>
                    <a:bodyPr/>
                    <a:lstStyle/>
                    <a:p>
                      <a:pPr indent="0" lvl="0" marL="0" marR="0" rtl="0" algn="l">
                        <a:lnSpc>
                          <a:spcPct val="107000"/>
                        </a:lnSpc>
                        <a:spcBef>
                          <a:spcPts val="0"/>
                        </a:spcBef>
                        <a:spcAft>
                          <a:spcPts val="0"/>
                        </a:spcAft>
                        <a:buNone/>
                      </a:pPr>
                      <a:r>
                        <a:rPr lang="en-US" sz="2600"/>
                        <a:t>3</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Sabbathā</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Ở mọi nơi</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Trạng </a:t>
                      </a:r>
                      <a:endParaRPr sz="2600">
                        <a:latin typeface="Calibri"/>
                        <a:ea typeface="Calibri"/>
                        <a:cs typeface="Calibri"/>
                        <a:sym typeface="Calibri"/>
                      </a:endParaRPr>
                    </a:p>
                  </a:txBody>
                  <a:tcPr marT="0" marB="0" marR="68575" marL="68575"/>
                </a:tc>
              </a:tr>
              <a:tr h="701700">
                <a:tc gridSpan="2">
                  <a:txBody>
                    <a:bodyPr/>
                    <a:lstStyle/>
                    <a:p>
                      <a:pPr indent="0" lvl="0" marL="0" marR="0" rtl="0" algn="l">
                        <a:lnSpc>
                          <a:spcPct val="107000"/>
                        </a:lnSpc>
                        <a:spcBef>
                          <a:spcPts val="0"/>
                        </a:spcBef>
                        <a:spcAft>
                          <a:spcPts val="0"/>
                        </a:spcAft>
                        <a:buNone/>
                      </a:pPr>
                      <a:r>
                        <a:rPr lang="en-US" sz="2600"/>
                        <a:t>Câu gốc Latin</a:t>
                      </a:r>
                      <a:endParaRPr sz="26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600"/>
                        <a:t>Innocentia ubique tuta</a:t>
                      </a:r>
                      <a:endParaRPr sz="26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ĐOẠN KINH 1 (AN)</a:t>
            </a:r>
            <a:endParaRPr/>
          </a:p>
        </p:txBody>
      </p:sp>
      <p:pic>
        <p:nvPicPr>
          <p:cNvPr descr="A close up of a tree&#10;&#10;Description automatically generated" id="121" name="Google Shape;121;p4"/>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122" name="Google Shape;122;p4"/>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123" name="Google Shape;123;p4"/>
          <p:cNvSpPr txBox="1"/>
          <p:nvPr>
            <p:ph idx="1" type="body"/>
          </p:nvPr>
        </p:nvSpPr>
        <p:spPr>
          <a:xfrm>
            <a:off x="2159564" y="1782081"/>
            <a:ext cx="9864756" cy="4351338"/>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Autofit/>
          </a:bodyPr>
          <a:lstStyle/>
          <a:p>
            <a:pPr indent="50800" lvl="0" marL="0" rtl="0" algn="l">
              <a:lnSpc>
                <a:spcPct val="150000"/>
              </a:lnSpc>
              <a:spcBef>
                <a:spcPts val="0"/>
              </a:spcBef>
              <a:spcAft>
                <a:spcPts val="0"/>
              </a:spcAft>
              <a:buClr>
                <a:srgbClr val="471200"/>
              </a:buClr>
              <a:buSzPts val="3200"/>
              <a:buNone/>
            </a:pPr>
            <a:r>
              <a:rPr lang="en-US" sz="3200">
                <a:solidFill>
                  <a:srgbClr val="471200"/>
                </a:solidFill>
                <a:latin typeface="Calibri"/>
                <a:ea typeface="Calibri"/>
                <a:cs typeface="Calibri"/>
                <a:sym typeface="Calibri"/>
              </a:rPr>
              <a:t>tatiyampi buddhaṃ saraṇaṃ gacchāmi.  </a:t>
            </a:r>
            <a:endParaRPr/>
          </a:p>
          <a:p>
            <a:pPr indent="50800" lvl="0" marL="0" rtl="0" algn="l">
              <a:lnSpc>
                <a:spcPct val="150000"/>
              </a:lnSpc>
              <a:spcBef>
                <a:spcPts val="1000"/>
              </a:spcBef>
              <a:spcAft>
                <a:spcPts val="0"/>
              </a:spcAft>
              <a:buClr>
                <a:srgbClr val="471200"/>
              </a:buClr>
              <a:buSzPts val="3200"/>
              <a:buNone/>
            </a:pPr>
            <a:r>
              <a:rPr lang="en-US" sz="3200">
                <a:solidFill>
                  <a:srgbClr val="471200"/>
                </a:solidFill>
                <a:latin typeface="Calibri"/>
                <a:ea typeface="Calibri"/>
                <a:cs typeface="Calibri"/>
                <a:sym typeface="Calibri"/>
              </a:rPr>
              <a:t>tatiyampi dhammaṃ saraṇaṃ gacchāmi.  </a:t>
            </a:r>
            <a:endParaRPr/>
          </a:p>
          <a:p>
            <a:pPr indent="50800" lvl="0" marL="0" rtl="0" algn="l">
              <a:lnSpc>
                <a:spcPct val="150000"/>
              </a:lnSpc>
              <a:spcBef>
                <a:spcPts val="1000"/>
              </a:spcBef>
              <a:spcAft>
                <a:spcPts val="0"/>
              </a:spcAft>
              <a:buClr>
                <a:srgbClr val="471200"/>
              </a:buClr>
              <a:buSzPts val="3200"/>
              <a:buNone/>
            </a:pPr>
            <a:r>
              <a:rPr lang="en-US" sz="3200">
                <a:solidFill>
                  <a:srgbClr val="471200"/>
                </a:solidFill>
                <a:latin typeface="Calibri"/>
                <a:ea typeface="Calibri"/>
                <a:cs typeface="Calibri"/>
                <a:sym typeface="Calibri"/>
              </a:rPr>
              <a:t>tatiyampi saṅghaṃ saraṇaṃ gacchāmi.</a:t>
            </a:r>
            <a:endParaRPr/>
          </a:p>
          <a:p>
            <a:pPr indent="50800" lvl="0" marL="0" rtl="0" algn="l">
              <a:lnSpc>
                <a:spcPct val="150000"/>
              </a:lnSpc>
              <a:spcBef>
                <a:spcPts val="1000"/>
              </a:spcBef>
              <a:spcAft>
                <a:spcPts val="0"/>
              </a:spcAft>
              <a:buClr>
                <a:srgbClr val="3F3F3F"/>
              </a:buClr>
              <a:buSzPts val="3200"/>
              <a:buNone/>
            </a:pPr>
            <a:r>
              <a:t/>
            </a:r>
            <a:endParaRPr sz="3200">
              <a:solidFill>
                <a:srgbClr val="4712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0"/>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NGẠN NGỮ LATIN</a:t>
            </a:r>
            <a:endParaRPr/>
          </a:p>
        </p:txBody>
      </p:sp>
      <p:pic>
        <p:nvPicPr>
          <p:cNvPr descr="A close up of a tree&#10;&#10;Description automatically generated" id="494" name="Google Shape;494;p40"/>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495" name="Google Shape;495;p40"/>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496" name="Google Shape;496;p40"/>
          <p:cNvSpPr txBox="1"/>
          <p:nvPr>
            <p:ph idx="1" type="body"/>
          </p:nvPr>
        </p:nvSpPr>
        <p:spPr>
          <a:xfrm>
            <a:off x="2350154" y="1323628"/>
            <a:ext cx="9651254" cy="740584"/>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Vasundharā abuddhā hoti = vasundharā abuddhā</a:t>
            </a:r>
            <a:r>
              <a:rPr lang="en-US" sz="3600"/>
              <a:t> </a:t>
            </a:r>
            <a:endParaRPr sz="3600">
              <a:solidFill>
                <a:schemeClr val="dk1"/>
              </a:solidFill>
            </a:endParaRPr>
          </a:p>
        </p:txBody>
      </p:sp>
      <p:graphicFrame>
        <p:nvGraphicFramePr>
          <p:cNvPr id="497" name="Google Shape;497;p40"/>
          <p:cNvGraphicFramePr/>
          <p:nvPr/>
        </p:nvGraphicFramePr>
        <p:xfrm>
          <a:off x="2350154" y="2306718"/>
          <a:ext cx="3000000" cy="3000000"/>
        </p:xfrm>
        <a:graphic>
          <a:graphicData uri="http://schemas.openxmlformats.org/drawingml/2006/table">
            <a:tbl>
              <a:tblPr bandRow="1" firstCol="1" firstRow="1">
                <a:noFill/>
                <a:tableStyleId>{829A5093-9E74-4F53-9017-2B725440B370}</a:tableStyleId>
              </a:tblPr>
              <a:tblGrid>
                <a:gridCol w="1049725"/>
                <a:gridCol w="2559525"/>
                <a:gridCol w="2983450"/>
                <a:gridCol w="2986650"/>
              </a:tblGrid>
              <a:tr h="753575">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STT</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Từ vựng Pali </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Nghĩa Việt</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Từ loại</a:t>
                      </a:r>
                      <a:endParaRPr sz="3200">
                        <a:latin typeface="Calibri"/>
                        <a:ea typeface="Calibri"/>
                        <a:cs typeface="Calibri"/>
                        <a:sym typeface="Calibri"/>
                      </a:endParaRPr>
                    </a:p>
                  </a:txBody>
                  <a:tcPr marT="0" marB="0" marR="68575" marL="68575"/>
                </a:tc>
              </a:tr>
              <a:tr h="753575">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1</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Vasundharā</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Mặt đất, đất</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Danh, nữ</a:t>
                      </a:r>
                      <a:endParaRPr sz="3200">
                        <a:latin typeface="Calibri"/>
                        <a:ea typeface="Calibri"/>
                        <a:cs typeface="Calibri"/>
                        <a:sym typeface="Calibri"/>
                      </a:endParaRPr>
                    </a:p>
                  </a:txBody>
                  <a:tcPr marT="0" marB="0" marR="68575" marL="68575"/>
                </a:tc>
              </a:tr>
              <a:tr h="753575">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2</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Buddha</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Biết</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Tính</a:t>
                      </a:r>
                      <a:endParaRPr sz="3200">
                        <a:latin typeface="Calibri"/>
                        <a:ea typeface="Calibri"/>
                        <a:cs typeface="Calibri"/>
                        <a:sym typeface="Calibri"/>
                      </a:endParaRPr>
                    </a:p>
                  </a:txBody>
                  <a:tcPr marT="0" marB="0" marR="68575" marL="68575"/>
                </a:tc>
              </a:tr>
              <a:tr h="753575">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3</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Hoti</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Thì, là</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latin typeface="Calibri"/>
                          <a:ea typeface="Calibri"/>
                          <a:cs typeface="Calibri"/>
                          <a:sym typeface="Calibri"/>
                        </a:rPr>
                        <a:t>Động, hiện tại, chủ động</a:t>
                      </a:r>
                      <a:endParaRPr sz="32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1"/>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NGẠN NGỮ LATIN</a:t>
            </a:r>
            <a:endParaRPr/>
          </a:p>
        </p:txBody>
      </p:sp>
      <p:pic>
        <p:nvPicPr>
          <p:cNvPr descr="A close up of a tree&#10;&#10;Description automatically generated" id="503" name="Google Shape;503;p41"/>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504" name="Google Shape;504;p41"/>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505" name="Google Shape;505;p41"/>
          <p:cNvSpPr txBox="1"/>
          <p:nvPr>
            <p:ph idx="1" type="body"/>
          </p:nvPr>
        </p:nvSpPr>
        <p:spPr>
          <a:xfrm>
            <a:off x="2314215" y="1323628"/>
            <a:ext cx="9651254" cy="740584"/>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Vasundharā abuddhā hoti = vasundharā abuddhā </a:t>
            </a:r>
            <a:endParaRPr sz="3600">
              <a:solidFill>
                <a:schemeClr val="dk1"/>
              </a:solidFill>
            </a:endParaRPr>
          </a:p>
        </p:txBody>
      </p:sp>
      <p:graphicFrame>
        <p:nvGraphicFramePr>
          <p:cNvPr id="506" name="Google Shape;506;p41"/>
          <p:cNvGraphicFramePr/>
          <p:nvPr/>
        </p:nvGraphicFramePr>
        <p:xfrm>
          <a:off x="2314215" y="2208551"/>
          <a:ext cx="3000000" cy="3000000"/>
        </p:xfrm>
        <a:graphic>
          <a:graphicData uri="http://schemas.openxmlformats.org/drawingml/2006/table">
            <a:tbl>
              <a:tblPr bandRow="1" firstCol="1" firstRow="1">
                <a:noFill/>
                <a:tableStyleId>{829A5093-9E74-4F53-9017-2B725440B370}</a:tableStyleId>
              </a:tblPr>
              <a:tblGrid>
                <a:gridCol w="1950925"/>
                <a:gridCol w="7628475"/>
              </a:tblGrid>
              <a:tr h="4151525">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Cú pháp</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Công thức: [A B hoti] = [B A hoti] = [A thì B], trong đó A là danh từ, còn B là tính từ </a:t>
                      </a:r>
                      <a:endParaRPr sz="2400">
                        <a:latin typeface="Calibri"/>
                        <a:ea typeface="Calibri"/>
                        <a:cs typeface="Calibri"/>
                        <a:sym typeface="Calibri"/>
                      </a:endParaRPr>
                    </a:p>
                    <a:p>
                      <a:pPr indent="0" lvl="0" marL="0" marR="0" rtl="0" algn="l">
                        <a:lnSpc>
                          <a:spcPct val="107000"/>
                        </a:lnSpc>
                        <a:spcBef>
                          <a:spcPts val="0"/>
                        </a:spcBef>
                        <a:spcAft>
                          <a:spcPts val="0"/>
                        </a:spcAft>
                        <a:buNone/>
                      </a:pPr>
                      <a:r>
                        <a:rPr lang="en-US" sz="2400">
                          <a:latin typeface="Calibri"/>
                          <a:ea typeface="Calibri"/>
                          <a:cs typeface="Calibri"/>
                          <a:sym typeface="Calibri"/>
                        </a:rPr>
                        <a:t>A và B đều phải ở Chủ cách</a:t>
                      </a:r>
                      <a:endParaRPr sz="2400">
                        <a:latin typeface="Calibri"/>
                        <a:ea typeface="Calibri"/>
                        <a:cs typeface="Calibri"/>
                        <a:sym typeface="Calibri"/>
                      </a:endParaRPr>
                    </a:p>
                    <a:p>
                      <a:pPr indent="0" lvl="0" marL="0" marR="0" rtl="0" algn="l">
                        <a:lnSpc>
                          <a:spcPct val="107000"/>
                        </a:lnSpc>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indent="0" lvl="0" marL="0" marR="0" rtl="0" algn="l">
                        <a:lnSpc>
                          <a:spcPct val="107000"/>
                        </a:lnSpc>
                        <a:spcBef>
                          <a:spcPts val="0"/>
                        </a:spcBef>
                        <a:spcAft>
                          <a:spcPts val="0"/>
                        </a:spcAft>
                        <a:buNone/>
                      </a:pPr>
                      <a:r>
                        <a:rPr lang="en-US" sz="2400">
                          <a:latin typeface="Calibri"/>
                          <a:ea typeface="Calibri"/>
                          <a:cs typeface="Calibri"/>
                          <a:sym typeface="Calibri"/>
                        </a:rPr>
                        <a:t>Động từ [hoti] có thể được giản lược. Khi đó câu chỉ còn: [A B] hoặc [B A]</a:t>
                      </a:r>
                      <a:endParaRPr sz="2400">
                        <a:latin typeface="Calibri"/>
                        <a:ea typeface="Calibri"/>
                        <a:cs typeface="Calibri"/>
                        <a:sym typeface="Calibri"/>
                      </a:endParaRPr>
                    </a:p>
                    <a:p>
                      <a:pPr indent="0" lvl="0" marL="0" marR="0" rtl="0" algn="l">
                        <a:lnSpc>
                          <a:spcPct val="107000"/>
                        </a:lnSpc>
                        <a:spcBef>
                          <a:spcPts val="0"/>
                        </a:spcBef>
                        <a:spcAft>
                          <a:spcPts val="0"/>
                        </a:spcAft>
                        <a:buNone/>
                      </a:pPr>
                      <a:r>
                        <a:rPr lang="en-US" sz="2400">
                          <a:latin typeface="Calibri"/>
                          <a:ea typeface="Calibri"/>
                          <a:cs typeface="Calibri"/>
                          <a:sym typeface="Calibri"/>
                        </a:rPr>
                        <a:t> </a:t>
                      </a:r>
                      <a:endParaRPr/>
                    </a:p>
                    <a:p>
                      <a:pPr indent="0" lvl="0" marL="0" marR="0" rtl="0" algn="l">
                        <a:lnSpc>
                          <a:spcPct val="107000"/>
                        </a:lnSpc>
                        <a:spcBef>
                          <a:spcPts val="0"/>
                        </a:spcBef>
                        <a:spcAft>
                          <a:spcPts val="0"/>
                        </a:spcAft>
                        <a:buNone/>
                      </a:pPr>
                      <a:r>
                        <a:rPr lang="en-US" sz="2400">
                          <a:latin typeface="Calibri"/>
                          <a:ea typeface="Calibri"/>
                          <a:cs typeface="Calibri"/>
                          <a:sym typeface="Calibri"/>
                        </a:rPr>
                        <a:t>@ Trong phạm vi bài này, chúng ta chỉ cần nhớ danh từ có đuôi thế nào, thì tính từ bổ nghĩa cho nó cũng mang đuôi thế ấy. Các trường hợp đặc biệt hơn sẽ được ghi chú. </a:t>
                      </a:r>
                      <a:endParaRPr sz="2400">
                        <a:latin typeface="Calibri"/>
                        <a:ea typeface="Calibri"/>
                        <a:cs typeface="Calibri"/>
                        <a:sym typeface="Calibri"/>
                      </a:endParaRPr>
                    </a:p>
                  </a:txBody>
                  <a:tcPr marT="0" marB="0" marR="68575" marL="68575"/>
                </a:tc>
              </a:tr>
              <a:tr h="398525">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Câu gốc Latin</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Terra incognita</a:t>
                      </a:r>
                      <a:endParaRPr sz="24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2"/>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HORACE</a:t>
            </a:r>
            <a:endParaRPr/>
          </a:p>
        </p:txBody>
      </p:sp>
      <p:pic>
        <p:nvPicPr>
          <p:cNvPr descr="A close up of a tree&#10;&#10;Description automatically generated" id="512" name="Google Shape;512;p42"/>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513" name="Google Shape;513;p42"/>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514" name="Google Shape;514;p42"/>
          <p:cNvSpPr txBox="1"/>
          <p:nvPr>
            <p:ph idx="1" type="body"/>
          </p:nvPr>
        </p:nvSpPr>
        <p:spPr>
          <a:xfrm>
            <a:off x="2205385" y="1307966"/>
            <a:ext cx="9651254" cy="740584"/>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Ussukkaṃ kosajjaṃ hoti = ussukkaṃ kosajjaṃ</a:t>
            </a:r>
            <a:endParaRPr sz="3600">
              <a:solidFill>
                <a:schemeClr val="dk1"/>
              </a:solidFill>
            </a:endParaRPr>
          </a:p>
        </p:txBody>
      </p:sp>
      <p:graphicFrame>
        <p:nvGraphicFramePr>
          <p:cNvPr id="515" name="Google Shape;515;p42"/>
          <p:cNvGraphicFramePr/>
          <p:nvPr/>
        </p:nvGraphicFramePr>
        <p:xfrm>
          <a:off x="2205385" y="2177227"/>
          <a:ext cx="3000000" cy="3000000"/>
        </p:xfrm>
        <a:graphic>
          <a:graphicData uri="http://schemas.openxmlformats.org/drawingml/2006/table">
            <a:tbl>
              <a:tblPr bandRow="1" firstCol="1" firstRow="1">
                <a:noFill/>
                <a:tableStyleId>{829A5093-9E74-4F53-9017-2B725440B370}</a:tableStyleId>
              </a:tblPr>
              <a:tblGrid>
                <a:gridCol w="1057625"/>
                <a:gridCol w="2578725"/>
                <a:gridCol w="3005850"/>
                <a:gridCol w="3009050"/>
              </a:tblGrid>
              <a:tr h="315675">
                <a:tc>
                  <a:txBody>
                    <a:bodyPr/>
                    <a:lstStyle/>
                    <a:p>
                      <a:pPr indent="0" lvl="0" marL="0" marR="0" rtl="0" algn="l">
                        <a:lnSpc>
                          <a:spcPct val="107000"/>
                        </a:lnSpc>
                        <a:spcBef>
                          <a:spcPts val="0"/>
                        </a:spcBef>
                        <a:spcAft>
                          <a:spcPts val="0"/>
                        </a:spcAft>
                        <a:buNone/>
                      </a:pPr>
                      <a:r>
                        <a:rPr lang="en-US" sz="3200"/>
                        <a:t>STT</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Từ vựng Pali </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Nghĩa Việt</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Từ loại</a:t>
                      </a:r>
                      <a:endParaRPr sz="3200">
                        <a:latin typeface="Calibri"/>
                        <a:ea typeface="Calibri"/>
                        <a:cs typeface="Calibri"/>
                        <a:sym typeface="Calibri"/>
                      </a:endParaRPr>
                    </a:p>
                  </a:txBody>
                  <a:tcPr marT="0" marB="0" marR="68575" marL="68575"/>
                </a:tc>
              </a:tr>
              <a:tr h="315675">
                <a:tc>
                  <a:txBody>
                    <a:bodyPr/>
                    <a:lstStyle/>
                    <a:p>
                      <a:pPr indent="0" lvl="0" marL="0" marR="0" rtl="0" algn="l">
                        <a:lnSpc>
                          <a:spcPct val="107000"/>
                        </a:lnSpc>
                        <a:spcBef>
                          <a:spcPts val="0"/>
                        </a:spcBef>
                        <a:spcAft>
                          <a:spcPts val="0"/>
                        </a:spcAft>
                        <a:buNone/>
                      </a:pPr>
                      <a:r>
                        <a:rPr lang="en-US" sz="3200"/>
                        <a:t>1</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Ussukka</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Năng động, hoạt bát</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Tính</a:t>
                      </a:r>
                      <a:endParaRPr sz="3200">
                        <a:latin typeface="Calibri"/>
                        <a:ea typeface="Calibri"/>
                        <a:cs typeface="Calibri"/>
                        <a:sym typeface="Calibri"/>
                      </a:endParaRPr>
                    </a:p>
                  </a:txBody>
                  <a:tcPr marT="0" marB="0" marR="68575" marL="68575"/>
                </a:tc>
              </a:tr>
              <a:tr h="315675">
                <a:tc>
                  <a:txBody>
                    <a:bodyPr/>
                    <a:lstStyle/>
                    <a:p>
                      <a:pPr indent="0" lvl="0" marL="0" marR="0" rtl="0" algn="l">
                        <a:lnSpc>
                          <a:spcPct val="107000"/>
                        </a:lnSpc>
                        <a:spcBef>
                          <a:spcPts val="0"/>
                        </a:spcBef>
                        <a:spcAft>
                          <a:spcPts val="0"/>
                        </a:spcAft>
                        <a:buNone/>
                      </a:pPr>
                      <a:r>
                        <a:rPr lang="en-US" sz="3200"/>
                        <a:t>2</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Kosajjaṃ</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Sự lười biếng</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Danh, trung</a:t>
                      </a:r>
                      <a:endParaRPr sz="3200">
                        <a:latin typeface="Calibri"/>
                        <a:ea typeface="Calibri"/>
                        <a:cs typeface="Calibri"/>
                        <a:sym typeface="Calibri"/>
                      </a:endParaRPr>
                    </a:p>
                  </a:txBody>
                  <a:tcPr marT="0" marB="0" marR="68575" marL="68575"/>
                </a:tc>
              </a:tr>
              <a:tr h="315675">
                <a:tc>
                  <a:txBody>
                    <a:bodyPr/>
                    <a:lstStyle/>
                    <a:p>
                      <a:pPr indent="0" lvl="0" marL="0" marR="0" rtl="0" algn="l">
                        <a:lnSpc>
                          <a:spcPct val="107000"/>
                        </a:lnSpc>
                        <a:spcBef>
                          <a:spcPts val="0"/>
                        </a:spcBef>
                        <a:spcAft>
                          <a:spcPts val="0"/>
                        </a:spcAft>
                        <a:buNone/>
                      </a:pPr>
                      <a:r>
                        <a:rPr lang="en-US" sz="3200"/>
                        <a:t>3</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Hoti</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Thì, là</a:t>
                      </a:r>
                      <a:endParaRPr sz="32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3200"/>
                        <a:t>Động, hiện tại, chủ động</a:t>
                      </a:r>
                      <a:endParaRPr sz="32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3"/>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HORACE</a:t>
            </a:r>
            <a:endParaRPr/>
          </a:p>
        </p:txBody>
      </p:sp>
      <p:pic>
        <p:nvPicPr>
          <p:cNvPr descr="A close up of a tree&#10;&#10;Description automatically generated" id="521" name="Google Shape;521;p43"/>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522" name="Google Shape;522;p43"/>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523" name="Google Shape;523;p43"/>
          <p:cNvSpPr txBox="1"/>
          <p:nvPr>
            <p:ph idx="1" type="body"/>
          </p:nvPr>
        </p:nvSpPr>
        <p:spPr>
          <a:xfrm>
            <a:off x="2314215" y="1323628"/>
            <a:ext cx="9651254" cy="564807"/>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lnSpcReduction="10000"/>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Ussukkaṃ kosajjaṃ hoti = ussukkaṃ kosajjaṃ</a:t>
            </a:r>
            <a:endParaRPr sz="3600">
              <a:solidFill>
                <a:schemeClr val="dk1"/>
              </a:solidFill>
            </a:endParaRPr>
          </a:p>
        </p:txBody>
      </p:sp>
      <p:graphicFrame>
        <p:nvGraphicFramePr>
          <p:cNvPr id="524" name="Google Shape;524;p43"/>
          <p:cNvGraphicFramePr/>
          <p:nvPr/>
        </p:nvGraphicFramePr>
        <p:xfrm>
          <a:off x="2324662" y="2032774"/>
          <a:ext cx="3000000" cy="3000000"/>
        </p:xfrm>
        <a:graphic>
          <a:graphicData uri="http://schemas.openxmlformats.org/drawingml/2006/table">
            <a:tbl>
              <a:tblPr bandRow="1" firstCol="1" firstRow="1">
                <a:noFill/>
                <a:tableStyleId>{829A5093-9E74-4F53-9017-2B725440B370}</a:tableStyleId>
              </a:tblPr>
              <a:tblGrid>
                <a:gridCol w="1829900"/>
                <a:gridCol w="7821350"/>
              </a:tblGrid>
              <a:tr h="3632525">
                <a:tc>
                  <a:txBody>
                    <a:bodyPr/>
                    <a:lstStyle/>
                    <a:p>
                      <a:pPr indent="0" lvl="0" marL="0" marR="0" rtl="0" algn="l">
                        <a:lnSpc>
                          <a:spcPct val="107000"/>
                        </a:lnSpc>
                        <a:spcBef>
                          <a:spcPts val="0"/>
                        </a:spcBef>
                        <a:spcAft>
                          <a:spcPts val="0"/>
                        </a:spcAft>
                        <a:buNone/>
                      </a:pPr>
                      <a:r>
                        <a:rPr lang="en-US" sz="2500"/>
                        <a:t>Cú pháp</a:t>
                      </a:r>
                      <a:endParaRPr sz="25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500"/>
                        <a:t>Công thức: [A B hoti] = [B A hoti] = [A thì B], trong đó A là danh từ, còn B là tính từ </a:t>
                      </a:r>
                      <a:endParaRPr sz="2500"/>
                    </a:p>
                    <a:p>
                      <a:pPr indent="0" lvl="0" marL="0" marR="0" rtl="0" algn="l">
                        <a:lnSpc>
                          <a:spcPct val="107000"/>
                        </a:lnSpc>
                        <a:spcBef>
                          <a:spcPts val="0"/>
                        </a:spcBef>
                        <a:spcAft>
                          <a:spcPts val="0"/>
                        </a:spcAft>
                        <a:buNone/>
                      </a:pPr>
                      <a:r>
                        <a:rPr lang="en-US" sz="2500"/>
                        <a:t>A và B đều phải ở Chủ cách</a:t>
                      </a:r>
                      <a:endParaRPr sz="2500"/>
                    </a:p>
                    <a:p>
                      <a:pPr indent="0" lvl="0" marL="0" marR="0" rtl="0" algn="l">
                        <a:lnSpc>
                          <a:spcPct val="107000"/>
                        </a:lnSpc>
                        <a:spcBef>
                          <a:spcPts val="0"/>
                        </a:spcBef>
                        <a:spcAft>
                          <a:spcPts val="0"/>
                        </a:spcAft>
                        <a:buNone/>
                      </a:pPr>
                      <a:r>
                        <a:rPr lang="en-US" sz="2500"/>
                        <a:t> </a:t>
                      </a:r>
                      <a:endParaRPr sz="2500"/>
                    </a:p>
                    <a:p>
                      <a:pPr indent="0" lvl="0" marL="0" marR="0" rtl="0" algn="l">
                        <a:lnSpc>
                          <a:spcPct val="107000"/>
                        </a:lnSpc>
                        <a:spcBef>
                          <a:spcPts val="0"/>
                        </a:spcBef>
                        <a:spcAft>
                          <a:spcPts val="0"/>
                        </a:spcAft>
                        <a:buNone/>
                      </a:pPr>
                      <a:r>
                        <a:rPr lang="en-US" sz="2500"/>
                        <a:t>Động từ [hoti] có thể được giản lược. Khi đó câu chỉ còn: [A B] hoặc [B A]</a:t>
                      </a:r>
                      <a:endParaRPr sz="2500"/>
                    </a:p>
                    <a:p>
                      <a:pPr indent="0" lvl="0" marL="0" marR="0" rtl="0" algn="l">
                        <a:lnSpc>
                          <a:spcPct val="107000"/>
                        </a:lnSpc>
                        <a:spcBef>
                          <a:spcPts val="0"/>
                        </a:spcBef>
                        <a:spcAft>
                          <a:spcPts val="0"/>
                        </a:spcAft>
                        <a:buNone/>
                      </a:pPr>
                      <a:r>
                        <a:rPr lang="en-US" sz="2500"/>
                        <a:t> </a:t>
                      </a:r>
                      <a:endParaRPr/>
                    </a:p>
                    <a:p>
                      <a:pPr indent="0" lvl="0" marL="0" marR="0" rtl="0" algn="l">
                        <a:lnSpc>
                          <a:spcPct val="107000"/>
                        </a:lnSpc>
                        <a:spcBef>
                          <a:spcPts val="0"/>
                        </a:spcBef>
                        <a:spcAft>
                          <a:spcPts val="0"/>
                        </a:spcAft>
                        <a:buNone/>
                      </a:pPr>
                      <a:r>
                        <a:rPr lang="en-US" sz="2500"/>
                        <a:t>@ Trong phạm vi bài này, chúng ta chỉ cần nhớ danh từ có đuôi thế nào, thì tính từ bổ nghĩa cho nó cũng mang đuôi thế ấy. Các trường hợp đặc biệt hơn sẽ được ghi chú. </a:t>
                      </a:r>
                      <a:endParaRPr sz="2500">
                        <a:latin typeface="Calibri"/>
                        <a:ea typeface="Calibri"/>
                        <a:cs typeface="Calibri"/>
                        <a:sym typeface="Calibri"/>
                      </a:endParaRPr>
                    </a:p>
                  </a:txBody>
                  <a:tcPr marT="0" marB="0" marR="68575" marL="68575"/>
                </a:tc>
              </a:tr>
              <a:tr h="385225">
                <a:tc>
                  <a:txBody>
                    <a:bodyPr/>
                    <a:lstStyle/>
                    <a:p>
                      <a:pPr indent="0" lvl="0" marL="0" marR="0" rtl="0" algn="l">
                        <a:lnSpc>
                          <a:spcPct val="107000"/>
                        </a:lnSpc>
                        <a:spcBef>
                          <a:spcPts val="0"/>
                        </a:spcBef>
                        <a:spcAft>
                          <a:spcPts val="0"/>
                        </a:spcAft>
                        <a:buNone/>
                      </a:pPr>
                      <a:r>
                        <a:rPr lang="en-US" sz="2500"/>
                        <a:t>Câu gốc Latin</a:t>
                      </a:r>
                      <a:endParaRPr sz="25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500"/>
                        <a:t>Strenua inertia</a:t>
                      </a:r>
                      <a:endParaRPr sz="25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4"/>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NGẠN NGỮ LATIN</a:t>
            </a:r>
            <a:endParaRPr/>
          </a:p>
        </p:txBody>
      </p:sp>
      <p:pic>
        <p:nvPicPr>
          <p:cNvPr descr="A close up of a tree&#10;&#10;Description automatically generated" id="530" name="Google Shape;530;p44"/>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531" name="Google Shape;531;p44"/>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532" name="Google Shape;532;p44"/>
          <p:cNvSpPr txBox="1"/>
          <p:nvPr>
            <p:ph idx="1" type="body"/>
          </p:nvPr>
        </p:nvSpPr>
        <p:spPr>
          <a:xfrm>
            <a:off x="2314215" y="1323628"/>
            <a:ext cx="9651254" cy="564807"/>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Autofit/>
          </a:bodyPr>
          <a:lstStyle/>
          <a:p>
            <a:pPr indent="0" lvl="0" marL="292100" rtl="0" algn="l">
              <a:lnSpc>
                <a:spcPct val="90000"/>
              </a:lnSpc>
              <a:spcBef>
                <a:spcPts val="0"/>
              </a:spcBef>
              <a:spcAft>
                <a:spcPts val="0"/>
              </a:spcAft>
              <a:buClr>
                <a:schemeClr val="dk1"/>
              </a:buClr>
              <a:buSzPts val="3600"/>
              <a:buNone/>
            </a:pPr>
            <a:r>
              <a:rPr lang="en-US" sz="3600">
                <a:solidFill>
                  <a:schemeClr val="dk1"/>
                </a:solidFill>
              </a:rPr>
              <a:t>Andhā issā hoti = andhā issā </a:t>
            </a:r>
            <a:endParaRPr sz="3600">
              <a:solidFill>
                <a:schemeClr val="dk1"/>
              </a:solidFill>
            </a:endParaRPr>
          </a:p>
        </p:txBody>
      </p:sp>
      <p:graphicFrame>
        <p:nvGraphicFramePr>
          <p:cNvPr id="533" name="Google Shape;533;p44"/>
          <p:cNvGraphicFramePr/>
          <p:nvPr/>
        </p:nvGraphicFramePr>
        <p:xfrm>
          <a:off x="2314215" y="2032774"/>
          <a:ext cx="3000000" cy="3000000"/>
        </p:xfrm>
        <a:graphic>
          <a:graphicData uri="http://schemas.openxmlformats.org/drawingml/2006/table">
            <a:tbl>
              <a:tblPr bandRow="1" firstCol="1" firstRow="1">
                <a:noFill/>
                <a:tableStyleId>{829A5093-9E74-4F53-9017-2B725440B370}</a:tableStyleId>
              </a:tblPr>
              <a:tblGrid>
                <a:gridCol w="776850"/>
                <a:gridCol w="1391475"/>
                <a:gridCol w="4473850"/>
                <a:gridCol w="3009050"/>
              </a:tblGrid>
              <a:tr h="799225">
                <a:tc>
                  <a:txBody>
                    <a:bodyPr/>
                    <a:lstStyle/>
                    <a:p>
                      <a:pPr indent="0" lvl="0" marL="0" marR="0" rtl="0" algn="l">
                        <a:lnSpc>
                          <a:spcPct val="107000"/>
                        </a:lnSpc>
                        <a:spcBef>
                          <a:spcPts val="0"/>
                        </a:spcBef>
                        <a:spcAft>
                          <a:spcPts val="0"/>
                        </a:spcAft>
                        <a:buNone/>
                      </a:pPr>
                      <a:r>
                        <a:rPr lang="en-US" sz="2800"/>
                        <a:t>STT</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Từ vựng Pali </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Nghĩa Việt</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Từ loại</a:t>
                      </a:r>
                      <a:endParaRPr sz="2800">
                        <a:latin typeface="Calibri"/>
                        <a:ea typeface="Calibri"/>
                        <a:cs typeface="Calibri"/>
                        <a:sym typeface="Calibri"/>
                      </a:endParaRPr>
                    </a:p>
                  </a:txBody>
                  <a:tcPr marT="0" marB="0" marR="68575" marL="68575"/>
                </a:tc>
              </a:tr>
              <a:tr h="799225">
                <a:tc>
                  <a:txBody>
                    <a:bodyPr/>
                    <a:lstStyle/>
                    <a:p>
                      <a:pPr indent="0" lvl="0" marL="0" marR="0" rtl="0" algn="l">
                        <a:lnSpc>
                          <a:spcPct val="107000"/>
                        </a:lnSpc>
                        <a:spcBef>
                          <a:spcPts val="0"/>
                        </a:spcBef>
                        <a:spcAft>
                          <a:spcPts val="0"/>
                        </a:spcAft>
                        <a:buNone/>
                      </a:pPr>
                      <a:r>
                        <a:rPr lang="en-US" sz="2800"/>
                        <a:t>1</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Andha</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Mù</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Tính</a:t>
                      </a:r>
                      <a:endParaRPr sz="2800">
                        <a:latin typeface="Calibri"/>
                        <a:ea typeface="Calibri"/>
                        <a:cs typeface="Calibri"/>
                        <a:sym typeface="Calibri"/>
                      </a:endParaRPr>
                    </a:p>
                  </a:txBody>
                  <a:tcPr marT="0" marB="0" marR="68575" marL="68575"/>
                </a:tc>
              </a:tr>
              <a:tr h="799225">
                <a:tc>
                  <a:txBody>
                    <a:bodyPr/>
                    <a:lstStyle/>
                    <a:p>
                      <a:pPr indent="0" lvl="0" marL="0" marR="0" rtl="0" algn="l">
                        <a:lnSpc>
                          <a:spcPct val="107000"/>
                        </a:lnSpc>
                        <a:spcBef>
                          <a:spcPts val="0"/>
                        </a:spcBef>
                        <a:spcAft>
                          <a:spcPts val="0"/>
                        </a:spcAft>
                        <a:buNone/>
                      </a:pPr>
                      <a:r>
                        <a:rPr lang="en-US" sz="2800"/>
                        <a:t>2</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Issā</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Sự ghen tị</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Danh, nữ</a:t>
                      </a:r>
                      <a:endParaRPr sz="2800">
                        <a:latin typeface="Calibri"/>
                        <a:ea typeface="Calibri"/>
                        <a:cs typeface="Calibri"/>
                        <a:sym typeface="Calibri"/>
                      </a:endParaRPr>
                    </a:p>
                  </a:txBody>
                  <a:tcPr marT="0" marB="0" marR="68575" marL="68575"/>
                </a:tc>
              </a:tr>
              <a:tr h="799225">
                <a:tc>
                  <a:txBody>
                    <a:bodyPr/>
                    <a:lstStyle/>
                    <a:p>
                      <a:pPr indent="0" lvl="0" marL="0" marR="0" rtl="0" algn="l">
                        <a:lnSpc>
                          <a:spcPct val="107000"/>
                        </a:lnSpc>
                        <a:spcBef>
                          <a:spcPts val="0"/>
                        </a:spcBef>
                        <a:spcAft>
                          <a:spcPts val="0"/>
                        </a:spcAft>
                        <a:buNone/>
                      </a:pPr>
                      <a:r>
                        <a:rPr lang="en-US" sz="2800"/>
                        <a:t>3</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Hoti</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Thì, là</a:t>
                      </a:r>
                      <a:endParaRPr sz="28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800"/>
                        <a:t>Động, hiện tại, chủ động</a:t>
                      </a:r>
                      <a:endParaRPr sz="2800">
                        <a:latin typeface="Calibri"/>
                        <a:ea typeface="Calibri"/>
                        <a:cs typeface="Calibri"/>
                        <a:sym typeface="Calibri"/>
                      </a:endParaRPr>
                    </a:p>
                  </a:txBody>
                  <a:tcPr marT="0" marB="0" marR="68575" marL="68575"/>
                </a:tc>
              </a:tr>
              <a:tr h="356075">
                <a:tc gridSpan="2">
                  <a:txBody>
                    <a:bodyPr/>
                    <a:lstStyle/>
                    <a:p>
                      <a:pPr indent="0" lvl="0" marL="0" marR="0" rtl="0" algn="l">
                        <a:lnSpc>
                          <a:spcPct val="107000"/>
                        </a:lnSpc>
                        <a:spcBef>
                          <a:spcPts val="0"/>
                        </a:spcBef>
                        <a:spcAft>
                          <a:spcPts val="0"/>
                        </a:spcAft>
                        <a:buNone/>
                      </a:pPr>
                      <a:r>
                        <a:rPr lang="en-US" sz="2800"/>
                        <a:t>Ghi chú</a:t>
                      </a:r>
                      <a:endParaRPr sz="28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800"/>
                        <a:t>NA</a:t>
                      </a:r>
                      <a:endParaRPr sz="2800">
                        <a:latin typeface="Calibri"/>
                        <a:ea typeface="Calibri"/>
                        <a:cs typeface="Calibri"/>
                        <a:sym typeface="Calibri"/>
                      </a:endParaRPr>
                    </a:p>
                  </a:txBody>
                  <a:tcPr marT="0" marB="0" marR="68575" marL="68575"/>
                </a:tc>
                <a:tc hMerge="1"/>
              </a:tr>
              <a:tr h="799225">
                <a:tc gridSpan="2">
                  <a:txBody>
                    <a:bodyPr/>
                    <a:lstStyle/>
                    <a:p>
                      <a:pPr indent="0" lvl="0" marL="0" marR="0" rtl="0" algn="l">
                        <a:lnSpc>
                          <a:spcPct val="107000"/>
                        </a:lnSpc>
                        <a:spcBef>
                          <a:spcPts val="0"/>
                        </a:spcBef>
                        <a:spcAft>
                          <a:spcPts val="0"/>
                        </a:spcAft>
                        <a:buNone/>
                      </a:pPr>
                      <a:r>
                        <a:rPr lang="en-US" sz="2800"/>
                        <a:t>Câu gốc Latin</a:t>
                      </a:r>
                      <a:endParaRPr sz="28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800"/>
                        <a:t>Caeca invidia est</a:t>
                      </a:r>
                      <a:endParaRPr sz="28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5"/>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TRIẾT PHÁI KHẮC KỶ</a:t>
            </a:r>
            <a:endParaRPr/>
          </a:p>
        </p:txBody>
      </p:sp>
      <p:pic>
        <p:nvPicPr>
          <p:cNvPr descr="A close up of a tree&#10;&#10;Description automatically generated" id="539" name="Google Shape;539;p45"/>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540" name="Google Shape;540;p45"/>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541" name="Google Shape;541;p45"/>
          <p:cNvSpPr txBox="1"/>
          <p:nvPr>
            <p:ph idx="1" type="body"/>
          </p:nvPr>
        </p:nvSpPr>
        <p:spPr>
          <a:xfrm>
            <a:off x="2451099" y="1226092"/>
            <a:ext cx="9405539" cy="983090"/>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000"/>
              <a:buNone/>
            </a:pPr>
            <a:r>
              <a:rPr lang="en-US" sz="3000">
                <a:solidFill>
                  <a:schemeClr val="dk1"/>
                </a:solidFill>
              </a:rPr>
              <a:t>Ekako paññavā hoti mokkho = ekako paññavā hoti pamokkho</a:t>
            </a:r>
            <a:endParaRPr sz="3000">
              <a:solidFill>
                <a:schemeClr val="dk1"/>
              </a:solidFill>
            </a:endParaRPr>
          </a:p>
        </p:txBody>
      </p:sp>
      <p:graphicFrame>
        <p:nvGraphicFramePr>
          <p:cNvPr id="542" name="Google Shape;542;p45"/>
          <p:cNvGraphicFramePr/>
          <p:nvPr/>
        </p:nvGraphicFramePr>
        <p:xfrm>
          <a:off x="2451099" y="2231601"/>
          <a:ext cx="3000000" cy="3000000"/>
        </p:xfrm>
        <a:graphic>
          <a:graphicData uri="http://schemas.openxmlformats.org/drawingml/2006/table">
            <a:tbl>
              <a:tblPr bandRow="1" firstCol="1" firstRow="1">
                <a:noFill/>
                <a:tableStyleId>{829A5093-9E74-4F53-9017-2B725440B370}</a:tableStyleId>
              </a:tblPr>
              <a:tblGrid>
                <a:gridCol w="1030675"/>
                <a:gridCol w="1737925"/>
                <a:gridCol w="3657600"/>
                <a:gridCol w="2979350"/>
              </a:tblGrid>
              <a:tr h="303275">
                <a:tc>
                  <a:txBody>
                    <a:bodyPr/>
                    <a:lstStyle/>
                    <a:p>
                      <a:pPr indent="0" lvl="0" marL="0" marR="0" rtl="0" algn="l">
                        <a:lnSpc>
                          <a:spcPct val="107000"/>
                        </a:lnSpc>
                        <a:spcBef>
                          <a:spcPts val="0"/>
                        </a:spcBef>
                        <a:spcAft>
                          <a:spcPts val="0"/>
                        </a:spcAft>
                        <a:buNone/>
                      </a:pPr>
                      <a:r>
                        <a:rPr lang="en-US" sz="2400"/>
                        <a:t>STT</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Từ vựng Pali </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Nghĩa Việt</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Từ loại</a:t>
                      </a:r>
                      <a:endParaRPr sz="2400">
                        <a:latin typeface="Calibri"/>
                        <a:ea typeface="Calibri"/>
                        <a:cs typeface="Calibri"/>
                        <a:sym typeface="Calibri"/>
                      </a:endParaRPr>
                    </a:p>
                  </a:txBody>
                  <a:tcPr marT="0" marB="0" marR="68575" marL="68575"/>
                </a:tc>
              </a:tr>
              <a:tr h="303275">
                <a:tc>
                  <a:txBody>
                    <a:bodyPr/>
                    <a:lstStyle/>
                    <a:p>
                      <a:pPr indent="0" lvl="0" marL="0" marR="0" rtl="0" algn="l">
                        <a:lnSpc>
                          <a:spcPct val="107000"/>
                        </a:lnSpc>
                        <a:spcBef>
                          <a:spcPts val="0"/>
                        </a:spcBef>
                        <a:spcAft>
                          <a:spcPts val="0"/>
                        </a:spcAft>
                        <a:buNone/>
                      </a:pPr>
                      <a:r>
                        <a:rPr lang="en-US" sz="2400"/>
                        <a:t>1</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Ekaka</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Duy nhất, chỉ có</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Tính </a:t>
                      </a:r>
                      <a:endParaRPr sz="2400">
                        <a:latin typeface="Calibri"/>
                        <a:ea typeface="Calibri"/>
                        <a:cs typeface="Calibri"/>
                        <a:sym typeface="Calibri"/>
                      </a:endParaRPr>
                    </a:p>
                  </a:txBody>
                  <a:tcPr marT="0" marB="0" marR="68575" marL="68575"/>
                </a:tc>
              </a:tr>
              <a:tr h="620600">
                <a:tc>
                  <a:txBody>
                    <a:bodyPr/>
                    <a:lstStyle/>
                    <a:p>
                      <a:pPr indent="0" lvl="0" marL="0" marR="0" rtl="0" algn="l">
                        <a:lnSpc>
                          <a:spcPct val="107000"/>
                        </a:lnSpc>
                        <a:spcBef>
                          <a:spcPts val="0"/>
                        </a:spcBef>
                        <a:spcAft>
                          <a:spcPts val="0"/>
                        </a:spcAft>
                        <a:buNone/>
                      </a:pPr>
                      <a:r>
                        <a:rPr lang="en-US" sz="2400"/>
                        <a:t>2</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Paññavā</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Người có trí tuệ [Chủ cách số ít của Paññavant]</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Danh, nam</a:t>
                      </a:r>
                      <a:endParaRPr sz="2400">
                        <a:latin typeface="Calibri"/>
                        <a:ea typeface="Calibri"/>
                        <a:cs typeface="Calibri"/>
                        <a:sym typeface="Calibri"/>
                      </a:endParaRPr>
                    </a:p>
                  </a:txBody>
                  <a:tcPr marT="0" marB="0" marR="68575" marL="68575"/>
                </a:tc>
              </a:tr>
              <a:tr h="303275">
                <a:tc>
                  <a:txBody>
                    <a:bodyPr/>
                    <a:lstStyle/>
                    <a:p>
                      <a:pPr indent="0" lvl="0" marL="0" marR="0" rtl="0" algn="l">
                        <a:lnSpc>
                          <a:spcPct val="107000"/>
                        </a:lnSpc>
                        <a:spcBef>
                          <a:spcPts val="0"/>
                        </a:spcBef>
                        <a:spcAft>
                          <a:spcPts val="0"/>
                        </a:spcAft>
                        <a:buNone/>
                      </a:pPr>
                      <a:r>
                        <a:rPr lang="en-US" sz="2400"/>
                        <a:t>3</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Mokkha</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Tự do</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Tính</a:t>
                      </a:r>
                      <a:endParaRPr sz="2400">
                        <a:latin typeface="Calibri"/>
                        <a:ea typeface="Calibri"/>
                        <a:cs typeface="Calibri"/>
                        <a:sym typeface="Calibri"/>
                      </a:endParaRPr>
                    </a:p>
                  </a:txBody>
                  <a:tcPr marT="0" marB="0" marR="68575" marL="68575"/>
                </a:tc>
              </a:tr>
              <a:tr h="303275">
                <a:tc>
                  <a:txBody>
                    <a:bodyPr/>
                    <a:lstStyle/>
                    <a:p>
                      <a:pPr indent="0" lvl="0" marL="0" marR="0" rtl="0" algn="l">
                        <a:lnSpc>
                          <a:spcPct val="107000"/>
                        </a:lnSpc>
                        <a:spcBef>
                          <a:spcPts val="0"/>
                        </a:spcBef>
                        <a:spcAft>
                          <a:spcPts val="0"/>
                        </a:spcAft>
                        <a:buNone/>
                      </a:pPr>
                      <a:r>
                        <a:rPr lang="en-US" sz="2400"/>
                        <a:t>4</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Pamokkha</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Tự do</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Tính</a:t>
                      </a:r>
                      <a:endParaRPr sz="2400">
                        <a:latin typeface="Calibri"/>
                        <a:ea typeface="Calibri"/>
                        <a:cs typeface="Calibri"/>
                        <a:sym typeface="Calibri"/>
                      </a:endParaRPr>
                    </a:p>
                  </a:txBody>
                  <a:tcPr marT="0" marB="0" marR="68575" marL="68575"/>
                </a:tc>
              </a:tr>
              <a:tr h="1889950">
                <a:tc gridSpan="2">
                  <a:txBody>
                    <a:bodyPr/>
                    <a:lstStyle/>
                    <a:p>
                      <a:pPr indent="0" lvl="0" marL="0" marR="0" rtl="0" algn="l">
                        <a:lnSpc>
                          <a:spcPct val="107000"/>
                        </a:lnSpc>
                        <a:spcBef>
                          <a:spcPts val="0"/>
                        </a:spcBef>
                        <a:spcAft>
                          <a:spcPts val="0"/>
                        </a:spcAft>
                        <a:buNone/>
                      </a:pPr>
                      <a:r>
                        <a:rPr lang="en-US" sz="2400"/>
                        <a:t>Ghi chú ngữ pháp</a:t>
                      </a:r>
                      <a:endParaRPr sz="24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400"/>
                        <a:t>Có khi đuôi tính từ khác với đuôi danh từ. Khi đó, theo nguyên tắc: danh từ và tính từ có cùng tính, cùng số, cùng cách.</a:t>
                      </a:r>
                      <a:endParaRPr/>
                    </a:p>
                    <a:p>
                      <a:pPr indent="0" lvl="0" marL="0" marR="0" rtl="0" algn="l">
                        <a:lnSpc>
                          <a:spcPct val="107000"/>
                        </a:lnSpc>
                        <a:spcBef>
                          <a:spcPts val="0"/>
                        </a:spcBef>
                        <a:spcAft>
                          <a:spcPts val="0"/>
                        </a:spcAft>
                        <a:buNone/>
                      </a:pPr>
                      <a:r>
                        <a:rPr lang="en-US" sz="2400"/>
                        <a:t> </a:t>
                      </a:r>
                      <a:endParaRPr/>
                    </a:p>
                    <a:p>
                      <a:pPr indent="0" lvl="0" marL="0" marR="0" rtl="0" algn="l">
                        <a:lnSpc>
                          <a:spcPct val="107000"/>
                        </a:lnSpc>
                        <a:spcBef>
                          <a:spcPts val="0"/>
                        </a:spcBef>
                        <a:spcAft>
                          <a:spcPts val="0"/>
                        </a:spcAft>
                        <a:buNone/>
                      </a:pPr>
                      <a:r>
                        <a:rPr lang="en-US" sz="2400"/>
                        <a:t>Ekako, mokkho, pamokkho =&gt; chủ cách</a:t>
                      </a:r>
                      <a:endParaRPr sz="2400">
                        <a:latin typeface="Calibri"/>
                        <a:ea typeface="Calibri"/>
                        <a:cs typeface="Calibri"/>
                        <a:sym typeface="Calibri"/>
                      </a:endParaRPr>
                    </a:p>
                  </a:txBody>
                  <a:tcPr marT="0" marB="0" marR="68575" marL="68575"/>
                </a:tc>
                <a:tc hMerge="1"/>
              </a:tr>
              <a:tr h="303275">
                <a:tc gridSpan="2">
                  <a:txBody>
                    <a:bodyPr/>
                    <a:lstStyle/>
                    <a:p>
                      <a:pPr indent="0" lvl="0" marL="0" marR="0" rtl="0" algn="l">
                        <a:lnSpc>
                          <a:spcPct val="107000"/>
                        </a:lnSpc>
                        <a:spcBef>
                          <a:spcPts val="0"/>
                        </a:spcBef>
                        <a:spcAft>
                          <a:spcPts val="0"/>
                        </a:spcAft>
                        <a:buNone/>
                      </a:pPr>
                      <a:r>
                        <a:rPr lang="en-US" sz="2400"/>
                        <a:t>Câu gốc Hy Lạp cổ</a:t>
                      </a:r>
                      <a:endParaRPr sz="24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400"/>
                        <a:t>Mounos sophos estin eleutheros</a:t>
                      </a:r>
                      <a:endParaRPr sz="24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6"/>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ARISTOTLE</a:t>
            </a:r>
            <a:endParaRPr/>
          </a:p>
        </p:txBody>
      </p:sp>
      <p:pic>
        <p:nvPicPr>
          <p:cNvPr descr="A close up of a tree&#10;&#10;Description automatically generated" id="548" name="Google Shape;548;p46"/>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549" name="Google Shape;549;p46"/>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550" name="Google Shape;550;p46"/>
          <p:cNvSpPr txBox="1"/>
          <p:nvPr>
            <p:ph idx="1" type="body"/>
          </p:nvPr>
        </p:nvSpPr>
        <p:spPr>
          <a:xfrm>
            <a:off x="2451099" y="1226092"/>
            <a:ext cx="9405539" cy="578324"/>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000"/>
              <a:buNone/>
            </a:pPr>
            <a:r>
              <a:rPr lang="en-US" sz="3000">
                <a:solidFill>
                  <a:schemeClr val="dk1"/>
                </a:solidFill>
              </a:rPr>
              <a:t>Saccena ekako kusalo hoti āhuneyyo </a:t>
            </a:r>
            <a:endParaRPr/>
          </a:p>
        </p:txBody>
      </p:sp>
      <p:graphicFrame>
        <p:nvGraphicFramePr>
          <p:cNvPr id="551" name="Google Shape;551;p46"/>
          <p:cNvGraphicFramePr/>
          <p:nvPr/>
        </p:nvGraphicFramePr>
        <p:xfrm>
          <a:off x="2473011" y="1892190"/>
          <a:ext cx="3000000" cy="3000000"/>
        </p:xfrm>
        <a:graphic>
          <a:graphicData uri="http://schemas.openxmlformats.org/drawingml/2006/table">
            <a:tbl>
              <a:tblPr bandRow="1" firstCol="1" firstRow="1">
                <a:noFill/>
                <a:tableStyleId>{829A5093-9E74-4F53-9017-2B725440B370}</a:tableStyleId>
              </a:tblPr>
              <a:tblGrid>
                <a:gridCol w="1028275"/>
                <a:gridCol w="1509625"/>
                <a:gridCol w="5010900"/>
                <a:gridCol w="1834825"/>
              </a:tblGrid>
              <a:tr h="540775">
                <a:tc>
                  <a:txBody>
                    <a:bodyPr/>
                    <a:lstStyle/>
                    <a:p>
                      <a:pPr indent="0" lvl="0" marL="0" marR="0" rtl="0" algn="l">
                        <a:lnSpc>
                          <a:spcPct val="107000"/>
                        </a:lnSpc>
                        <a:spcBef>
                          <a:spcPts val="0"/>
                        </a:spcBef>
                        <a:spcAft>
                          <a:spcPts val="0"/>
                        </a:spcAft>
                        <a:buNone/>
                      </a:pPr>
                      <a:r>
                        <a:rPr lang="en-US" sz="2400"/>
                        <a:t>STT</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Từ vựng Pali </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Nghĩa Việt</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Từ loại</a:t>
                      </a:r>
                      <a:endParaRPr sz="2400">
                        <a:latin typeface="Calibri"/>
                        <a:ea typeface="Calibri"/>
                        <a:cs typeface="Calibri"/>
                        <a:sym typeface="Calibri"/>
                      </a:endParaRPr>
                    </a:p>
                  </a:txBody>
                  <a:tcPr marT="0" marB="0" marR="68575" marL="68575"/>
                </a:tc>
              </a:tr>
              <a:tr h="1106625">
                <a:tc>
                  <a:txBody>
                    <a:bodyPr/>
                    <a:lstStyle/>
                    <a:p>
                      <a:pPr indent="0" lvl="0" marL="0" marR="0" rtl="0" algn="l">
                        <a:lnSpc>
                          <a:spcPct val="107000"/>
                        </a:lnSpc>
                        <a:spcBef>
                          <a:spcPts val="0"/>
                        </a:spcBef>
                        <a:spcAft>
                          <a:spcPts val="0"/>
                        </a:spcAft>
                        <a:buNone/>
                      </a:pPr>
                      <a:r>
                        <a:rPr lang="en-US" sz="2400"/>
                        <a:t>1</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Saccena</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Theo chân lý, theo sự thật [dụng cụ cách số ít của sacca]</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Danh, trung</a:t>
                      </a:r>
                      <a:endParaRPr sz="2400">
                        <a:latin typeface="Calibri"/>
                        <a:ea typeface="Calibri"/>
                        <a:cs typeface="Calibri"/>
                        <a:sym typeface="Calibri"/>
                      </a:endParaRPr>
                    </a:p>
                  </a:txBody>
                  <a:tcPr marT="0" marB="0" marR="68575" marL="68575"/>
                </a:tc>
              </a:tr>
              <a:tr h="540775">
                <a:tc>
                  <a:txBody>
                    <a:bodyPr/>
                    <a:lstStyle/>
                    <a:p>
                      <a:pPr indent="0" lvl="0" marL="0" marR="0" rtl="0" algn="l">
                        <a:lnSpc>
                          <a:spcPct val="107000"/>
                        </a:lnSpc>
                        <a:spcBef>
                          <a:spcPts val="0"/>
                        </a:spcBef>
                        <a:spcAft>
                          <a:spcPts val="0"/>
                        </a:spcAft>
                        <a:buNone/>
                      </a:pPr>
                      <a:r>
                        <a:rPr lang="en-US" sz="2400"/>
                        <a:t>2</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Ekaka</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Duy nhất, chỉ có</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Tính</a:t>
                      </a:r>
                      <a:endParaRPr sz="2400">
                        <a:latin typeface="Calibri"/>
                        <a:ea typeface="Calibri"/>
                        <a:cs typeface="Calibri"/>
                        <a:sym typeface="Calibri"/>
                      </a:endParaRPr>
                    </a:p>
                  </a:txBody>
                  <a:tcPr marT="0" marB="0" marR="68575" marL="68575"/>
                </a:tc>
              </a:tr>
              <a:tr h="540775">
                <a:tc>
                  <a:txBody>
                    <a:bodyPr/>
                    <a:lstStyle/>
                    <a:p>
                      <a:pPr indent="0" lvl="0" marL="0" marR="0" rtl="0" algn="l">
                        <a:lnSpc>
                          <a:spcPct val="107000"/>
                        </a:lnSpc>
                        <a:spcBef>
                          <a:spcPts val="0"/>
                        </a:spcBef>
                        <a:spcAft>
                          <a:spcPts val="0"/>
                        </a:spcAft>
                        <a:buNone/>
                      </a:pPr>
                      <a:r>
                        <a:rPr lang="en-US" sz="2400"/>
                        <a:t>3</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Kusalo</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Người tốt</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Danh, nam</a:t>
                      </a:r>
                      <a:endParaRPr sz="2400">
                        <a:latin typeface="Calibri"/>
                        <a:ea typeface="Calibri"/>
                        <a:cs typeface="Calibri"/>
                        <a:sym typeface="Calibri"/>
                      </a:endParaRPr>
                    </a:p>
                  </a:txBody>
                  <a:tcPr marT="0" marB="0" marR="68575" marL="68575"/>
                </a:tc>
              </a:tr>
              <a:tr h="1106625">
                <a:tc>
                  <a:txBody>
                    <a:bodyPr/>
                    <a:lstStyle/>
                    <a:p>
                      <a:pPr indent="0" lvl="0" marL="0" marR="0" rtl="0" algn="l">
                        <a:lnSpc>
                          <a:spcPct val="107000"/>
                        </a:lnSpc>
                        <a:spcBef>
                          <a:spcPts val="0"/>
                        </a:spcBef>
                        <a:spcAft>
                          <a:spcPts val="0"/>
                        </a:spcAft>
                        <a:buNone/>
                      </a:pPr>
                      <a:r>
                        <a:rPr lang="en-US" sz="2400"/>
                        <a:t>4</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Hoti</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Thì, là</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Động, hiện tại, chủ động</a:t>
                      </a:r>
                      <a:endParaRPr sz="2400">
                        <a:latin typeface="Calibri"/>
                        <a:ea typeface="Calibri"/>
                        <a:cs typeface="Calibri"/>
                        <a:sym typeface="Calibri"/>
                      </a:endParaRPr>
                    </a:p>
                  </a:txBody>
                  <a:tcPr marT="0" marB="0" marR="68575" marL="68575"/>
                </a:tc>
              </a:tr>
              <a:tr h="540775">
                <a:tc>
                  <a:txBody>
                    <a:bodyPr/>
                    <a:lstStyle/>
                    <a:p>
                      <a:pPr indent="0" lvl="0" marL="0" marR="0" rtl="0" algn="l">
                        <a:lnSpc>
                          <a:spcPct val="107000"/>
                        </a:lnSpc>
                        <a:spcBef>
                          <a:spcPts val="0"/>
                        </a:spcBef>
                        <a:spcAft>
                          <a:spcPts val="0"/>
                        </a:spcAft>
                        <a:buNone/>
                      </a:pPr>
                      <a:r>
                        <a:rPr lang="en-US" sz="2400"/>
                        <a:t>5</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Āhuneyya</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Được tôn vinh</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Tính</a:t>
                      </a:r>
                      <a:endParaRPr sz="2400">
                        <a:latin typeface="Calibri"/>
                        <a:ea typeface="Calibri"/>
                        <a:cs typeface="Calibri"/>
                        <a:sym typeface="Calibri"/>
                      </a:endParaRPr>
                    </a:p>
                  </a:txBody>
                  <a:tcPr marT="0" marB="0" marR="68575" marL="68575"/>
                </a:tc>
              </a:tr>
              <a:tr h="540775">
                <a:tc gridSpan="2">
                  <a:txBody>
                    <a:bodyPr/>
                    <a:lstStyle/>
                    <a:p>
                      <a:pPr indent="0" lvl="0" marL="0" marR="0" rtl="0" algn="l">
                        <a:lnSpc>
                          <a:spcPct val="107000"/>
                        </a:lnSpc>
                        <a:spcBef>
                          <a:spcPts val="0"/>
                        </a:spcBef>
                        <a:spcAft>
                          <a:spcPts val="0"/>
                        </a:spcAft>
                        <a:buNone/>
                      </a:pPr>
                      <a:r>
                        <a:rPr lang="en-US" sz="2400"/>
                        <a:t>Câu gốc Hy Lạp cổ</a:t>
                      </a:r>
                      <a:endParaRPr sz="24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400"/>
                        <a:t>Kata aletheien mounos agathos esti timetos</a:t>
                      </a:r>
                      <a:endParaRPr sz="24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7"/>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NGẠN NGỮ LATIN</a:t>
            </a:r>
            <a:endParaRPr/>
          </a:p>
        </p:txBody>
      </p:sp>
      <p:pic>
        <p:nvPicPr>
          <p:cNvPr descr="A close up of a tree&#10;&#10;Description automatically generated" id="557" name="Google Shape;557;p47"/>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558" name="Google Shape;558;p47"/>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559" name="Google Shape;559;p47"/>
          <p:cNvSpPr txBox="1"/>
          <p:nvPr>
            <p:ph idx="1" type="body"/>
          </p:nvPr>
        </p:nvSpPr>
        <p:spPr>
          <a:xfrm>
            <a:off x="2451097" y="1355989"/>
            <a:ext cx="9405539" cy="578324"/>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000"/>
              <a:buNone/>
            </a:pPr>
            <a:r>
              <a:rPr lang="en-US" sz="3000">
                <a:solidFill>
                  <a:schemeClr val="dk1"/>
                </a:solidFill>
              </a:rPr>
              <a:t>Maggo pubbo maggo hoti anītiko  </a:t>
            </a:r>
            <a:endParaRPr/>
          </a:p>
        </p:txBody>
      </p:sp>
      <p:graphicFrame>
        <p:nvGraphicFramePr>
          <p:cNvPr id="560" name="Google Shape;560;p47"/>
          <p:cNvGraphicFramePr/>
          <p:nvPr/>
        </p:nvGraphicFramePr>
        <p:xfrm>
          <a:off x="2451097" y="2111015"/>
          <a:ext cx="3000000" cy="3000000"/>
        </p:xfrm>
        <a:graphic>
          <a:graphicData uri="http://schemas.openxmlformats.org/drawingml/2006/table">
            <a:tbl>
              <a:tblPr bandRow="1" firstCol="1" firstRow="1">
                <a:noFill/>
                <a:tableStyleId>{829A5093-9E74-4F53-9017-2B725440B370}</a:tableStyleId>
              </a:tblPr>
              <a:tblGrid>
                <a:gridCol w="1030675"/>
                <a:gridCol w="2513075"/>
                <a:gridCol w="3510375"/>
                <a:gridCol w="2351375"/>
              </a:tblGrid>
              <a:tr h="613975">
                <a:tc>
                  <a:txBody>
                    <a:bodyPr/>
                    <a:lstStyle/>
                    <a:p>
                      <a:pPr indent="0" lvl="0" marL="0" marR="0" rtl="0" algn="l">
                        <a:lnSpc>
                          <a:spcPct val="107000"/>
                        </a:lnSpc>
                        <a:spcBef>
                          <a:spcPts val="0"/>
                        </a:spcBef>
                        <a:spcAft>
                          <a:spcPts val="0"/>
                        </a:spcAft>
                        <a:buNone/>
                      </a:pPr>
                      <a:r>
                        <a:rPr lang="en-US" sz="2600"/>
                        <a:t>STT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vựng Pali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Nghĩa Việt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loại</a:t>
                      </a:r>
                      <a:endParaRPr sz="2600">
                        <a:latin typeface="Calibri"/>
                        <a:ea typeface="Calibri"/>
                        <a:cs typeface="Calibri"/>
                        <a:sym typeface="Calibri"/>
                      </a:endParaRPr>
                    </a:p>
                  </a:txBody>
                  <a:tcPr marT="0" marB="0" marR="68575" marL="68575"/>
                </a:tc>
              </a:tr>
              <a:tr h="613975">
                <a:tc>
                  <a:txBody>
                    <a:bodyPr/>
                    <a:lstStyle/>
                    <a:p>
                      <a:pPr indent="0" lvl="0" marL="0" marR="0" rtl="0" algn="l">
                        <a:lnSpc>
                          <a:spcPct val="107000"/>
                        </a:lnSpc>
                        <a:spcBef>
                          <a:spcPts val="0"/>
                        </a:spcBef>
                        <a:spcAft>
                          <a:spcPts val="0"/>
                        </a:spcAft>
                        <a:buNone/>
                      </a:pPr>
                      <a:r>
                        <a:rPr lang="en-US" sz="2600"/>
                        <a:t>1</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Maggo</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Con đường, hành trình</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nam</a:t>
                      </a:r>
                      <a:endParaRPr sz="2600">
                        <a:latin typeface="Calibri"/>
                        <a:ea typeface="Calibri"/>
                        <a:cs typeface="Calibri"/>
                        <a:sym typeface="Calibri"/>
                      </a:endParaRPr>
                    </a:p>
                  </a:txBody>
                  <a:tcPr marT="0" marB="0" marR="68575" marL="68575"/>
                </a:tc>
              </a:tr>
              <a:tr h="613975">
                <a:tc>
                  <a:txBody>
                    <a:bodyPr/>
                    <a:lstStyle/>
                    <a:p>
                      <a:pPr indent="0" lvl="0" marL="0" marR="0" rtl="0" algn="l">
                        <a:lnSpc>
                          <a:spcPct val="107000"/>
                        </a:lnSpc>
                        <a:spcBef>
                          <a:spcPts val="0"/>
                        </a:spcBef>
                        <a:spcAft>
                          <a:spcPts val="0"/>
                        </a:spcAft>
                        <a:buNone/>
                      </a:pPr>
                      <a:r>
                        <a:rPr lang="en-US" sz="2600"/>
                        <a:t>2</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Pubba</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Xưa, cổ</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Tính</a:t>
                      </a:r>
                      <a:endParaRPr sz="2600">
                        <a:latin typeface="Calibri"/>
                        <a:ea typeface="Calibri"/>
                        <a:cs typeface="Calibri"/>
                        <a:sym typeface="Calibri"/>
                      </a:endParaRPr>
                    </a:p>
                  </a:txBody>
                  <a:tcPr marT="0" marB="0" marR="68575" marL="68575"/>
                </a:tc>
              </a:tr>
              <a:tr h="1256450">
                <a:tc>
                  <a:txBody>
                    <a:bodyPr/>
                    <a:lstStyle/>
                    <a:p>
                      <a:pPr indent="0" lvl="0" marL="0" marR="0" rtl="0" algn="l">
                        <a:lnSpc>
                          <a:spcPct val="107000"/>
                        </a:lnSpc>
                        <a:spcBef>
                          <a:spcPts val="0"/>
                        </a:spcBef>
                        <a:spcAft>
                          <a:spcPts val="0"/>
                        </a:spcAft>
                        <a:buNone/>
                      </a:pPr>
                      <a:r>
                        <a:rPr lang="en-US" sz="2600"/>
                        <a:t>3</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Hoti</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Thì, là</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Động, hiện tại, chủ động</a:t>
                      </a:r>
                      <a:endParaRPr sz="2600">
                        <a:latin typeface="Calibri"/>
                        <a:ea typeface="Calibri"/>
                        <a:cs typeface="Calibri"/>
                        <a:sym typeface="Calibri"/>
                      </a:endParaRPr>
                    </a:p>
                  </a:txBody>
                  <a:tcPr marT="0" marB="0" marR="68575" marL="68575"/>
                </a:tc>
              </a:tr>
              <a:tr h="613975">
                <a:tc>
                  <a:txBody>
                    <a:bodyPr/>
                    <a:lstStyle/>
                    <a:p>
                      <a:pPr indent="0" lvl="0" marL="0" marR="0" rtl="0" algn="l">
                        <a:lnSpc>
                          <a:spcPct val="107000"/>
                        </a:lnSpc>
                        <a:spcBef>
                          <a:spcPts val="0"/>
                        </a:spcBef>
                        <a:spcAft>
                          <a:spcPts val="0"/>
                        </a:spcAft>
                        <a:buNone/>
                      </a:pPr>
                      <a:r>
                        <a:rPr lang="en-US" sz="2600"/>
                        <a:t>4</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Anītika</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An toàn</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Tính</a:t>
                      </a:r>
                      <a:endParaRPr sz="2600">
                        <a:latin typeface="Calibri"/>
                        <a:ea typeface="Calibri"/>
                        <a:cs typeface="Calibri"/>
                        <a:sym typeface="Calibri"/>
                      </a:endParaRPr>
                    </a:p>
                  </a:txBody>
                  <a:tcPr marT="0" marB="0" marR="68575" marL="68575"/>
                </a:tc>
              </a:tr>
              <a:tr h="613975">
                <a:tc gridSpan="2">
                  <a:txBody>
                    <a:bodyPr/>
                    <a:lstStyle/>
                    <a:p>
                      <a:pPr indent="0" lvl="0" marL="0" marR="0" rtl="0" algn="l">
                        <a:lnSpc>
                          <a:spcPct val="107000"/>
                        </a:lnSpc>
                        <a:spcBef>
                          <a:spcPts val="0"/>
                        </a:spcBef>
                        <a:spcAft>
                          <a:spcPts val="0"/>
                        </a:spcAft>
                        <a:buNone/>
                      </a:pPr>
                      <a:r>
                        <a:rPr lang="en-US" sz="2600"/>
                        <a:t>Câu gốc Latin</a:t>
                      </a:r>
                      <a:endParaRPr sz="26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600"/>
                        <a:t>Via antiqua via est tuta</a:t>
                      </a:r>
                      <a:endParaRPr sz="26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8"/>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PHẬT NGÔN</a:t>
            </a:r>
            <a:endParaRPr/>
          </a:p>
        </p:txBody>
      </p:sp>
      <p:pic>
        <p:nvPicPr>
          <p:cNvPr descr="A close up of a tree&#10;&#10;Description automatically generated" id="566" name="Google Shape;566;p48"/>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567" name="Google Shape;567;p48"/>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568" name="Google Shape;568;p48"/>
          <p:cNvSpPr txBox="1"/>
          <p:nvPr>
            <p:ph idx="1" type="body"/>
          </p:nvPr>
        </p:nvSpPr>
        <p:spPr>
          <a:xfrm>
            <a:off x="2460063" y="921470"/>
            <a:ext cx="9405539" cy="2081884"/>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000"/>
              <a:buNone/>
            </a:pPr>
            <a:r>
              <a:rPr lang="en-US" sz="3000">
                <a:solidFill>
                  <a:schemeClr val="dk1"/>
                </a:solidFill>
              </a:rPr>
              <a:t>Appamādañca medhāvī dhammaṃ seṭṭhamva rakkhati = appamādaṃ ca medhāvī dhammaṃ seṭṭhaṃ iva rakkhati</a:t>
            </a:r>
            <a:endParaRPr sz="3000">
              <a:solidFill>
                <a:schemeClr val="dk1"/>
              </a:solidFill>
            </a:endParaRPr>
          </a:p>
        </p:txBody>
      </p:sp>
      <p:graphicFrame>
        <p:nvGraphicFramePr>
          <p:cNvPr id="569" name="Google Shape;569;p48"/>
          <p:cNvGraphicFramePr/>
          <p:nvPr/>
        </p:nvGraphicFramePr>
        <p:xfrm>
          <a:off x="2460063" y="2464054"/>
          <a:ext cx="3000000" cy="3000000"/>
        </p:xfrm>
        <a:graphic>
          <a:graphicData uri="http://schemas.openxmlformats.org/drawingml/2006/table">
            <a:tbl>
              <a:tblPr bandRow="1" firstCol="1" firstRow="1">
                <a:noFill/>
                <a:tableStyleId>{829A5093-9E74-4F53-9017-2B725440B370}</a:tableStyleId>
              </a:tblPr>
              <a:tblGrid>
                <a:gridCol w="1030675"/>
                <a:gridCol w="2016800"/>
                <a:gridCol w="4006650"/>
                <a:gridCol w="2351375"/>
              </a:tblGrid>
              <a:tr h="372075">
                <a:tc>
                  <a:txBody>
                    <a:bodyPr/>
                    <a:lstStyle/>
                    <a:p>
                      <a:pPr indent="0" lvl="0" marL="0" marR="0" rtl="0" algn="l">
                        <a:lnSpc>
                          <a:spcPct val="107000"/>
                        </a:lnSpc>
                        <a:spcBef>
                          <a:spcPts val="0"/>
                        </a:spcBef>
                        <a:spcAft>
                          <a:spcPts val="0"/>
                        </a:spcAft>
                        <a:buNone/>
                      </a:pPr>
                      <a:r>
                        <a:rPr lang="en-US" sz="2400"/>
                        <a:t>STT</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Từ vựng Pali </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Nghĩa Việt</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Từ loại</a:t>
                      </a:r>
                      <a:endParaRPr sz="2400">
                        <a:latin typeface="Calibri"/>
                        <a:ea typeface="Calibri"/>
                        <a:cs typeface="Calibri"/>
                        <a:sym typeface="Calibri"/>
                      </a:endParaRPr>
                    </a:p>
                  </a:txBody>
                  <a:tcPr marT="0" marB="0" marR="68575" marL="68575"/>
                </a:tc>
              </a:tr>
              <a:tr h="372075">
                <a:tc>
                  <a:txBody>
                    <a:bodyPr/>
                    <a:lstStyle/>
                    <a:p>
                      <a:pPr indent="0" lvl="0" marL="0" marR="0" rtl="0" algn="l">
                        <a:lnSpc>
                          <a:spcPct val="107000"/>
                        </a:lnSpc>
                        <a:spcBef>
                          <a:spcPts val="0"/>
                        </a:spcBef>
                        <a:spcAft>
                          <a:spcPts val="0"/>
                        </a:spcAft>
                        <a:buNone/>
                      </a:pPr>
                      <a:r>
                        <a:rPr lang="en-US" sz="2400"/>
                        <a:t>1</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Pamādo</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Sự dễ duôi</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Danh, nam</a:t>
                      </a:r>
                      <a:endParaRPr sz="2400">
                        <a:latin typeface="Calibri"/>
                        <a:ea typeface="Calibri"/>
                        <a:cs typeface="Calibri"/>
                        <a:sym typeface="Calibri"/>
                      </a:endParaRPr>
                    </a:p>
                  </a:txBody>
                  <a:tcPr marT="0" marB="0" marR="68575" marL="68575"/>
                </a:tc>
              </a:tr>
              <a:tr h="372075">
                <a:tc>
                  <a:txBody>
                    <a:bodyPr/>
                    <a:lstStyle/>
                    <a:p>
                      <a:pPr indent="0" lvl="0" marL="0" marR="0" rtl="0" algn="l">
                        <a:lnSpc>
                          <a:spcPct val="107000"/>
                        </a:lnSpc>
                        <a:spcBef>
                          <a:spcPts val="0"/>
                        </a:spcBef>
                        <a:spcAft>
                          <a:spcPts val="0"/>
                        </a:spcAft>
                        <a:buNone/>
                      </a:pPr>
                      <a:r>
                        <a:rPr lang="en-US" sz="2400"/>
                        <a:t>2</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Ca</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Và, hoặc</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Phụ</a:t>
                      </a:r>
                      <a:endParaRPr sz="2400">
                        <a:latin typeface="Calibri"/>
                        <a:ea typeface="Calibri"/>
                        <a:cs typeface="Calibri"/>
                        <a:sym typeface="Calibri"/>
                      </a:endParaRPr>
                    </a:p>
                  </a:txBody>
                  <a:tcPr marT="0" marB="0" marR="68575" marL="68575"/>
                </a:tc>
              </a:tr>
              <a:tr h="727650">
                <a:tc>
                  <a:txBody>
                    <a:bodyPr/>
                    <a:lstStyle/>
                    <a:p>
                      <a:pPr indent="0" lvl="0" marL="0" marR="0" rtl="0" algn="l">
                        <a:lnSpc>
                          <a:spcPct val="107000"/>
                        </a:lnSpc>
                        <a:spcBef>
                          <a:spcPts val="0"/>
                        </a:spcBef>
                        <a:spcAft>
                          <a:spcPts val="0"/>
                        </a:spcAft>
                        <a:buNone/>
                      </a:pPr>
                      <a:r>
                        <a:rPr lang="en-US" sz="2400"/>
                        <a:t>3</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Medhāvī</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Bậc trí [Chủ cách số ít của Medhāvin]</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Danh, nam</a:t>
                      </a:r>
                      <a:endParaRPr sz="2400">
                        <a:latin typeface="Calibri"/>
                        <a:ea typeface="Calibri"/>
                        <a:cs typeface="Calibri"/>
                        <a:sym typeface="Calibri"/>
                      </a:endParaRPr>
                    </a:p>
                  </a:txBody>
                  <a:tcPr marT="0" marB="0" marR="68575" marL="68575"/>
                </a:tc>
              </a:tr>
              <a:tr h="372075">
                <a:tc>
                  <a:txBody>
                    <a:bodyPr/>
                    <a:lstStyle/>
                    <a:p>
                      <a:pPr indent="0" lvl="0" marL="0" marR="0" rtl="0" algn="l">
                        <a:lnSpc>
                          <a:spcPct val="107000"/>
                        </a:lnSpc>
                        <a:spcBef>
                          <a:spcPts val="0"/>
                        </a:spcBef>
                        <a:spcAft>
                          <a:spcPts val="0"/>
                        </a:spcAft>
                        <a:buNone/>
                      </a:pPr>
                      <a:r>
                        <a:rPr lang="en-US" sz="2400"/>
                        <a:t>4</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Dhammo</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Pháp</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Danh, nam</a:t>
                      </a:r>
                      <a:endParaRPr sz="2400">
                        <a:latin typeface="Calibri"/>
                        <a:ea typeface="Calibri"/>
                        <a:cs typeface="Calibri"/>
                        <a:sym typeface="Calibri"/>
                      </a:endParaRPr>
                    </a:p>
                  </a:txBody>
                  <a:tcPr marT="0" marB="0" marR="68575" marL="68575"/>
                </a:tc>
              </a:tr>
              <a:tr h="372075">
                <a:tc>
                  <a:txBody>
                    <a:bodyPr/>
                    <a:lstStyle/>
                    <a:p>
                      <a:pPr indent="0" lvl="0" marL="0" marR="0" rtl="0" algn="l">
                        <a:lnSpc>
                          <a:spcPct val="107000"/>
                        </a:lnSpc>
                        <a:spcBef>
                          <a:spcPts val="0"/>
                        </a:spcBef>
                        <a:spcAft>
                          <a:spcPts val="0"/>
                        </a:spcAft>
                        <a:buNone/>
                      </a:pPr>
                      <a:r>
                        <a:rPr lang="en-US" sz="2400"/>
                        <a:t>5</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Seṭṭha</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Tối thượng</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Tính</a:t>
                      </a:r>
                      <a:endParaRPr sz="2400">
                        <a:latin typeface="Calibri"/>
                        <a:ea typeface="Calibri"/>
                        <a:cs typeface="Calibri"/>
                        <a:sym typeface="Calibri"/>
                      </a:endParaRPr>
                    </a:p>
                  </a:txBody>
                  <a:tcPr marT="0" marB="0" marR="68575" marL="68575"/>
                </a:tc>
              </a:tr>
              <a:tr h="372075">
                <a:tc>
                  <a:txBody>
                    <a:bodyPr/>
                    <a:lstStyle/>
                    <a:p>
                      <a:pPr indent="0" lvl="0" marL="0" marR="0" rtl="0" algn="l">
                        <a:lnSpc>
                          <a:spcPct val="107000"/>
                        </a:lnSpc>
                        <a:spcBef>
                          <a:spcPts val="0"/>
                        </a:spcBef>
                        <a:spcAft>
                          <a:spcPts val="0"/>
                        </a:spcAft>
                        <a:buNone/>
                      </a:pPr>
                      <a:r>
                        <a:rPr lang="en-US" sz="2400"/>
                        <a:t>6</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Iva</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Giống,</a:t>
                      </a:r>
                      <a:r>
                        <a:rPr lang="en-US" sz="2400">
                          <a:latin typeface="Calibri"/>
                          <a:ea typeface="Calibri"/>
                          <a:cs typeface="Calibri"/>
                          <a:sym typeface="Calibri"/>
                        </a:rPr>
                        <a:t> giống như</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Phụ</a:t>
                      </a:r>
                      <a:endParaRPr sz="2400">
                        <a:latin typeface="Calibri"/>
                        <a:ea typeface="Calibri"/>
                        <a:cs typeface="Calibri"/>
                        <a:sym typeface="Calibri"/>
                      </a:endParaRPr>
                    </a:p>
                  </a:txBody>
                  <a:tcPr marT="0" marB="0" marR="68575" marL="68575"/>
                </a:tc>
              </a:tr>
              <a:tr h="744125">
                <a:tc>
                  <a:txBody>
                    <a:bodyPr/>
                    <a:lstStyle/>
                    <a:p>
                      <a:pPr indent="0" lvl="0" marL="0" marR="0" rtl="0" algn="l">
                        <a:lnSpc>
                          <a:spcPct val="107000"/>
                        </a:lnSpc>
                        <a:spcBef>
                          <a:spcPts val="0"/>
                        </a:spcBef>
                        <a:spcAft>
                          <a:spcPts val="0"/>
                        </a:spcAft>
                        <a:buNone/>
                      </a:pPr>
                      <a:r>
                        <a:rPr lang="en-US" sz="2400"/>
                        <a:t>7</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Rakkhati</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Bảo vệ, gìn giữ</a:t>
                      </a:r>
                      <a:endParaRPr sz="24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400"/>
                        <a:t>Động, hiện tại, chủ động</a:t>
                      </a:r>
                      <a:endParaRPr sz="2400">
                        <a:latin typeface="Calibri"/>
                        <a:ea typeface="Calibri"/>
                        <a:cs typeface="Calibri"/>
                        <a:sym typeface="Calibri"/>
                      </a:endParaRPr>
                    </a:p>
                  </a:txBody>
                  <a:tcPr marT="0" marB="0" marR="68575" marL="68575"/>
                </a:tc>
              </a:tr>
              <a:tr h="974725">
                <a:tc gridSpan="2">
                  <a:txBody>
                    <a:bodyPr/>
                    <a:lstStyle/>
                    <a:p>
                      <a:pPr indent="0" lvl="0" marL="0" marR="0" rtl="0" algn="l">
                        <a:lnSpc>
                          <a:spcPct val="107000"/>
                        </a:lnSpc>
                        <a:spcBef>
                          <a:spcPts val="0"/>
                        </a:spcBef>
                        <a:spcAft>
                          <a:spcPts val="0"/>
                        </a:spcAft>
                        <a:buNone/>
                      </a:pPr>
                      <a:r>
                        <a:rPr lang="en-US" sz="2400"/>
                        <a:t>Ghi chú ngữ pháp</a:t>
                      </a:r>
                      <a:endParaRPr sz="24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400"/>
                        <a:t>Ca đôi khi chỉ dùng làm từ đệm</a:t>
                      </a:r>
                      <a:endParaRPr sz="2400"/>
                    </a:p>
                    <a:p>
                      <a:pPr indent="0" lvl="0" marL="0" marR="0" rtl="0" algn="l">
                        <a:lnSpc>
                          <a:spcPct val="107000"/>
                        </a:lnSpc>
                        <a:spcBef>
                          <a:spcPts val="0"/>
                        </a:spcBef>
                        <a:spcAft>
                          <a:spcPts val="0"/>
                        </a:spcAft>
                        <a:buNone/>
                      </a:pPr>
                      <a:r>
                        <a:t/>
                      </a:r>
                      <a:endParaRPr sz="2400"/>
                    </a:p>
                  </a:txBody>
                  <a:tcPr marT="0" marB="0" marR="68575" marL="68575"/>
                </a:tc>
                <a:tc hMerge="1"/>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9"/>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PHẬT NGÔN</a:t>
            </a:r>
            <a:endParaRPr/>
          </a:p>
        </p:txBody>
      </p:sp>
      <p:pic>
        <p:nvPicPr>
          <p:cNvPr descr="A close up of a tree&#10;&#10;Description automatically generated" id="575" name="Google Shape;575;p49"/>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576" name="Google Shape;576;p49"/>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577" name="Google Shape;577;p49"/>
          <p:cNvSpPr txBox="1"/>
          <p:nvPr>
            <p:ph idx="1" type="body"/>
          </p:nvPr>
        </p:nvSpPr>
        <p:spPr>
          <a:xfrm>
            <a:off x="2451099" y="1226092"/>
            <a:ext cx="9405539" cy="850501"/>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000"/>
              <a:buNone/>
            </a:pPr>
            <a:r>
              <a:rPr lang="en-US" sz="3000">
                <a:solidFill>
                  <a:schemeClr val="dk1"/>
                </a:solidFill>
              </a:rPr>
              <a:t>Natthi santiparaṃ sukhaṃ</a:t>
            </a:r>
            <a:endParaRPr sz="3000">
              <a:solidFill>
                <a:schemeClr val="dk1"/>
              </a:solidFill>
            </a:endParaRPr>
          </a:p>
        </p:txBody>
      </p:sp>
      <p:graphicFrame>
        <p:nvGraphicFramePr>
          <p:cNvPr id="578" name="Google Shape;578;p49"/>
          <p:cNvGraphicFramePr/>
          <p:nvPr/>
        </p:nvGraphicFramePr>
        <p:xfrm>
          <a:off x="2451097" y="2038494"/>
          <a:ext cx="3000000" cy="3000000"/>
        </p:xfrm>
        <a:graphic>
          <a:graphicData uri="http://schemas.openxmlformats.org/drawingml/2006/table">
            <a:tbl>
              <a:tblPr bandRow="1" firstCol="1" firstRow="1">
                <a:noFill/>
                <a:tableStyleId>{829A5093-9E74-4F53-9017-2B725440B370}</a:tableStyleId>
              </a:tblPr>
              <a:tblGrid>
                <a:gridCol w="1030675"/>
                <a:gridCol w="2150925"/>
                <a:gridCol w="3872550"/>
                <a:gridCol w="2351375"/>
              </a:tblGrid>
              <a:tr h="498000">
                <a:tc>
                  <a:txBody>
                    <a:bodyPr/>
                    <a:lstStyle/>
                    <a:p>
                      <a:pPr indent="0" lvl="0" marL="0" marR="0" rtl="0" algn="l">
                        <a:lnSpc>
                          <a:spcPct val="107000"/>
                        </a:lnSpc>
                        <a:spcBef>
                          <a:spcPts val="0"/>
                        </a:spcBef>
                        <a:spcAft>
                          <a:spcPts val="0"/>
                        </a:spcAft>
                        <a:buNone/>
                      </a:pPr>
                      <a:r>
                        <a:rPr lang="en-US" sz="2600"/>
                        <a:t>STT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vựng Pali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Nghĩa Việt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loại</a:t>
                      </a:r>
                      <a:endParaRPr sz="2600">
                        <a:latin typeface="Calibri"/>
                        <a:ea typeface="Calibri"/>
                        <a:cs typeface="Calibri"/>
                        <a:sym typeface="Calibri"/>
                      </a:endParaRPr>
                    </a:p>
                  </a:txBody>
                  <a:tcPr marT="0" marB="0" marR="68575" marL="68575"/>
                </a:tc>
              </a:tr>
              <a:tr h="1019100">
                <a:tc>
                  <a:txBody>
                    <a:bodyPr/>
                    <a:lstStyle/>
                    <a:p>
                      <a:pPr indent="0" lvl="0" marL="0" marR="0" rtl="0" algn="l">
                        <a:lnSpc>
                          <a:spcPct val="107000"/>
                        </a:lnSpc>
                        <a:spcBef>
                          <a:spcPts val="0"/>
                        </a:spcBef>
                        <a:spcAft>
                          <a:spcPts val="0"/>
                        </a:spcAft>
                        <a:buNone/>
                      </a:pPr>
                      <a:r>
                        <a:rPr lang="en-US" sz="2600"/>
                        <a:t>1</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Natthi</a:t>
                      </a:r>
                      <a:endParaRPr sz="2600"/>
                    </a:p>
                    <a:p>
                      <a:pPr indent="0" lvl="0" marL="0" marR="0" rtl="0" algn="l">
                        <a:lnSpc>
                          <a:spcPct val="107000"/>
                        </a:lnSpc>
                        <a:spcBef>
                          <a:spcPts val="0"/>
                        </a:spcBef>
                        <a:spcAft>
                          <a:spcPts val="0"/>
                        </a:spcAft>
                        <a:buNone/>
                      </a:pPr>
                      <a:r>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Không có</a:t>
                      </a:r>
                      <a:endParaRPr sz="2600"/>
                    </a:p>
                    <a:p>
                      <a:pPr indent="0" lvl="0" marL="0" marR="0" rtl="0" algn="l">
                        <a:lnSpc>
                          <a:spcPct val="107000"/>
                        </a:lnSpc>
                        <a:spcBef>
                          <a:spcPts val="0"/>
                        </a:spcBef>
                        <a:spcAft>
                          <a:spcPts val="0"/>
                        </a:spcAft>
                        <a:buNone/>
                      </a:pPr>
                      <a:r>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Động, hiện tại, chủ động</a:t>
                      </a:r>
                      <a:endParaRPr sz="2600">
                        <a:latin typeface="Calibri"/>
                        <a:ea typeface="Calibri"/>
                        <a:cs typeface="Calibri"/>
                        <a:sym typeface="Calibri"/>
                      </a:endParaRPr>
                    </a:p>
                  </a:txBody>
                  <a:tcPr marT="0" marB="0" marR="68575" marL="68575"/>
                </a:tc>
              </a:tr>
              <a:tr h="1019100">
                <a:tc>
                  <a:txBody>
                    <a:bodyPr/>
                    <a:lstStyle/>
                    <a:p>
                      <a:pPr indent="0" lvl="0" marL="0" marR="0" rtl="0" algn="l">
                        <a:lnSpc>
                          <a:spcPct val="107000"/>
                        </a:lnSpc>
                        <a:spcBef>
                          <a:spcPts val="0"/>
                        </a:spcBef>
                        <a:spcAft>
                          <a:spcPts val="0"/>
                        </a:spcAft>
                        <a:buNone/>
                      </a:pPr>
                      <a:r>
                        <a:rPr lang="en-US" sz="2600"/>
                        <a:t>2</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Santi</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Sự an tịnh, sự vắng lặng [của tâm]</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nữ</a:t>
                      </a:r>
                      <a:endParaRPr sz="2600">
                        <a:latin typeface="Calibri"/>
                        <a:ea typeface="Calibri"/>
                        <a:cs typeface="Calibri"/>
                        <a:sym typeface="Calibri"/>
                      </a:endParaRPr>
                    </a:p>
                  </a:txBody>
                  <a:tcPr marT="0" marB="0" marR="68575" marL="68575"/>
                </a:tc>
              </a:tr>
              <a:tr h="498000">
                <a:tc>
                  <a:txBody>
                    <a:bodyPr/>
                    <a:lstStyle/>
                    <a:p>
                      <a:pPr indent="0" lvl="0" marL="0" marR="0" rtl="0" algn="l">
                        <a:lnSpc>
                          <a:spcPct val="107000"/>
                        </a:lnSpc>
                        <a:spcBef>
                          <a:spcPts val="0"/>
                        </a:spcBef>
                        <a:spcAft>
                          <a:spcPts val="0"/>
                        </a:spcAft>
                        <a:buNone/>
                      </a:pPr>
                      <a:r>
                        <a:rPr lang="en-US" sz="2600"/>
                        <a:t>3</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Para</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Bên ngoài, ngoài,</a:t>
                      </a:r>
                      <a:r>
                        <a:rPr lang="en-US" sz="2600"/>
                        <a:t> khác</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Tính</a:t>
                      </a:r>
                      <a:endParaRPr sz="2600">
                        <a:latin typeface="Calibri"/>
                        <a:ea typeface="Calibri"/>
                        <a:cs typeface="Calibri"/>
                        <a:sym typeface="Calibri"/>
                      </a:endParaRPr>
                    </a:p>
                  </a:txBody>
                  <a:tcPr marT="0" marB="0" marR="68575" marL="68575"/>
                </a:tc>
              </a:tr>
              <a:tr h="498000">
                <a:tc>
                  <a:txBody>
                    <a:bodyPr/>
                    <a:lstStyle/>
                    <a:p>
                      <a:pPr indent="0" lvl="0" marL="0" marR="0" rtl="0" algn="l">
                        <a:lnSpc>
                          <a:spcPct val="107000"/>
                        </a:lnSpc>
                        <a:spcBef>
                          <a:spcPts val="0"/>
                        </a:spcBef>
                        <a:spcAft>
                          <a:spcPts val="0"/>
                        </a:spcAft>
                        <a:buNone/>
                      </a:pPr>
                      <a:r>
                        <a:rPr lang="en-US" sz="2600"/>
                        <a:t>4</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Sukhaṃ</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Sự an lạc</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trung</a:t>
                      </a:r>
                      <a:endParaRPr sz="2600">
                        <a:latin typeface="Calibri"/>
                        <a:ea typeface="Calibri"/>
                        <a:cs typeface="Calibri"/>
                        <a:sym typeface="Calibri"/>
                      </a:endParaRPr>
                    </a:p>
                  </a:txBody>
                  <a:tcPr marT="0" marB="0" marR="68575" marL="68575"/>
                </a:tc>
              </a:tr>
              <a:tr h="1019100">
                <a:tc gridSpan="2">
                  <a:txBody>
                    <a:bodyPr/>
                    <a:lstStyle/>
                    <a:p>
                      <a:pPr indent="0" lvl="0" marL="0" marR="0" rtl="0" algn="l">
                        <a:lnSpc>
                          <a:spcPct val="107000"/>
                        </a:lnSpc>
                        <a:spcBef>
                          <a:spcPts val="0"/>
                        </a:spcBef>
                        <a:spcAft>
                          <a:spcPts val="0"/>
                        </a:spcAft>
                        <a:buNone/>
                      </a:pPr>
                      <a:r>
                        <a:rPr lang="en-US" sz="2600"/>
                        <a:t>Ghi chú ngữ pháp</a:t>
                      </a:r>
                      <a:endParaRPr sz="26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600"/>
                        <a:t>Santipara là một tính từ ghép, gồm Santi [danh từ] + para [tính từ] = santipara [tính từ] </a:t>
                      </a:r>
                      <a:endParaRPr sz="26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TỪ VỰNG ĐOẠN KINH 1</a:t>
            </a:r>
            <a:endParaRPr/>
          </a:p>
        </p:txBody>
      </p:sp>
      <p:graphicFrame>
        <p:nvGraphicFramePr>
          <p:cNvPr id="129" name="Google Shape;129;p5"/>
          <p:cNvGraphicFramePr/>
          <p:nvPr/>
        </p:nvGraphicFramePr>
        <p:xfrm>
          <a:off x="838200" y="2083173"/>
          <a:ext cx="3000000" cy="3000000"/>
        </p:xfrm>
        <a:graphic>
          <a:graphicData uri="http://schemas.openxmlformats.org/drawingml/2006/table">
            <a:tbl>
              <a:tblPr bandRow="1" firstRow="1">
                <a:noFill/>
                <a:tableStyleId>{F0D00499-E405-4313-8EAC-642EEAAF4DFC}</a:tableStyleId>
              </a:tblPr>
              <a:tblGrid>
                <a:gridCol w="650350"/>
                <a:gridCol w="1686450"/>
                <a:gridCol w="4927600"/>
                <a:gridCol w="3251200"/>
              </a:tblGrid>
              <a:tr h="370850">
                <a:tc>
                  <a:txBody>
                    <a:bodyPr/>
                    <a:lstStyle/>
                    <a:p>
                      <a:pPr indent="0" lvl="0" marL="0" marR="0" rtl="0" algn="ctr">
                        <a:spcBef>
                          <a:spcPts val="0"/>
                        </a:spcBef>
                        <a:spcAft>
                          <a:spcPts val="0"/>
                        </a:spcAft>
                        <a:buNone/>
                      </a:pPr>
                      <a:r>
                        <a:rPr lang="en-US" sz="2400" u="none" cap="none" strike="noStrike"/>
                        <a:t>STT</a:t>
                      </a:r>
                      <a:endParaRPr/>
                    </a:p>
                  </a:txBody>
                  <a:tcPr marT="45725" marB="45725" marR="91450" marL="91450" anchor="ctr">
                    <a:solidFill>
                      <a:srgbClr val="471200"/>
                    </a:solidFill>
                  </a:tcPr>
                </a:tc>
                <a:tc>
                  <a:txBody>
                    <a:bodyPr/>
                    <a:lstStyle/>
                    <a:p>
                      <a:pPr indent="0" lvl="0" marL="0" marR="0" rtl="0" algn="ctr">
                        <a:spcBef>
                          <a:spcPts val="0"/>
                        </a:spcBef>
                        <a:spcAft>
                          <a:spcPts val="0"/>
                        </a:spcAft>
                        <a:buNone/>
                      </a:pPr>
                      <a:r>
                        <a:rPr lang="en-US" sz="2400" u="none" cap="none" strike="noStrike"/>
                        <a:t>Từ Pali</a:t>
                      </a:r>
                      <a:endParaRPr/>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u="none" cap="none" strike="noStrike"/>
                        <a:t>Nghĩa Việt liên quan đến đoạn kinh</a:t>
                      </a:r>
                      <a:endParaRPr sz="2400" u="none" cap="none" strike="noStrike"/>
                    </a:p>
                  </a:txBody>
                  <a:tcPr marT="45725" marB="45725" marR="91450" marL="91450">
                    <a:solidFill>
                      <a:srgbClr val="471200"/>
                    </a:solidFill>
                  </a:tcPr>
                </a:tc>
                <a:tc>
                  <a:txBody>
                    <a:bodyPr/>
                    <a:lstStyle/>
                    <a:p>
                      <a:pPr indent="0" lvl="0" marL="0" marR="0" rtl="0" algn="ctr">
                        <a:spcBef>
                          <a:spcPts val="0"/>
                        </a:spcBef>
                        <a:spcAft>
                          <a:spcPts val="0"/>
                        </a:spcAft>
                        <a:buNone/>
                      </a:pPr>
                      <a:r>
                        <a:rPr lang="en-US" sz="2400" u="none" cap="none" strike="noStrike"/>
                        <a:t>Từ loại</a:t>
                      </a:r>
                      <a:endParaRPr sz="2400" u="none" cap="none" strike="noStrike"/>
                    </a:p>
                  </a:txBody>
                  <a:tcPr marT="45725" marB="45725" marR="91450" marL="91450">
                    <a:solidFill>
                      <a:srgbClr val="471200"/>
                    </a:solidFill>
                  </a:tcPr>
                </a:tc>
              </a:tr>
              <a:tr h="370850">
                <a:tc>
                  <a:txBody>
                    <a:bodyPr/>
                    <a:lstStyle/>
                    <a:p>
                      <a:pPr indent="0" lvl="0" marL="0" marR="0" rtl="0" algn="ctr">
                        <a:spcBef>
                          <a:spcPts val="0"/>
                        </a:spcBef>
                        <a:spcAft>
                          <a:spcPts val="0"/>
                        </a:spcAft>
                        <a:buNone/>
                      </a:pPr>
                      <a:r>
                        <a:rPr lang="en-US" sz="2400" u="none" cap="none" strike="noStrike"/>
                        <a:t>1</a:t>
                      </a:r>
                      <a:endParaRPr/>
                    </a:p>
                  </a:txBody>
                  <a:tcPr marT="45725" marB="45725" marR="91450" marL="91450" anchor="ctr"/>
                </a:tc>
                <a:tc>
                  <a:txBody>
                    <a:bodyPr/>
                    <a:lstStyle/>
                    <a:p>
                      <a:pPr indent="0" lvl="0" marL="0" marR="0" rtl="0" algn="l">
                        <a:spcBef>
                          <a:spcPts val="0"/>
                        </a:spcBef>
                        <a:spcAft>
                          <a:spcPts val="0"/>
                        </a:spcAft>
                        <a:buNone/>
                      </a:pPr>
                      <a:r>
                        <a:rPr b="1" lang="en-US" sz="2400" u="none" cap="none" strike="noStrike"/>
                        <a:t>Buddho</a:t>
                      </a:r>
                      <a:endParaRPr b="1" sz="2400"/>
                    </a:p>
                  </a:txBody>
                  <a:tcPr marT="45725" marB="45725" marR="91450" marL="91450"/>
                </a:tc>
                <a:tc>
                  <a:txBody>
                    <a:bodyPr/>
                    <a:lstStyle/>
                    <a:p>
                      <a:pPr indent="0" lvl="0" marL="0" marR="0" rtl="0" algn="l">
                        <a:spcBef>
                          <a:spcPts val="0"/>
                        </a:spcBef>
                        <a:spcAft>
                          <a:spcPts val="0"/>
                        </a:spcAft>
                        <a:buNone/>
                      </a:pPr>
                      <a:r>
                        <a:rPr lang="en-US" sz="2400"/>
                        <a:t>Đức Phật, bậc giác ngộ</a:t>
                      </a:r>
                      <a:endParaRPr sz="2400"/>
                    </a:p>
                  </a:txBody>
                  <a:tcPr marT="45725" marB="45725" marR="91450" marL="91450"/>
                </a:tc>
                <a:tc>
                  <a:txBody>
                    <a:bodyPr/>
                    <a:lstStyle/>
                    <a:p>
                      <a:pPr indent="0" lvl="0" marL="0" marR="0" rtl="0" algn="l">
                        <a:spcBef>
                          <a:spcPts val="0"/>
                        </a:spcBef>
                        <a:spcAft>
                          <a:spcPts val="0"/>
                        </a:spcAft>
                        <a:buNone/>
                      </a:pPr>
                      <a:r>
                        <a:rPr lang="en-US" sz="2400"/>
                        <a:t>Danh, nam </a:t>
                      </a:r>
                      <a:endParaRPr/>
                    </a:p>
                  </a:txBody>
                  <a:tcPr marT="45725" marB="45725" marR="91450" marL="91450"/>
                </a:tc>
              </a:tr>
              <a:tr h="370850">
                <a:tc>
                  <a:txBody>
                    <a:bodyPr/>
                    <a:lstStyle/>
                    <a:p>
                      <a:pPr indent="0" lvl="0" marL="0" marR="0" rtl="0" algn="ctr">
                        <a:spcBef>
                          <a:spcPts val="0"/>
                        </a:spcBef>
                        <a:spcAft>
                          <a:spcPts val="0"/>
                        </a:spcAft>
                        <a:buNone/>
                      </a:pPr>
                      <a:r>
                        <a:rPr lang="en-US" sz="2400"/>
                        <a:t>2</a:t>
                      </a:r>
                      <a:endParaRPr/>
                    </a:p>
                  </a:txBody>
                  <a:tcPr marT="45725" marB="45725" marR="91450" marL="91450" anchor="ctr"/>
                </a:tc>
                <a:tc>
                  <a:txBody>
                    <a:bodyPr/>
                    <a:lstStyle/>
                    <a:p>
                      <a:pPr indent="0" lvl="0" marL="0" marR="0" rtl="0" algn="l">
                        <a:spcBef>
                          <a:spcPts val="0"/>
                        </a:spcBef>
                        <a:spcAft>
                          <a:spcPts val="0"/>
                        </a:spcAft>
                        <a:buNone/>
                      </a:pPr>
                      <a:r>
                        <a:rPr b="1" lang="en-US" sz="2400"/>
                        <a:t>Saraṇaṃ</a:t>
                      </a:r>
                      <a:endParaRPr b="1" sz="2400"/>
                    </a:p>
                  </a:txBody>
                  <a:tcPr marT="45725" marB="45725" marR="91450" marL="91450"/>
                </a:tc>
                <a:tc>
                  <a:txBody>
                    <a:bodyPr/>
                    <a:lstStyle/>
                    <a:p>
                      <a:pPr indent="0" lvl="0" marL="0" marR="0" rtl="0" algn="l">
                        <a:spcBef>
                          <a:spcPts val="0"/>
                        </a:spcBef>
                        <a:spcAft>
                          <a:spcPts val="0"/>
                        </a:spcAft>
                        <a:buNone/>
                      </a:pPr>
                      <a:r>
                        <a:rPr lang="en-US" sz="2400"/>
                        <a:t>Nơi nương nhờ </a:t>
                      </a:r>
                      <a:endParaRPr/>
                    </a:p>
                  </a:txBody>
                  <a:tcPr marT="45725" marB="45725" marR="91450" marL="91450"/>
                </a:tc>
                <a:tc>
                  <a:txBody>
                    <a:bodyPr/>
                    <a:lstStyle/>
                    <a:p>
                      <a:pPr indent="0" lvl="0" marL="0" marR="0" rtl="0" algn="l">
                        <a:spcBef>
                          <a:spcPts val="0"/>
                        </a:spcBef>
                        <a:spcAft>
                          <a:spcPts val="0"/>
                        </a:spcAft>
                        <a:buNone/>
                      </a:pPr>
                      <a:r>
                        <a:rPr lang="en-US" sz="2400"/>
                        <a:t>Danh, trung</a:t>
                      </a:r>
                      <a:endParaRPr sz="2400"/>
                    </a:p>
                  </a:txBody>
                  <a:tcPr marT="45725" marB="45725" marR="91450" marL="91450"/>
                </a:tc>
              </a:tr>
              <a:tr h="434475">
                <a:tc>
                  <a:txBody>
                    <a:bodyPr/>
                    <a:lstStyle/>
                    <a:p>
                      <a:pPr indent="0" lvl="0" marL="0" marR="0" rtl="0" algn="ctr">
                        <a:spcBef>
                          <a:spcPts val="0"/>
                        </a:spcBef>
                        <a:spcAft>
                          <a:spcPts val="0"/>
                        </a:spcAft>
                        <a:buNone/>
                      </a:pPr>
                      <a:r>
                        <a:rPr lang="en-US" sz="2400"/>
                        <a:t>3</a:t>
                      </a:r>
                      <a:endParaRPr/>
                    </a:p>
                  </a:txBody>
                  <a:tcPr marT="45725" marB="45725" marR="91450" marL="91450" anchor="ctr"/>
                </a:tc>
                <a:tc>
                  <a:txBody>
                    <a:bodyPr/>
                    <a:lstStyle/>
                    <a:p>
                      <a:pPr indent="0" lvl="0" marL="0" marR="0" rtl="0" algn="l">
                        <a:spcBef>
                          <a:spcPts val="0"/>
                        </a:spcBef>
                        <a:spcAft>
                          <a:spcPts val="0"/>
                        </a:spcAft>
                        <a:buNone/>
                      </a:pPr>
                      <a:r>
                        <a:rPr b="1" lang="en-US" sz="2400"/>
                        <a:t>Gacchati </a:t>
                      </a:r>
                      <a:endParaRPr/>
                    </a:p>
                  </a:txBody>
                  <a:tcPr marT="45725" marB="45725" marR="91450" marL="91450"/>
                </a:tc>
                <a:tc>
                  <a:txBody>
                    <a:bodyPr/>
                    <a:lstStyle/>
                    <a:p>
                      <a:pPr indent="0" lvl="0" marL="0" marR="0" rtl="0" algn="l">
                        <a:spcBef>
                          <a:spcPts val="0"/>
                        </a:spcBef>
                        <a:spcAft>
                          <a:spcPts val="0"/>
                        </a:spcAft>
                        <a:buNone/>
                      </a:pPr>
                      <a:r>
                        <a:rPr lang="en-US" sz="2400"/>
                        <a:t>Đi đến</a:t>
                      </a:r>
                      <a:endParaRPr sz="2400"/>
                    </a:p>
                  </a:txBody>
                  <a:tcPr marT="45725" marB="45725" marR="91450" marL="91450"/>
                </a:tc>
                <a:tc>
                  <a:txBody>
                    <a:bodyPr/>
                    <a:lstStyle/>
                    <a:p>
                      <a:pPr indent="0" lvl="0" marL="0" marR="0" rtl="0" algn="l">
                        <a:spcBef>
                          <a:spcPts val="0"/>
                        </a:spcBef>
                        <a:spcAft>
                          <a:spcPts val="0"/>
                        </a:spcAft>
                        <a:buNone/>
                      </a:pPr>
                      <a:r>
                        <a:rPr lang="en-US" sz="2400"/>
                        <a:t>Động, hiện tại, chủ động</a:t>
                      </a:r>
                      <a:endParaRPr sz="2400"/>
                    </a:p>
                  </a:txBody>
                  <a:tcPr marT="45725" marB="45725" marR="91450" marL="91450"/>
                </a:tc>
              </a:tr>
              <a:tr h="370850">
                <a:tc>
                  <a:txBody>
                    <a:bodyPr/>
                    <a:lstStyle/>
                    <a:p>
                      <a:pPr indent="0" lvl="0" marL="0" marR="0" rtl="0" algn="ctr">
                        <a:spcBef>
                          <a:spcPts val="0"/>
                        </a:spcBef>
                        <a:spcAft>
                          <a:spcPts val="0"/>
                        </a:spcAft>
                        <a:buNone/>
                      </a:pPr>
                      <a:r>
                        <a:rPr lang="en-US" sz="2400"/>
                        <a:t>4</a:t>
                      </a:r>
                      <a:endParaRPr/>
                    </a:p>
                  </a:txBody>
                  <a:tcPr marT="45725" marB="45725" marR="91450" marL="91450" anchor="ctr"/>
                </a:tc>
                <a:tc>
                  <a:txBody>
                    <a:bodyPr/>
                    <a:lstStyle/>
                    <a:p>
                      <a:pPr indent="0" lvl="0" marL="0" marR="0" rtl="0" algn="l">
                        <a:spcBef>
                          <a:spcPts val="0"/>
                        </a:spcBef>
                        <a:spcAft>
                          <a:spcPts val="0"/>
                        </a:spcAft>
                        <a:buNone/>
                      </a:pPr>
                      <a:r>
                        <a:rPr b="1" lang="en-US" sz="2400"/>
                        <a:t>Dhammo </a:t>
                      </a:r>
                      <a:endParaRPr/>
                    </a:p>
                  </a:txBody>
                  <a:tcPr marT="45725" marB="45725" marR="91450" marL="91450"/>
                </a:tc>
                <a:tc>
                  <a:txBody>
                    <a:bodyPr/>
                    <a:lstStyle/>
                    <a:p>
                      <a:pPr indent="0" lvl="0" marL="0" marR="0" rtl="0" algn="l">
                        <a:spcBef>
                          <a:spcPts val="0"/>
                        </a:spcBef>
                        <a:spcAft>
                          <a:spcPts val="0"/>
                        </a:spcAft>
                        <a:buNone/>
                      </a:pPr>
                      <a:r>
                        <a:rPr lang="en-US" sz="2400"/>
                        <a:t>Giáo pháp, chân lý</a:t>
                      </a:r>
                      <a:endParaRPr sz="2400"/>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Danh, nam </a:t>
                      </a:r>
                      <a:endParaRPr/>
                    </a:p>
                  </a:txBody>
                  <a:tcPr marT="45725" marB="45725" marR="91450" marL="91450"/>
                </a:tc>
              </a:tr>
              <a:tr h="370850">
                <a:tc>
                  <a:txBody>
                    <a:bodyPr/>
                    <a:lstStyle/>
                    <a:p>
                      <a:pPr indent="0" lvl="0" marL="0" marR="0" rtl="0" algn="ctr">
                        <a:spcBef>
                          <a:spcPts val="0"/>
                        </a:spcBef>
                        <a:spcAft>
                          <a:spcPts val="0"/>
                        </a:spcAft>
                        <a:buNone/>
                      </a:pPr>
                      <a:r>
                        <a:rPr lang="en-US" sz="2400"/>
                        <a:t>5</a:t>
                      </a:r>
                      <a:endParaRPr/>
                    </a:p>
                  </a:txBody>
                  <a:tcPr marT="45725" marB="45725" marR="91450" marL="91450" anchor="ctr"/>
                </a:tc>
                <a:tc>
                  <a:txBody>
                    <a:bodyPr/>
                    <a:lstStyle/>
                    <a:p>
                      <a:pPr indent="0" lvl="0" marL="0" marR="0" rtl="0" algn="l">
                        <a:spcBef>
                          <a:spcPts val="0"/>
                        </a:spcBef>
                        <a:spcAft>
                          <a:spcPts val="0"/>
                        </a:spcAft>
                        <a:buNone/>
                      </a:pPr>
                      <a:r>
                        <a:rPr b="1" lang="en-US" sz="2400"/>
                        <a:t>Saṅgho </a:t>
                      </a:r>
                      <a:endParaRPr/>
                    </a:p>
                  </a:txBody>
                  <a:tcPr marT="45725" marB="45725" marR="91450" marL="91450"/>
                </a:tc>
                <a:tc>
                  <a:txBody>
                    <a:bodyPr/>
                    <a:lstStyle/>
                    <a:p>
                      <a:pPr indent="0" lvl="0" marL="0" marR="0" rtl="0" algn="l">
                        <a:spcBef>
                          <a:spcPts val="0"/>
                        </a:spcBef>
                        <a:spcAft>
                          <a:spcPts val="0"/>
                        </a:spcAft>
                        <a:buNone/>
                      </a:pPr>
                      <a:r>
                        <a:rPr lang="en-US" sz="2400"/>
                        <a:t>Tăng đoàn, cộng đồng, hội nhóm</a:t>
                      </a:r>
                      <a:endParaRPr sz="2400"/>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Danh, nam </a:t>
                      </a:r>
                      <a:endParaRPr/>
                    </a:p>
                  </a:txBody>
                  <a:tcPr marT="45725" marB="45725" marR="91450" marL="91450"/>
                </a:tc>
              </a:tr>
              <a:tr h="370850">
                <a:tc>
                  <a:txBody>
                    <a:bodyPr/>
                    <a:lstStyle/>
                    <a:p>
                      <a:pPr indent="0" lvl="0" marL="0" marR="0" rtl="0" algn="ctr">
                        <a:spcBef>
                          <a:spcPts val="0"/>
                        </a:spcBef>
                        <a:spcAft>
                          <a:spcPts val="0"/>
                        </a:spcAft>
                        <a:buNone/>
                      </a:pPr>
                      <a:r>
                        <a:rPr lang="en-US" sz="2400"/>
                        <a:t>6</a:t>
                      </a:r>
                      <a:endParaRPr/>
                    </a:p>
                  </a:txBody>
                  <a:tcPr marT="45725" marB="45725" marR="91450" marL="91450" anchor="ctr"/>
                </a:tc>
                <a:tc>
                  <a:txBody>
                    <a:bodyPr/>
                    <a:lstStyle/>
                    <a:p>
                      <a:pPr indent="0" lvl="0" marL="0" marR="0" rtl="0" algn="l">
                        <a:spcBef>
                          <a:spcPts val="0"/>
                        </a:spcBef>
                        <a:spcAft>
                          <a:spcPts val="0"/>
                        </a:spcAft>
                        <a:buNone/>
                      </a:pPr>
                      <a:r>
                        <a:rPr b="1" lang="en-US" sz="2400"/>
                        <a:t>Dutiyaṃ </a:t>
                      </a:r>
                      <a:endParaRPr/>
                    </a:p>
                  </a:txBody>
                  <a:tcPr marT="45725" marB="45725" marR="91450" marL="91450"/>
                </a:tc>
                <a:tc>
                  <a:txBody>
                    <a:bodyPr/>
                    <a:lstStyle/>
                    <a:p>
                      <a:pPr indent="0" lvl="0" marL="0" marR="0" rtl="0" algn="l">
                        <a:spcBef>
                          <a:spcPts val="0"/>
                        </a:spcBef>
                        <a:spcAft>
                          <a:spcPts val="0"/>
                        </a:spcAft>
                        <a:buNone/>
                      </a:pPr>
                      <a:r>
                        <a:rPr lang="en-US" sz="2400"/>
                        <a:t>Lần thứ hai</a:t>
                      </a:r>
                      <a:endParaRPr sz="2400"/>
                    </a:p>
                  </a:txBody>
                  <a:tcPr marT="45725" marB="45725" marR="91450" marL="91450"/>
                </a:tc>
                <a:tc>
                  <a:txBody>
                    <a:bodyPr/>
                    <a:lstStyle/>
                    <a:p>
                      <a:pPr indent="0" lvl="0" marL="0" marR="0" rtl="0" algn="l">
                        <a:spcBef>
                          <a:spcPts val="0"/>
                        </a:spcBef>
                        <a:spcAft>
                          <a:spcPts val="0"/>
                        </a:spcAft>
                        <a:buNone/>
                      </a:pPr>
                      <a:r>
                        <a:rPr lang="en-US" sz="2400"/>
                        <a:t>Trạng</a:t>
                      </a:r>
                      <a:endParaRPr sz="2400"/>
                    </a:p>
                  </a:txBody>
                  <a:tcPr marT="45725" marB="45725" marR="91450" marL="91450"/>
                </a:tc>
              </a:tr>
              <a:tr h="370850">
                <a:tc>
                  <a:txBody>
                    <a:bodyPr/>
                    <a:lstStyle/>
                    <a:p>
                      <a:pPr indent="0" lvl="0" marL="0" marR="0" rtl="0" algn="ctr">
                        <a:spcBef>
                          <a:spcPts val="0"/>
                        </a:spcBef>
                        <a:spcAft>
                          <a:spcPts val="0"/>
                        </a:spcAft>
                        <a:buNone/>
                      </a:pPr>
                      <a:r>
                        <a:rPr lang="en-US" sz="2400"/>
                        <a:t>7</a:t>
                      </a:r>
                      <a:endParaRPr/>
                    </a:p>
                  </a:txBody>
                  <a:tcPr marT="45725" marB="45725" marR="91450" marL="91450" anchor="ctr"/>
                </a:tc>
                <a:tc>
                  <a:txBody>
                    <a:bodyPr/>
                    <a:lstStyle/>
                    <a:p>
                      <a:pPr indent="0" lvl="0" marL="0" marR="0" rtl="0" algn="l">
                        <a:spcBef>
                          <a:spcPts val="0"/>
                        </a:spcBef>
                        <a:spcAft>
                          <a:spcPts val="0"/>
                        </a:spcAft>
                        <a:buNone/>
                      </a:pPr>
                      <a:r>
                        <a:rPr b="1" lang="en-US" sz="2400"/>
                        <a:t>Pi </a:t>
                      </a:r>
                      <a:endParaRPr/>
                    </a:p>
                  </a:txBody>
                  <a:tcPr marT="45725" marB="45725" marR="91450" marL="91450"/>
                </a:tc>
                <a:tc>
                  <a:txBody>
                    <a:bodyPr/>
                    <a:lstStyle/>
                    <a:p>
                      <a:pPr indent="0" lvl="0" marL="0" marR="0" rtl="0" algn="l">
                        <a:spcBef>
                          <a:spcPts val="0"/>
                        </a:spcBef>
                        <a:spcAft>
                          <a:spcPts val="0"/>
                        </a:spcAft>
                        <a:buNone/>
                      </a:pPr>
                      <a:r>
                        <a:rPr lang="en-US" sz="2400"/>
                        <a:t>Và</a:t>
                      </a:r>
                      <a:endParaRPr sz="2400"/>
                    </a:p>
                  </a:txBody>
                  <a:tcPr marT="45725" marB="45725" marR="91450" marL="91450"/>
                </a:tc>
                <a:tc>
                  <a:txBody>
                    <a:bodyPr/>
                    <a:lstStyle/>
                    <a:p>
                      <a:pPr indent="0" lvl="0" marL="0" marR="0" rtl="0" algn="l">
                        <a:spcBef>
                          <a:spcPts val="0"/>
                        </a:spcBef>
                        <a:spcAft>
                          <a:spcPts val="0"/>
                        </a:spcAft>
                        <a:buNone/>
                      </a:pPr>
                      <a:r>
                        <a:rPr lang="en-US" sz="2400"/>
                        <a:t>Phụ</a:t>
                      </a:r>
                      <a:endParaRPr sz="2400"/>
                    </a:p>
                  </a:txBody>
                  <a:tcPr marT="45725" marB="45725" marR="91450" marL="91450"/>
                </a:tc>
              </a:tr>
              <a:tr h="370850">
                <a:tc>
                  <a:txBody>
                    <a:bodyPr/>
                    <a:lstStyle/>
                    <a:p>
                      <a:pPr indent="0" lvl="0" marL="0" marR="0" rtl="0" algn="ctr">
                        <a:spcBef>
                          <a:spcPts val="0"/>
                        </a:spcBef>
                        <a:spcAft>
                          <a:spcPts val="0"/>
                        </a:spcAft>
                        <a:buNone/>
                      </a:pPr>
                      <a:r>
                        <a:rPr lang="en-US" sz="2400"/>
                        <a:t>8</a:t>
                      </a:r>
                      <a:endParaRPr/>
                    </a:p>
                  </a:txBody>
                  <a:tcPr marT="45725" marB="45725" marR="91450" marL="91450" anchor="ctr"/>
                </a:tc>
                <a:tc>
                  <a:txBody>
                    <a:bodyPr/>
                    <a:lstStyle/>
                    <a:p>
                      <a:pPr indent="0" lvl="0" marL="0" marR="0" rtl="0" algn="l">
                        <a:spcBef>
                          <a:spcPts val="0"/>
                        </a:spcBef>
                        <a:spcAft>
                          <a:spcPts val="0"/>
                        </a:spcAft>
                        <a:buNone/>
                      </a:pPr>
                      <a:r>
                        <a:rPr b="1" lang="en-US" sz="2400"/>
                        <a:t>Tatiyaṃ </a:t>
                      </a:r>
                      <a:endParaRPr/>
                    </a:p>
                  </a:txBody>
                  <a:tcPr marT="45725" marB="45725" marR="91450" marL="91450"/>
                </a:tc>
                <a:tc>
                  <a:txBody>
                    <a:bodyPr/>
                    <a:lstStyle/>
                    <a:p>
                      <a:pPr indent="0" lvl="0" marL="0" marR="0" rtl="0" algn="l">
                        <a:spcBef>
                          <a:spcPts val="0"/>
                        </a:spcBef>
                        <a:spcAft>
                          <a:spcPts val="0"/>
                        </a:spcAft>
                        <a:buNone/>
                      </a:pPr>
                      <a:r>
                        <a:rPr lang="en-US" sz="2400"/>
                        <a:t>Lần thứ ba</a:t>
                      </a:r>
                      <a:endParaRPr sz="2400"/>
                    </a:p>
                  </a:txBody>
                  <a:tcPr marT="45725" marB="45725" marR="91450" marL="91450"/>
                </a:tc>
                <a:tc>
                  <a:txBody>
                    <a:bodyPr/>
                    <a:lstStyle/>
                    <a:p>
                      <a:pPr indent="0" lvl="0" marL="0" marR="0" rtl="0" algn="l">
                        <a:spcBef>
                          <a:spcPts val="0"/>
                        </a:spcBef>
                        <a:spcAft>
                          <a:spcPts val="0"/>
                        </a:spcAft>
                        <a:buNone/>
                      </a:pPr>
                      <a:r>
                        <a:rPr lang="en-US" sz="2400"/>
                        <a:t>Trạng</a:t>
                      </a:r>
                      <a:endParaRPr sz="2400"/>
                    </a:p>
                  </a:txBody>
                  <a:tcPr marT="45725" marB="45725" marR="91450" marL="91450"/>
                </a:tc>
              </a:tr>
            </a:tbl>
          </a:graphicData>
        </a:graphic>
      </p:graphicFrame>
      <p:pic>
        <p:nvPicPr>
          <p:cNvPr descr="A close up of a tree&#10;&#10;Description automatically generated" id="130" name="Google Shape;130;p5"/>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131" name="Google Shape;131;p5"/>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0"/>
          <p:cNvSpPr txBox="1"/>
          <p:nvPr>
            <p:ph type="title"/>
          </p:nvPr>
        </p:nvSpPr>
        <p:spPr>
          <a:xfrm>
            <a:off x="2159563" y="0"/>
            <a:ext cx="10032437" cy="1179288"/>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PHẬT NGÔN</a:t>
            </a:r>
            <a:endParaRPr/>
          </a:p>
        </p:txBody>
      </p:sp>
      <p:pic>
        <p:nvPicPr>
          <p:cNvPr descr="A close up of a tree&#10;&#10;Description automatically generated" id="584" name="Google Shape;584;p50"/>
          <p:cNvPicPr preferRelativeResize="0"/>
          <p:nvPr/>
        </p:nvPicPr>
        <p:blipFill rotWithShape="1">
          <a:blip r:embed="rId3">
            <a:alphaModFix/>
          </a:blip>
          <a:srcRect b="0" l="0" r="0" t="0"/>
          <a:stretch/>
        </p:blipFill>
        <p:spPr>
          <a:xfrm rot="8100000">
            <a:off x="1625621" y="-21201"/>
            <a:ext cx="1398082" cy="1864108"/>
          </a:xfrm>
          <a:prstGeom prst="rect">
            <a:avLst/>
          </a:prstGeom>
          <a:noFill/>
          <a:ln>
            <a:noFill/>
          </a:ln>
        </p:spPr>
      </p:pic>
      <p:pic>
        <p:nvPicPr>
          <p:cNvPr descr="A close up of a rug&#10;&#10;Description automatically generated" id="585" name="Google Shape;585;p50"/>
          <p:cNvPicPr preferRelativeResize="0"/>
          <p:nvPr/>
        </p:nvPicPr>
        <p:blipFill rotWithShape="1">
          <a:blip r:embed="rId4">
            <a:alphaModFix/>
          </a:blip>
          <a:srcRect b="62988" l="70855" r="1131" t="0"/>
          <a:stretch/>
        </p:blipFill>
        <p:spPr>
          <a:xfrm>
            <a:off x="11355108" y="0"/>
            <a:ext cx="501531" cy="1179289"/>
          </a:xfrm>
          <a:prstGeom prst="rect">
            <a:avLst/>
          </a:prstGeom>
          <a:noFill/>
          <a:ln>
            <a:noFill/>
          </a:ln>
        </p:spPr>
      </p:pic>
      <p:sp>
        <p:nvSpPr>
          <p:cNvPr id="586" name="Google Shape;586;p50"/>
          <p:cNvSpPr txBox="1"/>
          <p:nvPr>
            <p:ph idx="1" type="body"/>
          </p:nvPr>
        </p:nvSpPr>
        <p:spPr>
          <a:xfrm>
            <a:off x="2451099" y="1226092"/>
            <a:ext cx="9405539" cy="850501"/>
          </a:xfrm>
          <a:prstGeom prst="rect">
            <a:avLst/>
          </a:prstGeom>
          <a:solidFill>
            <a:srgbClr val="FBC25D"/>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292100" rtl="0" algn="l">
              <a:lnSpc>
                <a:spcPct val="90000"/>
              </a:lnSpc>
              <a:spcBef>
                <a:spcPts val="0"/>
              </a:spcBef>
              <a:spcAft>
                <a:spcPts val="0"/>
              </a:spcAft>
              <a:buClr>
                <a:schemeClr val="dk1"/>
              </a:buClr>
              <a:buSzPts val="3000"/>
              <a:buNone/>
            </a:pPr>
            <a:r>
              <a:rPr lang="en-US" sz="3000">
                <a:solidFill>
                  <a:schemeClr val="dk1"/>
                </a:solidFill>
              </a:rPr>
              <a:t>Sabbadānaṃ dhammadānaṃ jināti  </a:t>
            </a:r>
            <a:endParaRPr/>
          </a:p>
        </p:txBody>
      </p:sp>
      <p:graphicFrame>
        <p:nvGraphicFramePr>
          <p:cNvPr id="587" name="Google Shape;587;p50"/>
          <p:cNvGraphicFramePr/>
          <p:nvPr/>
        </p:nvGraphicFramePr>
        <p:xfrm>
          <a:off x="2451098" y="2150210"/>
          <a:ext cx="3000000" cy="3000000"/>
        </p:xfrm>
        <a:graphic>
          <a:graphicData uri="http://schemas.openxmlformats.org/drawingml/2006/table">
            <a:tbl>
              <a:tblPr bandRow="1" firstCol="1" firstRow="1">
                <a:noFill/>
                <a:tableStyleId>{829A5093-9E74-4F53-9017-2B725440B370}</a:tableStyleId>
              </a:tblPr>
              <a:tblGrid>
                <a:gridCol w="1030675"/>
                <a:gridCol w="2260650"/>
                <a:gridCol w="3718550"/>
                <a:gridCol w="2395650"/>
              </a:tblGrid>
              <a:tr h="613575">
                <a:tc>
                  <a:txBody>
                    <a:bodyPr/>
                    <a:lstStyle/>
                    <a:p>
                      <a:pPr indent="0" lvl="0" marL="0" marR="0" rtl="0" algn="l">
                        <a:lnSpc>
                          <a:spcPct val="107000"/>
                        </a:lnSpc>
                        <a:spcBef>
                          <a:spcPts val="0"/>
                        </a:spcBef>
                        <a:spcAft>
                          <a:spcPts val="0"/>
                        </a:spcAft>
                        <a:buNone/>
                      </a:pPr>
                      <a:r>
                        <a:rPr lang="en-US" sz="2600"/>
                        <a:t>STT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vựng Pali </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Nghĩa Việt</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Từ loại</a:t>
                      </a:r>
                      <a:endParaRPr sz="2600">
                        <a:latin typeface="Calibri"/>
                        <a:ea typeface="Calibri"/>
                        <a:cs typeface="Calibri"/>
                        <a:sym typeface="Calibri"/>
                      </a:endParaRPr>
                    </a:p>
                  </a:txBody>
                  <a:tcPr marT="0" marB="0" marR="68575" marL="68575"/>
                </a:tc>
              </a:tr>
              <a:tr h="613575">
                <a:tc>
                  <a:txBody>
                    <a:bodyPr/>
                    <a:lstStyle/>
                    <a:p>
                      <a:pPr indent="0" lvl="0" marL="0" marR="0" rtl="0" algn="l">
                        <a:lnSpc>
                          <a:spcPct val="107000"/>
                        </a:lnSpc>
                        <a:spcBef>
                          <a:spcPts val="0"/>
                        </a:spcBef>
                        <a:spcAft>
                          <a:spcPts val="0"/>
                        </a:spcAft>
                        <a:buNone/>
                      </a:pPr>
                      <a:r>
                        <a:rPr lang="en-US" sz="2600"/>
                        <a:t>1</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Sabba</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Tất cả</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Tính</a:t>
                      </a:r>
                      <a:endParaRPr sz="2600">
                        <a:latin typeface="Calibri"/>
                        <a:ea typeface="Calibri"/>
                        <a:cs typeface="Calibri"/>
                        <a:sym typeface="Calibri"/>
                      </a:endParaRPr>
                    </a:p>
                  </a:txBody>
                  <a:tcPr marT="0" marB="0" marR="68575" marL="68575"/>
                </a:tc>
              </a:tr>
              <a:tr h="881650">
                <a:tc>
                  <a:txBody>
                    <a:bodyPr/>
                    <a:lstStyle/>
                    <a:p>
                      <a:pPr indent="0" lvl="0" marL="0" marR="0" rtl="0" algn="l">
                        <a:lnSpc>
                          <a:spcPct val="107000"/>
                        </a:lnSpc>
                        <a:spcBef>
                          <a:spcPts val="0"/>
                        </a:spcBef>
                        <a:spcAft>
                          <a:spcPts val="0"/>
                        </a:spcAft>
                        <a:buNone/>
                      </a:pPr>
                      <a:r>
                        <a:rPr lang="en-US" sz="2600"/>
                        <a:t>2</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Dānaṃ</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Sự cho, sự bố thí, pháp bố thí</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trung</a:t>
                      </a:r>
                      <a:endParaRPr sz="2600">
                        <a:latin typeface="Calibri"/>
                        <a:ea typeface="Calibri"/>
                        <a:cs typeface="Calibri"/>
                        <a:sym typeface="Calibri"/>
                      </a:endParaRPr>
                    </a:p>
                  </a:txBody>
                  <a:tcPr marT="0" marB="0" marR="68575" marL="68575"/>
                </a:tc>
              </a:tr>
              <a:tr h="613575">
                <a:tc>
                  <a:txBody>
                    <a:bodyPr/>
                    <a:lstStyle/>
                    <a:p>
                      <a:pPr indent="0" lvl="0" marL="0" marR="0" rtl="0" algn="l">
                        <a:lnSpc>
                          <a:spcPct val="107000"/>
                        </a:lnSpc>
                        <a:spcBef>
                          <a:spcPts val="0"/>
                        </a:spcBef>
                        <a:spcAft>
                          <a:spcPts val="0"/>
                        </a:spcAft>
                        <a:buNone/>
                      </a:pPr>
                      <a:r>
                        <a:rPr lang="en-US" sz="2600"/>
                        <a:t>3</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Dhammo</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Pháp</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Danh, nam</a:t>
                      </a:r>
                      <a:endParaRPr sz="2600">
                        <a:latin typeface="Calibri"/>
                        <a:ea typeface="Calibri"/>
                        <a:cs typeface="Calibri"/>
                        <a:sym typeface="Calibri"/>
                      </a:endParaRPr>
                    </a:p>
                  </a:txBody>
                  <a:tcPr marT="0" marB="0" marR="68575" marL="68575"/>
                </a:tc>
              </a:tr>
              <a:tr h="931400">
                <a:tc>
                  <a:txBody>
                    <a:bodyPr/>
                    <a:lstStyle/>
                    <a:p>
                      <a:pPr indent="0" lvl="0" marL="0" marR="0" rtl="0" algn="l">
                        <a:lnSpc>
                          <a:spcPct val="107000"/>
                        </a:lnSpc>
                        <a:spcBef>
                          <a:spcPts val="0"/>
                        </a:spcBef>
                        <a:spcAft>
                          <a:spcPts val="0"/>
                        </a:spcAft>
                        <a:buNone/>
                      </a:pPr>
                      <a:r>
                        <a:rPr lang="en-US" sz="2600"/>
                        <a:t>4</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Jināti</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Chiến thắng, vượt trên</a:t>
                      </a:r>
                      <a:endParaRPr sz="26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600"/>
                        <a:t>Động, hiện tại, chủ động</a:t>
                      </a:r>
                      <a:endParaRPr sz="2600">
                        <a:latin typeface="Calibri"/>
                        <a:ea typeface="Calibri"/>
                        <a:cs typeface="Calibri"/>
                        <a:sym typeface="Calibri"/>
                      </a:endParaRPr>
                    </a:p>
                  </a:txBody>
                  <a:tcPr marT="0" marB="0" marR="68575" marL="68575"/>
                </a:tc>
              </a:tr>
              <a:tr h="877225">
                <a:tc gridSpan="2">
                  <a:txBody>
                    <a:bodyPr/>
                    <a:lstStyle/>
                    <a:p>
                      <a:pPr indent="0" lvl="0" marL="0" marR="0" rtl="0" algn="l">
                        <a:lnSpc>
                          <a:spcPct val="107000"/>
                        </a:lnSpc>
                        <a:spcBef>
                          <a:spcPts val="0"/>
                        </a:spcBef>
                        <a:spcAft>
                          <a:spcPts val="0"/>
                        </a:spcAft>
                        <a:buNone/>
                      </a:pPr>
                      <a:r>
                        <a:rPr lang="en-US" sz="2600"/>
                        <a:t>Ghi chú ngữ pháp</a:t>
                      </a:r>
                      <a:endParaRPr sz="2600">
                        <a:latin typeface="Calibri"/>
                        <a:ea typeface="Calibri"/>
                        <a:cs typeface="Calibri"/>
                        <a:sym typeface="Calibri"/>
                      </a:endParaRPr>
                    </a:p>
                  </a:txBody>
                  <a:tcPr marT="0" marB="0" marR="68575" marL="68575"/>
                </a:tc>
                <a:tc hMerge="1"/>
                <a:tc gridSpan="2">
                  <a:txBody>
                    <a:bodyPr/>
                    <a:lstStyle/>
                    <a:p>
                      <a:pPr indent="0" lvl="0" marL="0" marR="0" rtl="0" algn="l">
                        <a:lnSpc>
                          <a:spcPct val="107000"/>
                        </a:lnSpc>
                        <a:spcBef>
                          <a:spcPts val="0"/>
                        </a:spcBef>
                        <a:spcAft>
                          <a:spcPts val="0"/>
                        </a:spcAft>
                        <a:buNone/>
                      </a:pPr>
                      <a:r>
                        <a:rPr lang="en-US" sz="2600"/>
                        <a:t>Sabbadānaṃ và dhammadānaṃ là hai danh từ ghép</a:t>
                      </a:r>
                      <a:endParaRPr sz="2600">
                        <a:latin typeface="Calibri"/>
                        <a:ea typeface="Calibri"/>
                        <a:cs typeface="Calibri"/>
                        <a:sym typeface="Calibri"/>
                      </a:endParaRPr>
                    </a:p>
                  </a:txBody>
                  <a:tcPr marT="0" marB="0" marR="68575" marL="68575"/>
                </a:tc>
                <a:tc h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DANH TỪ PALI</a:t>
            </a:r>
            <a:endParaRPr/>
          </a:p>
        </p:txBody>
      </p:sp>
      <p:pic>
        <p:nvPicPr>
          <p:cNvPr descr="A close up of a tree&#10;&#10;Description automatically generated" id="138" name="Google Shape;138;p6"/>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139" name="Google Shape;139;p6"/>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140" name="Google Shape;140;p6"/>
          <p:cNvSpPr txBox="1"/>
          <p:nvPr>
            <p:ph idx="1" type="body"/>
          </p:nvPr>
        </p:nvSpPr>
        <p:spPr>
          <a:xfrm>
            <a:off x="322729" y="2115878"/>
            <a:ext cx="11519647" cy="376465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Danh từ là từ dùng để chỉ sự vật, sự việc: ngôi nhà, cái chén, Đức Phật…    </a:t>
            </a:r>
            <a:endParaRPr/>
          </a:p>
          <a:p>
            <a:pPr indent="-228600" lvl="0" marL="228600" rtl="0" algn="l">
              <a:lnSpc>
                <a:spcPct val="90000"/>
              </a:lnSpc>
              <a:spcBef>
                <a:spcPts val="1000"/>
              </a:spcBef>
              <a:spcAft>
                <a:spcPts val="0"/>
              </a:spcAft>
              <a:buClr>
                <a:schemeClr val="dk1"/>
              </a:buClr>
              <a:buSzPts val="2800"/>
              <a:buChar char="•"/>
            </a:pPr>
            <a:r>
              <a:rPr lang="en-US"/>
              <a:t>Danh từ Pali nguyên mẫu – dạng danh từ chưa biến đuôi, thông thường khi nói đến 1 danh từ Pali ta dùng dạng này. Ví dụ: “Đức Phật” là “Buddha”, “Giáo Pháp” là “Dhamma”</a:t>
            </a:r>
            <a:endParaRPr/>
          </a:p>
          <a:p>
            <a:pPr indent="-228600" lvl="0" marL="228600" rtl="0" algn="l">
              <a:lnSpc>
                <a:spcPct val="90000"/>
              </a:lnSpc>
              <a:spcBef>
                <a:spcPts val="1000"/>
              </a:spcBef>
              <a:spcAft>
                <a:spcPts val="0"/>
              </a:spcAft>
              <a:buClr>
                <a:schemeClr val="dk1"/>
              </a:buClr>
              <a:buSzPts val="2800"/>
              <a:buChar char="•"/>
            </a:pPr>
            <a:r>
              <a:rPr lang="en-US"/>
              <a:t>Danh từ Pali có số Ít, số Nhiều </a:t>
            </a:r>
            <a:endParaRPr/>
          </a:p>
          <a:p>
            <a:pPr indent="-228600" lvl="0" marL="228600" rtl="0" algn="l">
              <a:lnSpc>
                <a:spcPct val="90000"/>
              </a:lnSpc>
              <a:spcBef>
                <a:spcPts val="1000"/>
              </a:spcBef>
              <a:spcAft>
                <a:spcPts val="0"/>
              </a:spcAft>
              <a:buClr>
                <a:schemeClr val="dk1"/>
              </a:buClr>
              <a:buSzPts val="2800"/>
              <a:buChar char="•"/>
            </a:pPr>
            <a:r>
              <a:rPr lang="en-US"/>
              <a:t>Danh từ Pali phân loại thành: Nam Tính, Nữ Tính, Trung Tính </a:t>
            </a:r>
            <a:endParaRPr/>
          </a:p>
          <a:p>
            <a:pPr indent="-228600" lvl="0" marL="228600" rtl="0" algn="l">
              <a:lnSpc>
                <a:spcPct val="90000"/>
              </a:lnSpc>
              <a:spcBef>
                <a:spcPts val="1000"/>
              </a:spcBef>
              <a:spcAft>
                <a:spcPts val="0"/>
              </a:spcAft>
              <a:buClr>
                <a:schemeClr val="dk1"/>
              </a:buClr>
              <a:buSzPts val="2800"/>
              <a:buChar char="•"/>
            </a:pPr>
            <a:r>
              <a:rPr lang="en-US"/>
              <a:t>Danh từ Pali có 8 cách biến đuôi – tức 8 biến cách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7"/>
          <p:cNvPicPr preferRelativeResize="0"/>
          <p:nvPr/>
        </p:nvPicPr>
        <p:blipFill rotWithShape="1">
          <a:blip r:embed="rId3">
            <a:alphaModFix/>
          </a:blip>
          <a:srcRect b="0" l="0" r="0" t="0"/>
          <a:stretch/>
        </p:blipFill>
        <p:spPr>
          <a:xfrm>
            <a:off x="1159943" y="3819182"/>
            <a:ext cx="1865376" cy="1865376"/>
          </a:xfrm>
          <a:prstGeom prst="rect">
            <a:avLst/>
          </a:prstGeom>
          <a:noFill/>
          <a:ln>
            <a:noFill/>
          </a:ln>
        </p:spPr>
      </p:pic>
      <p:sp>
        <p:nvSpPr>
          <p:cNvPr id="146" name="Google Shape;146;p7"/>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DANH TỪ PALI</a:t>
            </a:r>
            <a:endParaRPr/>
          </a:p>
        </p:txBody>
      </p:sp>
      <p:pic>
        <p:nvPicPr>
          <p:cNvPr descr="A close up of a tree&#10;&#10;Description automatically generated" id="147" name="Google Shape;147;p7"/>
          <p:cNvPicPr preferRelativeResize="0"/>
          <p:nvPr/>
        </p:nvPicPr>
        <p:blipFill rotWithShape="1">
          <a:blip r:embed="rId4">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148" name="Google Shape;148;p7"/>
          <p:cNvPicPr preferRelativeResize="0"/>
          <p:nvPr/>
        </p:nvPicPr>
        <p:blipFill rotWithShape="1">
          <a:blip r:embed="rId5">
            <a:alphaModFix/>
          </a:blip>
          <a:srcRect b="62988" l="70855" r="1131" t="0"/>
          <a:stretch/>
        </p:blipFill>
        <p:spPr>
          <a:xfrm>
            <a:off x="10523361" y="365125"/>
            <a:ext cx="563739" cy="1325563"/>
          </a:xfrm>
          <a:prstGeom prst="rect">
            <a:avLst/>
          </a:prstGeom>
          <a:noFill/>
          <a:ln>
            <a:noFill/>
          </a:ln>
        </p:spPr>
      </p:pic>
      <p:sp>
        <p:nvSpPr>
          <p:cNvPr id="149" name="Google Shape;149;p7"/>
          <p:cNvSpPr txBox="1"/>
          <p:nvPr>
            <p:ph idx="1" type="body"/>
          </p:nvPr>
        </p:nvSpPr>
        <p:spPr>
          <a:xfrm>
            <a:off x="838200" y="2115879"/>
            <a:ext cx="10515600" cy="437699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Danh từ Pali biến đổi “đuôi” để biểu thị chức năng ý nghĩa trong câu:   </a:t>
            </a:r>
            <a:endParaRPr/>
          </a:p>
          <a:p>
            <a:pPr indent="0" lvl="0" marL="0" rtl="0" algn="just">
              <a:lnSpc>
                <a:spcPct val="90000"/>
              </a:lnSpc>
              <a:spcBef>
                <a:spcPts val="1000"/>
              </a:spcBef>
              <a:spcAft>
                <a:spcPts val="0"/>
              </a:spcAft>
              <a:buClr>
                <a:schemeClr val="dk1"/>
              </a:buClr>
              <a:buSzPts val="2800"/>
              <a:buNone/>
            </a:pPr>
            <a:r>
              <a:rPr lang="en-US"/>
              <a:t>	</a:t>
            </a:r>
            <a:br>
              <a:rPr lang="en-US"/>
            </a:br>
            <a:endParaRPr/>
          </a:p>
        </p:txBody>
      </p:sp>
      <p:sp>
        <p:nvSpPr>
          <p:cNvPr id="150" name="Google Shape;150;p7"/>
          <p:cNvSpPr/>
          <p:nvPr/>
        </p:nvSpPr>
        <p:spPr>
          <a:xfrm>
            <a:off x="7608194" y="3057344"/>
            <a:ext cx="2981234" cy="609379"/>
          </a:xfrm>
          <a:prstGeom prst="roundRect">
            <a:avLst>
              <a:gd fmla="val 16667" name="adj"/>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BC25D"/>
              </a:buClr>
              <a:buSzPts val="2800"/>
              <a:buFont typeface="Calibri"/>
              <a:buNone/>
            </a:pPr>
            <a:r>
              <a:rPr b="0" i="0" lang="en-US" sz="2800" u="none" cap="none" strike="noStrike">
                <a:solidFill>
                  <a:srgbClr val="FBC25D"/>
                </a:solidFill>
                <a:latin typeface="Calibri"/>
                <a:ea typeface="Calibri"/>
                <a:cs typeface="Calibri"/>
                <a:sym typeface="Calibri"/>
              </a:rPr>
              <a:t>❺</a:t>
            </a: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FBC25D"/>
                </a:solidFill>
                <a:latin typeface="Calibri"/>
                <a:ea typeface="Calibri"/>
                <a:cs typeface="Calibri"/>
                <a:sym typeface="Calibri"/>
              </a:rPr>
              <a:t>Dụng cụ cách</a:t>
            </a:r>
            <a:endParaRPr b="0" i="0" sz="3200" u="none" cap="none" strike="noStrike">
              <a:solidFill>
                <a:srgbClr val="FBC25D"/>
              </a:solidFill>
              <a:latin typeface="Calibri"/>
              <a:ea typeface="Calibri"/>
              <a:cs typeface="Calibri"/>
              <a:sym typeface="Calibri"/>
            </a:endParaRPr>
          </a:p>
        </p:txBody>
      </p:sp>
      <p:sp>
        <p:nvSpPr>
          <p:cNvPr id="151" name="Google Shape;151;p7"/>
          <p:cNvSpPr/>
          <p:nvPr/>
        </p:nvSpPr>
        <p:spPr>
          <a:xfrm>
            <a:off x="7608194" y="3904607"/>
            <a:ext cx="2981234" cy="609379"/>
          </a:xfrm>
          <a:prstGeom prst="roundRect">
            <a:avLst>
              <a:gd fmla="val 16667" name="adj"/>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BC25D"/>
              </a:buClr>
              <a:buSzPts val="2800"/>
              <a:buFont typeface="Calibri"/>
              <a:buNone/>
            </a:pPr>
            <a:r>
              <a:rPr b="0" i="0" lang="en-US" sz="2800" u="none" cap="none" strike="noStrike">
                <a:solidFill>
                  <a:srgbClr val="FBC25D"/>
                </a:solidFill>
                <a:latin typeface="Calibri"/>
                <a:ea typeface="Calibri"/>
                <a:cs typeface="Calibri"/>
                <a:sym typeface="Calibri"/>
              </a:rPr>
              <a:t>❻</a:t>
            </a: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FBC25D"/>
                </a:solidFill>
                <a:latin typeface="Calibri"/>
                <a:ea typeface="Calibri"/>
                <a:cs typeface="Calibri"/>
                <a:sym typeface="Calibri"/>
              </a:rPr>
              <a:t>Xuất xứ cách</a:t>
            </a:r>
            <a:endParaRPr b="0" i="0" sz="3200" u="none" cap="none" strike="noStrike">
              <a:solidFill>
                <a:srgbClr val="FBC25D"/>
              </a:solidFill>
              <a:latin typeface="Calibri"/>
              <a:ea typeface="Calibri"/>
              <a:cs typeface="Calibri"/>
              <a:sym typeface="Calibri"/>
            </a:endParaRPr>
          </a:p>
        </p:txBody>
      </p:sp>
      <p:sp>
        <p:nvSpPr>
          <p:cNvPr id="152" name="Google Shape;152;p7"/>
          <p:cNvSpPr/>
          <p:nvPr/>
        </p:nvSpPr>
        <p:spPr>
          <a:xfrm>
            <a:off x="7608194" y="4751870"/>
            <a:ext cx="2981234" cy="609379"/>
          </a:xfrm>
          <a:prstGeom prst="roundRect">
            <a:avLst>
              <a:gd fmla="val 16667" name="adj"/>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BC25D"/>
              </a:buClr>
              <a:buSzPts val="2800"/>
              <a:buFont typeface="Calibri"/>
              <a:buNone/>
            </a:pPr>
            <a:r>
              <a:rPr b="0" i="0" lang="en-US" sz="2800" u="none" cap="none" strike="noStrike">
                <a:solidFill>
                  <a:srgbClr val="FBC25D"/>
                </a:solidFill>
                <a:latin typeface="Calibri"/>
                <a:ea typeface="Calibri"/>
                <a:cs typeface="Calibri"/>
                <a:sym typeface="Calibri"/>
              </a:rPr>
              <a:t>❼</a:t>
            </a: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FBC25D"/>
                </a:solidFill>
                <a:latin typeface="Calibri"/>
                <a:ea typeface="Calibri"/>
                <a:cs typeface="Calibri"/>
                <a:sym typeface="Calibri"/>
              </a:rPr>
              <a:t>Vị trí cách</a:t>
            </a:r>
            <a:endParaRPr b="0" i="0" sz="3200" u="none" cap="none" strike="noStrike">
              <a:solidFill>
                <a:srgbClr val="FBC25D"/>
              </a:solidFill>
              <a:latin typeface="Calibri"/>
              <a:ea typeface="Calibri"/>
              <a:cs typeface="Calibri"/>
              <a:sym typeface="Calibri"/>
            </a:endParaRPr>
          </a:p>
        </p:txBody>
      </p:sp>
      <p:sp>
        <p:nvSpPr>
          <p:cNvPr id="153" name="Google Shape;153;p7"/>
          <p:cNvSpPr/>
          <p:nvPr/>
        </p:nvSpPr>
        <p:spPr>
          <a:xfrm>
            <a:off x="7608194" y="5595239"/>
            <a:ext cx="2981234" cy="609379"/>
          </a:xfrm>
          <a:prstGeom prst="roundRect">
            <a:avLst>
              <a:gd fmla="val 16667" name="adj"/>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BC25D"/>
              </a:buClr>
              <a:buSzPts val="2800"/>
              <a:buFont typeface="Calibri"/>
              <a:buNone/>
            </a:pPr>
            <a:r>
              <a:rPr b="0" i="0" lang="en-US" sz="2800" u="none" cap="none" strike="noStrike">
                <a:solidFill>
                  <a:srgbClr val="FBC25D"/>
                </a:solidFill>
                <a:latin typeface="Calibri"/>
                <a:ea typeface="Calibri"/>
                <a:cs typeface="Calibri"/>
                <a:sym typeface="Calibri"/>
              </a:rPr>
              <a:t>❽</a:t>
            </a: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FBC25D"/>
                </a:solidFill>
                <a:latin typeface="Calibri"/>
                <a:ea typeface="Calibri"/>
                <a:cs typeface="Calibri"/>
                <a:sym typeface="Calibri"/>
              </a:rPr>
              <a:t>Hô cách</a:t>
            </a:r>
            <a:endParaRPr b="0" i="0" sz="3200" u="none" cap="none" strike="noStrike">
              <a:solidFill>
                <a:srgbClr val="FBC25D"/>
              </a:solidFill>
              <a:latin typeface="Calibri"/>
              <a:ea typeface="Calibri"/>
              <a:cs typeface="Calibri"/>
              <a:sym typeface="Calibri"/>
            </a:endParaRPr>
          </a:p>
        </p:txBody>
      </p:sp>
      <p:sp>
        <p:nvSpPr>
          <p:cNvPr id="154" name="Google Shape;154;p7"/>
          <p:cNvSpPr/>
          <p:nvPr/>
        </p:nvSpPr>
        <p:spPr>
          <a:xfrm>
            <a:off x="4107385" y="3057344"/>
            <a:ext cx="2981234" cy="609379"/>
          </a:xfrm>
          <a:prstGeom prst="roundRect">
            <a:avLst>
              <a:gd fmla="val 16667" name="adj"/>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BC25D"/>
              </a:buClr>
              <a:buSzPts val="2800"/>
              <a:buFont typeface="Calibri"/>
              <a:buNone/>
            </a:pPr>
            <a:r>
              <a:rPr b="0" i="0" lang="en-US" sz="2800" u="none" cap="none" strike="noStrike">
                <a:solidFill>
                  <a:srgbClr val="FBC25D"/>
                </a:solidFill>
                <a:latin typeface="Calibri"/>
                <a:ea typeface="Calibri"/>
                <a:cs typeface="Calibri"/>
                <a:sym typeface="Calibri"/>
              </a:rPr>
              <a:t>❶</a:t>
            </a: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FBC25D"/>
                </a:solidFill>
                <a:latin typeface="Calibri"/>
                <a:ea typeface="Calibri"/>
                <a:cs typeface="Calibri"/>
                <a:sym typeface="Calibri"/>
              </a:rPr>
              <a:t>Chủ cách</a:t>
            </a:r>
            <a:endParaRPr b="0" i="0" sz="3200" u="none" cap="none" strike="noStrike">
              <a:solidFill>
                <a:srgbClr val="FBC25D"/>
              </a:solidFill>
              <a:latin typeface="Calibri"/>
              <a:ea typeface="Calibri"/>
              <a:cs typeface="Calibri"/>
              <a:sym typeface="Calibri"/>
            </a:endParaRPr>
          </a:p>
        </p:txBody>
      </p:sp>
      <p:sp>
        <p:nvSpPr>
          <p:cNvPr id="155" name="Google Shape;155;p7"/>
          <p:cNvSpPr/>
          <p:nvPr/>
        </p:nvSpPr>
        <p:spPr>
          <a:xfrm>
            <a:off x="4107385" y="3904607"/>
            <a:ext cx="2981234" cy="609379"/>
          </a:xfrm>
          <a:prstGeom prst="roundRect">
            <a:avLst>
              <a:gd fmla="val 16667" name="adj"/>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BC25D"/>
              </a:buClr>
              <a:buSzPts val="2800"/>
              <a:buFont typeface="Calibri"/>
              <a:buNone/>
            </a:pPr>
            <a:r>
              <a:rPr b="0" i="0" lang="en-US" sz="2800" u="none" cap="none" strike="noStrike">
                <a:solidFill>
                  <a:srgbClr val="FBC25D"/>
                </a:solidFill>
                <a:latin typeface="Calibri"/>
                <a:ea typeface="Calibri"/>
                <a:cs typeface="Calibri"/>
                <a:sym typeface="Calibri"/>
              </a:rPr>
              <a:t>❷</a:t>
            </a: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FBC25D"/>
                </a:solidFill>
                <a:latin typeface="Calibri"/>
                <a:ea typeface="Calibri"/>
                <a:cs typeface="Calibri"/>
                <a:sym typeface="Calibri"/>
              </a:rPr>
              <a:t>Trực bổ cách</a:t>
            </a:r>
            <a:endParaRPr b="0" i="0" sz="3200" u="none" cap="none" strike="noStrike">
              <a:solidFill>
                <a:srgbClr val="FBC25D"/>
              </a:solidFill>
              <a:latin typeface="Calibri"/>
              <a:ea typeface="Calibri"/>
              <a:cs typeface="Calibri"/>
              <a:sym typeface="Calibri"/>
            </a:endParaRPr>
          </a:p>
        </p:txBody>
      </p:sp>
      <p:sp>
        <p:nvSpPr>
          <p:cNvPr id="156" name="Google Shape;156;p7"/>
          <p:cNvSpPr/>
          <p:nvPr/>
        </p:nvSpPr>
        <p:spPr>
          <a:xfrm>
            <a:off x="4107385" y="4751870"/>
            <a:ext cx="2981234" cy="609379"/>
          </a:xfrm>
          <a:prstGeom prst="roundRect">
            <a:avLst>
              <a:gd fmla="val 16667" name="adj"/>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BC25D"/>
              </a:buClr>
              <a:buSzPts val="3000"/>
              <a:buFont typeface="Calibri"/>
              <a:buNone/>
            </a:pPr>
            <a:r>
              <a:rPr b="0" i="0" lang="en-US" sz="3000" u="none" cap="none" strike="noStrike">
                <a:solidFill>
                  <a:srgbClr val="FBC25D"/>
                </a:solidFill>
                <a:latin typeface="Calibri"/>
                <a:ea typeface="Calibri"/>
                <a:cs typeface="Calibri"/>
                <a:sym typeface="Calibri"/>
              </a:rPr>
              <a:t>❸</a:t>
            </a: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FBC25D"/>
                </a:solidFill>
                <a:latin typeface="Calibri"/>
                <a:ea typeface="Calibri"/>
                <a:cs typeface="Calibri"/>
                <a:sym typeface="Calibri"/>
              </a:rPr>
              <a:t>Sở hữu cách</a:t>
            </a:r>
            <a:endParaRPr b="0" i="0" sz="3200" u="none" cap="none" strike="noStrike">
              <a:solidFill>
                <a:srgbClr val="FBC25D"/>
              </a:solidFill>
              <a:latin typeface="Calibri"/>
              <a:ea typeface="Calibri"/>
              <a:cs typeface="Calibri"/>
              <a:sym typeface="Calibri"/>
            </a:endParaRPr>
          </a:p>
        </p:txBody>
      </p:sp>
      <p:sp>
        <p:nvSpPr>
          <p:cNvPr id="157" name="Google Shape;157;p7"/>
          <p:cNvSpPr/>
          <p:nvPr/>
        </p:nvSpPr>
        <p:spPr>
          <a:xfrm>
            <a:off x="4107385" y="5595239"/>
            <a:ext cx="2981234" cy="609379"/>
          </a:xfrm>
          <a:prstGeom prst="roundRect">
            <a:avLst>
              <a:gd fmla="val 16667" name="adj"/>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BC25D"/>
              </a:buClr>
              <a:buSzPts val="2800"/>
              <a:buFont typeface="Calibri"/>
              <a:buNone/>
            </a:pPr>
            <a:r>
              <a:rPr b="0" i="0" lang="en-US" sz="2800" u="none" cap="none" strike="noStrike">
                <a:solidFill>
                  <a:srgbClr val="FBC25D"/>
                </a:solidFill>
                <a:latin typeface="Calibri"/>
                <a:ea typeface="Calibri"/>
                <a:cs typeface="Calibri"/>
                <a:sym typeface="Calibri"/>
              </a:rPr>
              <a:t>❹</a:t>
            </a: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FBC25D"/>
                </a:solidFill>
                <a:latin typeface="Calibri"/>
                <a:ea typeface="Calibri"/>
                <a:cs typeface="Calibri"/>
                <a:sym typeface="Calibri"/>
              </a:rPr>
              <a:t>Gián bổ cách</a:t>
            </a:r>
            <a:endParaRPr b="0" i="0" sz="3200" u="none" cap="none" strike="noStrike">
              <a:solidFill>
                <a:srgbClr val="FBC25D"/>
              </a:solidFill>
              <a:latin typeface="Calibri"/>
              <a:ea typeface="Calibri"/>
              <a:cs typeface="Calibri"/>
              <a:sym typeface="Calibri"/>
            </a:endParaRPr>
          </a:p>
        </p:txBody>
      </p:sp>
      <p:sp>
        <p:nvSpPr>
          <p:cNvPr id="158" name="Google Shape;158;p7"/>
          <p:cNvSpPr/>
          <p:nvPr/>
        </p:nvSpPr>
        <p:spPr>
          <a:xfrm>
            <a:off x="610494" y="2857404"/>
            <a:ext cx="2964273" cy="350865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471200"/>
                </a:solidFill>
                <a:latin typeface="Calibri"/>
                <a:ea typeface="Calibri"/>
                <a:cs typeface="Calibri"/>
                <a:sym typeface="Calibri"/>
              </a:rPr>
              <a:t>Tổng Cộng</a:t>
            </a:r>
            <a:endParaRPr b="0" i="0" sz="4800" u="none" cap="none" strike="noStrike">
              <a:solidFill>
                <a:srgbClr val="471200"/>
              </a:solidFill>
              <a:latin typeface="Calibri"/>
              <a:ea typeface="Calibri"/>
              <a:cs typeface="Calibri"/>
              <a:sym typeface="Calibri"/>
            </a:endParaRPr>
          </a:p>
          <a:p>
            <a:pPr indent="0" lvl="0" marL="0" marR="0" rtl="0" algn="ctr">
              <a:spcBef>
                <a:spcPts val="0"/>
              </a:spcBef>
              <a:spcAft>
                <a:spcPts val="0"/>
              </a:spcAft>
              <a:buNone/>
            </a:pPr>
            <a:r>
              <a:rPr b="0" i="0" lang="en-US" sz="13800" u="none" cap="none" strike="noStrike">
                <a:solidFill>
                  <a:srgbClr val="471200"/>
                </a:solidFill>
                <a:latin typeface="Calibri"/>
                <a:ea typeface="Calibri"/>
                <a:cs typeface="Calibri"/>
                <a:sym typeface="Calibri"/>
              </a:rPr>
              <a:t>  </a:t>
            </a:r>
            <a:endParaRPr/>
          </a:p>
          <a:p>
            <a:pPr indent="0" lvl="0" marL="0" marR="0" rtl="0" algn="ctr">
              <a:spcBef>
                <a:spcPts val="0"/>
              </a:spcBef>
              <a:spcAft>
                <a:spcPts val="0"/>
              </a:spcAft>
              <a:buNone/>
            </a:pPr>
            <a:r>
              <a:rPr b="0" i="0" lang="en-US" sz="3600" u="none" cap="none" strike="noStrike">
                <a:solidFill>
                  <a:srgbClr val="471200"/>
                </a:solidFill>
                <a:latin typeface="Calibri"/>
                <a:ea typeface="Calibri"/>
                <a:cs typeface="Calibri"/>
                <a:sym typeface="Calibri"/>
              </a:rPr>
              <a:t>Cách biến đuôi</a:t>
            </a:r>
            <a:endParaRPr b="0" i="0" sz="3600" u="none" cap="none" strike="noStrike">
              <a:solidFill>
                <a:srgbClr val="4712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838200" y="365125"/>
            <a:ext cx="1051560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C25D"/>
              </a:buClr>
              <a:buSzPts val="4400"/>
              <a:buFont typeface="Calibri"/>
              <a:buNone/>
            </a:pPr>
            <a:r>
              <a:rPr lang="en-US">
                <a:solidFill>
                  <a:srgbClr val="FBC25D"/>
                </a:solidFill>
              </a:rPr>
              <a:t>	BIẾN CÁCH DANH TỪ PALI</a:t>
            </a:r>
            <a:br>
              <a:rPr lang="en-US">
                <a:solidFill>
                  <a:srgbClr val="FBC25D"/>
                </a:solidFill>
              </a:rPr>
            </a:br>
            <a:r>
              <a:rPr lang="en-US">
                <a:solidFill>
                  <a:srgbClr val="FBC25D"/>
                </a:solidFill>
              </a:rPr>
              <a:t>	TÚC-TỪ GIÁN-TIẾP [INDIRECT OBJECT]</a:t>
            </a:r>
            <a:endParaRPr/>
          </a:p>
        </p:txBody>
      </p:sp>
      <p:pic>
        <p:nvPicPr>
          <p:cNvPr descr="A close up of a tree&#10;&#10;Description automatically generated" id="165" name="Google Shape;165;p8"/>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166" name="Google Shape;166;p8"/>
          <p:cNvPicPr preferRelativeResize="0"/>
          <p:nvPr/>
        </p:nvPicPr>
        <p:blipFill rotWithShape="1">
          <a:blip r:embed="rId4">
            <a:alphaModFix/>
          </a:blip>
          <a:srcRect b="62988" l="70855" r="1131" t="0"/>
          <a:stretch/>
        </p:blipFill>
        <p:spPr>
          <a:xfrm>
            <a:off x="10523361" y="365125"/>
            <a:ext cx="563739" cy="1325563"/>
          </a:xfrm>
          <a:prstGeom prst="rect">
            <a:avLst/>
          </a:prstGeom>
          <a:noFill/>
          <a:ln>
            <a:noFill/>
          </a:ln>
        </p:spPr>
      </p:pic>
      <p:sp>
        <p:nvSpPr>
          <p:cNvPr id="167" name="Google Shape;167;p8"/>
          <p:cNvSpPr txBox="1"/>
          <p:nvPr>
            <p:ph idx="1" type="body"/>
          </p:nvPr>
        </p:nvSpPr>
        <p:spPr>
          <a:xfrm>
            <a:off x="1070423" y="3093342"/>
            <a:ext cx="10515600" cy="328953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a:t>Chủ cách: </a:t>
            </a:r>
            <a:r>
              <a:rPr lang="en-US"/>
              <a:t>chủ từ cho động từ. Ví dụ: </a:t>
            </a:r>
            <a:r>
              <a:rPr b="1" lang="en-US"/>
              <a:t>Bhikkhu</a:t>
            </a:r>
            <a:r>
              <a:rPr lang="en-US"/>
              <a:t> vāyamati – </a:t>
            </a:r>
            <a:r>
              <a:rPr b="1" lang="en-US"/>
              <a:t>Một vị Tỳ khưu</a:t>
            </a:r>
            <a:r>
              <a:rPr lang="en-US"/>
              <a:t> đang nỗ lực</a:t>
            </a:r>
            <a:endParaRPr/>
          </a:p>
          <a:p>
            <a:pPr indent="-228600" lvl="0" marL="228600" rtl="0" algn="l">
              <a:lnSpc>
                <a:spcPct val="90000"/>
              </a:lnSpc>
              <a:spcBef>
                <a:spcPts val="1000"/>
              </a:spcBef>
              <a:spcAft>
                <a:spcPts val="0"/>
              </a:spcAft>
              <a:buClr>
                <a:schemeClr val="dk1"/>
              </a:buClr>
              <a:buSzPts val="2800"/>
              <a:buChar char="•"/>
            </a:pPr>
            <a:r>
              <a:rPr b="1" lang="en-US"/>
              <a:t>Trực bổ cách: </a:t>
            </a:r>
            <a:r>
              <a:rPr lang="en-US"/>
              <a:t>túc từ trực tiếp cho động từ. Ví dụ: bhikkhu </a:t>
            </a:r>
            <a:r>
              <a:rPr b="1" lang="en-US"/>
              <a:t>cittaṃ</a:t>
            </a:r>
            <a:r>
              <a:rPr lang="en-US"/>
              <a:t> paggaṇhāti – Một vị Tỳ Khưu đang củng cố </a:t>
            </a:r>
            <a:r>
              <a:rPr b="1" lang="en-US"/>
              <a:t>tâm</a:t>
            </a:r>
            <a:endParaRPr b="1"/>
          </a:p>
          <a:p>
            <a:pPr indent="-228600" lvl="0" marL="228600" rtl="0" algn="l">
              <a:lnSpc>
                <a:spcPct val="90000"/>
              </a:lnSpc>
              <a:spcBef>
                <a:spcPts val="1000"/>
              </a:spcBef>
              <a:spcAft>
                <a:spcPts val="0"/>
              </a:spcAft>
              <a:buClr>
                <a:schemeClr val="dk1"/>
              </a:buClr>
              <a:buSzPts val="2800"/>
              <a:buChar char="•"/>
            </a:pPr>
            <a:r>
              <a:rPr b="1" lang="en-US"/>
              <a:t>Gián bổ cách: </a:t>
            </a:r>
            <a:r>
              <a:rPr lang="en-US"/>
              <a:t>tương tự như các giới từ “to”, “for” (“đến”, “cho”) trong tiếng Anh. Ví dụ: danh từ gốc “nara – người đàn ông” có Gián bổ cách là “narāya – đến người đàn ông” </a:t>
            </a:r>
            <a:endParaRPr/>
          </a:p>
          <a:p>
            <a:pPr indent="0" lvl="0" marL="0" rtl="0" algn="l">
              <a:lnSpc>
                <a:spcPct val="90000"/>
              </a:lnSpc>
              <a:spcBef>
                <a:spcPts val="1000"/>
              </a:spcBef>
              <a:spcAft>
                <a:spcPts val="0"/>
              </a:spcAft>
              <a:buClr>
                <a:schemeClr val="dk1"/>
              </a:buClr>
              <a:buSzPts val="2800"/>
              <a:buNone/>
            </a:pPr>
            <a:r>
              <a:rPr lang="en-US"/>
              <a:t>	</a:t>
            </a:r>
            <a:br>
              <a:rPr lang="en-US"/>
            </a:br>
            <a:endParaRPr/>
          </a:p>
        </p:txBody>
      </p:sp>
      <p:sp>
        <p:nvSpPr>
          <p:cNvPr id="168" name="Google Shape;168;p8"/>
          <p:cNvSpPr txBox="1"/>
          <p:nvPr/>
        </p:nvSpPr>
        <p:spPr>
          <a:xfrm>
            <a:off x="1070423" y="2015297"/>
            <a:ext cx="10773233" cy="91499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B050"/>
              </a:buClr>
              <a:buSzPts val="2800"/>
              <a:buFont typeface="Arial"/>
              <a:buNone/>
            </a:pPr>
            <a:r>
              <a:rPr b="0" i="1" lang="en-US" sz="2800" u="none" cap="none" strike="noStrike">
                <a:solidFill>
                  <a:srgbClr val="00B050"/>
                </a:solidFill>
                <a:latin typeface="Calibri"/>
                <a:ea typeface="Calibri"/>
                <a:cs typeface="Calibri"/>
                <a:sym typeface="Calibri"/>
              </a:rPr>
              <a:t>Mỗi biến cách có thể kiêm nhiệm NHIỀU chức năng, chứ không chỉ một chức năng. Tuy nhiên, ta cần nhớ thuộc lòng các chức năng cơ bản</a:t>
            </a:r>
            <a:endParaRPr b="0" i="1" sz="2800" u="none" cap="none" strike="noStrike">
              <a:solidFill>
                <a:srgbClr val="00B050"/>
              </a:solidFill>
              <a:latin typeface="Calibri"/>
              <a:ea typeface="Calibri"/>
              <a:cs typeface="Calibri"/>
              <a:sym typeface="Calibri"/>
            </a:endParaRPr>
          </a:p>
          <a:p>
            <a:pPr indent="0" lvl="0" marL="0" marR="0" rtl="0" algn="l">
              <a:lnSpc>
                <a:spcPct val="90000"/>
              </a:lnSpc>
              <a:spcBef>
                <a:spcPts val="1000"/>
              </a:spcBef>
              <a:spcAft>
                <a:spcPts val="0"/>
              </a:spcAft>
              <a:buClr>
                <a:srgbClr val="00B050"/>
              </a:buClr>
              <a:buSzPts val="2800"/>
              <a:buFont typeface="Arial"/>
              <a:buNone/>
            </a:pPr>
            <a:br>
              <a:rPr b="0" i="1" lang="en-US" sz="2800" u="none" cap="none" strike="noStrike">
                <a:solidFill>
                  <a:srgbClr val="00B050"/>
                </a:solidFill>
                <a:latin typeface="Calibri"/>
                <a:ea typeface="Calibri"/>
                <a:cs typeface="Calibri"/>
                <a:sym typeface="Calibri"/>
              </a:rPr>
            </a:br>
            <a:endParaRPr b="0" i="1" sz="2800" u="none" cap="none" strike="noStrike">
              <a:solidFill>
                <a:srgbClr val="00B05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type="title"/>
          </p:nvPr>
        </p:nvSpPr>
        <p:spPr>
          <a:xfrm>
            <a:off x="1056290" y="365125"/>
            <a:ext cx="10297510" cy="1325563"/>
          </a:xfrm>
          <a:prstGeom prst="rect">
            <a:avLst/>
          </a:prstGeom>
          <a:solidFill>
            <a:srgbClr val="471200"/>
          </a:solidFill>
          <a:ln cap="flat" cmpd="sng" w="57150">
            <a:solidFill>
              <a:srgbClr val="FBC25D"/>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BC25D"/>
              </a:buClr>
              <a:buSzPct val="137500"/>
              <a:buFont typeface="Calibri"/>
              <a:buNone/>
            </a:pPr>
            <a:r>
              <a:rPr lang="en-US">
                <a:solidFill>
                  <a:srgbClr val="FBC25D"/>
                </a:solidFill>
              </a:rPr>
              <a:t>	</a:t>
            </a:r>
            <a:br>
              <a:rPr lang="en-US">
                <a:solidFill>
                  <a:srgbClr val="FBC25D"/>
                </a:solidFill>
              </a:rPr>
            </a:br>
            <a:r>
              <a:rPr lang="en-US">
                <a:solidFill>
                  <a:srgbClr val="FBC25D"/>
                </a:solidFill>
              </a:rPr>
              <a:t>	</a:t>
            </a:r>
            <a:br>
              <a:rPr lang="en-US">
                <a:solidFill>
                  <a:srgbClr val="FBC25D"/>
                </a:solidFill>
              </a:rPr>
            </a:br>
            <a:r>
              <a:rPr lang="en-US">
                <a:solidFill>
                  <a:srgbClr val="FBC25D"/>
                </a:solidFill>
              </a:rPr>
              <a:t>	</a:t>
            </a:r>
            <a:r>
              <a:rPr lang="en-US" sz="3200">
                <a:solidFill>
                  <a:srgbClr val="FBC25D"/>
                </a:solidFill>
              </a:rPr>
              <a:t>DANH TỪ NAM TÍNH TẬN CÙNG –a / Dhamma (pháp)</a:t>
            </a:r>
            <a:br>
              <a:rPr lang="en-US" sz="3200">
                <a:solidFill>
                  <a:srgbClr val="FBC25D"/>
                </a:solidFill>
              </a:rPr>
            </a:br>
            <a:br>
              <a:rPr lang="en-US" sz="3200">
                <a:solidFill>
                  <a:srgbClr val="FBC25D"/>
                </a:solidFill>
              </a:rPr>
            </a:br>
            <a:r>
              <a:rPr lang="en-US" sz="3200">
                <a:solidFill>
                  <a:srgbClr val="FBC25D"/>
                </a:solidFill>
              </a:rPr>
              <a:t> 	 </a:t>
            </a:r>
            <a:br>
              <a:rPr lang="en-US" sz="3200">
                <a:solidFill>
                  <a:srgbClr val="FBC25D"/>
                </a:solidFill>
              </a:rPr>
            </a:br>
            <a:endParaRPr sz="3200">
              <a:solidFill>
                <a:srgbClr val="FBC25D"/>
              </a:solidFill>
            </a:endParaRPr>
          </a:p>
        </p:txBody>
      </p:sp>
      <p:pic>
        <p:nvPicPr>
          <p:cNvPr descr="A close up of a tree&#10;&#10;Description automatically generated" id="175" name="Google Shape;175;p9"/>
          <p:cNvPicPr preferRelativeResize="0"/>
          <p:nvPr/>
        </p:nvPicPr>
        <p:blipFill rotWithShape="1">
          <a:blip r:embed="rId3">
            <a:alphaModFix/>
          </a:blip>
          <a:srcRect b="0" l="0" r="0" t="0"/>
          <a:stretch/>
        </p:blipFill>
        <p:spPr>
          <a:xfrm rot="8100000">
            <a:off x="309720" y="324953"/>
            <a:ext cx="1571493" cy="2095324"/>
          </a:xfrm>
          <a:prstGeom prst="rect">
            <a:avLst/>
          </a:prstGeom>
          <a:noFill/>
          <a:ln>
            <a:noFill/>
          </a:ln>
        </p:spPr>
      </p:pic>
      <p:pic>
        <p:nvPicPr>
          <p:cNvPr descr="A close up of a rug&#10;&#10;Description automatically generated" id="176" name="Google Shape;176;p9"/>
          <p:cNvPicPr preferRelativeResize="0"/>
          <p:nvPr/>
        </p:nvPicPr>
        <p:blipFill rotWithShape="1">
          <a:blip r:embed="rId4">
            <a:alphaModFix/>
          </a:blip>
          <a:srcRect b="62988" l="70855" r="1131" t="0"/>
          <a:stretch/>
        </p:blipFill>
        <p:spPr>
          <a:xfrm>
            <a:off x="10986657" y="365125"/>
            <a:ext cx="563739" cy="1325563"/>
          </a:xfrm>
          <a:prstGeom prst="rect">
            <a:avLst/>
          </a:prstGeom>
          <a:noFill/>
          <a:ln>
            <a:noFill/>
          </a:ln>
        </p:spPr>
      </p:pic>
      <p:sp>
        <p:nvSpPr>
          <p:cNvPr id="177" name="Google Shape;177;p9"/>
          <p:cNvSpPr txBox="1"/>
          <p:nvPr>
            <p:ph idx="1" type="body"/>
          </p:nvPr>
        </p:nvSpPr>
        <p:spPr>
          <a:xfrm>
            <a:off x="838200" y="2115878"/>
            <a:ext cx="10515600" cy="37646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br>
              <a:rPr lang="en-US"/>
            </a:br>
            <a:endParaRPr/>
          </a:p>
        </p:txBody>
      </p:sp>
      <p:graphicFrame>
        <p:nvGraphicFramePr>
          <p:cNvPr id="178" name="Google Shape;178;p9"/>
          <p:cNvGraphicFramePr/>
          <p:nvPr/>
        </p:nvGraphicFramePr>
        <p:xfrm>
          <a:off x="1056290" y="2115877"/>
          <a:ext cx="3000000" cy="3000000"/>
        </p:xfrm>
        <a:graphic>
          <a:graphicData uri="http://schemas.openxmlformats.org/drawingml/2006/table">
            <a:tbl>
              <a:tblPr bandRow="1" firstCol="1" firstRow="1">
                <a:noFill/>
                <a:tableStyleId>{829A5093-9E74-4F53-9017-2B725440B370}</a:tableStyleId>
              </a:tblPr>
              <a:tblGrid>
                <a:gridCol w="3168475"/>
                <a:gridCol w="4112900"/>
                <a:gridCol w="3016125"/>
              </a:tblGrid>
              <a:tr h="435250">
                <a:tc>
                  <a:txBody>
                    <a:bodyPr/>
                    <a:lstStyle/>
                    <a:p>
                      <a:pPr indent="0" lvl="0" marL="0" marR="0" rtl="0" algn="just">
                        <a:lnSpc>
                          <a:spcPct val="115000"/>
                        </a:lnSpc>
                        <a:spcBef>
                          <a:spcPts val="0"/>
                        </a:spcBef>
                        <a:spcAft>
                          <a:spcPts val="0"/>
                        </a:spcAft>
                        <a:buNone/>
                      </a:pPr>
                      <a:r>
                        <a:rPr lang="en-US" sz="2400"/>
                        <a:t>Dạng biến cách</a:t>
                      </a:r>
                      <a:endParaRPr sz="24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a:t>Số ít</a:t>
                      </a:r>
                      <a:endParaRPr sz="24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2400"/>
                        <a:t>Số nhiều</a:t>
                      </a:r>
                      <a:endParaRPr sz="2400">
                        <a:latin typeface="Calibri"/>
                        <a:ea typeface="Calibri"/>
                        <a:cs typeface="Calibri"/>
                        <a:sym typeface="Calibri"/>
                      </a:endParaRPr>
                    </a:p>
                  </a:txBody>
                  <a:tcPr marT="0" marB="0" marR="68575" marL="68575"/>
                </a:tc>
              </a:tr>
              <a:tr h="444325">
                <a:tc>
                  <a:txBody>
                    <a:bodyPr/>
                    <a:lstStyle/>
                    <a:p>
                      <a:pPr indent="0" lvl="0" marL="0" marR="0" rtl="0" algn="just">
                        <a:lnSpc>
                          <a:spcPct val="115000"/>
                        </a:lnSpc>
                        <a:spcBef>
                          <a:spcPts val="0"/>
                        </a:spcBef>
                        <a:spcAft>
                          <a:spcPts val="0"/>
                        </a:spcAft>
                        <a:buNone/>
                      </a:pPr>
                      <a:r>
                        <a:rPr lang="en-US" sz="2400">
                          <a:solidFill>
                            <a:srgbClr val="C00000"/>
                          </a:solidFill>
                        </a:rPr>
                        <a:t>Chủ cách</a:t>
                      </a:r>
                      <a:endParaRPr sz="2400">
                        <a:solidFill>
                          <a:srgbClr val="C00000"/>
                        </a:solidFill>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solidFill>
                            <a:srgbClr val="C00000"/>
                          </a:solidFill>
                        </a:rPr>
                        <a:t>Dhamm</a:t>
                      </a:r>
                      <a:r>
                        <a:rPr b="1" lang="en-US" sz="2400">
                          <a:solidFill>
                            <a:srgbClr val="C00000"/>
                          </a:solidFill>
                        </a:rPr>
                        <a:t>o </a:t>
                      </a:r>
                      <a:endParaRPr b="1" sz="2400">
                        <a:solidFill>
                          <a:srgbClr val="C00000"/>
                        </a:solidFill>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solidFill>
                            <a:srgbClr val="C00000"/>
                          </a:solidFill>
                        </a:rPr>
                        <a:t>Dhamm</a:t>
                      </a:r>
                      <a:r>
                        <a:rPr b="1" lang="en-US" sz="2400">
                          <a:solidFill>
                            <a:srgbClr val="C00000"/>
                          </a:solidFill>
                        </a:rPr>
                        <a:t>ā </a:t>
                      </a:r>
                      <a:endParaRPr b="1" sz="2400">
                        <a:solidFill>
                          <a:srgbClr val="C00000"/>
                        </a:solidFill>
                        <a:latin typeface="Calibri"/>
                        <a:ea typeface="Calibri"/>
                        <a:cs typeface="Calibri"/>
                        <a:sym typeface="Calibri"/>
                      </a:endParaRPr>
                    </a:p>
                  </a:txBody>
                  <a:tcPr marT="0" marB="0" marR="68575" marL="68575" anchor="ctr"/>
                </a:tc>
              </a:tr>
              <a:tr h="525450">
                <a:tc>
                  <a:txBody>
                    <a:bodyPr/>
                    <a:lstStyle/>
                    <a:p>
                      <a:pPr indent="0" lvl="0" marL="0" marR="0" rtl="0" algn="just">
                        <a:lnSpc>
                          <a:spcPct val="115000"/>
                        </a:lnSpc>
                        <a:spcBef>
                          <a:spcPts val="0"/>
                        </a:spcBef>
                        <a:spcAft>
                          <a:spcPts val="0"/>
                        </a:spcAft>
                        <a:buNone/>
                      </a:pPr>
                      <a:r>
                        <a:rPr lang="en-US" sz="2400">
                          <a:solidFill>
                            <a:srgbClr val="C00000"/>
                          </a:solidFill>
                        </a:rPr>
                        <a:t>Trực bổ cách</a:t>
                      </a:r>
                      <a:endParaRPr sz="2400">
                        <a:solidFill>
                          <a:srgbClr val="C00000"/>
                        </a:solidFill>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solidFill>
                            <a:srgbClr val="C00000"/>
                          </a:solidFill>
                        </a:rPr>
                        <a:t>Dhamm</a:t>
                      </a:r>
                      <a:r>
                        <a:rPr b="1" lang="en-US" sz="2400">
                          <a:solidFill>
                            <a:srgbClr val="C00000"/>
                          </a:solidFill>
                        </a:rPr>
                        <a:t>aṃ </a:t>
                      </a:r>
                      <a:endParaRPr b="1" sz="2400">
                        <a:solidFill>
                          <a:srgbClr val="C00000"/>
                        </a:solidFill>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solidFill>
                            <a:srgbClr val="C00000"/>
                          </a:solidFill>
                        </a:rPr>
                        <a:t>Dhamm</a:t>
                      </a:r>
                      <a:r>
                        <a:rPr b="1" lang="en-US" sz="2400">
                          <a:solidFill>
                            <a:srgbClr val="C00000"/>
                          </a:solidFill>
                        </a:rPr>
                        <a:t>e </a:t>
                      </a:r>
                      <a:endParaRPr b="1" sz="2400">
                        <a:solidFill>
                          <a:srgbClr val="C00000"/>
                        </a:solidFill>
                        <a:latin typeface="Calibri"/>
                        <a:ea typeface="Calibri"/>
                        <a:cs typeface="Calibri"/>
                        <a:sym typeface="Calibri"/>
                      </a:endParaRPr>
                    </a:p>
                  </a:txBody>
                  <a:tcPr marT="0" marB="0" marR="68575" marL="68575" anchor="ctr"/>
                </a:tc>
              </a:tr>
              <a:tr h="486775">
                <a:tc>
                  <a:txBody>
                    <a:bodyPr/>
                    <a:lstStyle/>
                    <a:p>
                      <a:pPr indent="0" lvl="0" marL="0" marR="0" rtl="0" algn="just">
                        <a:lnSpc>
                          <a:spcPct val="115000"/>
                        </a:lnSpc>
                        <a:spcBef>
                          <a:spcPts val="0"/>
                        </a:spcBef>
                        <a:spcAft>
                          <a:spcPts val="0"/>
                        </a:spcAft>
                        <a:buNone/>
                      </a:pPr>
                      <a:r>
                        <a:rPr lang="en-US" sz="2400"/>
                        <a:t>Sở hữu cách</a:t>
                      </a:r>
                      <a:endParaRPr sz="2400">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t>Dhamm</a:t>
                      </a:r>
                      <a:r>
                        <a:rPr b="1" lang="en-US" sz="2400"/>
                        <a:t>assa</a:t>
                      </a:r>
                      <a:endParaRPr b="1" sz="2400">
                        <a:latin typeface="Calibri"/>
                        <a:ea typeface="Calibri"/>
                        <a:cs typeface="Calibri"/>
                        <a:sym typeface="Calibri"/>
                      </a:endParaRPr>
                    </a:p>
                  </a:txBody>
                  <a:tcPr marT="0" marB="0" marR="68575" marL="68575" anchor="ctr"/>
                </a:tc>
                <a:tc rowSpan="2">
                  <a:txBody>
                    <a:bodyPr/>
                    <a:lstStyle/>
                    <a:p>
                      <a:pPr indent="0" lvl="0" marL="0" marR="0" rtl="0" algn="just">
                        <a:lnSpc>
                          <a:spcPct val="115000"/>
                        </a:lnSpc>
                        <a:spcBef>
                          <a:spcPts val="0"/>
                        </a:spcBef>
                        <a:spcAft>
                          <a:spcPts val="0"/>
                        </a:spcAft>
                        <a:buNone/>
                      </a:pPr>
                      <a:r>
                        <a:rPr lang="en-US" sz="2400">
                          <a:solidFill>
                            <a:srgbClr val="C00000"/>
                          </a:solidFill>
                        </a:rPr>
                        <a:t>Dhamm</a:t>
                      </a:r>
                      <a:r>
                        <a:rPr b="1" lang="en-US" sz="2400">
                          <a:solidFill>
                            <a:srgbClr val="C00000"/>
                          </a:solidFill>
                        </a:rPr>
                        <a:t>ānaṃ</a:t>
                      </a:r>
                      <a:endParaRPr b="1" sz="2400">
                        <a:solidFill>
                          <a:srgbClr val="C00000"/>
                        </a:solidFill>
                        <a:latin typeface="Calibri"/>
                        <a:ea typeface="Calibri"/>
                        <a:cs typeface="Calibri"/>
                        <a:sym typeface="Calibri"/>
                      </a:endParaRPr>
                    </a:p>
                  </a:txBody>
                  <a:tcPr marT="0" marB="0" marR="68575" marL="68575" anchor="ctr"/>
                </a:tc>
              </a:tr>
              <a:tr h="615625">
                <a:tc>
                  <a:txBody>
                    <a:bodyPr/>
                    <a:lstStyle/>
                    <a:p>
                      <a:pPr indent="0" lvl="0" marL="0" marR="0" rtl="0" algn="just">
                        <a:lnSpc>
                          <a:spcPct val="115000"/>
                        </a:lnSpc>
                        <a:spcBef>
                          <a:spcPts val="0"/>
                        </a:spcBef>
                        <a:spcAft>
                          <a:spcPts val="0"/>
                        </a:spcAft>
                        <a:buNone/>
                      </a:pPr>
                      <a:r>
                        <a:rPr lang="en-US" sz="2400">
                          <a:solidFill>
                            <a:srgbClr val="C00000"/>
                          </a:solidFill>
                        </a:rPr>
                        <a:t>Gián bổ cách</a:t>
                      </a:r>
                      <a:endParaRPr sz="2400">
                        <a:solidFill>
                          <a:srgbClr val="C00000"/>
                        </a:solidFill>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solidFill>
                            <a:srgbClr val="C00000"/>
                          </a:solidFill>
                        </a:rPr>
                        <a:t>Dhamm</a:t>
                      </a:r>
                      <a:r>
                        <a:rPr b="1" lang="en-US" sz="2400">
                          <a:solidFill>
                            <a:srgbClr val="C00000"/>
                          </a:solidFill>
                        </a:rPr>
                        <a:t>āya</a:t>
                      </a:r>
                      <a:r>
                        <a:rPr lang="en-US" sz="2400">
                          <a:solidFill>
                            <a:srgbClr val="C00000"/>
                          </a:solidFill>
                        </a:rPr>
                        <a:t> / </a:t>
                      </a:r>
                      <a:r>
                        <a:rPr b="1" lang="en-US" sz="2400">
                          <a:solidFill>
                            <a:srgbClr val="C00000"/>
                          </a:solidFill>
                        </a:rPr>
                        <a:t>-assa</a:t>
                      </a:r>
                      <a:endParaRPr b="1" sz="2400">
                        <a:solidFill>
                          <a:srgbClr val="C00000"/>
                        </a:solidFill>
                        <a:latin typeface="Calibri"/>
                        <a:ea typeface="Calibri"/>
                        <a:cs typeface="Calibri"/>
                        <a:sym typeface="Calibri"/>
                      </a:endParaRPr>
                    </a:p>
                  </a:txBody>
                  <a:tcPr marT="0" marB="0" marR="68575" marL="68575" anchor="ctr"/>
                </a:tc>
                <a:tc vMerge="1"/>
              </a:tr>
              <a:tr h="486775">
                <a:tc>
                  <a:txBody>
                    <a:bodyPr/>
                    <a:lstStyle/>
                    <a:p>
                      <a:pPr indent="0" lvl="0" marL="0" marR="0" rtl="0" algn="just">
                        <a:lnSpc>
                          <a:spcPct val="115000"/>
                        </a:lnSpc>
                        <a:spcBef>
                          <a:spcPts val="0"/>
                        </a:spcBef>
                        <a:spcAft>
                          <a:spcPts val="0"/>
                        </a:spcAft>
                        <a:buNone/>
                      </a:pPr>
                      <a:r>
                        <a:rPr lang="en-US" sz="2400"/>
                        <a:t>Dụng cụ cách</a:t>
                      </a:r>
                      <a:endParaRPr sz="2400">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t>Dhamm</a:t>
                      </a:r>
                      <a:r>
                        <a:rPr b="1" lang="en-US" sz="2400"/>
                        <a:t>ena</a:t>
                      </a:r>
                      <a:endParaRPr b="1" sz="2400">
                        <a:latin typeface="Calibri"/>
                        <a:ea typeface="Calibri"/>
                        <a:cs typeface="Calibri"/>
                        <a:sym typeface="Calibri"/>
                      </a:endParaRPr>
                    </a:p>
                  </a:txBody>
                  <a:tcPr marT="0" marB="0" marR="68575" marL="68575" anchor="ctr"/>
                </a:tc>
                <a:tc rowSpan="2">
                  <a:txBody>
                    <a:bodyPr/>
                    <a:lstStyle/>
                    <a:p>
                      <a:pPr indent="0" lvl="0" marL="0" marR="0" rtl="0" algn="just">
                        <a:lnSpc>
                          <a:spcPct val="115000"/>
                        </a:lnSpc>
                        <a:spcBef>
                          <a:spcPts val="0"/>
                        </a:spcBef>
                        <a:spcAft>
                          <a:spcPts val="0"/>
                        </a:spcAft>
                        <a:buNone/>
                      </a:pPr>
                      <a:r>
                        <a:rPr lang="en-US" sz="2400"/>
                        <a:t>Dhamm</a:t>
                      </a:r>
                      <a:r>
                        <a:rPr b="1" lang="en-US" sz="2400"/>
                        <a:t>ehi</a:t>
                      </a:r>
                      <a:r>
                        <a:rPr lang="en-US" sz="2400"/>
                        <a:t> (</a:t>
                      </a:r>
                      <a:r>
                        <a:rPr b="1" lang="en-US" sz="2400"/>
                        <a:t>-ebhi</a:t>
                      </a:r>
                      <a:r>
                        <a:rPr lang="en-US" sz="2400"/>
                        <a:t>)</a:t>
                      </a:r>
                      <a:endParaRPr sz="2400">
                        <a:latin typeface="Calibri"/>
                        <a:ea typeface="Calibri"/>
                        <a:cs typeface="Calibri"/>
                        <a:sym typeface="Calibri"/>
                      </a:endParaRPr>
                    </a:p>
                  </a:txBody>
                  <a:tcPr marT="0" marB="0" marR="68575" marL="68575" anchor="ctr"/>
                </a:tc>
              </a:tr>
              <a:tr h="486775">
                <a:tc>
                  <a:txBody>
                    <a:bodyPr/>
                    <a:lstStyle/>
                    <a:p>
                      <a:pPr indent="0" lvl="0" marL="0" marR="0" rtl="0" algn="just">
                        <a:lnSpc>
                          <a:spcPct val="115000"/>
                        </a:lnSpc>
                        <a:spcBef>
                          <a:spcPts val="0"/>
                        </a:spcBef>
                        <a:spcAft>
                          <a:spcPts val="0"/>
                        </a:spcAft>
                        <a:buNone/>
                      </a:pPr>
                      <a:r>
                        <a:rPr lang="en-US" sz="2400"/>
                        <a:t>Xuất xứ cách</a:t>
                      </a:r>
                      <a:endParaRPr sz="2400">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t>Dhamm</a:t>
                      </a:r>
                      <a:r>
                        <a:rPr b="1" lang="en-US" sz="2400"/>
                        <a:t>ā</a:t>
                      </a:r>
                      <a:r>
                        <a:rPr lang="en-US" sz="2400"/>
                        <a:t> (</a:t>
                      </a:r>
                      <a:r>
                        <a:rPr b="1" lang="en-US" sz="2400"/>
                        <a:t>-asmā</a:t>
                      </a:r>
                      <a:r>
                        <a:rPr lang="en-US" sz="2400"/>
                        <a:t> </a:t>
                      </a:r>
                      <a:r>
                        <a:rPr b="1" lang="en-US" sz="2400"/>
                        <a:t>/-amhā</a:t>
                      </a:r>
                      <a:r>
                        <a:rPr lang="en-US" sz="2400"/>
                        <a:t>)</a:t>
                      </a:r>
                      <a:endParaRPr/>
                    </a:p>
                  </a:txBody>
                  <a:tcPr marT="0" marB="0" marR="68575" marL="68575" anchor="ctr"/>
                </a:tc>
                <a:tc vMerge="1"/>
              </a:tr>
              <a:tr h="486775">
                <a:tc>
                  <a:txBody>
                    <a:bodyPr/>
                    <a:lstStyle/>
                    <a:p>
                      <a:pPr indent="0" lvl="0" marL="0" marR="0" rtl="0" algn="just">
                        <a:lnSpc>
                          <a:spcPct val="115000"/>
                        </a:lnSpc>
                        <a:spcBef>
                          <a:spcPts val="0"/>
                        </a:spcBef>
                        <a:spcAft>
                          <a:spcPts val="0"/>
                        </a:spcAft>
                        <a:buNone/>
                      </a:pPr>
                      <a:r>
                        <a:rPr lang="en-US" sz="2400"/>
                        <a:t>Vị trí cách</a:t>
                      </a:r>
                      <a:endParaRPr sz="2400">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t>Dhamm</a:t>
                      </a:r>
                      <a:r>
                        <a:rPr b="1" lang="en-US" sz="2400"/>
                        <a:t>e</a:t>
                      </a:r>
                      <a:r>
                        <a:rPr lang="en-US" sz="2400"/>
                        <a:t> (</a:t>
                      </a:r>
                      <a:r>
                        <a:rPr b="1" lang="en-US" sz="2400"/>
                        <a:t>-asmiṃ /-amhi</a:t>
                      </a:r>
                      <a:r>
                        <a:rPr lang="en-US" sz="2400"/>
                        <a:t>)</a:t>
                      </a:r>
                      <a:endParaRPr sz="2400">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t>Dhamm</a:t>
                      </a:r>
                      <a:r>
                        <a:rPr b="1" lang="en-US" sz="2400"/>
                        <a:t>esu</a:t>
                      </a:r>
                      <a:endParaRPr b="1" sz="2400">
                        <a:latin typeface="Calibri"/>
                        <a:ea typeface="Calibri"/>
                        <a:cs typeface="Calibri"/>
                        <a:sym typeface="Calibri"/>
                      </a:endParaRPr>
                    </a:p>
                  </a:txBody>
                  <a:tcPr marT="0" marB="0" marR="68575" marL="68575" anchor="ctr"/>
                </a:tc>
              </a:tr>
              <a:tr h="499675">
                <a:tc>
                  <a:txBody>
                    <a:bodyPr/>
                    <a:lstStyle/>
                    <a:p>
                      <a:pPr indent="0" lvl="0" marL="0" marR="0" rtl="0" algn="just">
                        <a:lnSpc>
                          <a:spcPct val="115000"/>
                        </a:lnSpc>
                        <a:spcBef>
                          <a:spcPts val="0"/>
                        </a:spcBef>
                        <a:spcAft>
                          <a:spcPts val="0"/>
                        </a:spcAft>
                        <a:buNone/>
                      </a:pPr>
                      <a:r>
                        <a:rPr lang="en-US" sz="2400"/>
                        <a:t>Hô cách</a:t>
                      </a:r>
                      <a:endParaRPr sz="2400">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t>Dhamm</a:t>
                      </a:r>
                      <a:r>
                        <a:rPr b="1" lang="en-US" sz="2400"/>
                        <a:t>a</a:t>
                      </a:r>
                      <a:r>
                        <a:rPr lang="en-US" sz="2400"/>
                        <a:t> </a:t>
                      </a:r>
                      <a:r>
                        <a:rPr b="1" lang="en-US" sz="2400"/>
                        <a:t>(ā)</a:t>
                      </a:r>
                      <a:endParaRPr b="1" sz="2400">
                        <a:latin typeface="Calibri"/>
                        <a:ea typeface="Calibri"/>
                        <a:cs typeface="Calibri"/>
                        <a:sym typeface="Calibri"/>
                      </a:endParaRPr>
                    </a:p>
                  </a:txBody>
                  <a:tcPr marT="0" marB="0" marR="68575" marL="68575" anchor="ctr"/>
                </a:tc>
                <a:tc>
                  <a:txBody>
                    <a:bodyPr/>
                    <a:lstStyle/>
                    <a:p>
                      <a:pPr indent="0" lvl="0" marL="0" marR="0" rtl="0" algn="just">
                        <a:lnSpc>
                          <a:spcPct val="115000"/>
                        </a:lnSpc>
                        <a:spcBef>
                          <a:spcPts val="0"/>
                        </a:spcBef>
                        <a:spcAft>
                          <a:spcPts val="0"/>
                        </a:spcAft>
                        <a:buNone/>
                      </a:pPr>
                      <a:r>
                        <a:rPr lang="en-US" sz="2400"/>
                        <a:t>Dhamm</a:t>
                      </a:r>
                      <a:r>
                        <a:rPr b="1" lang="en-US" sz="2400"/>
                        <a:t>ā</a:t>
                      </a:r>
                      <a:endParaRPr b="1" sz="2400">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2019-07-07T09:47:49Z</dcterms:created>
  <dc:creator>Luong Gia Huy</dc:creator>
</cp:coreProperties>
</file>