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0" r:id="rId2"/>
    <p:sldId id="449" r:id="rId3"/>
    <p:sldId id="450" r:id="rId4"/>
    <p:sldId id="451" r:id="rId5"/>
    <p:sldId id="452" r:id="rId6"/>
    <p:sldId id="527" r:id="rId7"/>
    <p:sldId id="564" r:id="rId8"/>
    <p:sldId id="592" r:id="rId9"/>
    <p:sldId id="593" r:id="rId10"/>
    <p:sldId id="594" r:id="rId11"/>
    <p:sldId id="595" r:id="rId12"/>
    <p:sldId id="317" r:id="rId13"/>
    <p:sldId id="492" r:id="rId14"/>
    <p:sldId id="596" r:id="rId15"/>
    <p:sldId id="597" r:id="rId16"/>
    <p:sldId id="598" r:id="rId17"/>
    <p:sldId id="429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576" r:id="rId28"/>
    <p:sldId id="545" r:id="rId29"/>
    <p:sldId id="608" r:id="rId30"/>
    <p:sldId id="609" r:id="rId31"/>
    <p:sldId id="610" r:id="rId32"/>
    <p:sldId id="589" r:id="rId33"/>
    <p:sldId id="611" r:id="rId34"/>
    <p:sldId id="612" r:id="rId35"/>
    <p:sldId id="613" r:id="rId36"/>
    <p:sldId id="614" r:id="rId37"/>
    <p:sldId id="615" r:id="rId38"/>
    <p:sldId id="616" r:id="rId39"/>
    <p:sldId id="559" r:id="rId40"/>
    <p:sldId id="591" r:id="rId41"/>
    <p:sldId id="617" r:id="rId42"/>
    <p:sldId id="590" r:id="rId43"/>
    <p:sldId id="61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**Bài Học 10.4**" id="{CAACD75F-080C-43B6-90D3-8EAF6FDCFCCD}">
          <p14:sldIdLst>
            <p14:sldId id="290"/>
          </p14:sldIdLst>
        </p14:section>
        <p14:section name="Hợp âm" id="{46ACD934-F2D4-440E-965F-02B3E55C14F0}">
          <p14:sldIdLst>
            <p14:sldId id="449"/>
          </p14:sldIdLst>
        </p14:section>
        <p14:section name="Katapuñña" id="{E605DC70-DE5B-473C-82F4-B683DED175C3}">
          <p14:sldIdLst>
            <p14:sldId id="450"/>
            <p14:sldId id="451"/>
            <p14:sldId id="452"/>
          </p14:sldIdLst>
        </p14:section>
        <p14:section name="Đoạn Kinh 6 (DhAk)" id="{DD2F872E-39A3-4815-95CC-6199B0257FDA}">
          <p14:sldIdLst>
            <p14:sldId id="527"/>
            <p14:sldId id="564"/>
            <p14:sldId id="592"/>
            <p14:sldId id="593"/>
            <p14:sldId id="594"/>
            <p14:sldId id="595"/>
            <p14:sldId id="317"/>
          </p14:sldIdLst>
        </p14:section>
        <p14:section name="Đoạn Kinh 7 (JatkAk)" id="{77FF58A7-AE17-48B0-9841-1AC1374155F6}">
          <p14:sldIdLst>
            <p14:sldId id="492"/>
            <p14:sldId id="596"/>
            <p14:sldId id="597"/>
            <p14:sldId id="598"/>
            <p14:sldId id="429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576"/>
          </p14:sldIdLst>
        </p14:section>
        <p14:section name="ĐOẠN KINH 11 (AN)" id="{CA06ADA5-8325-4858-88DC-51C2055E2E2A}">
          <p14:sldIdLst>
            <p14:sldId id="545"/>
            <p14:sldId id="608"/>
            <p14:sldId id="609"/>
            <p14:sldId id="610"/>
            <p14:sldId id="589"/>
            <p14:sldId id="611"/>
            <p14:sldId id="612"/>
            <p14:sldId id="613"/>
            <p14:sldId id="614"/>
            <p14:sldId id="615"/>
            <p14:sldId id="616"/>
            <p14:sldId id="559"/>
            <p14:sldId id="591"/>
            <p14:sldId id="617"/>
            <p14:sldId id="590"/>
            <p14:sldId id="6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FBC25D"/>
    <a:srgbClr val="814B1C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89255" autoAdjust="0"/>
  </p:normalViewPr>
  <p:slideViewPr>
    <p:cSldViewPr snapToGrid="0">
      <p:cViewPr varScale="1">
        <p:scale>
          <a:sx n="94" d="100"/>
          <a:sy n="94" d="100"/>
        </p:scale>
        <p:origin x="1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3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4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3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9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9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0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A NEW COURSE 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10.4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396389"/>
              </p:ext>
            </p:extLst>
          </p:nvPr>
        </p:nvGraphicFramePr>
        <p:xfrm>
          <a:off x="838200" y="2074898"/>
          <a:ext cx="10579609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84018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60218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6313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Sāḷiko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 chim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Potako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thú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còn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nhỏ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Gaṇhati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Nắm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Dạng khác của taṃ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Āha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Thế rồi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Gīvā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Daḷhaṃ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Chắc chắn, mạnh mẽ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Gahetvā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Nắm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Bhāvaṃ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 thái, thực chất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Ñatvā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Nhận 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Viravati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Kêu la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914965"/>
              </p:ext>
            </p:extLst>
          </p:nvPr>
        </p:nvGraphicFramePr>
        <p:xfrm>
          <a:off x="838200" y="2074898"/>
          <a:ext cx="10579609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84018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60218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6313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Avidūra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Gần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Ṭhita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Đứng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Matthako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Cái đầu, chóp, đỉnh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Khipi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Ném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Khandhaṭṭhikaṃ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Xương lưng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Parikkhipitvā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Quấn quanh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Ḍasitvā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Cắn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Tattha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Ở đó, tại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[Nhấn mạnh]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Jīvitaṃ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Mạng sống, đời sống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Khayo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tiêu hết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Pāpesi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Khiến</a:t>
                      </a:r>
                      <a:r>
                        <a:rPr lang="en-US" sz="20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cho</a:t>
                      </a:r>
                      <a:r>
                        <a:rPr lang="en-US" sz="20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đạt</a:t>
                      </a:r>
                      <a:r>
                        <a:rPr lang="en-US" sz="20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đến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6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6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89777"/>
              </p:ext>
            </p:extLst>
          </p:nvPr>
        </p:nvGraphicFramePr>
        <p:xfrm>
          <a:off x="972313" y="1979614"/>
          <a:ext cx="10381487" cy="2517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379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2323061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688335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4516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STT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Điểm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Ngữ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pháp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Tổng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quát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Đoạn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  <a:latin typeface="Calibri" panose="020F0502020204030204" pitchFamily="34" charset="0"/>
                        </a:rPr>
                        <a:t>kinh</a:t>
                      </a:r>
                      <a:r>
                        <a:rPr lang="en-US" sz="2800" baseline="0" dirty="0">
                          <a:effectLst/>
                          <a:latin typeface="Calibri" panose="020F0502020204030204" pitchFamily="34" charset="0"/>
                        </a:rPr>
                        <a:t> 6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16645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8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</a:t>
                      </a:r>
                      <a:endParaRPr lang="en-US" sz="28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</a:t>
            </a:r>
            <a:r>
              <a:rPr lang="en-US" dirty="0" err="1">
                <a:solidFill>
                  <a:srgbClr val="FBC25D"/>
                </a:solidFill>
              </a:rPr>
              <a:t>JatkAk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Atīte</a:t>
            </a:r>
            <a:r>
              <a:rPr lang="en-US" sz="3600" dirty="0"/>
              <a:t> </a:t>
            </a:r>
            <a:r>
              <a:rPr lang="en-US" sz="3600" dirty="0" err="1"/>
              <a:t>Bārāṇasiyaṃ</a:t>
            </a:r>
            <a:r>
              <a:rPr lang="en-US" sz="3600" dirty="0"/>
              <a:t> </a:t>
            </a:r>
            <a:r>
              <a:rPr lang="en-US" sz="3600" dirty="0" err="1"/>
              <a:t>Brahmadatte</a:t>
            </a:r>
            <a:r>
              <a:rPr lang="en-US" sz="3600" dirty="0"/>
              <a:t> </a:t>
            </a:r>
            <a:r>
              <a:rPr lang="en-US" sz="3600" dirty="0" err="1"/>
              <a:t>rajjaṃ</a:t>
            </a:r>
            <a:r>
              <a:rPr lang="en-US" sz="3600" dirty="0"/>
              <a:t> </a:t>
            </a:r>
            <a:r>
              <a:rPr lang="en-US" sz="3600" dirty="0" err="1"/>
              <a:t>kārente</a:t>
            </a:r>
            <a:r>
              <a:rPr lang="en-US" sz="3600" dirty="0"/>
              <a:t> </a:t>
            </a:r>
            <a:r>
              <a:rPr lang="en-US" sz="3600" dirty="0" err="1"/>
              <a:t>bodhisatto</a:t>
            </a:r>
            <a:r>
              <a:rPr lang="en-US" sz="3600" dirty="0"/>
              <a:t> </a:t>
            </a:r>
            <a:r>
              <a:rPr lang="en-US" sz="3600" dirty="0" err="1"/>
              <a:t>Bārāṇasiyaṃ</a:t>
            </a:r>
            <a:r>
              <a:rPr lang="en-US" sz="3600" dirty="0"/>
              <a:t> </a:t>
            </a:r>
            <a:r>
              <a:rPr lang="en-US" sz="3600" dirty="0" err="1"/>
              <a:t>vāṇijakule</a:t>
            </a:r>
            <a:r>
              <a:rPr lang="en-US" sz="3600" dirty="0"/>
              <a:t> </a:t>
            </a:r>
            <a:r>
              <a:rPr lang="en-US" sz="3600" dirty="0" err="1"/>
              <a:t>nibbatti</a:t>
            </a:r>
            <a:r>
              <a:rPr lang="en-US" sz="3600" dirty="0"/>
              <a:t>. </a:t>
            </a:r>
            <a:r>
              <a:rPr lang="en-US" sz="3600" dirty="0" err="1"/>
              <a:t>Nāmaggahaṇadivase</a:t>
            </a:r>
            <a:r>
              <a:rPr lang="en-US" sz="3600" dirty="0"/>
              <a:t> </a:t>
            </a:r>
            <a:r>
              <a:rPr lang="en-US" sz="3600" dirty="0" err="1"/>
              <a:t>ca’ssa</a:t>
            </a:r>
            <a:r>
              <a:rPr lang="en-US" sz="3600" dirty="0"/>
              <a:t> «</a:t>
            </a:r>
            <a:r>
              <a:rPr lang="en-US" sz="3600" dirty="0" err="1"/>
              <a:t>Paṇḍito»ti</a:t>
            </a:r>
            <a:r>
              <a:rPr lang="en-US" sz="3600" dirty="0"/>
              <a:t> </a:t>
            </a:r>
            <a:r>
              <a:rPr lang="en-US" sz="3600" dirty="0" err="1"/>
              <a:t>nāmaṃ</a:t>
            </a:r>
            <a:r>
              <a:rPr lang="en-US" sz="3600" dirty="0"/>
              <a:t> </a:t>
            </a:r>
            <a:r>
              <a:rPr lang="en-US" sz="3600" dirty="0" err="1"/>
              <a:t>akaṃsu</a:t>
            </a:r>
            <a:r>
              <a:rPr lang="en-US" sz="3600" dirty="0"/>
              <a:t>. So </a:t>
            </a:r>
            <a:r>
              <a:rPr lang="en-US" sz="3600" dirty="0" err="1"/>
              <a:t>vayappatto</a:t>
            </a:r>
            <a:r>
              <a:rPr lang="en-US" sz="3600" dirty="0"/>
              <a:t> </a:t>
            </a:r>
            <a:r>
              <a:rPr lang="en-US" sz="3600" dirty="0" err="1"/>
              <a:t>aññena</a:t>
            </a:r>
            <a:r>
              <a:rPr lang="en-US" sz="3600" dirty="0"/>
              <a:t> </a:t>
            </a:r>
            <a:r>
              <a:rPr lang="en-US" sz="3600" dirty="0" err="1"/>
              <a:t>vāṇijena</a:t>
            </a:r>
            <a:r>
              <a:rPr lang="en-US" sz="3600" dirty="0"/>
              <a:t> </a:t>
            </a:r>
            <a:r>
              <a:rPr lang="en-US" sz="3600" dirty="0" err="1"/>
              <a:t>saddhiṃ</a:t>
            </a:r>
            <a:r>
              <a:rPr lang="en-US" sz="3600" dirty="0"/>
              <a:t> </a:t>
            </a:r>
            <a:r>
              <a:rPr lang="en-US" sz="3600" dirty="0" err="1"/>
              <a:t>ekato</a:t>
            </a:r>
            <a:r>
              <a:rPr lang="en-US" sz="3600" dirty="0"/>
              <a:t> </a:t>
            </a:r>
            <a:r>
              <a:rPr lang="en-US" sz="3600" dirty="0" err="1"/>
              <a:t>hutvā</a:t>
            </a:r>
            <a:r>
              <a:rPr lang="en-US" sz="3600" dirty="0"/>
              <a:t> </a:t>
            </a:r>
            <a:r>
              <a:rPr lang="en-US" sz="3600" dirty="0" err="1"/>
              <a:t>vaṇijjaṃ</a:t>
            </a:r>
            <a:r>
              <a:rPr lang="en-US" sz="3600" dirty="0"/>
              <a:t> </a:t>
            </a:r>
            <a:r>
              <a:rPr lang="en-US" sz="3600" dirty="0" err="1"/>
              <a:t>karoti</a:t>
            </a:r>
            <a:r>
              <a:rPr lang="en-US" sz="3600" dirty="0"/>
              <a:t>, </a:t>
            </a:r>
            <a:r>
              <a:rPr lang="en-US" sz="3600" dirty="0" err="1"/>
              <a:t>tassa</a:t>
            </a:r>
            <a:r>
              <a:rPr lang="en-US" sz="3600" dirty="0"/>
              <a:t> «</a:t>
            </a:r>
            <a:r>
              <a:rPr lang="en-US" sz="3600" dirty="0" err="1"/>
              <a:t>atipaṇḍito»ti</a:t>
            </a:r>
            <a:r>
              <a:rPr lang="en-US" sz="3600" dirty="0"/>
              <a:t> </a:t>
            </a:r>
            <a:r>
              <a:rPr lang="en-US" sz="3600" dirty="0" err="1"/>
              <a:t>nāmaṃ</a:t>
            </a:r>
            <a:r>
              <a:rPr lang="en-US" sz="3600" dirty="0"/>
              <a:t> </a:t>
            </a:r>
            <a:r>
              <a:rPr lang="en-US" sz="3600" dirty="0" err="1"/>
              <a:t>ahosi</a:t>
            </a:r>
            <a:r>
              <a:rPr lang="en-US" sz="3600" dirty="0"/>
              <a:t>. </a:t>
            </a:r>
            <a:r>
              <a:rPr lang="en-US" sz="3600" dirty="0" err="1"/>
              <a:t>Te</a:t>
            </a:r>
            <a:r>
              <a:rPr lang="en-US" sz="3600" dirty="0"/>
              <a:t> </a:t>
            </a:r>
            <a:r>
              <a:rPr lang="en-US" sz="3600" dirty="0" err="1"/>
              <a:t>Bārāṇasito</a:t>
            </a:r>
            <a:r>
              <a:rPr lang="en-US" sz="3600" dirty="0"/>
              <a:t> </a:t>
            </a:r>
            <a:r>
              <a:rPr lang="en-US" sz="3600" dirty="0" err="1"/>
              <a:t>pañcahi</a:t>
            </a:r>
            <a:r>
              <a:rPr lang="en-US" sz="3600" dirty="0"/>
              <a:t> </a:t>
            </a:r>
            <a:r>
              <a:rPr lang="en-US" sz="3600" dirty="0" err="1"/>
              <a:t>sakaṭasatehi</a:t>
            </a:r>
            <a:r>
              <a:rPr lang="en-US" sz="3600" dirty="0"/>
              <a:t> </a:t>
            </a:r>
            <a:r>
              <a:rPr lang="en-US" sz="3600" dirty="0" err="1"/>
              <a:t>bhaṇḍaṃ</a:t>
            </a:r>
            <a:r>
              <a:rPr lang="en-US" sz="3600" dirty="0"/>
              <a:t> </a:t>
            </a:r>
            <a:r>
              <a:rPr lang="en-US" sz="3600" dirty="0" err="1"/>
              <a:t>ādāya</a:t>
            </a:r>
            <a:r>
              <a:rPr lang="en-US" sz="3600" dirty="0"/>
              <a:t> </a:t>
            </a:r>
            <a:r>
              <a:rPr lang="en-US" sz="3600" dirty="0" err="1"/>
              <a:t>janapadaṃ</a:t>
            </a:r>
            <a:r>
              <a:rPr lang="en-US" sz="3600" dirty="0"/>
              <a:t> </a:t>
            </a:r>
            <a:r>
              <a:rPr lang="en-US" sz="3600" dirty="0" err="1"/>
              <a:t>gantvā</a:t>
            </a:r>
            <a:r>
              <a:rPr lang="en-US" sz="3600" dirty="0"/>
              <a:t> </a:t>
            </a:r>
            <a:r>
              <a:rPr lang="en-US" sz="3600" dirty="0" err="1"/>
              <a:t>vaṇijjaṃ</a:t>
            </a:r>
            <a:r>
              <a:rPr lang="en-US" sz="3600" dirty="0"/>
              <a:t> </a:t>
            </a:r>
            <a:r>
              <a:rPr lang="en-US" sz="3600" dirty="0" err="1"/>
              <a:t>katvā</a:t>
            </a:r>
            <a:r>
              <a:rPr lang="en-US" sz="3600" dirty="0"/>
              <a:t> </a:t>
            </a:r>
            <a:r>
              <a:rPr lang="en-US" sz="3600" dirty="0" err="1"/>
              <a:t>laddha-lābhā</a:t>
            </a:r>
            <a:r>
              <a:rPr lang="en-US" sz="3600" dirty="0"/>
              <a:t> </a:t>
            </a:r>
            <a:r>
              <a:rPr lang="en-US" sz="3600" dirty="0" err="1"/>
              <a:t>puna</a:t>
            </a:r>
            <a:r>
              <a:rPr lang="en-US" sz="3600" dirty="0"/>
              <a:t> </a:t>
            </a:r>
            <a:r>
              <a:rPr lang="en-US" sz="3600" dirty="0" err="1"/>
              <a:t>Bārāṇasiṃ</a:t>
            </a:r>
            <a:r>
              <a:rPr lang="en-US" sz="3600" dirty="0"/>
              <a:t> </a:t>
            </a:r>
            <a:r>
              <a:rPr lang="en-US" sz="3600" dirty="0" err="1"/>
              <a:t>āgamiṃsu</a:t>
            </a:r>
            <a:r>
              <a:rPr lang="en-US" sz="3600" dirty="0"/>
              <a:t>. </a:t>
            </a:r>
            <a:r>
              <a:rPr lang="en-US" sz="3600" dirty="0" err="1"/>
              <a:t>Atha</a:t>
            </a:r>
            <a:r>
              <a:rPr lang="en-US" sz="3600" dirty="0"/>
              <a:t> </a:t>
            </a:r>
            <a:r>
              <a:rPr lang="en-US" sz="3600" dirty="0" err="1"/>
              <a:t>tesaṃ</a:t>
            </a:r>
            <a:r>
              <a:rPr lang="en-US" sz="3600" dirty="0"/>
              <a:t> </a:t>
            </a:r>
            <a:r>
              <a:rPr lang="en-US" sz="3600" dirty="0" err="1"/>
              <a:t>bhaṇḍa-bhājanakāle</a:t>
            </a:r>
            <a:r>
              <a:rPr lang="en-US" sz="3600" dirty="0"/>
              <a:t> </a:t>
            </a:r>
            <a:r>
              <a:rPr lang="en-US" sz="3600" dirty="0" err="1"/>
              <a:t>Atipaṇḍito</a:t>
            </a:r>
            <a:r>
              <a:rPr lang="en-US" sz="3600" dirty="0"/>
              <a:t> </a:t>
            </a:r>
            <a:r>
              <a:rPr lang="en-US" sz="3600" dirty="0" err="1"/>
              <a:t>āha</a:t>
            </a:r>
            <a:r>
              <a:rPr lang="en-US" sz="3600" dirty="0"/>
              <a:t> «</a:t>
            </a:r>
            <a:r>
              <a:rPr lang="en-US" sz="3600" dirty="0" err="1"/>
              <a:t>Mayā</a:t>
            </a:r>
            <a:r>
              <a:rPr lang="en-US" sz="3600" dirty="0"/>
              <a:t> </a:t>
            </a:r>
            <a:r>
              <a:rPr lang="en-US" sz="3600" dirty="0" err="1"/>
              <a:t>dve</a:t>
            </a:r>
            <a:r>
              <a:rPr lang="en-US" sz="3600" dirty="0"/>
              <a:t> </a:t>
            </a:r>
            <a:r>
              <a:rPr lang="en-US" sz="3600" dirty="0" err="1"/>
              <a:t>koṭṭhāsā</a:t>
            </a:r>
            <a:r>
              <a:rPr lang="en-US" sz="3600" dirty="0"/>
              <a:t> </a:t>
            </a:r>
            <a:r>
              <a:rPr lang="en-US" sz="3600" dirty="0" err="1"/>
              <a:t>laddhabbā»ti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2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</a:t>
            </a:r>
            <a:r>
              <a:rPr lang="en-US" dirty="0" err="1">
                <a:solidFill>
                  <a:srgbClr val="FBC25D"/>
                </a:solidFill>
              </a:rPr>
              <a:t>JatkAk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«</a:t>
            </a:r>
            <a:r>
              <a:rPr lang="en-US" sz="3600" dirty="0" err="1"/>
              <a:t>Kiṃ</a:t>
            </a:r>
            <a:r>
              <a:rPr lang="en-US" sz="3600" dirty="0"/>
              <a:t> </a:t>
            </a:r>
            <a:r>
              <a:rPr lang="en-US" sz="3600" dirty="0" err="1"/>
              <a:t>kāraṇā»ti</a:t>
            </a:r>
            <a:r>
              <a:rPr lang="en-US" sz="3600" dirty="0"/>
              <a:t>? </a:t>
            </a:r>
          </a:p>
          <a:p>
            <a:r>
              <a:rPr lang="en-US" sz="3600" dirty="0"/>
              <a:t>«</a:t>
            </a:r>
            <a:r>
              <a:rPr lang="en-US" sz="3600" dirty="0" err="1"/>
              <a:t>Tvaṃ</a:t>
            </a:r>
            <a:r>
              <a:rPr lang="en-US" sz="3600" dirty="0"/>
              <a:t> </a:t>
            </a:r>
            <a:r>
              <a:rPr lang="en-US" sz="3600" dirty="0" err="1"/>
              <a:t>Paṇḍito</a:t>
            </a:r>
            <a:r>
              <a:rPr lang="en-US" sz="3600" dirty="0"/>
              <a:t>, </a:t>
            </a:r>
            <a:r>
              <a:rPr lang="en-US" sz="3600" dirty="0" err="1"/>
              <a:t>ahaṃ</a:t>
            </a:r>
            <a:r>
              <a:rPr lang="en-US" sz="3600" dirty="0"/>
              <a:t> </a:t>
            </a:r>
            <a:r>
              <a:rPr lang="en-US" sz="3600" dirty="0" err="1"/>
              <a:t>Atipaṇḍito</a:t>
            </a:r>
            <a:r>
              <a:rPr lang="en-US" sz="3600" dirty="0"/>
              <a:t>. </a:t>
            </a:r>
            <a:r>
              <a:rPr lang="en-US" sz="3600" dirty="0" err="1"/>
              <a:t>Paṇḍito</a:t>
            </a:r>
            <a:r>
              <a:rPr lang="en-US" sz="3600" dirty="0"/>
              <a:t> </a:t>
            </a:r>
            <a:r>
              <a:rPr lang="en-US" sz="3600" dirty="0" err="1"/>
              <a:t>ekaṃ</a:t>
            </a:r>
            <a:r>
              <a:rPr lang="en-US" sz="3600" dirty="0"/>
              <a:t> </a:t>
            </a:r>
            <a:r>
              <a:rPr lang="en-US" sz="3600" dirty="0" err="1"/>
              <a:t>laddhuṃ</a:t>
            </a:r>
            <a:r>
              <a:rPr lang="en-US" sz="3600" dirty="0"/>
              <a:t> </a:t>
            </a:r>
            <a:r>
              <a:rPr lang="en-US" sz="3600" dirty="0" err="1"/>
              <a:t>arahati</a:t>
            </a:r>
            <a:r>
              <a:rPr lang="en-US" sz="3600" dirty="0"/>
              <a:t>, </a:t>
            </a:r>
            <a:r>
              <a:rPr lang="en-US" sz="3600" dirty="0" err="1"/>
              <a:t>atipaṇḍito</a:t>
            </a:r>
            <a:r>
              <a:rPr lang="en-US" sz="3600" dirty="0"/>
              <a:t> </a:t>
            </a:r>
            <a:r>
              <a:rPr lang="en-US" sz="3600" dirty="0" err="1"/>
              <a:t>dve»ti</a:t>
            </a:r>
            <a:r>
              <a:rPr lang="en-US" sz="3600" dirty="0"/>
              <a:t>. </a:t>
            </a:r>
          </a:p>
          <a:p>
            <a:r>
              <a:rPr lang="en-US" sz="3600" dirty="0"/>
              <a:t>«</a:t>
            </a:r>
            <a:r>
              <a:rPr lang="en-US" sz="3600" dirty="0" err="1"/>
              <a:t>Nanu</a:t>
            </a:r>
            <a:r>
              <a:rPr lang="en-US" sz="3600" dirty="0"/>
              <a:t> </a:t>
            </a:r>
            <a:r>
              <a:rPr lang="en-US" sz="3600" dirty="0" err="1"/>
              <a:t>amhākaṃ</a:t>
            </a:r>
            <a:r>
              <a:rPr lang="en-US" sz="3600" dirty="0"/>
              <a:t> </a:t>
            </a:r>
            <a:r>
              <a:rPr lang="en-US" sz="3600" dirty="0" err="1"/>
              <a:t>dvinnaṃ</a:t>
            </a:r>
            <a:r>
              <a:rPr lang="en-US" sz="3600" dirty="0"/>
              <a:t> </a:t>
            </a:r>
            <a:r>
              <a:rPr lang="en-US" sz="3600" dirty="0" err="1"/>
              <a:t>bhaṇḍamūlakam’pi</a:t>
            </a:r>
            <a:r>
              <a:rPr lang="en-US" sz="3600" dirty="0"/>
              <a:t> </a:t>
            </a:r>
            <a:r>
              <a:rPr lang="en-US" sz="3600" dirty="0" err="1"/>
              <a:t>goṇādayo’pi</a:t>
            </a:r>
            <a:r>
              <a:rPr lang="en-US" sz="3600" dirty="0"/>
              <a:t> </a:t>
            </a:r>
            <a:r>
              <a:rPr lang="en-US" sz="3600" dirty="0" err="1"/>
              <a:t>sama-samā</a:t>
            </a:r>
            <a:r>
              <a:rPr lang="en-US" sz="3600" dirty="0"/>
              <a:t> </a:t>
            </a:r>
            <a:r>
              <a:rPr lang="en-US" sz="3600" dirty="0" err="1"/>
              <a:t>yeva</a:t>
            </a:r>
            <a:r>
              <a:rPr lang="en-US" sz="3600" dirty="0"/>
              <a:t>, </a:t>
            </a:r>
            <a:r>
              <a:rPr lang="en-US" sz="3600" dirty="0" err="1"/>
              <a:t>kasmā</a:t>
            </a:r>
            <a:r>
              <a:rPr lang="en-US" sz="3600" dirty="0"/>
              <a:t> </a:t>
            </a:r>
            <a:r>
              <a:rPr lang="en-US" sz="3600" dirty="0" err="1"/>
              <a:t>tvaṃ</a:t>
            </a:r>
            <a:r>
              <a:rPr lang="en-US" sz="3600" dirty="0"/>
              <a:t> </a:t>
            </a:r>
            <a:r>
              <a:rPr lang="en-US" sz="3600" dirty="0" err="1"/>
              <a:t>dve</a:t>
            </a:r>
            <a:r>
              <a:rPr lang="en-US" sz="3600" dirty="0"/>
              <a:t> </a:t>
            </a:r>
            <a:r>
              <a:rPr lang="en-US" sz="3600" dirty="0" err="1"/>
              <a:t>koṭṭhāse</a:t>
            </a:r>
            <a:r>
              <a:rPr lang="en-US" sz="3600" dirty="0"/>
              <a:t> </a:t>
            </a:r>
            <a:r>
              <a:rPr lang="en-US" sz="3600" dirty="0" err="1"/>
              <a:t>laddhuṃ</a:t>
            </a:r>
            <a:r>
              <a:rPr lang="en-US" sz="3600" dirty="0"/>
              <a:t> </a:t>
            </a:r>
            <a:r>
              <a:rPr lang="en-US" sz="3600" dirty="0" err="1"/>
              <a:t>arahasî»ti</a:t>
            </a:r>
            <a:r>
              <a:rPr lang="en-US" sz="3600" dirty="0"/>
              <a:t>?”</a:t>
            </a:r>
          </a:p>
          <a:p>
            <a:r>
              <a:rPr lang="en-US" sz="3600" dirty="0"/>
              <a:t>«</a:t>
            </a:r>
            <a:r>
              <a:rPr lang="en-US" sz="3600" dirty="0" err="1"/>
              <a:t>Atipaṇḍitabhāvenâ»ti</a:t>
            </a:r>
            <a:r>
              <a:rPr lang="en-US" sz="3600" dirty="0"/>
              <a:t>. </a:t>
            </a:r>
          </a:p>
          <a:p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te</a:t>
            </a:r>
            <a:r>
              <a:rPr lang="en-US" sz="3600" dirty="0"/>
              <a:t> </a:t>
            </a:r>
            <a:r>
              <a:rPr lang="en-US" sz="3600" dirty="0" err="1"/>
              <a:t>kathaṃ</a:t>
            </a:r>
            <a:r>
              <a:rPr lang="en-US" sz="3600" dirty="0"/>
              <a:t> </a:t>
            </a:r>
            <a:r>
              <a:rPr lang="en-US" sz="3600" dirty="0" err="1"/>
              <a:t>vaḍḍhetvā</a:t>
            </a:r>
            <a:r>
              <a:rPr lang="en-US" sz="3600" dirty="0"/>
              <a:t> </a:t>
            </a:r>
            <a:r>
              <a:rPr lang="en-US" sz="3600" dirty="0" err="1"/>
              <a:t>kalahaṃ</a:t>
            </a:r>
            <a:r>
              <a:rPr lang="en-US" sz="3600" dirty="0"/>
              <a:t> </a:t>
            </a:r>
            <a:r>
              <a:rPr lang="en-US" sz="3600" dirty="0" err="1"/>
              <a:t>akaṃsu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4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</a:t>
            </a:r>
            <a:r>
              <a:rPr lang="en-US" dirty="0" err="1">
                <a:solidFill>
                  <a:srgbClr val="FBC25D"/>
                </a:solidFill>
              </a:rPr>
              <a:t>JatkAk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Tato</a:t>
            </a:r>
            <a:r>
              <a:rPr lang="en-US" sz="3600" dirty="0"/>
              <a:t> </a:t>
            </a:r>
            <a:r>
              <a:rPr lang="en-US" sz="3600" dirty="0" err="1"/>
              <a:t>atipaṇḍito</a:t>
            </a:r>
            <a:r>
              <a:rPr lang="en-US" sz="3600" dirty="0"/>
              <a:t> «</a:t>
            </a:r>
            <a:r>
              <a:rPr lang="en-US" sz="3600" dirty="0" err="1"/>
              <a:t>atth’eko</a:t>
            </a:r>
            <a:r>
              <a:rPr lang="en-US" sz="3600" dirty="0"/>
              <a:t> </a:t>
            </a:r>
            <a:r>
              <a:rPr lang="en-US" sz="3600" dirty="0" err="1"/>
              <a:t>upāyo»ti</a:t>
            </a:r>
            <a:r>
              <a:rPr lang="en-US" sz="3600" dirty="0"/>
              <a:t> </a:t>
            </a:r>
            <a:r>
              <a:rPr lang="en-US" sz="3600" dirty="0" err="1"/>
              <a:t>cintetvā</a:t>
            </a:r>
            <a:r>
              <a:rPr lang="en-US" sz="3600" dirty="0"/>
              <a:t> </a:t>
            </a:r>
            <a:r>
              <a:rPr lang="en-US" sz="3600" dirty="0" err="1"/>
              <a:t>attano</a:t>
            </a:r>
            <a:r>
              <a:rPr lang="en-US" sz="3600" dirty="0"/>
              <a:t> </a:t>
            </a:r>
            <a:r>
              <a:rPr lang="en-US" sz="3600" dirty="0" err="1"/>
              <a:t>pitaraṃ</a:t>
            </a:r>
            <a:r>
              <a:rPr lang="en-US" sz="3600" dirty="0"/>
              <a:t> </a:t>
            </a:r>
            <a:r>
              <a:rPr lang="en-US" sz="3600" dirty="0" err="1"/>
              <a:t>ekasmiṃ</a:t>
            </a:r>
            <a:r>
              <a:rPr lang="en-US" sz="3600" dirty="0"/>
              <a:t> </a:t>
            </a:r>
            <a:r>
              <a:rPr lang="en-US" sz="3600" dirty="0" err="1"/>
              <a:t>susirarukkhe</a:t>
            </a:r>
            <a:r>
              <a:rPr lang="en-US" sz="3600" dirty="0"/>
              <a:t> </a:t>
            </a:r>
            <a:r>
              <a:rPr lang="en-US" sz="3600" dirty="0" err="1"/>
              <a:t>pavesetvā</a:t>
            </a:r>
            <a:r>
              <a:rPr lang="en-US" sz="3600" dirty="0"/>
              <a:t> «</a:t>
            </a:r>
            <a:r>
              <a:rPr lang="en-US" sz="3600" dirty="0" err="1"/>
              <a:t>tvaṃ</a:t>
            </a:r>
            <a:r>
              <a:rPr lang="en-US" sz="3600" dirty="0"/>
              <a:t> </a:t>
            </a:r>
            <a:r>
              <a:rPr lang="en-US" sz="3600" dirty="0" err="1"/>
              <a:t>amhesu</a:t>
            </a:r>
            <a:r>
              <a:rPr lang="en-US" sz="3600" dirty="0"/>
              <a:t> </a:t>
            </a:r>
            <a:r>
              <a:rPr lang="en-US" sz="3600" dirty="0" err="1"/>
              <a:t>āgatesu</a:t>
            </a:r>
            <a:r>
              <a:rPr lang="en-US" sz="3600" dirty="0"/>
              <a:t> ‘</a:t>
            </a:r>
            <a:r>
              <a:rPr lang="en-US" sz="3600" dirty="0" err="1"/>
              <a:t>atipaṇḍito</a:t>
            </a:r>
            <a:r>
              <a:rPr lang="en-US" sz="3600" dirty="0"/>
              <a:t> </a:t>
            </a:r>
            <a:r>
              <a:rPr lang="en-US" sz="3600" dirty="0" err="1"/>
              <a:t>dve</a:t>
            </a:r>
            <a:r>
              <a:rPr lang="en-US" sz="3600" dirty="0"/>
              <a:t> </a:t>
            </a:r>
            <a:r>
              <a:rPr lang="en-US" sz="3600" dirty="0" err="1"/>
              <a:t>koṭṭhāse</a:t>
            </a:r>
            <a:r>
              <a:rPr lang="en-US" sz="3600" dirty="0"/>
              <a:t> </a:t>
            </a:r>
            <a:r>
              <a:rPr lang="en-US" sz="3600" dirty="0" err="1"/>
              <a:t>laddhuṃ</a:t>
            </a:r>
            <a:r>
              <a:rPr lang="en-US" sz="3600" dirty="0"/>
              <a:t> </a:t>
            </a:r>
            <a:r>
              <a:rPr lang="en-US" sz="3600" dirty="0" err="1"/>
              <a:t>arahatī’ti</a:t>
            </a:r>
            <a:r>
              <a:rPr lang="en-US" sz="3600" dirty="0"/>
              <a:t> </a:t>
            </a:r>
            <a:r>
              <a:rPr lang="en-US" sz="3600" dirty="0" err="1"/>
              <a:t>vadeyyāsî»ti</a:t>
            </a:r>
            <a:r>
              <a:rPr lang="en-US" sz="3600" dirty="0"/>
              <a:t> </a:t>
            </a:r>
            <a:r>
              <a:rPr lang="en-US" sz="3600" dirty="0" err="1"/>
              <a:t>vatvā</a:t>
            </a:r>
            <a:r>
              <a:rPr lang="en-US" sz="3600" dirty="0"/>
              <a:t> </a:t>
            </a:r>
            <a:r>
              <a:rPr lang="en-US" sz="3600" dirty="0" err="1"/>
              <a:t>bodhisattaṃ</a:t>
            </a:r>
            <a:r>
              <a:rPr lang="en-US" sz="3600" dirty="0"/>
              <a:t> </a:t>
            </a:r>
            <a:r>
              <a:rPr lang="en-US" sz="3600" dirty="0" err="1"/>
              <a:t>upasaṃkamitvā</a:t>
            </a:r>
            <a:r>
              <a:rPr lang="en-US" sz="3600" dirty="0"/>
              <a:t> «</a:t>
            </a:r>
            <a:r>
              <a:rPr lang="en-US" sz="3600" dirty="0" err="1"/>
              <a:t>samma</a:t>
            </a:r>
            <a:r>
              <a:rPr lang="en-US" sz="3600" dirty="0"/>
              <a:t>, </a:t>
            </a:r>
            <a:r>
              <a:rPr lang="en-US" sz="3600" dirty="0" err="1"/>
              <a:t>mayhaṃ</a:t>
            </a:r>
            <a:r>
              <a:rPr lang="en-US" sz="3600" dirty="0"/>
              <a:t> </a:t>
            </a:r>
            <a:r>
              <a:rPr lang="en-US" sz="3600" dirty="0" err="1"/>
              <a:t>dvinnaṃ</a:t>
            </a:r>
            <a:r>
              <a:rPr lang="en-US" sz="3600" dirty="0"/>
              <a:t> </a:t>
            </a:r>
            <a:r>
              <a:rPr lang="en-US" sz="3600" dirty="0" err="1"/>
              <a:t>koṭṭhāsānaṃ</a:t>
            </a:r>
            <a:r>
              <a:rPr lang="en-US" sz="3600" dirty="0"/>
              <a:t> </a:t>
            </a:r>
            <a:r>
              <a:rPr lang="en-US" sz="3600" dirty="0" err="1"/>
              <a:t>yuttabhāvaṃ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ayuttabhāvaṃ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esā</a:t>
            </a:r>
            <a:r>
              <a:rPr lang="en-US" sz="3600" dirty="0"/>
              <a:t> </a:t>
            </a:r>
            <a:r>
              <a:rPr lang="en-US" sz="3600" dirty="0" err="1"/>
              <a:t>rukkhadevatā</a:t>
            </a:r>
            <a:r>
              <a:rPr lang="en-US" sz="3600" dirty="0"/>
              <a:t> </a:t>
            </a:r>
            <a:r>
              <a:rPr lang="en-US" sz="3600" dirty="0" err="1"/>
              <a:t>jānāti</a:t>
            </a:r>
            <a:r>
              <a:rPr lang="en-US" sz="3600" dirty="0"/>
              <a:t>, </a:t>
            </a:r>
            <a:r>
              <a:rPr lang="en-US" sz="3600" dirty="0" err="1"/>
              <a:t>ehi</a:t>
            </a:r>
            <a:r>
              <a:rPr lang="en-US" sz="3600" dirty="0"/>
              <a:t>,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pucchissāmâ»ti</a:t>
            </a:r>
            <a:r>
              <a:rPr lang="en-US" sz="3600" dirty="0"/>
              <a:t> </a:t>
            </a:r>
            <a:r>
              <a:rPr lang="en-US" sz="3600" dirty="0" err="1"/>
              <a:t>taṃ</a:t>
            </a:r>
            <a:r>
              <a:rPr lang="en-US" sz="3600" dirty="0"/>
              <a:t> </a:t>
            </a:r>
            <a:r>
              <a:rPr lang="en-US" sz="3600" dirty="0" err="1"/>
              <a:t>tattha</a:t>
            </a:r>
            <a:r>
              <a:rPr lang="en-US" sz="3600" dirty="0"/>
              <a:t> </a:t>
            </a:r>
            <a:r>
              <a:rPr lang="en-US" sz="3600" dirty="0" err="1"/>
              <a:t>netvā</a:t>
            </a:r>
            <a:r>
              <a:rPr lang="en-US" sz="3600" dirty="0"/>
              <a:t> «</a:t>
            </a:r>
            <a:r>
              <a:rPr lang="en-US" sz="3600" dirty="0" err="1"/>
              <a:t>ayye</a:t>
            </a:r>
            <a:r>
              <a:rPr lang="en-US" sz="3600" dirty="0"/>
              <a:t> </a:t>
            </a:r>
            <a:r>
              <a:rPr lang="en-US" sz="3600" dirty="0" err="1"/>
              <a:t>rukkhadevate</a:t>
            </a:r>
            <a:r>
              <a:rPr lang="en-US" sz="3600" dirty="0"/>
              <a:t>, </a:t>
            </a:r>
            <a:r>
              <a:rPr lang="en-US" sz="3600" dirty="0" err="1"/>
              <a:t>amhākaṃ</a:t>
            </a:r>
            <a:r>
              <a:rPr lang="en-US" sz="3600" dirty="0"/>
              <a:t> </a:t>
            </a:r>
            <a:r>
              <a:rPr lang="en-US" sz="3600" dirty="0" err="1"/>
              <a:t>aṭṭaṃ</a:t>
            </a:r>
            <a:r>
              <a:rPr lang="en-US" sz="3600" dirty="0"/>
              <a:t> </a:t>
            </a:r>
            <a:r>
              <a:rPr lang="en-US" sz="3600" dirty="0" err="1"/>
              <a:t>pacchindā»ti</a:t>
            </a:r>
            <a:r>
              <a:rPr lang="en-US" sz="3600" dirty="0"/>
              <a:t> </a:t>
            </a:r>
            <a:r>
              <a:rPr lang="en-US" sz="3600" dirty="0" err="1"/>
              <a:t>āha</a:t>
            </a:r>
            <a:r>
              <a:rPr lang="en-US" sz="3600" dirty="0"/>
              <a:t>. </a:t>
            </a:r>
            <a:r>
              <a:rPr lang="en-US" sz="3600" dirty="0" err="1"/>
              <a:t>Ath’assa</a:t>
            </a:r>
            <a:r>
              <a:rPr lang="en-US" sz="3600" dirty="0"/>
              <a:t> </a:t>
            </a:r>
            <a:r>
              <a:rPr lang="en-US" sz="3600" dirty="0" err="1"/>
              <a:t>pitā</a:t>
            </a:r>
            <a:r>
              <a:rPr lang="en-US" sz="3600" dirty="0"/>
              <a:t> </a:t>
            </a:r>
            <a:r>
              <a:rPr lang="en-US" sz="3600" dirty="0" err="1"/>
              <a:t>saraṃ</a:t>
            </a:r>
            <a:r>
              <a:rPr lang="en-US" sz="3600" dirty="0"/>
              <a:t> </a:t>
            </a:r>
            <a:r>
              <a:rPr lang="en-US" sz="3600" dirty="0" err="1"/>
              <a:t>parivattetvā</a:t>
            </a:r>
            <a:r>
              <a:rPr lang="en-US" sz="3600" dirty="0"/>
              <a:t> «</a:t>
            </a:r>
            <a:r>
              <a:rPr lang="en-US" sz="3600" dirty="0" err="1"/>
              <a:t>tena</a:t>
            </a:r>
            <a:r>
              <a:rPr lang="en-US" sz="3600" dirty="0"/>
              <a:t> hi </a:t>
            </a:r>
            <a:r>
              <a:rPr lang="en-US" sz="3600" dirty="0" err="1"/>
              <a:t>kathethā»ti</a:t>
            </a:r>
            <a:r>
              <a:rPr lang="en-US" sz="3600" dirty="0"/>
              <a:t> </a:t>
            </a:r>
            <a:r>
              <a:rPr lang="en-US" sz="3600" dirty="0" err="1"/>
              <a:t>āha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4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</a:t>
            </a:r>
            <a:r>
              <a:rPr lang="en-US" dirty="0" err="1">
                <a:solidFill>
                  <a:srgbClr val="FBC25D"/>
                </a:solidFill>
              </a:rPr>
              <a:t>JatkAk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«</a:t>
            </a:r>
            <a:r>
              <a:rPr lang="en-US" sz="3600" dirty="0" err="1"/>
              <a:t>Ayye</a:t>
            </a:r>
            <a:r>
              <a:rPr lang="en-US" sz="3600" dirty="0"/>
              <a:t>, </a:t>
            </a:r>
            <a:r>
              <a:rPr lang="en-US" sz="3600" dirty="0" err="1"/>
              <a:t>ayaṃ</a:t>
            </a:r>
            <a:r>
              <a:rPr lang="en-US" sz="3600" dirty="0"/>
              <a:t> </a:t>
            </a:r>
            <a:r>
              <a:rPr lang="en-US" sz="3600" dirty="0" err="1"/>
              <a:t>Paṇḍito</a:t>
            </a:r>
            <a:r>
              <a:rPr lang="en-US" sz="3600" dirty="0"/>
              <a:t>, </a:t>
            </a:r>
            <a:r>
              <a:rPr lang="en-US" sz="3600" dirty="0" err="1"/>
              <a:t>ahaṃ</a:t>
            </a:r>
            <a:r>
              <a:rPr lang="en-US" sz="3600" dirty="0"/>
              <a:t> </a:t>
            </a:r>
            <a:r>
              <a:rPr lang="en-US" sz="3600" dirty="0" err="1"/>
              <a:t>Atipaṇḍito</a:t>
            </a:r>
            <a:r>
              <a:rPr lang="en-US" sz="3600" dirty="0"/>
              <a:t>. </a:t>
            </a:r>
            <a:r>
              <a:rPr lang="en-US" sz="3600" dirty="0" err="1"/>
              <a:t>Amhehi</a:t>
            </a:r>
            <a:r>
              <a:rPr lang="en-US" sz="3600" dirty="0"/>
              <a:t> </a:t>
            </a:r>
            <a:r>
              <a:rPr lang="en-US" sz="3600" dirty="0" err="1"/>
              <a:t>ekato</a:t>
            </a:r>
            <a:r>
              <a:rPr lang="en-US" sz="3600" dirty="0"/>
              <a:t> </a:t>
            </a:r>
            <a:r>
              <a:rPr lang="en-US" sz="3600" dirty="0" err="1"/>
              <a:t>vohāro</a:t>
            </a:r>
            <a:r>
              <a:rPr lang="en-US" sz="3600" dirty="0"/>
              <a:t> </a:t>
            </a:r>
            <a:r>
              <a:rPr lang="en-US" sz="3600" dirty="0" err="1"/>
              <a:t>kato</a:t>
            </a:r>
            <a:r>
              <a:rPr lang="en-US" sz="3600" dirty="0"/>
              <a:t>, </a:t>
            </a:r>
            <a:r>
              <a:rPr lang="en-US" sz="3600" dirty="0" err="1"/>
              <a:t>tattha</a:t>
            </a:r>
            <a:r>
              <a:rPr lang="en-US" sz="3600" dirty="0"/>
              <a:t> </a:t>
            </a:r>
            <a:r>
              <a:rPr lang="en-US" sz="3600" dirty="0" err="1"/>
              <a:t>kena</a:t>
            </a:r>
            <a:r>
              <a:rPr lang="en-US" sz="3600" dirty="0"/>
              <a:t> </a:t>
            </a:r>
            <a:r>
              <a:rPr lang="en-US" sz="3600" dirty="0" err="1"/>
              <a:t>kiṃ</a:t>
            </a:r>
            <a:r>
              <a:rPr lang="en-US" sz="3600" dirty="0"/>
              <a:t> </a:t>
            </a:r>
            <a:r>
              <a:rPr lang="en-US" sz="3600" dirty="0" err="1"/>
              <a:t>laddhabban»ti</a:t>
            </a:r>
            <a:r>
              <a:rPr lang="en-US" sz="3600" dirty="0"/>
              <a:t>.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Paṇḍitena</a:t>
            </a:r>
            <a:r>
              <a:rPr lang="en-US" sz="3600" dirty="0"/>
              <a:t> </a:t>
            </a:r>
            <a:r>
              <a:rPr lang="en-US" sz="3600" dirty="0" err="1"/>
              <a:t>eko</a:t>
            </a:r>
            <a:r>
              <a:rPr lang="en-US" sz="3600" dirty="0"/>
              <a:t> </a:t>
            </a:r>
            <a:r>
              <a:rPr lang="en-US" sz="3600" dirty="0" err="1"/>
              <a:t>koṭṭhāso</a:t>
            </a:r>
            <a:r>
              <a:rPr lang="en-US" sz="3600" dirty="0"/>
              <a:t>, </a:t>
            </a:r>
            <a:r>
              <a:rPr lang="en-US" sz="3600" dirty="0" err="1"/>
              <a:t>Atipaṇḍitena</a:t>
            </a:r>
            <a:r>
              <a:rPr lang="en-US" sz="3600" dirty="0"/>
              <a:t> </a:t>
            </a:r>
            <a:r>
              <a:rPr lang="en-US" sz="3600" dirty="0" err="1"/>
              <a:t>dve</a:t>
            </a:r>
            <a:r>
              <a:rPr lang="en-US" sz="3600" dirty="0"/>
              <a:t> </a:t>
            </a:r>
            <a:r>
              <a:rPr lang="en-US" sz="3600" dirty="0" err="1"/>
              <a:t>laddhabbā»ti</a:t>
            </a:r>
            <a:r>
              <a:rPr lang="en-US" sz="3600" dirty="0"/>
              <a:t>.</a:t>
            </a:r>
          </a:p>
          <a:p>
            <a:r>
              <a:rPr lang="en-US" sz="3600" dirty="0"/>
              <a:t> </a:t>
            </a:r>
            <a:r>
              <a:rPr lang="en-US" sz="3600" dirty="0" err="1"/>
              <a:t>Bodhisatto</a:t>
            </a:r>
            <a:r>
              <a:rPr lang="en-US" sz="3600" dirty="0"/>
              <a:t> </a:t>
            </a:r>
            <a:r>
              <a:rPr lang="en-US" sz="3600" dirty="0" err="1"/>
              <a:t>evaṃ</a:t>
            </a:r>
            <a:r>
              <a:rPr lang="en-US" sz="3600" dirty="0"/>
              <a:t> </a:t>
            </a:r>
            <a:r>
              <a:rPr lang="en-US" sz="3600" dirty="0" err="1"/>
              <a:t>vinicchitaṃ</a:t>
            </a:r>
            <a:r>
              <a:rPr lang="en-US" sz="3600" dirty="0"/>
              <a:t> </a:t>
            </a:r>
            <a:r>
              <a:rPr lang="en-US" sz="3600" dirty="0" err="1"/>
              <a:t>aṭṭaṃ</a:t>
            </a:r>
            <a:r>
              <a:rPr lang="en-US" sz="3600" dirty="0"/>
              <a:t> </a:t>
            </a:r>
            <a:r>
              <a:rPr lang="en-US" sz="3600" dirty="0" err="1"/>
              <a:t>sutvā</a:t>
            </a:r>
            <a:r>
              <a:rPr lang="en-US" sz="3600" dirty="0"/>
              <a:t> «</a:t>
            </a:r>
            <a:r>
              <a:rPr lang="en-US" sz="3600" dirty="0" err="1"/>
              <a:t>idāni</a:t>
            </a:r>
            <a:r>
              <a:rPr lang="en-US" sz="3600" dirty="0"/>
              <a:t> </a:t>
            </a:r>
            <a:r>
              <a:rPr lang="en-US" sz="3600" dirty="0" err="1"/>
              <a:t>devatābhāvaṃ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adevatābhāvaṃ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jānissāmī»ti</a:t>
            </a:r>
            <a:r>
              <a:rPr lang="en-US" sz="3600" dirty="0"/>
              <a:t> </a:t>
            </a:r>
            <a:r>
              <a:rPr lang="en-US" sz="3600" dirty="0" err="1"/>
              <a:t>palālaṃ</a:t>
            </a:r>
            <a:r>
              <a:rPr lang="en-US" sz="3600" dirty="0"/>
              <a:t> </a:t>
            </a:r>
            <a:r>
              <a:rPr lang="en-US" sz="3600" dirty="0" err="1"/>
              <a:t>āharitvā</a:t>
            </a:r>
            <a:r>
              <a:rPr lang="en-US" sz="3600" dirty="0"/>
              <a:t> </a:t>
            </a:r>
            <a:r>
              <a:rPr lang="en-US" sz="3600" dirty="0" err="1"/>
              <a:t>susiraṃ</a:t>
            </a:r>
            <a:r>
              <a:rPr lang="en-US" sz="3600" dirty="0"/>
              <a:t> </a:t>
            </a:r>
            <a:r>
              <a:rPr lang="en-US" sz="3600" dirty="0" err="1"/>
              <a:t>pūretvā</a:t>
            </a:r>
            <a:r>
              <a:rPr lang="en-US" sz="3600" dirty="0"/>
              <a:t> </a:t>
            </a:r>
            <a:r>
              <a:rPr lang="en-US" sz="3600" dirty="0" err="1"/>
              <a:t>aggiṃ</a:t>
            </a:r>
            <a:r>
              <a:rPr lang="en-US" sz="3600" dirty="0"/>
              <a:t> </a:t>
            </a:r>
            <a:r>
              <a:rPr lang="en-US" sz="3600" dirty="0" err="1"/>
              <a:t>adāsi</a:t>
            </a:r>
            <a:r>
              <a:rPr lang="en-US" sz="3600" dirty="0"/>
              <a:t>, </a:t>
            </a:r>
            <a:r>
              <a:rPr lang="en-US" sz="3600" dirty="0" err="1"/>
              <a:t>atipaṇḍitassa</a:t>
            </a:r>
            <a:r>
              <a:rPr lang="en-US" sz="3600" dirty="0"/>
              <a:t> </a:t>
            </a:r>
            <a:r>
              <a:rPr lang="en-US" sz="3600" dirty="0" err="1"/>
              <a:t>pitā</a:t>
            </a:r>
            <a:r>
              <a:rPr lang="en-US" sz="3600" dirty="0"/>
              <a:t> </a:t>
            </a:r>
            <a:r>
              <a:rPr lang="en-US" sz="3600" dirty="0" err="1"/>
              <a:t>jālāya</a:t>
            </a:r>
            <a:r>
              <a:rPr lang="en-US" sz="3600" dirty="0"/>
              <a:t> </a:t>
            </a:r>
            <a:r>
              <a:rPr lang="en-US" sz="3600" dirty="0" err="1"/>
              <a:t>phuṭṭhakāle</a:t>
            </a:r>
            <a:r>
              <a:rPr lang="en-US" sz="3600" dirty="0"/>
              <a:t> </a:t>
            </a:r>
            <a:r>
              <a:rPr lang="en-US" sz="3600" dirty="0" err="1"/>
              <a:t>aḍḍhajjhāmena</a:t>
            </a:r>
            <a:r>
              <a:rPr lang="en-US" sz="3600" dirty="0"/>
              <a:t> </a:t>
            </a:r>
            <a:r>
              <a:rPr lang="en-US" sz="3600" dirty="0" err="1"/>
              <a:t>sarīrena</a:t>
            </a:r>
            <a:r>
              <a:rPr lang="en-US" sz="3600" dirty="0"/>
              <a:t> </a:t>
            </a:r>
            <a:r>
              <a:rPr lang="en-US" sz="3600" dirty="0" err="1"/>
              <a:t>upari</a:t>
            </a:r>
            <a:r>
              <a:rPr lang="en-US" sz="3600" dirty="0"/>
              <a:t> </a:t>
            </a:r>
            <a:r>
              <a:rPr lang="en-US" sz="3600" dirty="0" err="1"/>
              <a:t>āruyha</a:t>
            </a:r>
            <a:r>
              <a:rPr lang="en-US" sz="3600" dirty="0"/>
              <a:t> </a:t>
            </a:r>
            <a:r>
              <a:rPr lang="en-US" sz="3600" dirty="0" err="1"/>
              <a:t>sākhaṃ</a:t>
            </a:r>
            <a:r>
              <a:rPr lang="en-US" sz="3600" dirty="0"/>
              <a:t> </a:t>
            </a:r>
            <a:r>
              <a:rPr lang="en-US" sz="3600" dirty="0" err="1"/>
              <a:t>gahetvā</a:t>
            </a:r>
            <a:r>
              <a:rPr lang="en-US" sz="3600" dirty="0"/>
              <a:t> </a:t>
            </a:r>
            <a:r>
              <a:rPr lang="en-US" sz="3600" dirty="0" err="1"/>
              <a:t>olambanto</a:t>
            </a:r>
            <a:r>
              <a:rPr lang="en-US" sz="3600" dirty="0"/>
              <a:t> </a:t>
            </a:r>
            <a:r>
              <a:rPr lang="en-US" sz="3600" dirty="0" err="1"/>
              <a:t>bhūmiyaṃ</a:t>
            </a:r>
            <a:r>
              <a:rPr lang="en-US" sz="3600" dirty="0"/>
              <a:t> </a:t>
            </a:r>
            <a:r>
              <a:rPr lang="en-US" sz="3600" dirty="0" err="1"/>
              <a:t>patitvā</a:t>
            </a:r>
            <a:r>
              <a:rPr lang="en-US" sz="3600" dirty="0"/>
              <a:t> </a:t>
            </a:r>
            <a:r>
              <a:rPr lang="en-US" sz="3600" dirty="0" err="1"/>
              <a:t>imaṃ</a:t>
            </a:r>
            <a:r>
              <a:rPr lang="en-US" sz="3600" dirty="0"/>
              <a:t> </a:t>
            </a:r>
            <a:r>
              <a:rPr lang="en-US" sz="3600" dirty="0" err="1"/>
              <a:t>gāthaṃ</a:t>
            </a:r>
            <a:r>
              <a:rPr lang="en-US" sz="3600" dirty="0"/>
              <a:t> </a:t>
            </a:r>
            <a:r>
              <a:rPr lang="en-US" sz="3600" dirty="0" err="1"/>
              <a:t>āha</a:t>
            </a:r>
            <a:r>
              <a:rPr lang="en-US" sz="3600" dirty="0"/>
              <a:t>:</a:t>
            </a:r>
          </a:p>
          <a:p>
            <a:r>
              <a:rPr lang="en-US" sz="3600" dirty="0"/>
              <a:t> «</a:t>
            </a:r>
            <a:r>
              <a:rPr lang="en-US" sz="3600" dirty="0" err="1"/>
              <a:t>Sādhu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Paṇḍito</a:t>
            </a:r>
            <a:r>
              <a:rPr lang="en-US" sz="3600" dirty="0"/>
              <a:t> </a:t>
            </a:r>
            <a:r>
              <a:rPr lang="en-US" sz="3600" dirty="0" err="1"/>
              <a:t>nāma</a:t>
            </a:r>
            <a:r>
              <a:rPr lang="en-US" sz="3600" dirty="0"/>
              <a:t>, </a:t>
            </a:r>
            <a:r>
              <a:rPr lang="en-US" sz="3600" dirty="0" err="1"/>
              <a:t>natveva</a:t>
            </a:r>
            <a:r>
              <a:rPr lang="en-US" sz="3600" dirty="0"/>
              <a:t> </a:t>
            </a:r>
            <a:r>
              <a:rPr lang="en-US" sz="3600" dirty="0" err="1"/>
              <a:t>atipaṇḍito</a:t>
            </a:r>
            <a:r>
              <a:rPr lang="en-US" sz="3600" dirty="0"/>
              <a:t>...»</a:t>
            </a:r>
            <a:r>
              <a:rPr lang="en-US" sz="3600" dirty="0" err="1"/>
              <a:t>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3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114575"/>
              </p:ext>
            </p:extLst>
          </p:nvPr>
        </p:nvGraphicFramePr>
        <p:xfrm>
          <a:off x="838201" y="1912481"/>
          <a:ext cx="10515599" cy="4538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246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7632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Atīto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khứ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Bārāṇasī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Tên thành phố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Brahmadatto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Tên riêng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Rajjaṃ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Ngôi vua, địa vị vua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Kāreti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Cho làm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50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Rajjaṃ kāreti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Làm vua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Nhóm động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Bodhisatto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Bồ tát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Vāṇijo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Thương nhân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Gia đình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81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Nibbatti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Sinh 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81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Nāmaṃ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Tên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Gahaṇaṃ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lấy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661888"/>
              </p:ext>
            </p:extLst>
          </p:nvPr>
        </p:nvGraphicFramePr>
        <p:xfrm>
          <a:off x="838201" y="1912481"/>
          <a:ext cx="10515599" cy="45286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246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4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Divaso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4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Và [liệt kê]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Ayaṃ/idaṃ~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imaṃ/ayaṃ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 này, vật này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Paṇḍito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 trí tuệ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Akaṃ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Làm, thi hành, tạo 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5889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taṃ~tad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Eso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etaṃ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~/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etad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 này, vật này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4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Tuổi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trẻ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4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Đạt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94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Añña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Khác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94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Saddhiṃ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Với, cùng nhau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Giới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từ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0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078527"/>
              </p:ext>
            </p:extLst>
          </p:nvPr>
        </p:nvGraphicFramePr>
        <p:xfrm>
          <a:off x="838201" y="1912482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246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5032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56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Ekato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Đồng nhau, ở cùng một phía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56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Hutvā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Karoti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Làm, thi hành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Ati-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Vượt lên, cao hơn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Tiền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Ahosi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56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Pañca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Năm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39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Sakaṭaṃ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Xe (súc vật kéo)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56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Trăm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56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Bhaṇḍaṃ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Hàng hóa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56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Ādāya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39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Janapado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Quốc gia, tỉnh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39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Gantvā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Làm, thi hành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biến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6BC-6B62-4ED2-865A-BFE3476C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F7F8E5D-B50E-4565-9A9B-D613411773AB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BC25D"/>
                </a:solidFill>
              </a:rPr>
              <a:t>5.	10. </a:t>
            </a:r>
            <a:r>
              <a:rPr lang="en-US" sz="3600" dirty="0" err="1">
                <a:solidFill>
                  <a:srgbClr val="FBC25D"/>
                </a:solidFill>
              </a:rPr>
              <a:t>Hợp</a:t>
            </a:r>
            <a:r>
              <a:rPr lang="en-US" sz="3600" dirty="0">
                <a:solidFill>
                  <a:srgbClr val="FBC25D"/>
                </a:solidFill>
              </a:rPr>
              <a:t> </a:t>
            </a:r>
            <a:r>
              <a:rPr lang="en-US" sz="3600" dirty="0" err="1">
                <a:solidFill>
                  <a:srgbClr val="FBC25D"/>
                </a:solidFill>
              </a:rPr>
              <a:t>âm</a:t>
            </a:r>
            <a:endParaRPr lang="en-US" sz="3600" dirty="0">
              <a:solidFill>
                <a:srgbClr val="FBC25D"/>
              </a:solidFill>
            </a:endParaRPr>
          </a:p>
        </p:txBody>
      </p:sp>
      <p:pic>
        <p:nvPicPr>
          <p:cNvPr id="6" name="Picture 5" descr="A close up of a tree&#10;&#10;Description automatically generated">
            <a:extLst>
              <a:ext uri="{FF2B5EF4-FFF2-40B4-BE49-F238E27FC236}">
                <a16:creationId xmlns:a16="http://schemas.microsoft.com/office/drawing/2014/main" id="{CB35AF18-8088-4F36-BF2A-D774A0567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7" name="Picture 6" descr="A close up of a rug&#10;&#10;Description automatically generated">
            <a:extLst>
              <a:ext uri="{FF2B5EF4-FFF2-40B4-BE49-F238E27FC236}">
                <a16:creationId xmlns:a16="http://schemas.microsoft.com/office/drawing/2014/main" id="{D56A14E7-F858-47F4-9747-AFFABB013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A1C0-FEC5-48E4-9386-8A3F2C51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616" y="1511808"/>
            <a:ext cx="9217024" cy="5084064"/>
          </a:xfrm>
        </p:spPr>
        <p:txBody>
          <a:bodyPr>
            <a:normAutofit/>
          </a:bodyPr>
          <a:lstStyle/>
          <a:p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4000" b="1" dirty="0"/>
              <a:t>[-a + u- = -o-] </a:t>
            </a:r>
            <a:r>
              <a:rPr lang="en-US" sz="2800" b="1" dirty="0"/>
              <a:t>.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ngoại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 err="1">
                <a:solidFill>
                  <a:srgbClr val="FBC25D"/>
                </a:solidFill>
                <a:highlight>
                  <a:srgbClr val="471200"/>
                </a:highlight>
              </a:rPr>
              <a:t>Uṇha</a:t>
            </a:r>
            <a:r>
              <a:rPr lang="en-US" sz="2800" dirty="0"/>
              <a:t> (</a:t>
            </a:r>
            <a:r>
              <a:rPr lang="en-US" sz="2800" dirty="0" err="1"/>
              <a:t>nóng</a:t>
            </a:r>
            <a:r>
              <a:rPr lang="en-US" sz="2800" dirty="0"/>
              <a:t>) + </a:t>
            </a:r>
            <a:r>
              <a:rPr lang="en-US" sz="2800" dirty="0" err="1">
                <a:solidFill>
                  <a:srgbClr val="FBC25D"/>
                </a:solidFill>
                <a:highlight>
                  <a:srgbClr val="471200"/>
                </a:highlight>
              </a:rPr>
              <a:t>udakaṃ</a:t>
            </a:r>
            <a:r>
              <a:rPr lang="en-US" sz="2800" dirty="0"/>
              <a:t> (</a:t>
            </a:r>
            <a:r>
              <a:rPr lang="en-US" sz="2800" dirty="0" err="1"/>
              <a:t>nước</a:t>
            </a:r>
            <a:r>
              <a:rPr lang="en-US" sz="2800" dirty="0"/>
              <a:t>) = </a:t>
            </a:r>
            <a:r>
              <a:rPr lang="en-US" sz="2800" dirty="0" err="1">
                <a:solidFill>
                  <a:srgbClr val="FBC25D"/>
                </a:solidFill>
                <a:highlight>
                  <a:srgbClr val="471200"/>
                </a:highlight>
              </a:rPr>
              <a:t>uṇhodakaṃ</a:t>
            </a:r>
            <a:r>
              <a:rPr lang="en-US" sz="2800" dirty="0"/>
              <a:t> (</a:t>
            </a:r>
            <a:r>
              <a:rPr lang="en-US" sz="2800" dirty="0" err="1"/>
              <a:t>nước</a:t>
            </a:r>
            <a:r>
              <a:rPr lang="en-US" sz="2800" dirty="0"/>
              <a:t> </a:t>
            </a:r>
            <a:r>
              <a:rPr lang="en-US" sz="2800" dirty="0" err="1"/>
              <a:t>nóng</a:t>
            </a:r>
            <a:r>
              <a:rPr lang="en-US" sz="2800" dirty="0"/>
              <a:t>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46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827128"/>
              </p:ext>
            </p:extLst>
          </p:nvPr>
        </p:nvGraphicFramePr>
        <p:xfrm>
          <a:off x="838201" y="1912481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246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43895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Laddha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Được đạt được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Lābho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Của cải, tài sản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Lặp lại, lần nữa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Āgami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Đi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Atha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Thế rồi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Nesaṃ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Biến thể của esaṃ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36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Bhājanaṃ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phân chia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Kālo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Thời gian, dịp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Āha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53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Tôi, 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xưng,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36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Dvi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36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Koṭṭhāso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Phần chia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Laddhabba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Được lấy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Tương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phân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67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729359"/>
              </p:ext>
            </p:extLst>
          </p:nvPr>
        </p:nvGraphicFramePr>
        <p:xfrm>
          <a:off x="838201" y="1912481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246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8541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Ko/kiṃ/kā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Ai? Cái gì?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nghi vấn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Kāraṇaṃ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Nguyên nhân, lý do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Tvaṃ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Anh, bạn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xưng,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Eka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Một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Laddhuṃ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nguyên mẫu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Arahati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Xứng đáng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Nanu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Chẳng phải, chắc chắn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Mūlakaṃ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Vốn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 bò (nguyên mẫu là goṇa)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Ādi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Vân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vân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Và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Ngang bằng, bằng nhau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11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[nhấn mạnh]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319315"/>
              </p:ext>
            </p:extLst>
          </p:nvPr>
        </p:nvGraphicFramePr>
        <p:xfrm>
          <a:off x="838201" y="1912481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246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1443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Bhāvo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 thái, bản chất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Như vậy, như thế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Kathā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Lời nói, câu chuyện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Vaḍḍhetvā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Làm cho tăng lên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Kalahaṃ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Cuộc tranh cãi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Tato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Từ đó, do đó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Liên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Atthi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Upāyo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Cách thức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Cintetvā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Suy xét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Attan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Bản thân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Pitar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 cha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Susira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Rỗng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67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Rukkho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Cây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87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09427"/>
              </p:ext>
            </p:extLst>
          </p:nvPr>
        </p:nvGraphicFramePr>
        <p:xfrm>
          <a:off x="838201" y="1912481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246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6569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Pavesetvā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Làm cho đi vào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Āgata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Vadati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Vatvā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Upasaṃkamitvā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Đi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Yutta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Thích hợp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Devatā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Vị trời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Jānāti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Pucchati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Hỏi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Tattha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Ở đó, ở nơi chốn 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Netvā 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Dẫn, đưa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Ayya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Cao quý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555158"/>
              </p:ext>
            </p:extLst>
          </p:nvPr>
        </p:nvGraphicFramePr>
        <p:xfrm>
          <a:off x="838201" y="1912481"/>
          <a:ext cx="10515599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246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6569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Aṭṭaṃ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Vấn đề kiện cáo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Pacchindati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Phân định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Âm thanh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Parivattetvā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Làm biến dạng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Vậy thì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Bởi vì, quả thật [nhấn mạnh]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Katheti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Nói, kể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Vohāro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Thương vụ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Được làm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Và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Vinicchita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Được phân định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Nghe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Idāni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Lúc này, bây giờ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65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437349"/>
              </p:ext>
            </p:extLst>
          </p:nvPr>
        </p:nvGraphicFramePr>
        <p:xfrm>
          <a:off x="838201" y="1912481"/>
          <a:ext cx="10515599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246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6569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Palālaṃ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Rơm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Āharitvā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Mang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Susira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Chỗ lõm, lỗ thủng, có 1 cái lỗ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Pūretvā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Làm đầy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Aggi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Lửa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Adāsi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Jālā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Ngọn lửa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Phuṭṭha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Được chạm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Aḍḍha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Mạnh mẽ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Jhāma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Cháy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Sarīraṃ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Thân thể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Upari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Lên cao, lên trên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68086"/>
              </p:ext>
            </p:extLst>
          </p:nvPr>
        </p:nvGraphicFramePr>
        <p:xfrm>
          <a:off x="838201" y="1912481"/>
          <a:ext cx="10515599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972605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224665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66797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6569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Āruyha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Leo lên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Sākhā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Nhánh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Gahetvā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Nắm, lấy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Olambati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(Nằm) nghỉ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Bhūmi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Mặt đất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Đổ xuống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4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Gāthā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Bài kệ, bài thơ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Sādhu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Tốt, lành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6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Nāma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Tên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129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Thế nhưng, còn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2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7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4172"/>
              </p:ext>
            </p:extLst>
          </p:nvPr>
        </p:nvGraphicFramePr>
        <p:xfrm>
          <a:off x="734291" y="1979614"/>
          <a:ext cx="10619509" cy="4620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0163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1558942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  <a:gridCol w="6207422">
                  <a:extLst>
                    <a:ext uri="{9D8B030D-6E8A-4147-A177-3AD203B41FA5}">
                      <a16:colId xmlns:a16="http://schemas.microsoft.com/office/drawing/2014/main" val="3932083748"/>
                    </a:ext>
                  </a:extLst>
                </a:gridCol>
                <a:gridCol w="2302982">
                  <a:extLst>
                    <a:ext uri="{9D8B030D-6E8A-4147-A177-3AD203B41FA5}">
                      <a16:colId xmlns:a16="http://schemas.microsoft.com/office/drawing/2014/main" val="2171295404"/>
                    </a:ext>
                  </a:extLst>
                </a:gridCol>
              </a:tblGrid>
              <a:tr h="9628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4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4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Tổng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quát</a:t>
                      </a:r>
                      <a:endParaRPr lang="en-US" sz="24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kinh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7</a:t>
                      </a:r>
                      <a:endParaRPr lang="en-US" sz="24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2576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Lặp</a:t>
                      </a: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thừa</a:t>
                      </a:r>
                      <a:endParaRPr lang="en-US" sz="24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Pali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tượng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lặp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thừa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cụm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hay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cả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mệnh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đề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nhằm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nhấn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mạnh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tượng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này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không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phải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riêng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Pali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mà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xuất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nền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văn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học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các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cổ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Ấn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–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Âu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khác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Nền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văn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học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Latin/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cổ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Hy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Lạp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gọi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hẳn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tượng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này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kĩ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thuật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(rhetoric) -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thuật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tiếng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Anh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Pleonasm.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Tiêu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chuẩn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để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nhận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kĩ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thuật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này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chỉ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cần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dùng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yếu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tố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cụm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hay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mệnh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đề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đã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hoàn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toàn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rõ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nhưng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tác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giả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vẫn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dùng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thêm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… </a:t>
                      </a:r>
                      <a:r>
                        <a:rPr lang="en-US" sz="24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samasamāyeva</a:t>
                      </a: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…</a:t>
                      </a:r>
                      <a:endParaRPr lang="en-US" sz="24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241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11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“</a:t>
            </a:r>
            <a:r>
              <a:rPr lang="en-US" sz="3600" b="1" dirty="0" err="1"/>
              <a:t>dvinnāhaṃ</a:t>
            </a:r>
            <a:r>
              <a:rPr lang="en-US" sz="3600" b="1" dirty="0"/>
              <a:t>, </a:t>
            </a:r>
            <a:r>
              <a:rPr lang="en-US" sz="3600" b="1" dirty="0" err="1"/>
              <a:t>bhikkhave</a:t>
            </a:r>
            <a:r>
              <a:rPr lang="en-US" sz="3600" b="1" dirty="0"/>
              <a:t>, </a:t>
            </a:r>
            <a:r>
              <a:rPr lang="en-US" sz="3600" b="1" dirty="0" err="1"/>
              <a:t>dhammānaṃ</a:t>
            </a:r>
            <a:r>
              <a:rPr lang="en-US" sz="3600" b="1" dirty="0"/>
              <a:t> </a:t>
            </a:r>
            <a:r>
              <a:rPr lang="en-US" sz="3600" b="1" dirty="0" err="1"/>
              <a:t>upaññāsiṃ</a:t>
            </a:r>
            <a:r>
              <a:rPr lang="en-US" sz="3600" dirty="0"/>
              <a:t> —</a:t>
            </a:r>
            <a:r>
              <a:rPr lang="en-US" sz="3600" dirty="0" err="1" smtClean="0"/>
              <a:t>yā</a:t>
            </a:r>
            <a:r>
              <a:rPr lang="en-US" sz="3600" dirty="0"/>
              <a:t> ca </a:t>
            </a:r>
            <a:r>
              <a:rPr lang="en-US" sz="3600" dirty="0" err="1" smtClean="0"/>
              <a:t>asantuṭṭhitā</a:t>
            </a:r>
            <a:r>
              <a:rPr lang="en-US" sz="3600" dirty="0"/>
              <a:t> </a:t>
            </a:r>
            <a:r>
              <a:rPr lang="en-US" sz="3600" dirty="0" err="1"/>
              <a:t>kusalesu</a:t>
            </a:r>
            <a:r>
              <a:rPr lang="en-US" sz="3600" dirty="0"/>
              <a:t> </a:t>
            </a:r>
            <a:r>
              <a:rPr lang="en-US" sz="3600" dirty="0" err="1" smtClean="0"/>
              <a:t>dhammesu</a:t>
            </a:r>
            <a:r>
              <a:rPr lang="en-US" sz="3600" dirty="0" smtClean="0"/>
              <a:t>,</a:t>
            </a:r>
            <a:r>
              <a:rPr lang="en-US" sz="3600" dirty="0"/>
              <a:t> </a:t>
            </a:r>
            <a:r>
              <a:rPr lang="en-US" sz="3600" dirty="0" err="1"/>
              <a:t>yā</a:t>
            </a:r>
            <a:r>
              <a:rPr lang="en-US" sz="3600" dirty="0"/>
              <a:t> ca </a:t>
            </a:r>
            <a:r>
              <a:rPr lang="en-US" sz="3600" dirty="0" err="1"/>
              <a:t>appaṭivānitā</a:t>
            </a:r>
            <a:r>
              <a:rPr lang="en-US" sz="3600" dirty="0"/>
              <a:t> </a:t>
            </a:r>
            <a:r>
              <a:rPr lang="en-US" sz="3600" dirty="0" err="1"/>
              <a:t>padhānasmiṃ</a:t>
            </a:r>
            <a:r>
              <a:rPr lang="en-US" sz="3600" dirty="0"/>
              <a:t>. </a:t>
            </a:r>
            <a:r>
              <a:rPr lang="en-US" sz="3600" b="1" dirty="0" err="1"/>
              <a:t>A</a:t>
            </a:r>
            <a:r>
              <a:rPr lang="en-US" sz="3600" b="1" dirty="0" err="1" smtClean="0"/>
              <a:t>ppaṭivānī</a:t>
            </a:r>
            <a:r>
              <a:rPr lang="en-US" sz="3600" b="1" dirty="0"/>
              <a:t> </a:t>
            </a:r>
            <a:r>
              <a:rPr lang="en-US" sz="3600" b="1" dirty="0" err="1"/>
              <a:t>sudāhaṃ</a:t>
            </a:r>
            <a:r>
              <a:rPr lang="en-US" sz="3600" b="1" dirty="0"/>
              <a:t>, </a:t>
            </a:r>
            <a:r>
              <a:rPr lang="en-US" sz="3600" b="1" dirty="0" err="1"/>
              <a:t>bhikkhave</a:t>
            </a:r>
            <a:r>
              <a:rPr lang="en-US" sz="3600" b="1" dirty="0"/>
              <a:t>, </a:t>
            </a:r>
            <a:r>
              <a:rPr lang="en-US" sz="3600" b="1" dirty="0" err="1"/>
              <a:t>padahāmi</a:t>
            </a:r>
            <a:r>
              <a:rPr lang="en-US" sz="3600" dirty="0"/>
              <a:t> - ‘</a:t>
            </a:r>
            <a:r>
              <a:rPr lang="en-US" sz="3600" dirty="0" err="1"/>
              <a:t>kāmaṃ</a:t>
            </a:r>
            <a:r>
              <a:rPr lang="en-US" sz="3600" dirty="0"/>
              <a:t> taco ca </a:t>
            </a:r>
            <a:r>
              <a:rPr lang="en-US" sz="3600" dirty="0" err="1"/>
              <a:t>nhāru</a:t>
            </a:r>
            <a:r>
              <a:rPr lang="en-US" sz="3600" dirty="0"/>
              <a:t> {</a:t>
            </a:r>
            <a:r>
              <a:rPr lang="en-US" sz="3600" dirty="0" err="1"/>
              <a:t>nahāru</a:t>
            </a:r>
            <a:r>
              <a:rPr lang="en-US" sz="3600" dirty="0"/>
              <a:t> (</a:t>
            </a:r>
            <a:r>
              <a:rPr lang="en-US" sz="3600" dirty="0" err="1"/>
              <a:t>sī</a:t>
            </a:r>
            <a:r>
              <a:rPr lang="en-US" sz="3600" dirty="0"/>
              <a:t>. </a:t>
            </a:r>
            <a:r>
              <a:rPr lang="en-US" sz="3600" dirty="0" err="1"/>
              <a:t>syā</a:t>
            </a:r>
            <a:r>
              <a:rPr lang="en-US" sz="3600" dirty="0"/>
              <a:t>. </a:t>
            </a:r>
            <a:r>
              <a:rPr lang="en-US" sz="3600" dirty="0" err="1"/>
              <a:t>kaṃ</a:t>
            </a:r>
            <a:r>
              <a:rPr lang="en-US" sz="3600" dirty="0"/>
              <a:t>. </a:t>
            </a:r>
            <a:r>
              <a:rPr lang="en-US" sz="3600" dirty="0" err="1"/>
              <a:t>pī</a:t>
            </a:r>
            <a:r>
              <a:rPr lang="en-US" sz="3600" dirty="0"/>
              <a:t>.)} ca </a:t>
            </a:r>
            <a:r>
              <a:rPr lang="en-US" sz="3600" dirty="0" err="1"/>
              <a:t>aṭṭhi</a:t>
            </a:r>
            <a:r>
              <a:rPr lang="en-US" sz="3600" dirty="0"/>
              <a:t> ca </a:t>
            </a:r>
            <a:r>
              <a:rPr lang="en-US" sz="3600" dirty="0" err="1" smtClean="0"/>
              <a:t>avasissatu</a:t>
            </a:r>
            <a:r>
              <a:rPr lang="en-US" sz="3600" dirty="0"/>
              <a:t>, </a:t>
            </a:r>
            <a:r>
              <a:rPr lang="en-US" sz="3600" dirty="0" err="1"/>
              <a:t>sarīre</a:t>
            </a:r>
            <a:r>
              <a:rPr lang="en-US" sz="3600" dirty="0"/>
              <a:t> </a:t>
            </a:r>
            <a:r>
              <a:rPr lang="en-US" sz="3600" dirty="0" err="1" smtClean="0"/>
              <a:t>upasussatu</a:t>
            </a:r>
            <a:r>
              <a:rPr lang="en-US" sz="3600" dirty="0"/>
              <a:t> </a:t>
            </a:r>
            <a:r>
              <a:rPr lang="en-US" sz="3600" dirty="0" err="1"/>
              <a:t>maṃsalohitaṃ</a:t>
            </a:r>
            <a:r>
              <a:rPr lang="en-US" sz="3600" dirty="0"/>
              <a:t>, </a:t>
            </a:r>
            <a:r>
              <a:rPr lang="en-US" sz="3600" b="1" dirty="0" err="1"/>
              <a:t>yaṃ</a:t>
            </a:r>
            <a:r>
              <a:rPr lang="en-US" sz="3600" b="1" dirty="0"/>
              <a:t> </a:t>
            </a:r>
            <a:r>
              <a:rPr lang="en-US" sz="3600" b="1" dirty="0" err="1"/>
              <a:t>taṃ</a:t>
            </a:r>
            <a:r>
              <a:rPr lang="en-US" sz="3600" b="1" dirty="0"/>
              <a:t> </a:t>
            </a:r>
            <a:r>
              <a:rPr lang="en-US" sz="3600" b="1" dirty="0" err="1"/>
              <a:t>purisathāmena</a:t>
            </a:r>
            <a:r>
              <a:rPr lang="en-US" sz="3600" b="1" dirty="0"/>
              <a:t> </a:t>
            </a:r>
            <a:r>
              <a:rPr lang="en-US" sz="3600" b="1" dirty="0" err="1"/>
              <a:t>purisavīriyena</a:t>
            </a:r>
            <a:r>
              <a:rPr lang="en-US" sz="3600" b="1" dirty="0"/>
              <a:t> </a:t>
            </a:r>
            <a:r>
              <a:rPr lang="en-US" sz="3600" b="1" dirty="0" err="1"/>
              <a:t>purisaparakkamena</a:t>
            </a:r>
            <a:r>
              <a:rPr lang="en-US" sz="3600" b="1" dirty="0"/>
              <a:t> </a:t>
            </a:r>
            <a:r>
              <a:rPr lang="en-US" sz="3600" b="1" dirty="0" err="1"/>
              <a:t>pattabbaṃ</a:t>
            </a:r>
            <a:r>
              <a:rPr lang="en-US" sz="3600" dirty="0"/>
              <a:t> </a:t>
            </a:r>
            <a:r>
              <a:rPr lang="en-US" sz="3600" b="1" dirty="0" err="1"/>
              <a:t>na</a:t>
            </a:r>
            <a:r>
              <a:rPr lang="en-US" sz="3600" b="1" dirty="0"/>
              <a:t> </a:t>
            </a:r>
            <a:r>
              <a:rPr lang="en-US" sz="3600" b="1" dirty="0" err="1" smtClean="0"/>
              <a:t>taṃ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apāpuṇitvā</a:t>
            </a:r>
            <a:r>
              <a:rPr lang="en-US" sz="3600" b="1" dirty="0" smtClean="0"/>
              <a:t> </a:t>
            </a:r>
            <a:r>
              <a:rPr lang="en-US" sz="3600" b="1" dirty="0" err="1"/>
              <a:t>vīriyassa</a:t>
            </a:r>
            <a:r>
              <a:rPr lang="en-US" sz="3600" b="1" dirty="0"/>
              <a:t> </a:t>
            </a:r>
            <a:r>
              <a:rPr lang="en-US" sz="3600" b="1" dirty="0" err="1" smtClean="0"/>
              <a:t>saṇṭhānaṃ</a:t>
            </a:r>
            <a:r>
              <a:rPr lang="en-US" sz="3600" b="1" dirty="0"/>
              <a:t> </a:t>
            </a:r>
            <a:r>
              <a:rPr lang="en-US" sz="3600" b="1" dirty="0" err="1"/>
              <a:t>bhavissatī</a:t>
            </a:r>
            <a:r>
              <a:rPr lang="en-US" sz="3600" dirty="0" err="1"/>
              <a:t>’ti</a:t>
            </a:r>
            <a:r>
              <a:rPr lang="en-US" sz="3600" dirty="0"/>
              <a:t>. </a:t>
            </a:r>
            <a:r>
              <a:rPr lang="en-US" sz="3600" dirty="0" err="1"/>
              <a:t>Tassa</a:t>
            </a:r>
            <a:r>
              <a:rPr lang="en-US" sz="3600" dirty="0"/>
              <a:t> </a:t>
            </a:r>
            <a:r>
              <a:rPr lang="en-US" sz="3600" dirty="0" err="1" smtClean="0"/>
              <a:t>mayhaṃ</a:t>
            </a:r>
            <a:r>
              <a:rPr lang="en-US" sz="3600" dirty="0" smtClean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appamādādhigatā</a:t>
            </a:r>
            <a:r>
              <a:rPr lang="en-US" sz="3600" dirty="0"/>
              <a:t> </a:t>
            </a:r>
            <a:r>
              <a:rPr lang="en-US" sz="3600" dirty="0" err="1"/>
              <a:t>sambodhi</a:t>
            </a:r>
            <a:r>
              <a:rPr lang="en-US" sz="3600" dirty="0"/>
              <a:t>, </a:t>
            </a:r>
          </a:p>
          <a:p>
            <a:r>
              <a:rPr lang="en-US" sz="3600" dirty="0" err="1"/>
              <a:t>appamādādhigato</a:t>
            </a:r>
            <a:r>
              <a:rPr lang="en-US" sz="3600" dirty="0"/>
              <a:t> </a:t>
            </a:r>
            <a:r>
              <a:rPr lang="en-US" sz="3600" b="1" dirty="0" err="1"/>
              <a:t>anuttaro</a:t>
            </a:r>
            <a:r>
              <a:rPr lang="en-US" sz="3600" b="1" dirty="0"/>
              <a:t> </a:t>
            </a:r>
            <a:r>
              <a:rPr lang="en-US" sz="3600" b="1" dirty="0" err="1"/>
              <a:t>yogakkhemo</a:t>
            </a:r>
            <a:r>
              <a:rPr lang="en-US" sz="3600" dirty="0"/>
              <a:t>. 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86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11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 err="1"/>
              <a:t>tumhe</a:t>
            </a:r>
            <a:r>
              <a:rPr lang="en-US" sz="3300" dirty="0"/>
              <a:t> </a:t>
            </a:r>
            <a:r>
              <a:rPr lang="en-US" sz="3300" dirty="0" err="1"/>
              <a:t>cepi</a:t>
            </a:r>
            <a:r>
              <a:rPr lang="en-US" sz="3300" dirty="0"/>
              <a:t>, </a:t>
            </a:r>
            <a:r>
              <a:rPr lang="en-US" sz="3300" dirty="0" err="1"/>
              <a:t>bhikkhave</a:t>
            </a:r>
            <a:r>
              <a:rPr lang="en-US" sz="3300" dirty="0"/>
              <a:t>, </a:t>
            </a:r>
            <a:r>
              <a:rPr lang="en-US" sz="3300" dirty="0" err="1"/>
              <a:t>appaṭivānaṃ</a:t>
            </a:r>
            <a:r>
              <a:rPr lang="en-US" sz="3300" dirty="0"/>
              <a:t> </a:t>
            </a:r>
            <a:r>
              <a:rPr lang="en-US" sz="3300" dirty="0" err="1"/>
              <a:t>padaheyyātha</a:t>
            </a:r>
            <a:r>
              <a:rPr lang="en-US" sz="3300" dirty="0"/>
              <a:t> —‘</a:t>
            </a:r>
            <a:r>
              <a:rPr lang="en-US" sz="3300" dirty="0" err="1"/>
              <a:t>kāmaṃ</a:t>
            </a:r>
            <a:r>
              <a:rPr lang="en-US" sz="3300" dirty="0"/>
              <a:t> taco ca </a:t>
            </a:r>
            <a:r>
              <a:rPr lang="en-US" sz="3300" dirty="0" err="1"/>
              <a:t>nhāru</a:t>
            </a:r>
            <a:r>
              <a:rPr lang="en-US" sz="3300" dirty="0"/>
              <a:t> ca </a:t>
            </a:r>
            <a:r>
              <a:rPr lang="en-US" sz="3300" dirty="0" err="1"/>
              <a:t>aṭṭhi</a:t>
            </a:r>
            <a:r>
              <a:rPr lang="en-US" sz="3300" dirty="0"/>
              <a:t> ca </a:t>
            </a:r>
            <a:r>
              <a:rPr lang="en-US" sz="3300" dirty="0" err="1"/>
              <a:t>avasissatu</a:t>
            </a:r>
            <a:r>
              <a:rPr lang="en-US" sz="3300" dirty="0"/>
              <a:t>, </a:t>
            </a:r>
            <a:r>
              <a:rPr lang="en-US" sz="3300" dirty="0" err="1"/>
              <a:t>sarīre</a:t>
            </a:r>
            <a:r>
              <a:rPr lang="en-US" sz="3300" dirty="0"/>
              <a:t> </a:t>
            </a:r>
            <a:r>
              <a:rPr lang="en-US" sz="3300" dirty="0" err="1"/>
              <a:t>upasussatu</a:t>
            </a:r>
            <a:r>
              <a:rPr lang="en-US" sz="3300" dirty="0"/>
              <a:t> </a:t>
            </a:r>
            <a:r>
              <a:rPr lang="en-US" sz="3300" dirty="0" err="1"/>
              <a:t>maṃsalohitaṃ</a:t>
            </a:r>
            <a:r>
              <a:rPr lang="en-US" sz="3300" dirty="0"/>
              <a:t>, </a:t>
            </a:r>
            <a:r>
              <a:rPr lang="en-US" sz="3300" dirty="0" err="1"/>
              <a:t>yaṃ</a:t>
            </a:r>
            <a:r>
              <a:rPr lang="en-US" sz="3300" dirty="0"/>
              <a:t> </a:t>
            </a:r>
            <a:r>
              <a:rPr lang="en-US" sz="3300" dirty="0" err="1"/>
              <a:t>taṃ</a:t>
            </a:r>
            <a:r>
              <a:rPr lang="en-US" sz="3300" dirty="0"/>
              <a:t> </a:t>
            </a:r>
            <a:r>
              <a:rPr lang="en-US" sz="3300" dirty="0" err="1"/>
              <a:t>purisathāmena</a:t>
            </a:r>
            <a:r>
              <a:rPr lang="en-US" sz="3300" dirty="0"/>
              <a:t> </a:t>
            </a:r>
            <a:r>
              <a:rPr lang="en-US" sz="3300" dirty="0" err="1"/>
              <a:t>purisavīriyena</a:t>
            </a:r>
            <a:r>
              <a:rPr lang="en-US" sz="3300" dirty="0"/>
              <a:t> </a:t>
            </a:r>
            <a:r>
              <a:rPr lang="en-US" sz="3300" dirty="0" err="1"/>
              <a:t>purisaparakkamena</a:t>
            </a:r>
            <a:r>
              <a:rPr lang="en-US" sz="3300" dirty="0"/>
              <a:t> </a:t>
            </a:r>
            <a:r>
              <a:rPr lang="en-US" sz="3300" dirty="0" err="1"/>
              <a:t>pattabbaṃ</a:t>
            </a:r>
            <a:r>
              <a:rPr lang="en-US" sz="3300" dirty="0"/>
              <a:t> </a:t>
            </a:r>
            <a:r>
              <a:rPr lang="en-US" sz="3300" dirty="0" err="1"/>
              <a:t>na</a:t>
            </a:r>
            <a:r>
              <a:rPr lang="en-US" sz="3300" dirty="0"/>
              <a:t> </a:t>
            </a:r>
            <a:r>
              <a:rPr lang="en-US" sz="3300" dirty="0" err="1"/>
              <a:t>taṃ</a:t>
            </a:r>
            <a:r>
              <a:rPr lang="en-US" sz="3300" dirty="0"/>
              <a:t> </a:t>
            </a:r>
            <a:r>
              <a:rPr lang="en-US" sz="3300" dirty="0" err="1"/>
              <a:t>apāpuṇitvā</a:t>
            </a:r>
            <a:r>
              <a:rPr lang="en-US" sz="3300" dirty="0"/>
              <a:t> </a:t>
            </a:r>
            <a:r>
              <a:rPr lang="en-US" sz="3300" dirty="0" err="1"/>
              <a:t>vīriyassa</a:t>
            </a:r>
            <a:r>
              <a:rPr lang="en-US" sz="3300" dirty="0"/>
              <a:t> </a:t>
            </a:r>
            <a:r>
              <a:rPr lang="en-US" sz="3300" dirty="0" err="1"/>
              <a:t>saṇṭhānaṃ</a:t>
            </a:r>
            <a:r>
              <a:rPr lang="en-US" sz="3300" dirty="0"/>
              <a:t> </a:t>
            </a:r>
            <a:r>
              <a:rPr lang="en-US" sz="3300" dirty="0" err="1"/>
              <a:t>bhavissatī’ti</a:t>
            </a:r>
            <a:r>
              <a:rPr lang="en-US" sz="3300" dirty="0"/>
              <a:t>, </a:t>
            </a:r>
            <a:r>
              <a:rPr lang="en-US" sz="3300" dirty="0" err="1"/>
              <a:t>tumhepi</a:t>
            </a:r>
            <a:r>
              <a:rPr lang="en-US" sz="3300" dirty="0"/>
              <a:t>, </a:t>
            </a:r>
            <a:r>
              <a:rPr lang="en-US" sz="3300" dirty="0" err="1"/>
              <a:t>bhikkhave</a:t>
            </a:r>
            <a:r>
              <a:rPr lang="en-US" sz="3300" dirty="0"/>
              <a:t>, </a:t>
            </a:r>
            <a:r>
              <a:rPr lang="en-US" sz="3300" dirty="0" err="1"/>
              <a:t>nacirasseva</a:t>
            </a:r>
            <a:r>
              <a:rPr lang="en-US" sz="3300" dirty="0"/>
              <a:t> —</a:t>
            </a:r>
            <a:r>
              <a:rPr lang="en-US" sz="3300" dirty="0" err="1"/>
              <a:t>yassatthāya</a:t>
            </a:r>
            <a:r>
              <a:rPr lang="en-US" sz="3300" dirty="0"/>
              <a:t> </a:t>
            </a:r>
            <a:r>
              <a:rPr lang="en-US" sz="3300" dirty="0" err="1"/>
              <a:t>kulaputtā</a:t>
            </a:r>
            <a:r>
              <a:rPr lang="en-US" sz="3300" dirty="0"/>
              <a:t> </a:t>
            </a:r>
            <a:r>
              <a:rPr lang="en-US" sz="3300" dirty="0" err="1"/>
              <a:t>sammadeva</a:t>
            </a:r>
            <a:r>
              <a:rPr lang="en-US" sz="3300" dirty="0"/>
              <a:t> </a:t>
            </a:r>
            <a:r>
              <a:rPr lang="en-US" sz="3300" dirty="0" err="1"/>
              <a:t>agārasmā</a:t>
            </a:r>
            <a:r>
              <a:rPr lang="en-US" sz="3300" dirty="0"/>
              <a:t> </a:t>
            </a:r>
            <a:r>
              <a:rPr lang="en-US" sz="3300" dirty="0" err="1"/>
              <a:t>anagāriyaṃ</a:t>
            </a:r>
            <a:r>
              <a:rPr lang="en-US" sz="3300" dirty="0"/>
              <a:t> </a:t>
            </a:r>
            <a:r>
              <a:rPr lang="en-US" sz="3300" dirty="0" err="1"/>
              <a:t>pabbajanti</a:t>
            </a:r>
            <a:r>
              <a:rPr lang="en-US" sz="3300" dirty="0"/>
              <a:t> </a:t>
            </a:r>
            <a:r>
              <a:rPr lang="en-US" sz="3300" dirty="0" err="1"/>
              <a:t>tadanuttaraṃ</a:t>
            </a:r>
            <a:r>
              <a:rPr lang="en-US" sz="3300" dirty="0"/>
              <a:t> —</a:t>
            </a:r>
            <a:r>
              <a:rPr lang="en-US" sz="3300" dirty="0" err="1"/>
              <a:t>brahmacariyapariyosānaṃ</a:t>
            </a:r>
            <a:r>
              <a:rPr lang="en-US" sz="3300" dirty="0"/>
              <a:t> </a:t>
            </a:r>
            <a:r>
              <a:rPr lang="en-US" sz="3300" dirty="0" err="1"/>
              <a:t>diṭṭheva</a:t>
            </a:r>
            <a:r>
              <a:rPr lang="en-US" sz="3300" dirty="0"/>
              <a:t> </a:t>
            </a:r>
            <a:r>
              <a:rPr lang="en-US" sz="3300" dirty="0" err="1"/>
              <a:t>dhamme</a:t>
            </a:r>
            <a:r>
              <a:rPr lang="en-US" sz="3300" dirty="0"/>
              <a:t> </a:t>
            </a:r>
            <a:r>
              <a:rPr lang="en-US" sz="3300" dirty="0" err="1"/>
              <a:t>sayaṃ</a:t>
            </a:r>
            <a:r>
              <a:rPr lang="en-US" sz="3300" dirty="0"/>
              <a:t> </a:t>
            </a:r>
            <a:r>
              <a:rPr lang="en-US" sz="3300" dirty="0" err="1" smtClean="0"/>
              <a:t>abhiññā</a:t>
            </a:r>
            <a:r>
              <a:rPr lang="en-US" sz="3300" dirty="0"/>
              <a:t> </a:t>
            </a:r>
            <a:r>
              <a:rPr lang="en-US" sz="3300" dirty="0" err="1"/>
              <a:t>sacchikatvā</a:t>
            </a:r>
            <a:r>
              <a:rPr lang="en-US" sz="3300" dirty="0"/>
              <a:t> </a:t>
            </a:r>
            <a:r>
              <a:rPr lang="en-US" sz="3300" dirty="0" err="1"/>
              <a:t>upasampajja</a:t>
            </a:r>
            <a:r>
              <a:rPr lang="en-US" sz="3300" dirty="0"/>
              <a:t> </a:t>
            </a:r>
            <a:r>
              <a:rPr lang="en-US" sz="3300" dirty="0" err="1"/>
              <a:t>viharissatha</a:t>
            </a:r>
            <a:r>
              <a:rPr lang="en-US" sz="3300" dirty="0"/>
              <a:t>. 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9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</a:t>
            </a:r>
            <a:r>
              <a:rPr lang="vi-VN" sz="3200" dirty="0">
                <a:solidFill>
                  <a:srgbClr val="FBC25D"/>
                </a:solidFill>
              </a:rPr>
              <a:t> 11. Katapuñño</a:t>
            </a:r>
            <a:endParaRPr lang="en-US" sz="3200" dirty="0">
              <a:solidFill>
                <a:srgbClr val="FBC2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1DE009-473D-44F5-9F49-EEC9FE1F5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6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ghép</a:t>
            </a:r>
            <a:r>
              <a:rPr lang="en-US" sz="3200" dirty="0"/>
              <a:t>, </a:t>
            </a:r>
            <a:r>
              <a:rPr lang="en-US" sz="3200" dirty="0" err="1"/>
              <a:t>ngoại</a:t>
            </a:r>
            <a:r>
              <a:rPr lang="en-US" sz="3200" dirty="0"/>
              <a:t> </a:t>
            </a:r>
            <a:r>
              <a:rPr lang="en-US" sz="3200" dirty="0" err="1"/>
              <a:t>trừ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ghép</a:t>
            </a:r>
            <a:r>
              <a:rPr lang="en-US" sz="3200" dirty="0"/>
              <a:t> </a:t>
            </a:r>
            <a:r>
              <a:rPr lang="en-US" sz="3200" dirty="0" err="1"/>
              <a:t>cộng</a:t>
            </a:r>
            <a:r>
              <a:rPr lang="en-US" sz="3200" dirty="0"/>
              <a:t> </a:t>
            </a:r>
            <a:r>
              <a:rPr lang="en-US" sz="3200" dirty="0" err="1"/>
              <a:t>gộp</a:t>
            </a:r>
            <a:r>
              <a:rPr lang="en-US" sz="3200" dirty="0"/>
              <a:t> (co-ordinate compound),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ghép</a:t>
            </a:r>
            <a:r>
              <a:rPr lang="en-US" sz="3200" dirty="0"/>
              <a:t> </a:t>
            </a:r>
            <a:r>
              <a:rPr lang="en-US" sz="3200" dirty="0" err="1"/>
              <a:t>bổ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bổ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. </a:t>
            </a:r>
          </a:p>
          <a:p>
            <a:pPr algn="just"/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giản</a:t>
            </a:r>
            <a:r>
              <a:rPr lang="en-US" sz="3200" dirty="0"/>
              <a:t>, ta </a:t>
            </a: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ghép</a:t>
            </a:r>
            <a:r>
              <a:rPr lang="en-US" sz="3200" dirty="0"/>
              <a:t> </a:t>
            </a:r>
            <a:r>
              <a:rPr lang="en-US" sz="3200" dirty="0" err="1"/>
              <a:t>bổ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– </a:t>
            </a:r>
            <a:r>
              <a:rPr lang="en-US" sz="3200" dirty="0" err="1"/>
              <a:t>tức</a:t>
            </a:r>
            <a:r>
              <a:rPr lang="en-US" sz="3200" dirty="0"/>
              <a:t> 2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ghép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: [X1X2],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, [X1] </a:t>
            </a:r>
            <a:r>
              <a:rPr lang="en-US" sz="3200" dirty="0" err="1"/>
              <a:t>sẽ</a:t>
            </a:r>
            <a:r>
              <a:rPr lang="en-US" sz="3200" dirty="0"/>
              <a:t> ở </a:t>
            </a:r>
            <a:r>
              <a:rPr lang="en-US" sz="3200" dirty="0" err="1"/>
              <a:t>dạng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,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[X2]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đuôi</a:t>
            </a:r>
            <a:r>
              <a:rPr lang="en-US" sz="3200" dirty="0"/>
              <a:t>.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mặt</a:t>
            </a:r>
            <a:r>
              <a:rPr lang="en-US" sz="3200" dirty="0"/>
              <a:t> ý </a:t>
            </a:r>
            <a:r>
              <a:rPr lang="en-US" sz="3200" dirty="0" err="1"/>
              <a:t>nghĩa</a:t>
            </a:r>
            <a:r>
              <a:rPr lang="en-US" sz="3200" dirty="0"/>
              <a:t>, ta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[X1] </a:t>
            </a:r>
            <a:r>
              <a:rPr lang="en-US" sz="3200" dirty="0" err="1"/>
              <a:t>bổ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[X2]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/>
              <a:t>thôi</a:t>
            </a:r>
            <a:r>
              <a:rPr lang="en-US" sz="3200" dirty="0"/>
              <a:t>, </a:t>
            </a:r>
            <a:r>
              <a:rPr lang="en-US" sz="3200" dirty="0" err="1"/>
              <a:t>nhưng</a:t>
            </a:r>
            <a:r>
              <a:rPr lang="en-US" sz="3200" dirty="0"/>
              <a:t> BỔ NGHĨA CỤ THỂ THEO CÁCH NÀO, </a:t>
            </a:r>
            <a:r>
              <a:rPr lang="en-US" sz="3200" dirty="0" err="1"/>
              <a:t>thì</a:t>
            </a:r>
            <a:r>
              <a:rPr lang="en-US" sz="3200" dirty="0"/>
              <a:t> ta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nhìn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/>
              <a:t>thôi</a:t>
            </a:r>
            <a:r>
              <a:rPr lang="en-US" sz="3200" dirty="0"/>
              <a:t>, ta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bối</a:t>
            </a:r>
            <a:r>
              <a:rPr lang="en-US" sz="3200" dirty="0"/>
              <a:t> </a:t>
            </a:r>
            <a:r>
              <a:rPr lang="en-US" sz="3200" dirty="0" err="1"/>
              <a:t>cảnh</a:t>
            </a:r>
            <a:r>
              <a:rPr lang="en-US" sz="3200" dirty="0"/>
              <a:t>,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484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11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tasmātiha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evaṃ</a:t>
            </a:r>
            <a:r>
              <a:rPr lang="en-US" sz="3600" dirty="0"/>
              <a:t> </a:t>
            </a:r>
            <a:r>
              <a:rPr lang="en-US" sz="3600" dirty="0" err="1"/>
              <a:t>sikkhitabbaṃ</a:t>
            </a:r>
            <a:r>
              <a:rPr lang="en-US" sz="3600" dirty="0"/>
              <a:t> —‘</a:t>
            </a:r>
            <a:r>
              <a:rPr lang="en-US" sz="3600" dirty="0" err="1"/>
              <a:t>appaṭivānaṃ</a:t>
            </a:r>
            <a:r>
              <a:rPr lang="en-US" sz="3600" dirty="0"/>
              <a:t> </a:t>
            </a:r>
            <a:r>
              <a:rPr lang="en-US" sz="3600" dirty="0" err="1"/>
              <a:t>padahissāma</a:t>
            </a:r>
            <a:r>
              <a:rPr lang="en-US" sz="3600" dirty="0"/>
              <a:t>. </a:t>
            </a:r>
            <a:r>
              <a:rPr lang="en-US" sz="3600" dirty="0" err="1"/>
              <a:t>kāmaṃ</a:t>
            </a:r>
            <a:r>
              <a:rPr lang="en-US" sz="3600" dirty="0"/>
              <a:t> taco </a:t>
            </a:r>
            <a:r>
              <a:rPr lang="en-US" sz="3600" dirty="0" err="1"/>
              <a:t>ca</a:t>
            </a:r>
            <a:r>
              <a:rPr lang="en-US" sz="3600" dirty="0"/>
              <a:t> </a:t>
            </a:r>
            <a:r>
              <a:rPr lang="en-US" sz="3600" dirty="0" err="1"/>
              <a:t>nhāru</a:t>
            </a:r>
            <a:r>
              <a:rPr lang="en-US" sz="3600" dirty="0"/>
              <a:t> </a:t>
            </a:r>
            <a:r>
              <a:rPr lang="en-US" sz="3600" dirty="0" err="1"/>
              <a:t>ca</a:t>
            </a:r>
            <a:r>
              <a:rPr lang="en-US" sz="3600" dirty="0"/>
              <a:t> </a:t>
            </a:r>
            <a:r>
              <a:rPr lang="en-US" sz="3600" dirty="0" err="1"/>
              <a:t>aṭṭhi</a:t>
            </a:r>
            <a:r>
              <a:rPr lang="en-US" sz="3600" dirty="0"/>
              <a:t> </a:t>
            </a:r>
            <a:r>
              <a:rPr lang="en-US" sz="3600" dirty="0" err="1"/>
              <a:t>ca</a:t>
            </a:r>
            <a:r>
              <a:rPr lang="en-US" sz="3600" dirty="0"/>
              <a:t> </a:t>
            </a:r>
            <a:r>
              <a:rPr lang="en-US" sz="3600" dirty="0" err="1"/>
              <a:t>avasissatu</a:t>
            </a:r>
            <a:r>
              <a:rPr lang="en-US" sz="3600" dirty="0"/>
              <a:t>, </a:t>
            </a:r>
            <a:r>
              <a:rPr lang="en-US" sz="3600" dirty="0" err="1"/>
              <a:t>sarīre</a:t>
            </a:r>
            <a:r>
              <a:rPr lang="en-US" sz="3600" dirty="0"/>
              <a:t> </a:t>
            </a:r>
            <a:r>
              <a:rPr lang="en-US" sz="3600" dirty="0" err="1"/>
              <a:t>upasussatu</a:t>
            </a:r>
            <a:r>
              <a:rPr lang="en-US" sz="3600" dirty="0"/>
              <a:t> </a:t>
            </a:r>
            <a:r>
              <a:rPr lang="en-US" sz="3600" dirty="0" err="1"/>
              <a:t>maṃsalohitaṃ</a:t>
            </a:r>
            <a:r>
              <a:rPr lang="en-US" sz="3600" dirty="0"/>
              <a:t>, </a:t>
            </a:r>
            <a:r>
              <a:rPr lang="en-US" sz="3600" dirty="0" err="1"/>
              <a:t>yaṃ</a:t>
            </a:r>
            <a:r>
              <a:rPr lang="en-US" sz="3600" dirty="0"/>
              <a:t> </a:t>
            </a:r>
            <a:r>
              <a:rPr lang="en-US" sz="3600" dirty="0" err="1"/>
              <a:t>taṃ</a:t>
            </a:r>
            <a:r>
              <a:rPr lang="en-US" sz="3600" dirty="0"/>
              <a:t> </a:t>
            </a:r>
            <a:r>
              <a:rPr lang="en-US" sz="3600" dirty="0" err="1"/>
              <a:t>purisathāmena</a:t>
            </a:r>
            <a:r>
              <a:rPr lang="en-US" sz="3600" dirty="0"/>
              <a:t> </a:t>
            </a:r>
            <a:r>
              <a:rPr lang="en-US" sz="3600" dirty="0" err="1"/>
              <a:t>purisavīriyena</a:t>
            </a:r>
            <a:r>
              <a:rPr lang="en-US" sz="3600" dirty="0"/>
              <a:t> </a:t>
            </a:r>
            <a:r>
              <a:rPr lang="en-US" sz="3600" dirty="0" err="1"/>
              <a:t>purisaparakkamenapattabbaṃ</a:t>
            </a:r>
            <a:r>
              <a:rPr lang="en-US" sz="3600" dirty="0"/>
              <a:t> 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taṃ</a:t>
            </a:r>
            <a:r>
              <a:rPr lang="en-US" sz="3600" dirty="0"/>
              <a:t> </a:t>
            </a:r>
            <a:r>
              <a:rPr lang="en-US" sz="3600" dirty="0" err="1"/>
              <a:t>apāpuṇitvā</a:t>
            </a:r>
            <a:r>
              <a:rPr lang="en-US" sz="3600" dirty="0"/>
              <a:t> </a:t>
            </a:r>
            <a:r>
              <a:rPr lang="en-US" sz="3600" dirty="0" err="1"/>
              <a:t>vīriyassa</a:t>
            </a:r>
            <a:r>
              <a:rPr lang="en-US" sz="3600" dirty="0"/>
              <a:t> </a:t>
            </a:r>
            <a:r>
              <a:rPr lang="en-US" sz="3600" dirty="0" err="1"/>
              <a:t>saṇṭhānaṃ</a:t>
            </a:r>
            <a:r>
              <a:rPr lang="en-US" sz="3600" dirty="0"/>
              <a:t> </a:t>
            </a:r>
            <a:r>
              <a:rPr lang="en-US" sz="3600" dirty="0" err="1"/>
              <a:t>bhavissatī’ti</a:t>
            </a:r>
            <a:r>
              <a:rPr lang="en-US" sz="3600" dirty="0"/>
              <a:t>. </a:t>
            </a:r>
            <a:r>
              <a:rPr lang="en-US" sz="3600" dirty="0" err="1"/>
              <a:t>evañhi</a:t>
            </a:r>
            <a:r>
              <a:rPr lang="en-US" sz="3600" dirty="0"/>
              <a:t> </a:t>
            </a:r>
            <a:r>
              <a:rPr lang="en-US" sz="3600" dirty="0" err="1"/>
              <a:t>vo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 smtClean="0"/>
              <a:t>, </a:t>
            </a:r>
            <a:r>
              <a:rPr lang="en-US" sz="3600" dirty="0" err="1" smtClean="0"/>
              <a:t>sikkhitabban”ti</a:t>
            </a:r>
            <a:r>
              <a:rPr lang="en-US" sz="3600" dirty="0"/>
              <a:t>. 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31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11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325880"/>
            <a:ext cx="9888504" cy="539665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/>
              <a:t>Chú</a:t>
            </a:r>
            <a:r>
              <a:rPr lang="en-US" sz="3600" b="1" dirty="0"/>
              <a:t> </a:t>
            </a:r>
            <a:r>
              <a:rPr lang="en-US" sz="3600" b="1" dirty="0" err="1"/>
              <a:t>giải</a:t>
            </a:r>
            <a:endParaRPr lang="en-US" sz="3600" dirty="0"/>
          </a:p>
          <a:p>
            <a:r>
              <a:rPr lang="en-US" sz="3600" dirty="0"/>
              <a:t> (1) </a:t>
            </a:r>
            <a:r>
              <a:rPr lang="en-US" sz="3600" b="1" dirty="0" err="1"/>
              <a:t>appaṭivānitāti</a:t>
            </a:r>
            <a:r>
              <a:rPr lang="en-US" sz="3600" dirty="0"/>
              <a:t> </a:t>
            </a:r>
            <a:r>
              <a:rPr lang="en-US" sz="3600" dirty="0" err="1"/>
              <a:t>appaṭikkamanā</a:t>
            </a:r>
            <a:r>
              <a:rPr lang="en-US" sz="3600" dirty="0"/>
              <a:t> </a:t>
            </a:r>
            <a:r>
              <a:rPr lang="en-US" sz="3600" dirty="0" err="1"/>
              <a:t>anosakkanā</a:t>
            </a:r>
            <a:r>
              <a:rPr lang="en-US" sz="3600" dirty="0"/>
              <a:t>.</a:t>
            </a:r>
          </a:p>
          <a:p>
            <a:r>
              <a:rPr lang="en-US" sz="3600" dirty="0"/>
              <a:t>(2) </a:t>
            </a:r>
            <a:r>
              <a:rPr lang="en-US" sz="3600" b="1" dirty="0" err="1"/>
              <a:t>appaṭivānī</a:t>
            </a:r>
            <a:r>
              <a:rPr lang="en-US" sz="3600" b="1" dirty="0"/>
              <a:t> </a:t>
            </a:r>
            <a:r>
              <a:rPr lang="en-US" sz="3600" b="1" dirty="0" err="1"/>
              <a:t>sudāhaṃ</a:t>
            </a:r>
            <a:r>
              <a:rPr lang="en-US" sz="3600" b="1" dirty="0"/>
              <a:t>, </a:t>
            </a:r>
            <a:r>
              <a:rPr lang="en-US" sz="3600" b="1" dirty="0" err="1"/>
              <a:t>bhikkhave</a:t>
            </a:r>
            <a:r>
              <a:rPr lang="en-US" sz="3600" b="1" dirty="0"/>
              <a:t>, </a:t>
            </a:r>
            <a:r>
              <a:rPr lang="en-US" sz="3600" b="1" dirty="0" err="1"/>
              <a:t>padahāmīti</a:t>
            </a:r>
            <a:r>
              <a:rPr lang="en-US" sz="3600" dirty="0"/>
              <a:t> </a:t>
            </a:r>
            <a:r>
              <a:rPr lang="en-US" sz="3600" dirty="0" err="1"/>
              <a:t>ahaṃ</a:t>
            </a:r>
            <a:r>
              <a:rPr lang="en-US" sz="3600" dirty="0"/>
              <a:t>, </a:t>
            </a:r>
            <a:r>
              <a:rPr lang="en-US" sz="3600" dirty="0" err="1"/>
              <a:t>bhikkhave</a:t>
            </a:r>
            <a:r>
              <a:rPr lang="en-US" sz="3600" dirty="0"/>
              <a:t>, </a:t>
            </a:r>
            <a:r>
              <a:rPr lang="en-US" sz="3600" dirty="0" err="1"/>
              <a:t>anosakkanāyaṃ</a:t>
            </a:r>
            <a:r>
              <a:rPr lang="en-US" sz="3600" dirty="0"/>
              <a:t> </a:t>
            </a:r>
            <a:r>
              <a:rPr lang="en-US" sz="3600" dirty="0" err="1"/>
              <a:t>ṭhito</a:t>
            </a:r>
            <a:r>
              <a:rPr lang="en-US" sz="3600" dirty="0"/>
              <a:t> </a:t>
            </a:r>
            <a:r>
              <a:rPr lang="en-US" sz="3600" dirty="0" err="1"/>
              <a:t>bodhisattakāle</a:t>
            </a:r>
            <a:r>
              <a:rPr lang="en-US" sz="3600" dirty="0"/>
              <a:t> </a:t>
            </a:r>
            <a:r>
              <a:rPr lang="en-US" sz="3600" dirty="0" err="1"/>
              <a:t>sabbaññutaṃ</a:t>
            </a:r>
            <a:r>
              <a:rPr lang="en-US" sz="3600" dirty="0"/>
              <a:t> </a:t>
            </a:r>
            <a:r>
              <a:rPr lang="en-US" sz="3600" dirty="0" err="1"/>
              <a:t>patthento</a:t>
            </a:r>
            <a:r>
              <a:rPr lang="en-US" sz="3600" dirty="0"/>
              <a:t> </a:t>
            </a:r>
            <a:r>
              <a:rPr lang="en-US" sz="3600" dirty="0" err="1"/>
              <a:t>padhānamakāsinti</a:t>
            </a:r>
            <a:r>
              <a:rPr lang="en-US" sz="3600" dirty="0"/>
              <a:t> </a:t>
            </a:r>
          </a:p>
          <a:p>
            <a:r>
              <a:rPr lang="en-US" sz="3600" dirty="0" err="1"/>
              <a:t>ayamettha</a:t>
            </a:r>
            <a:r>
              <a:rPr lang="en-US" sz="3600" dirty="0"/>
              <a:t> </a:t>
            </a:r>
            <a:r>
              <a:rPr lang="en-US" sz="3600" dirty="0" err="1"/>
              <a:t>attho</a:t>
            </a:r>
            <a:endParaRPr lang="en-US" sz="36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02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003348"/>
              </p:ext>
            </p:extLst>
          </p:nvPr>
        </p:nvGraphicFramePr>
        <p:xfrm>
          <a:off x="838201" y="1912482"/>
          <a:ext cx="10515599" cy="47167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2267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8887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Dvi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Ahaṃ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Tôi, 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xưng,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Bhikkhu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Tỳ Kheo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Dhammo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Pháp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Upa-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Trên, ở trên, gần với, hoàn toàn, khoảng, một chút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Tiền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Aññāsi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Biết [thì bất định của Jānāti]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Jānāti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Biết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Yo/yaṃ~yad/yā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 mà, vật mà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Mà người ấy, mà vật ấy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 nào, vật nào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quan hệ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Santuṭṭhitā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hài lòng, sự vừa lòng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Kusala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Thiện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Paṭivānitā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///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///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11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480987"/>
              </p:ext>
            </p:extLst>
          </p:nvPr>
        </p:nvGraphicFramePr>
        <p:xfrm>
          <a:off x="838201" y="1912482"/>
          <a:ext cx="10515599" cy="44119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2267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8887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Padhānaṃ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nỗ lực, sự cố gắng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Paṭivānī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///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///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Sudaṃ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Padahati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Nỗ lực, cố gắng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Kāmaṃ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Chắc chắn, tất nhiên [nhấn mạnh]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Taco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Nhāru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Gân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Aṭṭhi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Xương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Avasissati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Còn lại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bị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Sarīraṃ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Thân thể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Upasussati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Trở nên khô héo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Maṃsaṃ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Thịt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Lohitaṃ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Máu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33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671680"/>
              </p:ext>
            </p:extLst>
          </p:nvPr>
        </p:nvGraphicFramePr>
        <p:xfrm>
          <a:off x="838201" y="1912482"/>
          <a:ext cx="10515599" cy="47167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2267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8887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So/taṃ~tad/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Eso/etaṃ~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etad/esā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 này, vật này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Puriso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 người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Thāmo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Sức mạnh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Viriyaṃ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tinh tấn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Parakkamo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nỗ lực, sự cố gắng, sự ráng sức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Pattabba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Được đạt đến, được đạt được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Tương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Pāpuṇitvā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Đạt đến, đạt được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Saṇṭhānaṃ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Cấu hình, vị trí, bản chất, hình dạng, hình dáng, nhiên liệu, sự nghỉ ngơi, nơi nghỉ ngơi, sự dừng nghỉ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Bhavati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Thì, là, tồn tại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3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041784"/>
              </p:ext>
            </p:extLst>
          </p:nvPr>
        </p:nvGraphicFramePr>
        <p:xfrm>
          <a:off x="838201" y="1912482"/>
          <a:ext cx="10515599" cy="47167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2267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8887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Pamādo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dễ duôi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Adhi-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Ở trên, cao hơn, cao cho đến, hướng đến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Tiền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Sam-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Hoàn toàn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Tiền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Bodhi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giác ngộ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Uttara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Cao hơn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Yogo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Cái ách, sự trói buộc, nút thắt, sự dính mắc, sự nỗ lực, sự tiến hành, dụng cụ, liều thuốc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Khemo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an ổn, sự an bình, nơi an toàn, nơi trú ẩn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Tvaṃ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Anh, bạn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xưng,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Ce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Nếu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Cirassa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Trong thời gian dài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2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9839"/>
              </p:ext>
            </p:extLst>
          </p:nvPr>
        </p:nvGraphicFramePr>
        <p:xfrm>
          <a:off x="838201" y="1912482"/>
          <a:ext cx="10515599" cy="47167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2267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8887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Attho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Mục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tiêu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mục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đích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lợi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ích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ý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nghĩa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Gia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đình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gia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tộc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đẳng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cấp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giai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cấp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Putto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 con trai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Sammā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Chân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chánh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Sammadeva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Sammā + (d) + eva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Hợp âm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Agāraṃ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Ngôi nhà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Agāriya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Không nhà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Pabbajati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Đi tới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Brahmo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Phạm thiên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Cariyaṃ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Hành vi, đời sống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Pariyosānaṃ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Đích đến, sự hoàn thành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Diṭṭha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Thấy được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Diṭṭho dhammo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tại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Cụm danh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Sayaṃ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Tự mình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9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19082"/>
              </p:ext>
            </p:extLst>
          </p:nvPr>
        </p:nvGraphicFramePr>
        <p:xfrm>
          <a:off x="838201" y="1912482"/>
          <a:ext cx="10515599" cy="44119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2267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8887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4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Abhiññā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Thắng trí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Sacchikatvā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Thực chứng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biến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Upasampajja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được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bước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vào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vào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biến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Viharati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Sống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Tasmā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Vì vậy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Liên từ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Ở đây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Tasmātiha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Tasmā + (t) + iha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Hợp âm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Như vậy, như thế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Sikkhitabba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Được học tập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Tương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Bởi vì, quả thật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Các bạn, các anh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xưng,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Paṭikkamanaṃ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quay lại, sự dừng nghỉ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06514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Anosakkanā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Sự nỗ lực cao độ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16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23664"/>
              </p:ext>
            </p:extLst>
          </p:nvPr>
        </p:nvGraphicFramePr>
        <p:xfrm>
          <a:off x="838201" y="1912482"/>
          <a:ext cx="10515599" cy="3740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82267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48887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53691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48077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651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Ṭhita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(1)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đen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Đứng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(2)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bóng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Vững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vàng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Bodhisatto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Bồ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Tát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Kālo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Thời gian, lúc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Sabbaññutā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Toàn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giác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trí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nữ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Pattheti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Mong mỏi, tầm cầu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Akāsi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Làm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định,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Ayaṃ/idaṃ~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imaṃ/ayaṃ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này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vật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này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Ettha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Ở đây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18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11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79810"/>
              </p:ext>
            </p:extLst>
          </p:nvPr>
        </p:nvGraphicFramePr>
        <p:xfrm>
          <a:off x="838200" y="1951904"/>
          <a:ext cx="10515600" cy="4227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7635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9867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Đọc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chú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giải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xử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lý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giải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đáp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tuần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tự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các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vấn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đề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="1" kern="1200" baseline="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sau</a:t>
                      </a:r>
                      <a:r>
                        <a:rPr lang="en-US" sz="2600" b="1" kern="1200" baseline="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847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[1.1]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Ngay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dòng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đầu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ta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nhóm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các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dvinnāhaṃ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bhikkhave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dhammānaṃ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upaññāsiṃ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hãy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viết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lại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nhóm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này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khi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tách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hợp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âm</a:t>
                      </a:r>
                      <a:endParaRPr lang="en-US" sz="260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76848"/>
                  </a:ext>
                </a:extLst>
              </a:tr>
              <a:tr h="113742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[1.2]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Hãy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nhìn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tổng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nhóm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còn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lại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câu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thử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xem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nhóm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cụm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[phrase] hay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mệnh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[clause]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4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</a:t>
            </a:r>
            <a:r>
              <a:rPr lang="vi-VN" sz="3200" dirty="0">
                <a:solidFill>
                  <a:srgbClr val="FBC25D"/>
                </a:solidFill>
              </a:rPr>
              <a:t> 11. Katapuñño</a:t>
            </a:r>
            <a:endParaRPr lang="en-US" sz="3200" dirty="0">
              <a:solidFill>
                <a:srgbClr val="FBC2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1DE009-473D-44F5-9F49-EEC9FE1F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Chẳng</a:t>
            </a:r>
            <a:r>
              <a:rPr lang="en-US" b="1" dirty="0"/>
              <a:t> </a:t>
            </a:r>
            <a:r>
              <a:rPr lang="en-US" b="1" dirty="0" err="1"/>
              <a:t>hạn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b="1" dirty="0" err="1"/>
              <a:t>Buddhadesito</a:t>
            </a:r>
            <a:r>
              <a:rPr lang="en-US" dirty="0"/>
              <a:t>] </a:t>
            </a:r>
            <a:r>
              <a:rPr lang="en-US" dirty="0" err="1"/>
              <a:t>gồm</a:t>
            </a:r>
            <a:r>
              <a:rPr lang="en-US" dirty="0"/>
              <a:t> [</a:t>
            </a:r>
            <a:r>
              <a:rPr lang="en-US" b="1" dirty="0"/>
              <a:t>Buddha</a:t>
            </a:r>
            <a:r>
              <a:rPr lang="en-US" dirty="0"/>
              <a:t> –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]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[</a:t>
            </a:r>
            <a:r>
              <a:rPr lang="en-US" b="1" dirty="0" err="1"/>
              <a:t>desito</a:t>
            </a:r>
            <a:r>
              <a:rPr lang="en-US" dirty="0"/>
              <a:t> –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].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/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[</a:t>
            </a:r>
            <a:r>
              <a:rPr lang="en-US" b="1" dirty="0" err="1"/>
              <a:t>Buddhadesito</a:t>
            </a:r>
            <a:r>
              <a:rPr lang="en-US" dirty="0"/>
              <a:t>]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[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BỞI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], [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CHO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], [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VÌ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], [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VỀ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], [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TRONG SỰ HIỆN DIỆN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]…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ta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/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tru</a:t>
            </a:r>
            <a:r>
              <a:rPr lang="en-US" dirty="0"/>
              <a:t> [</a:t>
            </a:r>
            <a:r>
              <a:rPr lang="en-US" b="1" dirty="0" err="1"/>
              <a:t>Buddhadesito</a:t>
            </a:r>
            <a:r>
              <a:rPr lang="en-US" dirty="0"/>
              <a:t>] = [(</a:t>
            </a:r>
            <a:r>
              <a:rPr lang="en-US" dirty="0" err="1"/>
              <a:t>pháp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],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6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10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89943"/>
              </p:ext>
            </p:extLst>
          </p:nvPr>
        </p:nvGraphicFramePr>
        <p:xfrm>
          <a:off x="838200" y="1951903"/>
          <a:ext cx="10515600" cy="4780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9067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1847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[1.3]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kết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quả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thấy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gì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đáng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chú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ý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biến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dhammānaṃ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]? Theo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dhammānaṃ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ở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đây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đóng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trò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gì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lý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giải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trò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như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thế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nào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hay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chứng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minh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trò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bằng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nào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[2.1]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Tiếp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nhóm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appaṭivānī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sudāhaṃ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bhikkhave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padahāmi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cũng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làm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ở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câu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nhóm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này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cụm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[phrase] hay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mệnh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[clause]?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236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10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20191"/>
              </p:ext>
            </p:extLst>
          </p:nvPr>
        </p:nvGraphicFramePr>
        <p:xfrm>
          <a:off x="838200" y="1951903"/>
          <a:ext cx="10515600" cy="4716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9561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760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[[2.2]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kết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quả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hãy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đọc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câu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chú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giải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(2),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xác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xem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appaṭivānī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gì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đối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chiếu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sang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appaṭivānitā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ở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câu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chú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giải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(1)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thông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tin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cấp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thêm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hậu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tố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-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thêm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vào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nguyên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mẫu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tạo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thành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ở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nữ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nữ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này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thường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gần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gũi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gốc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Ví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dụ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nguyên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mẫu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[deva]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vị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trời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[deva] +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=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devatā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nữ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nguyên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mẫu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devatā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là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vị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trời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–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bất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hay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nữ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324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10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55409"/>
              </p:ext>
            </p:extLst>
          </p:nvPr>
        </p:nvGraphicFramePr>
        <p:xfrm>
          <a:off x="646770" y="1951904"/>
          <a:ext cx="11240430" cy="4664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030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10058400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7020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3489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Cho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biết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câu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Pali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rất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hay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bố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trí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dạng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‘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vây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’: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tức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cụm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mệnh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sẽ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nằm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trọn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vẹn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vòng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vây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nội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bộ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cụm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mệnh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đảo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lộn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không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thứ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tự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câu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Việt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nhưng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nhìn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tổng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lại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chúng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vẫn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nằm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thành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một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vùng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tương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đối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độc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lập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phần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còn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lại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câu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–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sẽ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nằm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ở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trái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phải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chúng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đóng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vòng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vây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lại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Theo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hãy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xác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vòng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vây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nhóm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các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yaṃ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purisathāmena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purisavīriyena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purisaparakkamena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pattabbaṃ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apāpuṇitvā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vīriyassa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saṇṭhānaṃ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bhavissatī</a:t>
                      </a:r>
                      <a:r>
                        <a:rPr lang="en-US" sz="26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</a:t>
                      </a:r>
                      <a:endParaRPr lang="en-US" sz="2600" kern="1200" baseline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kết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quả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xác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rút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được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điều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gì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đặc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trái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biên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phải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vòng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vây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67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10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CCBC03-39D8-4EA7-82B6-F92A881F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6099"/>
              </p:ext>
            </p:extLst>
          </p:nvPr>
        </p:nvGraphicFramePr>
        <p:xfrm>
          <a:off x="838200" y="1951902"/>
          <a:ext cx="10515600" cy="4627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99661521"/>
                    </a:ext>
                  </a:extLst>
                </a:gridCol>
                <a:gridCol w="8929255">
                  <a:extLst>
                    <a:ext uri="{9D8B030D-6E8A-4147-A177-3AD203B41FA5}">
                      <a16:colId xmlns:a16="http://schemas.microsoft.com/office/drawing/2014/main" val="1109365825"/>
                    </a:ext>
                  </a:extLst>
                </a:gridCol>
              </a:tblGrid>
              <a:tr h="8821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Ngữ</a:t>
                      </a: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baseline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pháp</a:t>
                      </a: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75288"/>
                  </a:ext>
                </a:extLst>
              </a:tr>
              <a:tr h="228626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Trong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cụm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anuttaro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yogakkhemo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], </a:t>
                      </a:r>
                    </a:p>
                    <a:p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[4.1]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hãy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xác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[yoga]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hệ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khema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kiểu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nào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–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tức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[yoga]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trò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tương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đương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với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chức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năng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gì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ví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dụ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gián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bổ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thụ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hưởng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vị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trí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chỉ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nơi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chốn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…]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889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6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14B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[4.2]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Về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mặt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ý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anuttara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bổ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yogakkhema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như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thế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nào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Gợi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ý: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phân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tích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bị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của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[</a:t>
                      </a:r>
                      <a:r>
                        <a:rPr lang="en-US" sz="26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anuttara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].</a:t>
                      </a:r>
                    </a:p>
                  </a:txBody>
                  <a:tcPr marL="68580" marR="68580" marT="0" marB="0" anchor="ctr">
                    <a:solidFill>
                      <a:srgbClr val="FBC2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35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	</a:t>
            </a:r>
            <a:r>
              <a:rPr lang="vi-VN" sz="3200" dirty="0">
                <a:solidFill>
                  <a:srgbClr val="FBC25D"/>
                </a:solidFill>
              </a:rPr>
              <a:t> 11. Katapuñño</a:t>
            </a:r>
            <a:endParaRPr lang="en-US" sz="3200" dirty="0">
              <a:solidFill>
                <a:srgbClr val="FBC2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1DE009-473D-44F5-9F49-EEC9FE1F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Ngoài</a:t>
            </a:r>
            <a:r>
              <a:rPr lang="en-US" sz="3200" dirty="0"/>
              <a:t> ra,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ghép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quá</a:t>
            </a:r>
            <a:r>
              <a:rPr lang="en-US" sz="3200" dirty="0"/>
              <a:t> </a:t>
            </a:r>
            <a:r>
              <a:rPr lang="en-US" sz="3200" dirty="0" err="1"/>
              <a:t>khứ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.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, ta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đảo</a:t>
            </a:r>
            <a:r>
              <a:rPr lang="en-US" sz="3200" dirty="0"/>
              <a:t> </a:t>
            </a:r>
            <a:r>
              <a:rPr lang="en-US" sz="3200" dirty="0" err="1"/>
              <a:t>ngược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chẳng</a:t>
            </a:r>
            <a:r>
              <a:rPr lang="en-US" sz="3200" dirty="0"/>
              <a:t> </a:t>
            </a:r>
            <a:r>
              <a:rPr lang="en-US" sz="3200" dirty="0" err="1"/>
              <a:t>hạn</a:t>
            </a:r>
            <a:r>
              <a:rPr lang="en-US" sz="3200" dirty="0"/>
              <a:t>: </a:t>
            </a:r>
          </a:p>
          <a:p>
            <a:pPr marL="0" indent="0">
              <a:buNone/>
              <a:tabLst>
                <a:tab pos="2349500" algn="l"/>
              </a:tabLst>
            </a:pPr>
            <a:r>
              <a:rPr lang="en-US" sz="3200" dirty="0"/>
              <a:t>[</a:t>
            </a:r>
            <a:r>
              <a:rPr lang="en-US" sz="3200" b="1" dirty="0" err="1"/>
              <a:t>katapuñño</a:t>
            </a:r>
            <a:r>
              <a:rPr lang="en-US" sz="3200" dirty="0"/>
              <a:t>]	= [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phước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]</a:t>
            </a:r>
            <a:br>
              <a:rPr lang="en-US" sz="3200" dirty="0"/>
            </a:br>
            <a:r>
              <a:rPr lang="en-US" sz="3200" dirty="0"/>
              <a:t>	= [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phước</a:t>
            </a:r>
            <a:r>
              <a:rPr lang="en-US" sz="3200" dirty="0"/>
              <a:t>]; </a:t>
            </a:r>
          </a:p>
          <a:p>
            <a:pPr marL="0" indent="0">
              <a:buNone/>
              <a:tabLst>
                <a:tab pos="2349500" algn="l"/>
              </a:tabLst>
            </a:pPr>
            <a:r>
              <a:rPr lang="en-US" sz="3200" dirty="0"/>
              <a:t>[</a:t>
            </a:r>
            <a:r>
              <a:rPr lang="en-US" sz="3200" b="1" dirty="0" err="1"/>
              <a:t>katakalyano</a:t>
            </a:r>
            <a:r>
              <a:rPr lang="en-US" sz="3200" dirty="0"/>
              <a:t>] = [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đẹp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] </a:t>
            </a:r>
            <a:br>
              <a:rPr lang="en-US" sz="3200" dirty="0"/>
            </a:br>
            <a:r>
              <a:rPr lang="en-US" sz="3200" dirty="0"/>
              <a:t>	= [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đẹp</a:t>
            </a:r>
            <a:r>
              <a:rPr lang="en-U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703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553" cy="92932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ĐOẠN KINH 6 (</a:t>
            </a:r>
            <a:r>
              <a:rPr lang="en-US" sz="3600" dirty="0" err="1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DhAk</a:t>
            </a:r>
            <a:r>
              <a:rPr lang="en-US" sz="3600" dirty="0">
                <a:solidFill>
                  <a:srgbClr val="FBC2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9293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29E2A1-4CDA-4023-8246-26E6B2827999}"/>
              </a:ext>
            </a:extLst>
          </p:cNvPr>
          <p:cNvSpPr txBox="1">
            <a:spLocks/>
          </p:cNvSpPr>
          <p:nvPr/>
        </p:nvSpPr>
        <p:spPr>
          <a:xfrm>
            <a:off x="466804" y="1572767"/>
            <a:ext cx="11258393" cy="4828033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Atīte</a:t>
            </a:r>
            <a:r>
              <a:rPr lang="en-US" sz="3600" dirty="0"/>
              <a:t> </a:t>
            </a:r>
            <a:r>
              <a:rPr lang="en-US" sz="3600" dirty="0" err="1"/>
              <a:t>kir’eko</a:t>
            </a:r>
            <a:r>
              <a:rPr lang="en-US" sz="3600" dirty="0"/>
              <a:t> </a:t>
            </a:r>
            <a:r>
              <a:rPr lang="en-US" sz="3600" dirty="0" err="1"/>
              <a:t>vejjo</a:t>
            </a:r>
            <a:r>
              <a:rPr lang="en-US" sz="3600" dirty="0"/>
              <a:t> </a:t>
            </a:r>
            <a:r>
              <a:rPr lang="en-US" sz="3600" dirty="0" err="1"/>
              <a:t>vejjakammatthāya</a:t>
            </a:r>
            <a:r>
              <a:rPr lang="en-US" sz="3600" dirty="0"/>
              <a:t> </a:t>
            </a:r>
            <a:r>
              <a:rPr lang="en-US" sz="3600" dirty="0" err="1"/>
              <a:t>gāmaṃ</a:t>
            </a:r>
            <a:r>
              <a:rPr lang="en-US" sz="3600" dirty="0"/>
              <a:t> </a:t>
            </a:r>
            <a:r>
              <a:rPr lang="en-US" sz="3600" dirty="0" err="1"/>
              <a:t>vicaritvā</a:t>
            </a:r>
            <a:r>
              <a:rPr lang="en-US" sz="3600" dirty="0"/>
              <a:t> </a:t>
            </a:r>
            <a:r>
              <a:rPr lang="en-US" sz="3600" dirty="0" err="1"/>
              <a:t>kiñci</a:t>
            </a:r>
            <a:r>
              <a:rPr lang="en-US" sz="3600" dirty="0"/>
              <a:t> </a:t>
            </a:r>
            <a:r>
              <a:rPr lang="en-US" sz="3600" dirty="0" err="1"/>
              <a:t>kammaṃ</a:t>
            </a:r>
            <a:r>
              <a:rPr lang="en-US" sz="3600" dirty="0"/>
              <a:t> </a:t>
            </a:r>
            <a:r>
              <a:rPr lang="en-US" sz="3600" dirty="0" err="1"/>
              <a:t>alabhitvā</a:t>
            </a:r>
            <a:r>
              <a:rPr lang="en-US" sz="3600" dirty="0"/>
              <a:t> </a:t>
            </a:r>
            <a:r>
              <a:rPr lang="en-US" sz="3600" dirty="0" err="1"/>
              <a:t>chātajjhatto</a:t>
            </a:r>
            <a:r>
              <a:rPr lang="en-US" sz="3600" dirty="0"/>
              <a:t> </a:t>
            </a:r>
            <a:r>
              <a:rPr lang="en-US" sz="3600" dirty="0" err="1"/>
              <a:t>nikkhamitvā</a:t>
            </a:r>
            <a:r>
              <a:rPr lang="en-US" sz="3600" dirty="0"/>
              <a:t> </a:t>
            </a:r>
            <a:r>
              <a:rPr lang="en-US" sz="3600" dirty="0" err="1"/>
              <a:t>gāmadvāre</a:t>
            </a:r>
            <a:r>
              <a:rPr lang="en-US" sz="3600" dirty="0"/>
              <a:t> </a:t>
            </a:r>
            <a:r>
              <a:rPr lang="en-US" sz="3600" dirty="0" err="1"/>
              <a:t>sambahule</a:t>
            </a:r>
            <a:r>
              <a:rPr lang="en-US" sz="3600" dirty="0"/>
              <a:t> </a:t>
            </a:r>
            <a:r>
              <a:rPr lang="en-US" sz="3600" dirty="0" err="1"/>
              <a:t>kumārake</a:t>
            </a:r>
            <a:r>
              <a:rPr lang="en-US" sz="3600" dirty="0"/>
              <a:t> </a:t>
            </a:r>
            <a:r>
              <a:rPr lang="en-US" sz="3600" dirty="0" err="1"/>
              <a:t>kīḷante</a:t>
            </a:r>
            <a:r>
              <a:rPr lang="en-US" sz="3600" dirty="0"/>
              <a:t> </a:t>
            </a:r>
            <a:r>
              <a:rPr lang="en-US" sz="3600" dirty="0" err="1"/>
              <a:t>disvā</a:t>
            </a:r>
            <a:r>
              <a:rPr lang="en-US" sz="3600" dirty="0"/>
              <a:t> «</a:t>
            </a:r>
            <a:r>
              <a:rPr lang="en-US" sz="3600" dirty="0" err="1"/>
              <a:t>ime</a:t>
            </a:r>
            <a:r>
              <a:rPr lang="en-US" sz="3600" dirty="0"/>
              <a:t> </a:t>
            </a:r>
            <a:r>
              <a:rPr lang="en-US" sz="3600" dirty="0" err="1"/>
              <a:t>sappena</a:t>
            </a:r>
            <a:r>
              <a:rPr lang="en-US" sz="3600" dirty="0"/>
              <a:t> </a:t>
            </a:r>
            <a:r>
              <a:rPr lang="en-US" sz="3600" dirty="0" err="1"/>
              <a:t>ḍasāpetvā</a:t>
            </a:r>
            <a:r>
              <a:rPr lang="en-US" sz="3600" dirty="0"/>
              <a:t> </a:t>
            </a:r>
            <a:r>
              <a:rPr lang="en-US" sz="3600" dirty="0" err="1"/>
              <a:t>tikicchitvā</a:t>
            </a:r>
            <a:r>
              <a:rPr lang="en-US" sz="3600" dirty="0"/>
              <a:t> </a:t>
            </a:r>
            <a:r>
              <a:rPr lang="en-US" sz="3600" dirty="0" err="1"/>
              <a:t>āhāraṃ</a:t>
            </a:r>
            <a:r>
              <a:rPr lang="en-US" sz="3600" dirty="0"/>
              <a:t> </a:t>
            </a:r>
            <a:r>
              <a:rPr lang="en-US" sz="3600" dirty="0" err="1"/>
              <a:t>labhissāmî»ti</a:t>
            </a:r>
            <a:r>
              <a:rPr lang="en-US" sz="3600" dirty="0"/>
              <a:t> </a:t>
            </a:r>
            <a:r>
              <a:rPr lang="en-US" sz="3600" dirty="0" err="1"/>
              <a:t>ekasmiṃ</a:t>
            </a:r>
            <a:r>
              <a:rPr lang="en-US" sz="3600" dirty="0"/>
              <a:t> </a:t>
            </a:r>
            <a:r>
              <a:rPr lang="en-US" sz="3600" dirty="0" err="1"/>
              <a:t>rukkhabile</a:t>
            </a:r>
            <a:r>
              <a:rPr lang="en-US" sz="3600" dirty="0"/>
              <a:t> </a:t>
            </a:r>
            <a:r>
              <a:rPr lang="en-US" sz="3600" dirty="0" err="1"/>
              <a:t>sīsaṃ</a:t>
            </a:r>
            <a:r>
              <a:rPr lang="en-US" sz="3600" dirty="0"/>
              <a:t> </a:t>
            </a:r>
            <a:r>
              <a:rPr lang="en-US" sz="3600" dirty="0" err="1"/>
              <a:t>niharitvā</a:t>
            </a:r>
            <a:r>
              <a:rPr lang="en-US" sz="3600" dirty="0"/>
              <a:t> </a:t>
            </a:r>
            <a:r>
              <a:rPr lang="en-US" sz="3600" dirty="0" err="1"/>
              <a:t>nipannaṃ</a:t>
            </a:r>
            <a:r>
              <a:rPr lang="en-US" sz="3600" dirty="0"/>
              <a:t> </a:t>
            </a:r>
            <a:r>
              <a:rPr lang="en-US" sz="3600" dirty="0" err="1"/>
              <a:t>sappaṃ</a:t>
            </a:r>
            <a:r>
              <a:rPr lang="en-US" sz="3600" dirty="0"/>
              <a:t> </a:t>
            </a:r>
            <a:r>
              <a:rPr lang="en-US" sz="3600" dirty="0" err="1"/>
              <a:t>dassetvā</a:t>
            </a:r>
            <a:r>
              <a:rPr lang="en-US" sz="3600" dirty="0"/>
              <a:t>, «</a:t>
            </a:r>
            <a:r>
              <a:rPr lang="en-US" sz="3600" dirty="0" err="1"/>
              <a:t>ambho</a:t>
            </a:r>
            <a:r>
              <a:rPr lang="en-US" sz="3600" dirty="0"/>
              <a:t>, </a:t>
            </a:r>
            <a:r>
              <a:rPr lang="en-US" sz="3600" dirty="0" err="1"/>
              <a:t>kumārakā</a:t>
            </a:r>
            <a:r>
              <a:rPr lang="en-US" sz="3600" dirty="0"/>
              <a:t>, </a:t>
            </a:r>
            <a:r>
              <a:rPr lang="en-US" sz="3600" dirty="0" err="1"/>
              <a:t>eso</a:t>
            </a:r>
            <a:r>
              <a:rPr lang="en-US" sz="3600" dirty="0"/>
              <a:t> </a:t>
            </a:r>
            <a:r>
              <a:rPr lang="en-US" sz="3600" dirty="0" err="1"/>
              <a:t>sāḷikapotako</a:t>
            </a:r>
            <a:r>
              <a:rPr lang="en-US" sz="3600" dirty="0"/>
              <a:t>, </a:t>
            </a:r>
            <a:r>
              <a:rPr lang="en-US" sz="3600" dirty="0" err="1"/>
              <a:t>gaṇhatha</a:t>
            </a:r>
            <a:r>
              <a:rPr lang="en-US" sz="3600" dirty="0"/>
              <a:t> </a:t>
            </a:r>
            <a:r>
              <a:rPr lang="en-US" sz="3600" dirty="0" err="1"/>
              <a:t>nan»ti</a:t>
            </a:r>
            <a:r>
              <a:rPr lang="en-US" sz="3600" dirty="0"/>
              <a:t> </a:t>
            </a:r>
            <a:r>
              <a:rPr lang="en-US" sz="3600" dirty="0" err="1"/>
              <a:t>āha</a:t>
            </a:r>
            <a:r>
              <a:rPr lang="en-US" sz="3600" dirty="0"/>
              <a:t>. </a:t>
            </a:r>
            <a:r>
              <a:rPr lang="en-US" sz="3600" dirty="0" err="1"/>
              <a:t>Ath’eko</a:t>
            </a:r>
            <a:r>
              <a:rPr lang="en-US" sz="3600" dirty="0"/>
              <a:t> </a:t>
            </a:r>
            <a:r>
              <a:rPr lang="en-US" sz="3600" dirty="0" err="1"/>
              <a:t>kumārako</a:t>
            </a:r>
            <a:r>
              <a:rPr lang="en-US" sz="3600" dirty="0"/>
              <a:t> </a:t>
            </a:r>
            <a:r>
              <a:rPr lang="en-US" sz="3600" dirty="0" err="1"/>
              <a:t>sappaṃ</a:t>
            </a:r>
            <a:r>
              <a:rPr lang="en-US" sz="3600" dirty="0"/>
              <a:t> </a:t>
            </a:r>
            <a:r>
              <a:rPr lang="en-US" sz="3600" dirty="0" err="1"/>
              <a:t>gīvāyaṃ</a:t>
            </a:r>
            <a:r>
              <a:rPr lang="en-US" sz="3600" dirty="0"/>
              <a:t> </a:t>
            </a:r>
            <a:r>
              <a:rPr lang="en-US" sz="3600" dirty="0" err="1"/>
              <a:t>daḷhaṃ</a:t>
            </a:r>
            <a:r>
              <a:rPr lang="en-US" sz="3600" dirty="0"/>
              <a:t> </a:t>
            </a:r>
            <a:r>
              <a:rPr lang="en-US" sz="3600" dirty="0" err="1"/>
              <a:t>gahetvā</a:t>
            </a:r>
            <a:r>
              <a:rPr lang="en-US" sz="3600" dirty="0"/>
              <a:t> </a:t>
            </a:r>
            <a:r>
              <a:rPr lang="en-US" sz="3600" dirty="0" err="1"/>
              <a:t>nīharitvā</a:t>
            </a:r>
            <a:r>
              <a:rPr lang="en-US" sz="3600" dirty="0"/>
              <a:t> </a:t>
            </a:r>
            <a:r>
              <a:rPr lang="en-US" sz="3600" dirty="0" err="1"/>
              <a:t>tassa</a:t>
            </a:r>
            <a:r>
              <a:rPr lang="en-US" sz="3600" dirty="0"/>
              <a:t> </a:t>
            </a:r>
            <a:r>
              <a:rPr lang="en-US" sz="3600" dirty="0" err="1"/>
              <a:t>sappabhāvaṃ</a:t>
            </a:r>
            <a:r>
              <a:rPr lang="en-US" sz="3600" dirty="0"/>
              <a:t> </a:t>
            </a:r>
            <a:r>
              <a:rPr lang="en-US" sz="3600" dirty="0" err="1"/>
              <a:t>ñatvā</a:t>
            </a:r>
            <a:r>
              <a:rPr lang="en-US" sz="3600" dirty="0"/>
              <a:t> </a:t>
            </a:r>
            <a:r>
              <a:rPr lang="en-US" sz="3600" dirty="0" err="1"/>
              <a:t>viravanto</a:t>
            </a:r>
            <a:r>
              <a:rPr lang="en-US" sz="3600" dirty="0"/>
              <a:t> </a:t>
            </a:r>
            <a:r>
              <a:rPr lang="en-US" sz="3600" dirty="0" err="1"/>
              <a:t>avidūre</a:t>
            </a:r>
            <a:r>
              <a:rPr lang="en-US" sz="3600" dirty="0"/>
              <a:t> </a:t>
            </a:r>
            <a:r>
              <a:rPr lang="en-US" sz="3600" dirty="0" err="1"/>
              <a:t>ṭhitassa</a:t>
            </a:r>
            <a:r>
              <a:rPr lang="en-US" sz="3600" dirty="0"/>
              <a:t> </a:t>
            </a:r>
            <a:r>
              <a:rPr lang="en-US" sz="3600" dirty="0" err="1"/>
              <a:t>vejjassa</a:t>
            </a:r>
            <a:r>
              <a:rPr lang="en-US" sz="3600" dirty="0"/>
              <a:t> </a:t>
            </a:r>
            <a:r>
              <a:rPr lang="en-US" sz="3600" dirty="0" err="1"/>
              <a:t>matthake</a:t>
            </a:r>
            <a:r>
              <a:rPr lang="en-US" sz="3600" dirty="0"/>
              <a:t> </a:t>
            </a:r>
            <a:r>
              <a:rPr lang="en-US" sz="3600" dirty="0" err="1"/>
              <a:t>khipi</a:t>
            </a:r>
            <a:r>
              <a:rPr lang="en-US" sz="3600" dirty="0"/>
              <a:t>. </a:t>
            </a:r>
            <a:r>
              <a:rPr lang="en-US" sz="3600" dirty="0" err="1"/>
              <a:t>Sappo</a:t>
            </a:r>
            <a:r>
              <a:rPr lang="en-US" sz="3600" dirty="0"/>
              <a:t> </a:t>
            </a:r>
            <a:r>
              <a:rPr lang="en-US" sz="3600" dirty="0" err="1"/>
              <a:t>vejjassa</a:t>
            </a:r>
            <a:r>
              <a:rPr lang="en-US" sz="3600" dirty="0"/>
              <a:t> </a:t>
            </a:r>
            <a:r>
              <a:rPr lang="en-US" sz="3600" dirty="0" err="1"/>
              <a:t>khandhaṭṭhikaṃ</a:t>
            </a:r>
            <a:r>
              <a:rPr lang="en-US" sz="3600" dirty="0"/>
              <a:t> </a:t>
            </a:r>
            <a:r>
              <a:rPr lang="en-US" sz="3600" dirty="0" err="1"/>
              <a:t>parikkhipitvā</a:t>
            </a:r>
            <a:r>
              <a:rPr lang="en-US" sz="3600" dirty="0"/>
              <a:t> </a:t>
            </a:r>
            <a:r>
              <a:rPr lang="en-US" sz="3600" dirty="0" err="1"/>
              <a:t>daḷhaṃ</a:t>
            </a:r>
            <a:r>
              <a:rPr lang="en-US" sz="3600" dirty="0"/>
              <a:t> </a:t>
            </a:r>
            <a:r>
              <a:rPr lang="en-US" sz="3600" dirty="0" err="1"/>
              <a:t>ḍasitvā</a:t>
            </a:r>
            <a:r>
              <a:rPr lang="en-US" sz="3600" dirty="0"/>
              <a:t> </a:t>
            </a:r>
            <a:r>
              <a:rPr lang="en-US" sz="3600" dirty="0" err="1"/>
              <a:t>tatth’eva</a:t>
            </a:r>
            <a:r>
              <a:rPr lang="en-US" sz="3600" dirty="0"/>
              <a:t> </a:t>
            </a:r>
            <a:r>
              <a:rPr lang="en-US" sz="3600" dirty="0" err="1"/>
              <a:t>jīvitakkhayaṃ</a:t>
            </a:r>
            <a:r>
              <a:rPr lang="en-US" sz="3600" dirty="0"/>
              <a:t> </a:t>
            </a:r>
            <a:r>
              <a:rPr lang="en-US" sz="3600" dirty="0" err="1"/>
              <a:t>pāpesi</a:t>
            </a:r>
            <a:r>
              <a:rPr lang="en-US" sz="3600" dirty="0" smtClean="0"/>
              <a:t>. </a:t>
            </a:r>
            <a:endParaRPr lang="en-US" sz="3600" dirty="0"/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24A70743-42E4-469C-B5C2-7651DB3901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19153" y="-15059"/>
            <a:ext cx="1571493" cy="2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82094"/>
              </p:ext>
            </p:extLst>
          </p:nvPr>
        </p:nvGraphicFramePr>
        <p:xfrm>
          <a:off x="838200" y="2074898"/>
          <a:ext cx="10579609" cy="4533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84018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60218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72763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19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Atīto 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khứ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19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Kira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Thực sự, quả thực [đệm]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Eka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Một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Vejjo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Thầy thuốc, bác sỹ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Kammaṃ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Công việc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Attho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Mục đích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Gāmo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Ngôi làng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Vicaritvā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Du hành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Ko/kiṃ/kā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 gì, vật gì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nghi vấn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-ci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Nào đó [phiếm chỉ]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Hậu tố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Labhitvā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Đạt được, có được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Chāta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Đói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757084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6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279029"/>
              </p:ext>
            </p:extLst>
          </p:nvPr>
        </p:nvGraphicFramePr>
        <p:xfrm>
          <a:off x="838200" y="2074898"/>
          <a:ext cx="10579609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84018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60218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55977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Jhatta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Khát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Nikkhamitvā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Đi khỏi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Dvāraṃ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Cửa, cổng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Sambahula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Nhiều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Kumārako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Cậu bé, chàng trai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Kīḷati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Chơi đùa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hiện tại, chủ động, mô tả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Ayaṃ/idaṃ~imaṃ/ayaṃ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 này, vật này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Đại, nhân xưng/chỉ định,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Sappo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 rắn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Ḍasāpetvā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Cho cắn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Tikicchitvā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Chữa trị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Āhāro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Đồ ăn, thực phẩm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88933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6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307465"/>
              </p:ext>
            </p:extLst>
          </p:nvPr>
        </p:nvGraphicFramePr>
        <p:xfrm>
          <a:off x="838200" y="2074898"/>
          <a:ext cx="10579609" cy="4197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1109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84018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3602182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57613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727638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Nghĩa Việt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đến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đoạn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kinh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Từ</a:t>
                      </a:r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kern="1200" baseline="0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loại</a:t>
                      </a:r>
                      <a:endParaRPr lang="en-US" sz="2000" b="1" kern="1200" baseline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19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Labhati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Đạt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được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có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được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hiện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chủ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tả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(i)ti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[Kí hiệu trích dẫn]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19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Rukkho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Cây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nam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Bilaṃ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Cái hốc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Sīsaṃ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Cái đầu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Niharitvā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Kéo 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Nipanna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Quá phân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Dassetvā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Cho thấy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Động, bất biến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Ambho </a:t>
                      </a:r>
                      <a:endParaRPr lang="en-US" sz="20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Này, ê [hô gọi]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16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taṃ~tad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Eso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etaṃ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~/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etad</a:t>
                      </a:r>
                      <a:r>
                        <a:rPr lang="en-US" sz="20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b="1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esā</a:t>
                      </a:r>
                      <a:endParaRPr lang="en-US" sz="20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Người này, vật này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Đại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nhân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xưng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chỉ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9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3967</Words>
  <Application>Microsoft Office PowerPoint</Application>
  <PresentationFormat>Widescreen</PresentationFormat>
  <Paragraphs>1275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Calibri Light</vt:lpstr>
      <vt:lpstr>Mangal</vt:lpstr>
      <vt:lpstr>Times New Roman</vt:lpstr>
      <vt:lpstr>Tw Cen MT</vt:lpstr>
      <vt:lpstr>Office Theme</vt:lpstr>
      <vt:lpstr>PowerPoint Presentation</vt:lpstr>
      <vt:lpstr>PowerPoint Presentation</vt:lpstr>
      <vt:lpstr>5.  11. Katapuñño</vt:lpstr>
      <vt:lpstr>5.  11. Katapuñño</vt:lpstr>
      <vt:lpstr>5.  11. Katapuñño</vt:lpstr>
      <vt:lpstr>  ĐOẠN KINH 6 (DhAk)</vt:lpstr>
      <vt:lpstr> TỪ VỰNG ĐOẠN KINH 6</vt:lpstr>
      <vt:lpstr> TỪ VỰNG ĐOẠN KINH 6</vt:lpstr>
      <vt:lpstr> TỪ VỰNG ĐOẠN KINH 6</vt:lpstr>
      <vt:lpstr> TỪ VỰNG ĐOẠN KINH 6</vt:lpstr>
      <vt:lpstr> TỪ VỰNG ĐOẠN KINH 6</vt:lpstr>
      <vt:lpstr> NGỮ PHÁP ĐOẠN KINH 6</vt:lpstr>
      <vt:lpstr> ĐOẠN KINH 7 (JatkAk)</vt:lpstr>
      <vt:lpstr> ĐOẠN KINH 7 (JatkAk)</vt:lpstr>
      <vt:lpstr> ĐOẠN KINH 7 (JatkAk)</vt:lpstr>
      <vt:lpstr> ĐOẠN KINH 7 (JatkAk)</vt:lpstr>
      <vt:lpstr> TỪ VỰNG ĐOẠN KINH 7</vt:lpstr>
      <vt:lpstr> TỪ VỰNG ĐOẠN KINH 7</vt:lpstr>
      <vt:lpstr> TỪ VỰNG ĐOẠN KINH 7</vt:lpstr>
      <vt:lpstr> TỪ VỰNG ĐOẠN KINH 7</vt:lpstr>
      <vt:lpstr> TỪ VỰNG ĐOẠN KINH 7</vt:lpstr>
      <vt:lpstr> TỪ VỰNG ĐOẠN KINH 7</vt:lpstr>
      <vt:lpstr> TỪ VỰNG ĐOẠN KINH 7</vt:lpstr>
      <vt:lpstr> TỪ VỰNG ĐOẠN KINH 7</vt:lpstr>
      <vt:lpstr> TỪ VỰNG ĐOẠN KINH 7</vt:lpstr>
      <vt:lpstr> TỪ VỰNG ĐOẠN KINH 7</vt:lpstr>
      <vt:lpstr> NGỮ PHÁP ĐOẠN KINH 7</vt:lpstr>
      <vt:lpstr> ĐOẠN KINH 11 (AN)</vt:lpstr>
      <vt:lpstr> ĐOẠN KINH 11 (AN)</vt:lpstr>
      <vt:lpstr> ĐOẠN KINH 11 (AN)</vt:lpstr>
      <vt:lpstr> ĐOẠN KINH 11 (AN)</vt:lpstr>
      <vt:lpstr> TỪ VỰNG ĐOẠN KINH 11</vt:lpstr>
      <vt:lpstr> TỪ VỰNG ĐOẠN KINH 11</vt:lpstr>
      <vt:lpstr> TỪ VỰNG ĐOẠN KINH 11</vt:lpstr>
      <vt:lpstr> TỪ VỰNG ĐOẠN KINH 11</vt:lpstr>
      <vt:lpstr> TỪ VỰNG ĐOẠN KINH 11</vt:lpstr>
      <vt:lpstr> TỪ VỰNG ĐOẠN KINH 11</vt:lpstr>
      <vt:lpstr> TỪ VỰNG ĐOẠN KINH 11</vt:lpstr>
      <vt:lpstr> NGỮ PHÁP ĐOẠN KINH 11</vt:lpstr>
      <vt:lpstr> NGỮ PHÁP ĐOẠN KINH 10</vt:lpstr>
      <vt:lpstr> NGỮ PHÁP ĐOẠN KINH 10</vt:lpstr>
      <vt:lpstr> NGỮ PHÁP ĐOẠN KINH 10</vt:lpstr>
      <vt:lpstr> NGỮ PHÁP ĐOẠN KINH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Khanh Huynh</cp:lastModifiedBy>
  <cp:revision>699</cp:revision>
  <dcterms:created xsi:type="dcterms:W3CDTF">2019-07-07T09:47:49Z</dcterms:created>
  <dcterms:modified xsi:type="dcterms:W3CDTF">2021-09-01T10:37:50Z</dcterms:modified>
</cp:coreProperties>
</file>