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0" r:id="rId2"/>
    <p:sldId id="376" r:id="rId3"/>
    <p:sldId id="377" r:id="rId4"/>
    <p:sldId id="291" r:id="rId5"/>
    <p:sldId id="375" r:id="rId6"/>
    <p:sldId id="265" r:id="rId7"/>
    <p:sldId id="362" r:id="rId8"/>
    <p:sldId id="363" r:id="rId9"/>
    <p:sldId id="328" r:id="rId10"/>
    <p:sldId id="365" r:id="rId11"/>
    <p:sldId id="371" r:id="rId12"/>
    <p:sldId id="368" r:id="rId13"/>
    <p:sldId id="369" r:id="rId14"/>
    <p:sldId id="370" r:id="rId15"/>
    <p:sldId id="378" r:id="rId16"/>
    <p:sldId id="379" r:id="rId17"/>
    <p:sldId id="383" r:id="rId18"/>
    <p:sldId id="380" r:id="rId19"/>
    <p:sldId id="384" r:id="rId20"/>
    <p:sldId id="381" r:id="rId21"/>
    <p:sldId id="385" r:id="rId22"/>
    <p:sldId id="382" r:id="rId23"/>
    <p:sldId id="3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ài 5.4" id="{CAACD75F-080C-43B6-90D3-8EAF6FDCFCCD}">
          <p14:sldIdLst>
            <p14:sldId id="290"/>
            <p14:sldId id="376"/>
            <p14:sldId id="377"/>
          </p14:sldIdLst>
        </p14:section>
        <p14:section name="Đoạn kinh 3 (Dhp)" id="{6EEE8368-0BD9-4200-8F25-510E815B2C89}">
          <p14:sldIdLst>
            <p14:sldId id="291"/>
            <p14:sldId id="375"/>
            <p14:sldId id="265"/>
            <p14:sldId id="362"/>
            <p14:sldId id="363"/>
          </p14:sldIdLst>
        </p14:section>
        <p14:section name="Đoạn kinh 4 (SN)" id="{0345FFAA-6CD7-428B-AA00-7B487543577B}">
          <p14:sldIdLst>
            <p14:sldId id="328"/>
            <p14:sldId id="365"/>
            <p14:sldId id="371"/>
            <p14:sldId id="368"/>
            <p14:sldId id="369"/>
            <p14:sldId id="370"/>
          </p14:sldIdLst>
        </p14:section>
        <p14:section name="BÀI ĐỌC THÊM" id="{0E8849A3-4C76-4631-A2A8-733A260AD9BA}">
          <p14:sldIdLst>
            <p14:sldId id="378"/>
            <p14:sldId id="379"/>
            <p14:sldId id="383"/>
            <p14:sldId id="380"/>
            <p14:sldId id="384"/>
            <p14:sldId id="381"/>
            <p14:sldId id="385"/>
            <p14:sldId id="382"/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25D"/>
    <a:srgbClr val="471200"/>
    <a:srgbClr val="814B1C"/>
    <a:srgbClr val="D49D42"/>
    <a:srgbClr val="E6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93850" autoAdjust="0"/>
  </p:normalViewPr>
  <p:slideViewPr>
    <p:cSldViewPr snapToGrid="0">
      <p:cViewPr varScale="1">
        <p:scale>
          <a:sx n="93" d="100"/>
          <a:sy n="93" d="100"/>
        </p:scale>
        <p:origin x="6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/>
          </a:p>
          <a:p>
            <a:pPr algn="just"/>
            <a:r>
              <a:rPr lang="en-US" sz="2400" err="1"/>
              <a:t>Giáo</a:t>
            </a:r>
            <a:r>
              <a:rPr lang="en-US" sz="2400"/>
              <a:t> </a:t>
            </a:r>
            <a:r>
              <a:rPr lang="en-US" sz="2400" err="1"/>
              <a:t>viên</a:t>
            </a:r>
            <a:r>
              <a:rPr lang="en-US" sz="2400"/>
              <a:t> </a:t>
            </a:r>
            <a:r>
              <a:rPr lang="en-US" sz="2400" err="1"/>
              <a:t>Hướng</a:t>
            </a:r>
            <a:r>
              <a:rPr lang="en-US" sz="2400"/>
              <a:t> </a:t>
            </a:r>
            <a:r>
              <a:rPr lang="en-US" sz="2400" err="1"/>
              <a:t>dẫn</a:t>
            </a:r>
            <a:r>
              <a:rPr lang="en-US" sz="2400"/>
              <a:t>: </a:t>
            </a:r>
            <a:r>
              <a:rPr lang="en-US" sz="2400" b="1"/>
              <a:t>HUỲNH TRỌNG KHÁNH</a:t>
            </a:r>
          </a:p>
          <a:p>
            <a:pPr algn="just"/>
            <a:endParaRPr lang="en-US"/>
          </a:p>
          <a:p>
            <a:pPr algn="just"/>
            <a:r>
              <a:rPr lang="en-US" sz="1900" err="1"/>
              <a:t>Giáo</a:t>
            </a:r>
            <a:r>
              <a:rPr lang="en-US" sz="1900"/>
              <a:t> </a:t>
            </a:r>
            <a:r>
              <a:rPr lang="en-US" sz="1900" err="1"/>
              <a:t>Trình</a:t>
            </a:r>
            <a:r>
              <a:rPr lang="en-US" sz="1900"/>
              <a:t>: A NEW COURSE IN READING PALI – Entering the Word of the Buddha (</a:t>
            </a:r>
            <a:r>
              <a:rPr lang="en-US" sz="1900" err="1"/>
              <a:t>Tác</a:t>
            </a:r>
            <a:r>
              <a:rPr lang="en-US" sz="1900"/>
              <a:t> </a:t>
            </a:r>
            <a:r>
              <a:rPr lang="en-US" sz="1900" err="1"/>
              <a:t>giả</a:t>
            </a:r>
            <a:r>
              <a:rPr lang="en-US" sz="1900"/>
              <a:t>: JAMES W.GAIR </a:t>
            </a:r>
            <a:r>
              <a:rPr lang="en-US" sz="1900" err="1"/>
              <a:t>và</a:t>
            </a:r>
            <a:r>
              <a:rPr lang="en-US" sz="1900"/>
              <a:t> W.S. KARUNATILLAKE)</a:t>
            </a:r>
          </a:p>
          <a:p>
            <a:pPr algn="just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5.4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BC25D"/>
                </a:solidFill>
              </a:rPr>
              <a:t>	</a:t>
            </a:r>
            <a:r>
              <a:rPr lang="en-US" err="1">
                <a:solidFill>
                  <a:srgbClr val="FBC25D"/>
                </a:solidFill>
              </a:rPr>
              <a:t>Đoạn</a:t>
            </a:r>
            <a:r>
              <a:rPr lang="en-US">
                <a:solidFill>
                  <a:srgbClr val="FBC25D"/>
                </a:solidFill>
              </a:rPr>
              <a:t> </a:t>
            </a:r>
            <a:r>
              <a:rPr lang="en-US" err="1">
                <a:solidFill>
                  <a:srgbClr val="FBC25D"/>
                </a:solidFill>
              </a:rPr>
              <a:t>kinh</a:t>
            </a:r>
            <a:r>
              <a:rPr lang="en-US">
                <a:solidFill>
                  <a:srgbClr val="FBC25D"/>
                </a:solidFill>
              </a:rPr>
              <a:t> 4 (SN)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240337" y="1503988"/>
            <a:ext cx="9775290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gāravo</a:t>
            </a:r>
            <a:r>
              <a:rPr lang="en-US" sz="3200" dirty="0"/>
              <a:t> </a:t>
            </a:r>
            <a:r>
              <a:rPr lang="en-US" sz="3200" dirty="0" err="1"/>
              <a:t>ca</a:t>
            </a:r>
            <a:r>
              <a:rPr lang="en-US" sz="3200" dirty="0"/>
              <a:t> </a:t>
            </a:r>
            <a:r>
              <a:rPr lang="en-US" sz="3200" dirty="0" err="1"/>
              <a:t>nivāto</a:t>
            </a:r>
            <a:r>
              <a:rPr lang="en-US" sz="3200" dirty="0"/>
              <a:t> </a:t>
            </a:r>
            <a:r>
              <a:rPr lang="en-US" sz="3200" dirty="0" err="1"/>
              <a:t>ca</a:t>
            </a:r>
            <a:r>
              <a:rPr lang="en-US" sz="3200" dirty="0"/>
              <a:t>, </a:t>
            </a:r>
            <a:r>
              <a:rPr lang="en-US" sz="3200" dirty="0" err="1"/>
              <a:t>santuṭṭhi</a:t>
            </a:r>
            <a:r>
              <a:rPr lang="en-US" sz="3200" dirty="0"/>
              <a:t> </a:t>
            </a:r>
            <a:r>
              <a:rPr lang="en-US" sz="3200" dirty="0" err="1"/>
              <a:t>ca</a:t>
            </a:r>
            <a:r>
              <a:rPr lang="en-US" sz="3200" dirty="0"/>
              <a:t> </a:t>
            </a:r>
            <a:r>
              <a:rPr lang="en-US" sz="3200" dirty="0" err="1"/>
              <a:t>kataññutā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kālena</a:t>
            </a:r>
            <a:r>
              <a:rPr lang="en-US" sz="3200" dirty="0"/>
              <a:t> </a:t>
            </a:r>
            <a:r>
              <a:rPr lang="en-US" sz="3200" dirty="0" err="1"/>
              <a:t>dhammassavanaṃ</a:t>
            </a:r>
            <a:r>
              <a:rPr lang="en-US" sz="3200" dirty="0"/>
              <a:t>, </a:t>
            </a:r>
            <a:r>
              <a:rPr lang="en-US" sz="3200" dirty="0" err="1"/>
              <a:t>etaṃ</a:t>
            </a:r>
            <a:r>
              <a:rPr lang="en-US" sz="3200" dirty="0"/>
              <a:t> </a:t>
            </a:r>
            <a:r>
              <a:rPr lang="en-US" sz="3200" dirty="0" err="1"/>
              <a:t>maṃgalamuttamaṃ</a:t>
            </a:r>
            <a:endParaRPr lang="en-US" sz="3200" dirty="0"/>
          </a:p>
          <a:p>
            <a:r>
              <a:rPr lang="en-US" sz="3200" dirty="0"/>
              <a:t> </a:t>
            </a:r>
          </a:p>
          <a:p>
            <a:r>
              <a:rPr lang="en-US" sz="3200" dirty="0" err="1"/>
              <a:t>khantī</a:t>
            </a:r>
            <a:r>
              <a:rPr lang="en-US" sz="3200" dirty="0"/>
              <a:t> </a:t>
            </a:r>
            <a:r>
              <a:rPr lang="en-US" sz="3200" dirty="0" err="1"/>
              <a:t>ca</a:t>
            </a:r>
            <a:r>
              <a:rPr lang="en-US" sz="3200" dirty="0"/>
              <a:t> </a:t>
            </a:r>
            <a:r>
              <a:rPr lang="en-US" sz="3200" dirty="0" err="1"/>
              <a:t>sovacassatā</a:t>
            </a:r>
            <a:r>
              <a:rPr lang="en-US" sz="3200" dirty="0"/>
              <a:t>, </a:t>
            </a:r>
            <a:r>
              <a:rPr lang="en-US" sz="3200" dirty="0" err="1"/>
              <a:t>samaṇānañca</a:t>
            </a:r>
            <a:r>
              <a:rPr lang="en-US" sz="3200" dirty="0"/>
              <a:t> </a:t>
            </a:r>
            <a:r>
              <a:rPr lang="en-US" sz="3200" dirty="0" err="1"/>
              <a:t>dassanaṃ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kālena</a:t>
            </a:r>
            <a:r>
              <a:rPr lang="en-US" sz="3200" dirty="0"/>
              <a:t> </a:t>
            </a:r>
            <a:r>
              <a:rPr lang="en-US" sz="3200" dirty="0" err="1"/>
              <a:t>dhammasākacchā</a:t>
            </a:r>
            <a:r>
              <a:rPr lang="en-US" sz="3200" dirty="0"/>
              <a:t>, </a:t>
            </a:r>
            <a:r>
              <a:rPr lang="en-US" sz="3200" dirty="0" err="1"/>
              <a:t>etaṃ</a:t>
            </a:r>
            <a:r>
              <a:rPr lang="en-US" sz="3200" dirty="0"/>
              <a:t> </a:t>
            </a:r>
            <a:r>
              <a:rPr lang="en-US" sz="3200" dirty="0" err="1"/>
              <a:t>maṃgalamuttamaṃ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4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BC25D"/>
                </a:solidFill>
              </a:rPr>
              <a:t>	TỪ VỰNG ĐOẠN KINH 4 (SN)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994192"/>
              </p:ext>
            </p:extLst>
          </p:nvPr>
        </p:nvGraphicFramePr>
        <p:xfrm>
          <a:off x="838200" y="1984317"/>
          <a:ext cx="10515600" cy="44325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Bāhu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Saccaṃ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Kiến thức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Và, hoặc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Sippaṃ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Nghề nghiệp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Vinayo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Kỷ luật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Susikkhito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huấn luyện, sự rèn luyện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Subhāsita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 nói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Quá phân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</a:t>
                      </a: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yaṃ</a:t>
                      </a: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yā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mà, người mà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[Mà cái đó, mà người đó]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 từ quan hệ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Vācā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Lời nói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Eso</a:t>
                      </a: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Etaṃ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đó, người đó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xưng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608861"/>
              </p:ext>
            </p:extLst>
          </p:nvPr>
        </p:nvGraphicFramePr>
        <p:xfrm>
          <a:off x="838200" y="1984317"/>
          <a:ext cx="10515600" cy="416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Maṅgalaṃ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Hạnh phúc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Uttama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Tối thượng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Dānaṃ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Việc bố thí, sự bố thí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Dhammacariyā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Việc sống chân chánh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Ñātako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Bà con, họ hàng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Saṅgaho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giúp đỡ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Avajja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Thấp kém, bị chê trách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Kammaṃ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Nghiệp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Ārati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kiêng cữ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Virati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kiêng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tránh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nữ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7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292203"/>
              </p:ext>
            </p:extLst>
          </p:nvPr>
        </p:nvGraphicFramePr>
        <p:xfrm>
          <a:off x="838200" y="1750637"/>
          <a:ext cx="10515600" cy="416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Pāpaṃ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ác, việc ác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Majjapānaṃ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Việc uống chất say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Saṃyamo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tránh, việc tránh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Pamādo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dễ duôi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Dhammo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Pháp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Gāravo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kính trọng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Nivāto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chừng mực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Santuṭṭhi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thõa mãn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Kataññutā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Lòng biết ơn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Kālena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Đúng thời điểm [Dụng cụ cách số ít của Kālo]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2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964005"/>
              </p:ext>
            </p:extLst>
          </p:nvPr>
        </p:nvGraphicFramePr>
        <p:xfrm>
          <a:off x="838200" y="1984317"/>
          <a:ext cx="10515600" cy="24192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60265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37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Savanaṃ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nghe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37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Khantī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kiên nhẫn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37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Sovacassatā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dễ dạy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37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Samaṇo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 Môn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37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Dassanaṃ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thấy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37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Sākacchā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thảo luận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nữ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7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59035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Mārassa dārakā dhāreyyuṃ Mārassava bhāgyaṃ </a:t>
            </a:r>
            <a:endParaRPr lang="en-US" sz="36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91651"/>
              </p:ext>
            </p:extLst>
          </p:nvPr>
        </p:nvGraphicFramePr>
        <p:xfrm>
          <a:off x="2327244" y="2100650"/>
          <a:ext cx="9697075" cy="3558747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6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7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7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 liên quan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5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Māro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 Vương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5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Dārako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 cái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Dhāreyya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Mang, có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5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Bhāgyaṃ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Vận may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55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55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Anh hiện đại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Devil’s children have the Devil’s luck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55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23796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Māro gilāno bhaveyya, Māro ariyo bhavissati;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Māro sādhukaṃ bhaveyya, ariyo Māro so bhavati!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41395"/>
              </p:ext>
            </p:extLst>
          </p:nvPr>
        </p:nvGraphicFramePr>
        <p:xfrm>
          <a:off x="2327244" y="2421927"/>
          <a:ext cx="9697075" cy="4114798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6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3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3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35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 liên quan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Māro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 Vương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Gilāna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Bệnh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Bhaveyya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Thì, là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chủ động, cầu khiến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1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Ariyo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Vị thánh, bậc thánh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1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Bhavissati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Thì, là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tương lai, chủ động, mô 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1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Sādhukaṃ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Tốt, tốt đẹp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Trạng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1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So/taṃ/sā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ấy, vật ấy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Đại, nhân xưng/chỉ định 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1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Bhavati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Thì, là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69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23796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Māro gilāno bhaveyya, Māro ariyo bhavissati;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Māro sādhukaṃ bhaveyya, ariyo Māro so bhavati!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39296"/>
              </p:ext>
            </p:extLst>
          </p:nvPr>
        </p:nvGraphicFramePr>
        <p:xfrm>
          <a:off x="2327244" y="2891484"/>
          <a:ext cx="9697075" cy="2656699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68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6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 Câu đẳng lập có thể áp dụng cho cả trạng từ - tức một danh từ và một trạng từ.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@ Đại từ nhân xưng/chỉ định 3 có thể dùng nhấn mạnh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Anh hiện đại</a:t>
                      </a:r>
                      <a:endParaRPr lang="en-US" sz="2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Devil was sick, the Devil a saint would be; the Devil was well, the Devil a saint was he!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11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23796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Na ekacco nivāreyya kusalaṃ manussaṃ yasmā; taṃ saṃvattati sammānassa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SENECA</a:t>
            </a:r>
            <a:endParaRPr lang="en-US" dirty="0">
              <a:solidFill>
                <a:srgbClr val="FBC25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630414"/>
              </p:ext>
            </p:extLst>
          </p:nvPr>
        </p:nvGraphicFramePr>
        <p:xfrm>
          <a:off x="2327241" y="2545490"/>
          <a:ext cx="9697078" cy="394180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6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8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3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 liên quan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Ekacco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Cái gì đó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Nivāreyya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Ngăn cản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Kusala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Tốt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Manusso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80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Yo/yaṃ/yā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mà, vật mà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Mà người ấy, mà vật ấy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nào, vật nào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Đại, quan hệ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4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23796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Na ekacco nivāreyya kusalaṃ manussaṃ yasmā; taṃ saṃvattati sammānassa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SENECA</a:t>
            </a:r>
            <a:endParaRPr lang="en-US" dirty="0">
              <a:solidFill>
                <a:srgbClr val="FBC25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64594"/>
              </p:ext>
            </p:extLst>
          </p:nvPr>
        </p:nvGraphicFramePr>
        <p:xfrm>
          <a:off x="2327243" y="2474788"/>
          <a:ext cx="9697078" cy="401250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6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8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84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 liên quan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So/taṃ/sā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ấy, vật ấy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Đại, nhân xưng/chỉ định 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1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Saṃvattati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Đưa đến, dẫn đến [kết hợp gián bổ cách]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Sammāno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Vinh dự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818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 Lưu ý: xuất xứ cách chỉ nguồn [Ablative of source]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 Nên đọc ngược hai mệnh đề trên sẽ dễ hiểu hơn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6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Latin</a:t>
                      </a:r>
                      <a:endParaRPr lang="en-US" sz="2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 honesto virum bonum nihil deterret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6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BC25D"/>
                </a:solidFill>
              </a:rPr>
              <a:t>5.	9. CÁI NÀY, KHÔNG PHẢI CÁI KIA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970" y="1752599"/>
            <a:ext cx="9176657" cy="4136571"/>
          </a:xfrm>
        </p:spPr>
        <p:txBody>
          <a:bodyPr>
            <a:noAutofit/>
          </a:bodyPr>
          <a:lstStyle/>
          <a:p>
            <a:r>
              <a:rPr lang="en-US" b="1"/>
              <a:t>‘</a:t>
            </a:r>
            <a:r>
              <a:rPr lang="en-US" b="1" err="1"/>
              <a:t>Cái</a:t>
            </a:r>
            <a:r>
              <a:rPr lang="en-US" b="1"/>
              <a:t> </a:t>
            </a:r>
            <a:r>
              <a:rPr lang="en-US" b="1" err="1"/>
              <a:t>này</a:t>
            </a:r>
            <a:r>
              <a:rPr lang="en-US" b="1"/>
              <a:t>, </a:t>
            </a:r>
            <a:r>
              <a:rPr lang="en-US" b="1" err="1"/>
              <a:t>không</a:t>
            </a:r>
            <a:r>
              <a:rPr lang="en-US" b="1"/>
              <a:t> phải </a:t>
            </a:r>
            <a:r>
              <a:rPr lang="en-US" b="1" err="1"/>
              <a:t>cái</a:t>
            </a:r>
            <a:r>
              <a:rPr lang="en-US" b="1"/>
              <a:t> </a:t>
            </a:r>
            <a:r>
              <a:rPr lang="en-US" b="1" err="1"/>
              <a:t>kia</a:t>
            </a:r>
            <a:r>
              <a:rPr lang="en-US" b="1"/>
              <a:t>’ </a:t>
            </a:r>
            <a:r>
              <a:rPr lang="en-US" err="1"/>
              <a:t>tức</a:t>
            </a:r>
            <a:r>
              <a:rPr lang="en-US"/>
              <a:t> </a:t>
            </a:r>
            <a:br>
              <a:rPr lang="en-US"/>
            </a:br>
            <a:r>
              <a:rPr lang="en-US" b="1"/>
              <a:t>‘X </a:t>
            </a:r>
            <a:r>
              <a:rPr lang="en-US" b="1" err="1"/>
              <a:t>không</a:t>
            </a:r>
            <a:r>
              <a:rPr lang="en-US" b="1"/>
              <a:t> phải Y’ </a:t>
            </a:r>
            <a:br>
              <a:rPr lang="en-US"/>
            </a:b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đạt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Pāli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</a:p>
          <a:p>
            <a:pPr algn="ctr"/>
            <a:br>
              <a:rPr lang="en-US"/>
            </a:br>
            <a:r>
              <a:rPr lang="en-US" b="1"/>
              <a:t>‘X </a:t>
            </a:r>
            <a:r>
              <a:rPr lang="en-US" b="1" err="1">
                <a:highlight>
                  <a:srgbClr val="FBC25D"/>
                </a:highlight>
              </a:rPr>
              <a:t>na</a:t>
            </a:r>
            <a:r>
              <a:rPr lang="en-US" b="1"/>
              <a:t> Y’</a:t>
            </a:r>
          </a:p>
          <a:p>
            <a:endParaRPr lang="en-US" b="1"/>
          </a:p>
          <a:p>
            <a:r>
              <a:rPr lang="en-US"/>
              <a:t> </a:t>
            </a:r>
            <a:r>
              <a:rPr lang="en-US" i="1" u="sng"/>
              <a:t>VD:</a:t>
            </a:r>
          </a:p>
          <a:p>
            <a:r>
              <a:rPr lang="en-US" err="1">
                <a:highlight>
                  <a:srgbClr val="FBC25D"/>
                </a:highlight>
              </a:rPr>
              <a:t>Rājā</a:t>
            </a:r>
            <a:r>
              <a:rPr lang="en-US">
                <a:highlight>
                  <a:srgbClr val="FBC25D"/>
                </a:highlight>
              </a:rPr>
              <a:t> </a:t>
            </a:r>
            <a:r>
              <a:rPr lang="en-US" err="1">
                <a:highlight>
                  <a:srgbClr val="FBC25D"/>
                </a:highlight>
              </a:rPr>
              <a:t>eso</a:t>
            </a:r>
            <a:r>
              <a:rPr lang="en-US">
                <a:highlight>
                  <a:srgbClr val="FBC25D"/>
                </a:highlight>
              </a:rPr>
              <a:t>, </a:t>
            </a:r>
            <a:r>
              <a:rPr lang="en-US" err="1">
                <a:highlight>
                  <a:srgbClr val="FBC25D"/>
                </a:highlight>
              </a:rPr>
              <a:t>na</a:t>
            </a:r>
            <a:r>
              <a:rPr lang="en-US">
                <a:highlight>
                  <a:srgbClr val="FBC25D"/>
                </a:highlight>
              </a:rPr>
              <a:t> </a:t>
            </a:r>
            <a:r>
              <a:rPr lang="en-US" err="1">
                <a:highlight>
                  <a:srgbClr val="FBC25D"/>
                </a:highlight>
              </a:rPr>
              <a:t>brāhmano</a:t>
            </a:r>
            <a:endParaRPr lang="en-US">
              <a:highlight>
                <a:srgbClr val="FBC25D"/>
              </a:highlight>
            </a:endParaRPr>
          </a:p>
          <a:p>
            <a:r>
              <a:rPr lang="en-US"/>
              <a:t> </a:t>
            </a:r>
          </a:p>
          <a:p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kia</a:t>
            </a:r>
            <a:r>
              <a:rPr lang="en-US"/>
              <a:t> (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)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vua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khải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bà</a:t>
            </a:r>
            <a:r>
              <a:rPr lang="en-US"/>
              <a:t> la </a:t>
            </a:r>
            <a:r>
              <a:rPr lang="en-US" err="1"/>
              <a:t>môn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19C35-78DC-49B0-B716-90924474A88D}"/>
              </a:ext>
            </a:extLst>
          </p:cNvPr>
          <p:cNvSpPr/>
          <p:nvPr/>
        </p:nvSpPr>
        <p:spPr>
          <a:xfrm>
            <a:off x="6388097" y="2985407"/>
            <a:ext cx="1930401" cy="693964"/>
          </a:xfrm>
          <a:prstGeom prst="rect">
            <a:avLst/>
          </a:prstGeom>
          <a:noFill/>
          <a:ln>
            <a:solidFill>
              <a:srgbClr val="471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5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23796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Yo niddhanā sīlāya maggo bhave,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tad eva hoti bādhito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LATIN</a:t>
            </a: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41104"/>
              </p:ext>
            </p:extLst>
          </p:nvPr>
        </p:nvGraphicFramePr>
        <p:xfrm>
          <a:off x="2327243" y="2595023"/>
          <a:ext cx="9697078" cy="369456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6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1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5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57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 liên quan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Yo/yaṃ/yā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mà, vật mà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Mà người ấy, mà vật ấy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nào, vật nào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Đại, quan hệ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Niddhanaṃ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Sự nghèo khổ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Sīlaṃ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Đạo đức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Maggo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 đường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9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Bhave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Thì, là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chủ động, cầu khiến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697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23796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Yo niddhanā sīlāya maggo bhave,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tad eva hoti bādhito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LATIN</a:t>
            </a: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63728"/>
              </p:ext>
            </p:extLst>
          </p:nvPr>
        </p:nvGraphicFramePr>
        <p:xfrm>
          <a:off x="2327241" y="2570203"/>
          <a:ext cx="9697078" cy="390664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6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2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 liên quan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So/taṃ-tad/sā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ấy, vật ấy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Đại, nhân xưng/chỉ định 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Chính [nhấn mạnh]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Thì, là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Bādhita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Bị cản trở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Quá phân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296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 Xuất xứ cách chỉ nguồn [Ablative of origin]</a:t>
                      </a:r>
                      <a:endParaRPr lang="en-US" sz="2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 Gián bổ cách chỉ đích đến [Dative of aim]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48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Latin</a:t>
                      </a:r>
                      <a:endParaRPr lang="en-US" sz="2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 inopia ad virtutem obsepta est via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033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23796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Pāpā kammā pāpaṃ nāmaṃ pāpo yasoca hoti vaḍḍhito;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Bhavati nāmaṃ kusalā kammā kusalaṃ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SONG CÚ LATIN – ANTON MOKER</a:t>
            </a:r>
            <a:endParaRPr lang="en-US" dirty="0">
              <a:solidFill>
                <a:srgbClr val="FBC25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73259"/>
              </p:ext>
            </p:extLst>
          </p:nvPr>
        </p:nvGraphicFramePr>
        <p:xfrm>
          <a:off x="2327241" y="2429154"/>
          <a:ext cx="9697078" cy="418170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6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40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 liên quan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Pāpa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Ác, xấu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Kammaṃ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 làm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Nāmaṃ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 tuổi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Yaso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Tiếng tăm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Và, hoặc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Thì, là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Vaḍḍhita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Tăng trưởng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Quá phân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Bhavati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Thì, là, tồn tại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Kusala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Tốt, thiện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707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23796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Pāpā kammā pāpaṃ nāmaṃ pāpo yasoca hoti vaḍḍhito;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Bhavati nāmaṃ kusalā kammā kusalaṃ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SONG CÚ LATIN – ANTON MOKER</a:t>
            </a:r>
            <a:endParaRPr lang="en-US" dirty="0">
              <a:solidFill>
                <a:srgbClr val="FBC25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87190"/>
              </p:ext>
            </p:extLst>
          </p:nvPr>
        </p:nvGraphicFramePr>
        <p:xfrm>
          <a:off x="2327241" y="2738075"/>
          <a:ext cx="9697078" cy="3015209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09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0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 Xuất xứ cách chỉ nguyên nhân [Ablative of cause]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 [Hoti] kết hợp với quá khứ phân từ, quá khứ phân từ ở đây mang sắc thái chủ động vì xuất phát từ nội động từ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7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Latin</a:t>
                      </a:r>
                      <a:endParaRPr lang="en-US" sz="2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 mala facta malum nomen mala famaque crescit;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Accipitur nomen per bona facta bonum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68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BC25D"/>
                </a:solidFill>
              </a:rPr>
              <a:t>5.	10. </a:t>
            </a:r>
            <a:r>
              <a:rPr lang="en-US" sz="3600" err="1">
                <a:solidFill>
                  <a:srgbClr val="FBC25D"/>
                </a:solidFill>
              </a:rPr>
              <a:t>Sống</a:t>
            </a:r>
            <a:r>
              <a:rPr lang="en-US" sz="3600">
                <a:solidFill>
                  <a:srgbClr val="FBC25D"/>
                </a:solidFill>
              </a:rPr>
              <a:t> </a:t>
            </a:r>
            <a:r>
              <a:rPr lang="en-US" sz="3600" err="1">
                <a:solidFill>
                  <a:srgbClr val="FBC25D"/>
                </a:solidFill>
              </a:rPr>
              <a:t>bằng</a:t>
            </a:r>
            <a:endParaRPr lang="en-US" sz="3600">
              <a:solidFill>
                <a:srgbClr val="FBC25D"/>
              </a:solidFill>
            </a:endParaRP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086" y="1752599"/>
            <a:ext cx="9187542" cy="4136571"/>
          </a:xfrm>
        </p:spPr>
        <p:txBody>
          <a:bodyPr>
            <a:noAutofit/>
          </a:bodyPr>
          <a:lstStyle/>
          <a:p>
            <a:r>
              <a:rPr lang="en-US" sz="2800" b="1" err="1"/>
              <a:t>Sống</a:t>
            </a:r>
            <a:r>
              <a:rPr lang="en-US" sz="2800" b="1"/>
              <a:t> </a:t>
            </a:r>
            <a:r>
              <a:rPr lang="en-US" sz="2800" b="1" err="1"/>
              <a:t>bằng</a:t>
            </a:r>
            <a:r>
              <a:rPr lang="en-US" sz="2800" b="1"/>
              <a:t> </a:t>
            </a:r>
            <a:r>
              <a:rPr lang="en-US" sz="2800"/>
              <a:t>(</a:t>
            </a:r>
            <a:r>
              <a:rPr lang="en-US" sz="2800" err="1"/>
              <a:t>phương</a:t>
            </a:r>
            <a:r>
              <a:rPr lang="en-US" sz="2800"/>
              <a:t> </a:t>
            </a:r>
            <a:r>
              <a:rPr lang="en-US" sz="2800" err="1"/>
              <a:t>tiện</a:t>
            </a:r>
            <a:r>
              <a:rPr lang="en-US" sz="2800"/>
              <a:t> </a:t>
            </a:r>
            <a:r>
              <a:rPr lang="en-US" sz="2800" err="1"/>
              <a:t>gì</a:t>
            </a:r>
            <a:r>
              <a:rPr lang="en-US" sz="2800"/>
              <a:t>) </a:t>
            </a:r>
            <a:r>
              <a:rPr lang="en-US" sz="2800" err="1"/>
              <a:t>có</a:t>
            </a:r>
            <a:r>
              <a:rPr lang="en-US" sz="2800"/>
              <a:t> </a:t>
            </a:r>
            <a:r>
              <a:rPr lang="en-US" sz="2800" err="1"/>
              <a:t>thể</a:t>
            </a:r>
            <a:r>
              <a:rPr lang="en-US" sz="2800"/>
              <a:t> </a:t>
            </a:r>
            <a:r>
              <a:rPr lang="en-US" sz="2800" err="1"/>
              <a:t>diễn</a:t>
            </a:r>
            <a:r>
              <a:rPr lang="en-US" sz="2800"/>
              <a:t> </a:t>
            </a:r>
            <a:r>
              <a:rPr lang="en-US" sz="2800" err="1"/>
              <a:t>đạt</a:t>
            </a:r>
            <a:r>
              <a:rPr lang="en-US" sz="2800"/>
              <a:t> </a:t>
            </a:r>
            <a:r>
              <a:rPr lang="en-US" sz="2800" err="1"/>
              <a:t>bằng</a:t>
            </a:r>
            <a:r>
              <a:rPr lang="en-US" sz="2800"/>
              <a:t> </a:t>
            </a:r>
            <a:r>
              <a:rPr lang="en-US" sz="2800" err="1"/>
              <a:t>hai</a:t>
            </a:r>
            <a:r>
              <a:rPr lang="en-US" sz="2800"/>
              <a:t> </a:t>
            </a:r>
            <a:r>
              <a:rPr lang="en-US" sz="2800" err="1"/>
              <a:t>cách</a:t>
            </a:r>
            <a:r>
              <a:rPr lang="en-US" sz="2800"/>
              <a:t>:</a:t>
            </a:r>
          </a:p>
          <a:p>
            <a:r>
              <a:rPr lang="en-US" sz="2800"/>
              <a:t> </a:t>
            </a:r>
          </a:p>
          <a:p>
            <a:r>
              <a:rPr lang="en-US" sz="2800" b="1" err="1">
                <a:highlight>
                  <a:srgbClr val="FBC25D"/>
                </a:highlight>
              </a:rPr>
              <a:t>upajīvati</a:t>
            </a:r>
            <a:r>
              <a:rPr lang="en-US" sz="2800"/>
              <a:t> ‘</a:t>
            </a:r>
            <a:r>
              <a:rPr lang="en-US" sz="2800" err="1"/>
              <a:t>sống</a:t>
            </a:r>
            <a:r>
              <a:rPr lang="en-US" sz="2800"/>
              <a:t> </a:t>
            </a:r>
            <a:r>
              <a:rPr lang="en-US" sz="2800" err="1"/>
              <a:t>dựa</a:t>
            </a:r>
            <a:r>
              <a:rPr lang="en-US" sz="2800"/>
              <a:t> </a:t>
            </a:r>
            <a:r>
              <a:rPr lang="en-US" sz="2800" err="1"/>
              <a:t>vào</a:t>
            </a:r>
            <a:r>
              <a:rPr lang="en-US" sz="2800"/>
              <a:t>, </a:t>
            </a:r>
            <a:r>
              <a:rPr lang="en-US" sz="2800" err="1"/>
              <a:t>phụ</a:t>
            </a:r>
            <a:r>
              <a:rPr lang="en-US" sz="2800"/>
              <a:t> </a:t>
            </a:r>
            <a:r>
              <a:rPr lang="en-US" sz="2800" err="1"/>
              <a:t>thuộc</a:t>
            </a:r>
            <a:r>
              <a:rPr lang="en-US" sz="2800"/>
              <a:t> </a:t>
            </a:r>
            <a:r>
              <a:rPr lang="en-US" sz="2800" err="1"/>
              <a:t>vào</a:t>
            </a:r>
            <a:r>
              <a:rPr lang="en-US" sz="2800"/>
              <a:t>’ </a:t>
            </a:r>
            <a:br>
              <a:rPr lang="en-US" sz="2800"/>
            </a:br>
            <a:r>
              <a:rPr lang="en-US" sz="2800" err="1"/>
              <a:t>kết</a:t>
            </a:r>
            <a:r>
              <a:rPr lang="en-US" sz="2800"/>
              <a:t> </a:t>
            </a:r>
            <a:r>
              <a:rPr lang="en-US" sz="2800" err="1"/>
              <a:t>hợp</a:t>
            </a:r>
            <a:r>
              <a:rPr lang="en-US" sz="2800"/>
              <a:t> </a:t>
            </a:r>
            <a:r>
              <a:rPr lang="en-US" sz="2800" err="1"/>
              <a:t>với</a:t>
            </a:r>
            <a:r>
              <a:rPr lang="en-US" sz="2800"/>
              <a:t> </a:t>
            </a:r>
            <a:r>
              <a:rPr lang="en-US" sz="2800" b="1"/>
              <a:t>Acc</a:t>
            </a:r>
            <a:r>
              <a:rPr lang="en-US" sz="2800"/>
              <a:t> </a:t>
            </a:r>
            <a:r>
              <a:rPr lang="en-US" sz="2800" i="1"/>
              <a:t>(Trực </a:t>
            </a:r>
            <a:r>
              <a:rPr lang="en-US" sz="2800" i="1" err="1"/>
              <a:t>bổ</a:t>
            </a:r>
            <a:r>
              <a:rPr lang="en-US" sz="2800" i="1"/>
              <a:t> </a:t>
            </a:r>
            <a:r>
              <a:rPr lang="en-US" sz="2800" i="1" err="1"/>
              <a:t>cách</a:t>
            </a:r>
            <a:r>
              <a:rPr lang="en-US" sz="2800" i="1"/>
              <a:t>) </a:t>
            </a:r>
          </a:p>
          <a:p>
            <a:endParaRPr lang="en-US" sz="2800" i="1"/>
          </a:p>
          <a:p>
            <a:r>
              <a:rPr lang="en-US" sz="2800" b="1" err="1">
                <a:highlight>
                  <a:srgbClr val="FBC25D"/>
                </a:highlight>
              </a:rPr>
              <a:t>jīvati</a:t>
            </a:r>
            <a:r>
              <a:rPr lang="en-US" sz="2800"/>
              <a:t> ‘</a:t>
            </a:r>
            <a:r>
              <a:rPr lang="en-US" sz="2800" err="1"/>
              <a:t>sống</a:t>
            </a:r>
            <a:r>
              <a:rPr lang="en-US" sz="2800"/>
              <a:t>’ </a:t>
            </a:r>
            <a:br>
              <a:rPr lang="en-US" sz="2800"/>
            </a:br>
            <a:r>
              <a:rPr lang="en-US" sz="2800" err="1"/>
              <a:t>kết</a:t>
            </a:r>
            <a:r>
              <a:rPr lang="en-US" sz="2800"/>
              <a:t> </a:t>
            </a:r>
            <a:r>
              <a:rPr lang="en-US" sz="2800" err="1"/>
              <a:t>hợp</a:t>
            </a:r>
            <a:r>
              <a:rPr lang="en-US" sz="2800"/>
              <a:t> </a:t>
            </a:r>
            <a:r>
              <a:rPr lang="en-US" sz="2800" err="1"/>
              <a:t>với</a:t>
            </a:r>
            <a:r>
              <a:rPr lang="en-US" sz="2800"/>
              <a:t> </a:t>
            </a:r>
            <a:r>
              <a:rPr lang="en-US" sz="2800" b="1"/>
              <a:t>Ins</a:t>
            </a:r>
            <a:r>
              <a:rPr lang="en-US" sz="2800"/>
              <a:t> </a:t>
            </a:r>
            <a:r>
              <a:rPr lang="en-US" sz="2800" i="1"/>
              <a:t>(</a:t>
            </a:r>
            <a:r>
              <a:rPr lang="en-US" sz="2800" i="1" err="1"/>
              <a:t>Dụng</a:t>
            </a:r>
            <a:r>
              <a:rPr lang="en-US" sz="2800" i="1"/>
              <a:t> </a:t>
            </a:r>
            <a:r>
              <a:rPr lang="en-US" sz="2800" i="1" err="1"/>
              <a:t>cụ</a:t>
            </a:r>
            <a:r>
              <a:rPr lang="en-US" sz="2800" i="1"/>
              <a:t> </a:t>
            </a:r>
            <a:r>
              <a:rPr lang="en-US" sz="2800" i="1" err="1"/>
              <a:t>cách</a:t>
            </a:r>
            <a:r>
              <a:rPr lang="en-US" sz="2800" i="1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83AD2E-E450-4830-AB17-7235545DCDE9}"/>
              </a:ext>
            </a:extLst>
          </p:cNvPr>
          <p:cNvSpPr/>
          <p:nvPr/>
        </p:nvSpPr>
        <p:spPr>
          <a:xfrm>
            <a:off x="2558143" y="3004457"/>
            <a:ext cx="7717971" cy="1143000"/>
          </a:xfrm>
          <a:prstGeom prst="rect">
            <a:avLst/>
          </a:prstGeom>
          <a:noFill/>
          <a:ln>
            <a:solidFill>
              <a:srgbClr val="471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59FD7-048E-416F-AD36-14FE7183EA98}"/>
              </a:ext>
            </a:extLst>
          </p:cNvPr>
          <p:cNvSpPr/>
          <p:nvPr/>
        </p:nvSpPr>
        <p:spPr>
          <a:xfrm>
            <a:off x="2558142" y="4446813"/>
            <a:ext cx="7717971" cy="1143000"/>
          </a:xfrm>
          <a:prstGeom prst="rect">
            <a:avLst/>
          </a:prstGeom>
          <a:noFill/>
          <a:ln>
            <a:solidFill>
              <a:srgbClr val="471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179288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BC25D"/>
                </a:solidFill>
              </a:rPr>
              <a:t>	</a:t>
            </a:r>
            <a:r>
              <a:rPr lang="en-US" err="1">
                <a:solidFill>
                  <a:srgbClr val="FBC25D"/>
                </a:solidFill>
              </a:rPr>
              <a:t>Đoạn</a:t>
            </a:r>
            <a:r>
              <a:rPr lang="en-US">
                <a:solidFill>
                  <a:srgbClr val="FBC25D"/>
                </a:solidFill>
              </a:rPr>
              <a:t> </a:t>
            </a:r>
            <a:r>
              <a:rPr lang="en-US" err="1">
                <a:solidFill>
                  <a:srgbClr val="FBC25D"/>
                </a:solidFill>
              </a:rPr>
              <a:t>kinh</a:t>
            </a:r>
            <a:r>
              <a:rPr lang="en-US">
                <a:solidFill>
                  <a:srgbClr val="FBC25D"/>
                </a:solidFill>
              </a:rPr>
              <a:t> 3 (</a:t>
            </a:r>
            <a:r>
              <a:rPr lang="en-US" err="1">
                <a:solidFill>
                  <a:srgbClr val="FBC25D"/>
                </a:solidFill>
              </a:rPr>
              <a:t>Dhp</a:t>
            </a:r>
            <a:r>
              <a:rPr lang="en-US">
                <a:solidFill>
                  <a:srgbClr val="FBC25D"/>
                </a:solidFill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1513840"/>
            <a:ext cx="9348570" cy="5055009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  <a:p>
            <a:r>
              <a:rPr lang="en-US" sz="3200" err="1"/>
              <a:t>appamādena</a:t>
            </a:r>
            <a:r>
              <a:rPr lang="en-US" sz="3200"/>
              <a:t> </a:t>
            </a:r>
            <a:r>
              <a:rPr lang="en-US" sz="3200" err="1"/>
              <a:t>maghavā</a:t>
            </a:r>
            <a:r>
              <a:rPr lang="en-US" sz="3200"/>
              <a:t>, </a:t>
            </a:r>
            <a:r>
              <a:rPr lang="en-US" sz="3200" err="1"/>
              <a:t>devānaṃ</a:t>
            </a:r>
            <a:r>
              <a:rPr lang="en-US" sz="3200"/>
              <a:t> </a:t>
            </a:r>
            <a:r>
              <a:rPr lang="en-US" sz="3200" err="1"/>
              <a:t>seṭṭhataṃ</a:t>
            </a:r>
            <a:r>
              <a:rPr lang="en-US" sz="3200"/>
              <a:t> </a:t>
            </a:r>
            <a:r>
              <a:rPr lang="en-US" sz="3200" err="1"/>
              <a:t>gato</a:t>
            </a:r>
            <a:r>
              <a:rPr lang="en-US" sz="3200"/>
              <a:t>. </a:t>
            </a:r>
          </a:p>
          <a:p>
            <a:r>
              <a:rPr lang="en-US" sz="3200" err="1"/>
              <a:t>appamādaṃ</a:t>
            </a:r>
            <a:r>
              <a:rPr lang="en-US" sz="3200"/>
              <a:t> </a:t>
            </a:r>
            <a:r>
              <a:rPr lang="en-US" sz="3200" err="1"/>
              <a:t>pasaṃsanti</a:t>
            </a:r>
            <a:r>
              <a:rPr lang="en-US" sz="3200"/>
              <a:t>, </a:t>
            </a:r>
            <a:r>
              <a:rPr lang="en-US" sz="3200" err="1"/>
              <a:t>pamādo</a:t>
            </a:r>
            <a:r>
              <a:rPr lang="en-US" sz="3200"/>
              <a:t> </a:t>
            </a:r>
            <a:r>
              <a:rPr lang="en-US" sz="3200" err="1"/>
              <a:t>garahito</a:t>
            </a:r>
            <a:r>
              <a:rPr lang="en-US" sz="3200"/>
              <a:t> </a:t>
            </a:r>
            <a:r>
              <a:rPr lang="en-US" sz="3200" err="1"/>
              <a:t>sadā</a:t>
            </a:r>
            <a:r>
              <a:rPr lang="en-US" sz="3200"/>
              <a:t>. </a:t>
            </a:r>
          </a:p>
          <a:p>
            <a:r>
              <a:rPr lang="en-US" sz="3200"/>
              <a:t> </a:t>
            </a:r>
          </a:p>
          <a:p>
            <a:r>
              <a:rPr lang="en-US" sz="3200" err="1"/>
              <a:t>yathāpi</a:t>
            </a:r>
            <a:r>
              <a:rPr lang="en-US" sz="3200"/>
              <a:t> </a:t>
            </a:r>
            <a:r>
              <a:rPr lang="en-US" sz="3200" err="1"/>
              <a:t>ruciraṃ</a:t>
            </a:r>
            <a:r>
              <a:rPr lang="en-US" sz="3200"/>
              <a:t> </a:t>
            </a:r>
            <a:r>
              <a:rPr lang="en-US" sz="3200" err="1"/>
              <a:t>pupphaṃ</a:t>
            </a:r>
            <a:r>
              <a:rPr lang="en-US" sz="3200"/>
              <a:t>, </a:t>
            </a:r>
            <a:r>
              <a:rPr lang="en-US" sz="3200" err="1"/>
              <a:t>vaṇṇavantaṃ</a:t>
            </a:r>
            <a:r>
              <a:rPr lang="en-US" sz="3200"/>
              <a:t> </a:t>
            </a:r>
            <a:r>
              <a:rPr lang="en-US" sz="3200" err="1"/>
              <a:t>agandhakaṃ</a:t>
            </a:r>
            <a:r>
              <a:rPr lang="en-US" sz="3200"/>
              <a:t>. </a:t>
            </a:r>
          </a:p>
          <a:p>
            <a:r>
              <a:rPr lang="en-US" sz="3200" err="1"/>
              <a:t>evaṃ</a:t>
            </a:r>
            <a:r>
              <a:rPr lang="en-US" sz="3200"/>
              <a:t> </a:t>
            </a:r>
            <a:r>
              <a:rPr lang="en-US" sz="3200" err="1"/>
              <a:t>subhāsitā</a:t>
            </a:r>
            <a:r>
              <a:rPr lang="en-US" sz="3200"/>
              <a:t> </a:t>
            </a:r>
            <a:r>
              <a:rPr lang="en-US" sz="3200" err="1"/>
              <a:t>vācā</a:t>
            </a:r>
            <a:r>
              <a:rPr lang="en-US" sz="3200"/>
              <a:t>, </a:t>
            </a:r>
            <a:r>
              <a:rPr lang="en-US" sz="3200" err="1"/>
              <a:t>aphalā</a:t>
            </a:r>
            <a:r>
              <a:rPr lang="en-US" sz="3200"/>
              <a:t> </a:t>
            </a:r>
            <a:r>
              <a:rPr lang="en-US" sz="3200" err="1"/>
              <a:t>hoti</a:t>
            </a:r>
            <a:r>
              <a:rPr lang="en-US" sz="3200"/>
              <a:t> </a:t>
            </a:r>
            <a:r>
              <a:rPr lang="en-US" sz="3200" err="1"/>
              <a:t>akubbato</a:t>
            </a:r>
            <a:r>
              <a:rPr lang="en-US" sz="320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3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179288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BC25D"/>
                </a:solidFill>
              </a:rPr>
              <a:t>	</a:t>
            </a:r>
            <a:r>
              <a:rPr lang="en-US" err="1">
                <a:solidFill>
                  <a:srgbClr val="FBC25D"/>
                </a:solidFill>
              </a:rPr>
              <a:t>Đoạn</a:t>
            </a:r>
            <a:r>
              <a:rPr lang="en-US">
                <a:solidFill>
                  <a:srgbClr val="FBC25D"/>
                </a:solidFill>
              </a:rPr>
              <a:t> </a:t>
            </a:r>
            <a:r>
              <a:rPr lang="en-US" err="1">
                <a:solidFill>
                  <a:srgbClr val="FBC25D"/>
                </a:solidFill>
              </a:rPr>
              <a:t>kinh</a:t>
            </a:r>
            <a:r>
              <a:rPr lang="en-US">
                <a:solidFill>
                  <a:srgbClr val="FBC25D"/>
                </a:solidFill>
              </a:rPr>
              <a:t> 3 (</a:t>
            </a:r>
            <a:r>
              <a:rPr lang="en-US" err="1">
                <a:solidFill>
                  <a:srgbClr val="FBC25D"/>
                </a:solidFill>
              </a:rPr>
              <a:t>Dhp</a:t>
            </a:r>
            <a:r>
              <a:rPr lang="en-US">
                <a:solidFill>
                  <a:srgbClr val="FBC25D"/>
                </a:solidFill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1513840"/>
            <a:ext cx="9348570" cy="5055009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err="1"/>
              <a:t>yathāpi</a:t>
            </a:r>
            <a:r>
              <a:rPr lang="en-US" sz="3200"/>
              <a:t> </a:t>
            </a:r>
            <a:r>
              <a:rPr lang="en-US" sz="3200" err="1"/>
              <a:t>ruciraṃ</a:t>
            </a:r>
            <a:r>
              <a:rPr lang="en-US" sz="3200"/>
              <a:t> </a:t>
            </a:r>
            <a:r>
              <a:rPr lang="en-US" sz="3200" err="1"/>
              <a:t>pupphaṃ</a:t>
            </a:r>
            <a:r>
              <a:rPr lang="en-US" sz="3200"/>
              <a:t>, </a:t>
            </a:r>
            <a:r>
              <a:rPr lang="en-US" sz="3200" err="1"/>
              <a:t>vaṇṇavantaṃ</a:t>
            </a:r>
            <a:r>
              <a:rPr lang="en-US" sz="3200"/>
              <a:t> </a:t>
            </a:r>
            <a:r>
              <a:rPr lang="en-US" sz="3200" err="1"/>
              <a:t>sagandhakaṃ</a:t>
            </a:r>
            <a:r>
              <a:rPr lang="en-US" sz="3200"/>
              <a:t>. </a:t>
            </a:r>
          </a:p>
          <a:p>
            <a:r>
              <a:rPr lang="en-US" sz="3200" err="1"/>
              <a:t>evaṃ</a:t>
            </a:r>
            <a:r>
              <a:rPr lang="en-US" sz="3200"/>
              <a:t> </a:t>
            </a:r>
            <a:r>
              <a:rPr lang="en-US" sz="3200" err="1"/>
              <a:t>subhāsitā</a:t>
            </a:r>
            <a:r>
              <a:rPr lang="en-US" sz="3200"/>
              <a:t> </a:t>
            </a:r>
            <a:r>
              <a:rPr lang="en-US" sz="3200" err="1"/>
              <a:t>vācā</a:t>
            </a:r>
            <a:r>
              <a:rPr lang="en-US" sz="3200"/>
              <a:t>, </a:t>
            </a:r>
            <a:r>
              <a:rPr lang="en-US" sz="3200" err="1"/>
              <a:t>saphalā</a:t>
            </a:r>
            <a:r>
              <a:rPr lang="en-US" sz="3200"/>
              <a:t> </a:t>
            </a:r>
            <a:r>
              <a:rPr lang="en-US" sz="3200" err="1"/>
              <a:t>hoti</a:t>
            </a:r>
            <a:r>
              <a:rPr lang="en-US" sz="3200"/>
              <a:t> </a:t>
            </a:r>
            <a:r>
              <a:rPr lang="en-US" sz="3200" err="1"/>
              <a:t>sakubbato</a:t>
            </a:r>
            <a:r>
              <a:rPr lang="en-US" sz="3200"/>
              <a:t>.</a:t>
            </a:r>
          </a:p>
          <a:p>
            <a:endParaRPr lang="en-US" sz="3200"/>
          </a:p>
          <a:p>
            <a:r>
              <a:rPr lang="en-US" sz="3200" err="1"/>
              <a:t>dīghā</a:t>
            </a:r>
            <a:r>
              <a:rPr lang="en-US" sz="3200"/>
              <a:t> </a:t>
            </a:r>
            <a:r>
              <a:rPr lang="en-US" sz="3200" err="1"/>
              <a:t>jāgarato</a:t>
            </a:r>
            <a:r>
              <a:rPr lang="en-US" sz="3200"/>
              <a:t> </a:t>
            </a:r>
            <a:r>
              <a:rPr lang="en-US" sz="3200" err="1"/>
              <a:t>ratti</a:t>
            </a:r>
            <a:r>
              <a:rPr lang="en-US" sz="3200"/>
              <a:t>, </a:t>
            </a:r>
            <a:r>
              <a:rPr lang="en-US" sz="3200" err="1"/>
              <a:t>dīghaṃ</a:t>
            </a:r>
            <a:r>
              <a:rPr lang="en-US" sz="3200"/>
              <a:t> </a:t>
            </a:r>
            <a:r>
              <a:rPr lang="en-US" sz="3200" err="1"/>
              <a:t>santassa</a:t>
            </a:r>
            <a:r>
              <a:rPr lang="en-US" sz="3200"/>
              <a:t> </a:t>
            </a:r>
            <a:r>
              <a:rPr lang="en-US" sz="3200" err="1"/>
              <a:t>yojanaṃ</a:t>
            </a:r>
            <a:r>
              <a:rPr lang="en-US" sz="3200"/>
              <a:t>. </a:t>
            </a:r>
          </a:p>
          <a:p>
            <a:r>
              <a:rPr lang="en-US" sz="3200" err="1"/>
              <a:t>dīgho</a:t>
            </a:r>
            <a:r>
              <a:rPr lang="en-US" sz="3200"/>
              <a:t> </a:t>
            </a:r>
            <a:r>
              <a:rPr lang="en-US" sz="3200" err="1"/>
              <a:t>bālānaṃ</a:t>
            </a:r>
            <a:r>
              <a:rPr lang="en-US" sz="3200"/>
              <a:t> </a:t>
            </a:r>
            <a:r>
              <a:rPr lang="en-US" sz="3200" err="1"/>
              <a:t>saṃsāro</a:t>
            </a:r>
            <a:r>
              <a:rPr lang="en-US" sz="3200"/>
              <a:t>, </a:t>
            </a:r>
            <a:r>
              <a:rPr lang="en-US" sz="3200" err="1"/>
              <a:t>saddhammaṃ</a:t>
            </a:r>
            <a:r>
              <a:rPr lang="en-US" sz="3200"/>
              <a:t> </a:t>
            </a:r>
            <a:r>
              <a:rPr lang="en-US" sz="3200" err="1"/>
              <a:t>avijānataṃ</a:t>
            </a:r>
            <a:endParaRPr lang="en-US" sz="320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5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BC25D"/>
                </a:solidFill>
              </a:rPr>
              <a:t>	TỪ VỰNG ĐOẠN KINH 3 (</a:t>
            </a:r>
            <a:r>
              <a:rPr lang="en-US" err="1">
                <a:solidFill>
                  <a:srgbClr val="FBC25D"/>
                </a:solidFill>
              </a:rPr>
              <a:t>Dhp</a:t>
            </a:r>
            <a:r>
              <a:rPr lang="en-US">
                <a:solidFill>
                  <a:srgbClr val="FBC25D"/>
                </a:solidFill>
              </a:rPr>
              <a:t>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27391"/>
              </p:ext>
            </p:extLst>
          </p:nvPr>
        </p:nvGraphicFramePr>
        <p:xfrm>
          <a:off x="838200" y="1984317"/>
          <a:ext cx="10515600" cy="46975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Pamādo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dễ duôi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Maghavā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 hiệu của vua trời Đế Thích [chủ cách số ít của Maghavant]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Vị trời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Seṭṭhatā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Địa vị đứng đầu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Gata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 đến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Quá phân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Pasaṃsati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Khen ngợi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Động, hiện tại,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Garahita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Bị chê trách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Quá phân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Sadā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Luôn luôn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Yathā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Như là/giống như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Cũng như, như vậy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BC25D"/>
                </a:solidFill>
              </a:rPr>
              <a:t>	TỪ VỰNG ĐOẠN KINH 3 (</a:t>
            </a:r>
            <a:r>
              <a:rPr lang="en-US" err="1">
                <a:solidFill>
                  <a:srgbClr val="FBC25D"/>
                </a:solidFill>
              </a:rPr>
              <a:t>Dhp</a:t>
            </a:r>
            <a:r>
              <a:rPr lang="en-US">
                <a:solidFill>
                  <a:srgbClr val="FBC25D"/>
                </a:solidFill>
              </a:rPr>
              <a:t>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30538"/>
              </p:ext>
            </p:extLst>
          </p:nvPr>
        </p:nvGraphicFramePr>
        <p:xfrm>
          <a:off x="838200" y="1984317"/>
          <a:ext cx="10515600" cy="44325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Rucira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Xinh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đẹp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Pupphaṃ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Bông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hoa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Vaṇṇavanta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đẹp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Gandhaka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mùi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hương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Evaṃ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Như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vậy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Subhāsita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khéo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nói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Vācā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Lời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nói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nữ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Phala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 kết quả, có lợi ích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Hoti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Thì, là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Kubbanta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 thực hành, người làm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phân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1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BC25D"/>
                </a:solidFill>
              </a:rPr>
              <a:t>	TỪ VỰNG ĐOẠN KINH 3 (</a:t>
            </a:r>
            <a:r>
              <a:rPr lang="en-US" err="1">
                <a:solidFill>
                  <a:srgbClr val="FBC25D"/>
                </a:solidFill>
              </a:rPr>
              <a:t>Dhp</a:t>
            </a:r>
            <a:r>
              <a:rPr lang="en-US">
                <a:solidFill>
                  <a:srgbClr val="FBC25D"/>
                </a:solidFill>
              </a:rPr>
              <a:t>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685551"/>
              </p:ext>
            </p:extLst>
          </p:nvPr>
        </p:nvGraphicFramePr>
        <p:xfrm>
          <a:off x="838200" y="1984317"/>
          <a:ext cx="10515600" cy="3794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Dīgha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Dài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Jāgaranta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 thức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 phân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Ratti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Buổi tối/đêm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 mệt mỏi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Yojanaṃ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Đơn vị khoảng cách – khoảng 7 dặm Anh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Bālo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 ngu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Saṃsāro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Vòng luân hồi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Saddhammo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Chánh Pháp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Vijānanta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 biết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phân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7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err="1">
                <a:solidFill>
                  <a:srgbClr val="FBC25D"/>
                </a:solidFill>
              </a:rPr>
              <a:t>Đoạn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kinh</a:t>
            </a:r>
            <a:r>
              <a:rPr lang="en-US" dirty="0">
                <a:solidFill>
                  <a:srgbClr val="FBC25D"/>
                </a:solidFill>
              </a:rPr>
              <a:t> 4 (</a:t>
            </a:r>
            <a:r>
              <a:rPr lang="en-US" dirty="0" err="1">
                <a:solidFill>
                  <a:srgbClr val="FBC25D"/>
                </a:solidFill>
              </a:rPr>
              <a:t>KhD</a:t>
            </a:r>
            <a:r>
              <a:rPr lang="en-US" dirty="0">
                <a:solidFill>
                  <a:srgbClr val="FBC25D"/>
                </a:solidFill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250039" y="1421794"/>
            <a:ext cx="9765587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bāhusaccañ</a:t>
            </a:r>
            <a:r>
              <a:rPr lang="en-US" sz="3200" dirty="0"/>
              <a:t> ca </a:t>
            </a:r>
            <a:r>
              <a:rPr lang="en-US" sz="3200" dirty="0" err="1"/>
              <a:t>sippañca</a:t>
            </a:r>
            <a:r>
              <a:rPr lang="en-US" sz="3200" dirty="0"/>
              <a:t>, </a:t>
            </a:r>
            <a:r>
              <a:rPr lang="en-US" sz="3200" dirty="0" err="1"/>
              <a:t>vinayo</a:t>
            </a:r>
            <a:r>
              <a:rPr lang="en-US" sz="3200" dirty="0"/>
              <a:t> ca </a:t>
            </a:r>
            <a:r>
              <a:rPr lang="en-US" sz="3200" dirty="0" err="1"/>
              <a:t>susikkhito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subhāsitā</a:t>
            </a:r>
            <a:r>
              <a:rPr lang="en-US" sz="3200" dirty="0"/>
              <a:t> ca </a:t>
            </a:r>
            <a:r>
              <a:rPr lang="en-US" sz="3200" dirty="0" err="1"/>
              <a:t>yā</a:t>
            </a:r>
            <a:r>
              <a:rPr lang="en-US" sz="3200" dirty="0"/>
              <a:t> </a:t>
            </a:r>
            <a:r>
              <a:rPr lang="en-US" sz="3200" dirty="0" err="1"/>
              <a:t>vācā</a:t>
            </a:r>
            <a:r>
              <a:rPr lang="en-US" sz="3200" dirty="0"/>
              <a:t>, </a:t>
            </a:r>
            <a:r>
              <a:rPr lang="en-US" sz="3200" dirty="0" err="1"/>
              <a:t>etaṃ</a:t>
            </a:r>
            <a:r>
              <a:rPr lang="en-US" sz="3200" dirty="0"/>
              <a:t> </a:t>
            </a:r>
            <a:r>
              <a:rPr lang="en-US" sz="3200" dirty="0" err="1"/>
              <a:t>maṃgalamuttamaṃ</a:t>
            </a:r>
            <a:endParaRPr lang="en-US" sz="3200" dirty="0"/>
          </a:p>
          <a:p>
            <a:r>
              <a:rPr lang="en-US" sz="3200" dirty="0"/>
              <a:t> </a:t>
            </a:r>
          </a:p>
          <a:p>
            <a:r>
              <a:rPr lang="en-US" sz="3200" dirty="0" err="1"/>
              <a:t>dānañca</a:t>
            </a:r>
            <a:r>
              <a:rPr lang="en-US" sz="3200" dirty="0"/>
              <a:t> </a:t>
            </a:r>
            <a:r>
              <a:rPr lang="en-US" sz="3200" dirty="0" err="1"/>
              <a:t>dhammacariyā</a:t>
            </a:r>
            <a:r>
              <a:rPr lang="en-US" sz="3200" dirty="0"/>
              <a:t> ca, </a:t>
            </a:r>
            <a:r>
              <a:rPr lang="en-US" sz="3200" dirty="0" err="1"/>
              <a:t>ñātakānañca</a:t>
            </a:r>
            <a:r>
              <a:rPr lang="en-US" sz="3200" dirty="0"/>
              <a:t> </a:t>
            </a:r>
            <a:r>
              <a:rPr lang="en-US" sz="3200" dirty="0" err="1"/>
              <a:t>saṃgaho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anavajjāni</a:t>
            </a:r>
            <a:r>
              <a:rPr lang="en-US" sz="3200" dirty="0"/>
              <a:t> </a:t>
            </a:r>
            <a:r>
              <a:rPr lang="en-US" sz="3200" dirty="0" err="1"/>
              <a:t>kammāni</a:t>
            </a:r>
            <a:r>
              <a:rPr lang="en-US" sz="3200" dirty="0"/>
              <a:t>, </a:t>
            </a:r>
            <a:r>
              <a:rPr lang="en-US" sz="3200" dirty="0" err="1"/>
              <a:t>etaṃ</a:t>
            </a:r>
            <a:r>
              <a:rPr lang="en-US" sz="3200" dirty="0"/>
              <a:t> </a:t>
            </a:r>
            <a:r>
              <a:rPr lang="en-US" sz="3200" dirty="0" err="1"/>
              <a:t>maṃgalamuttamaṃ</a:t>
            </a:r>
            <a:endParaRPr lang="en-US" sz="3200" dirty="0"/>
          </a:p>
          <a:p>
            <a:r>
              <a:rPr lang="en-US" sz="3200" dirty="0"/>
              <a:t> </a:t>
            </a:r>
          </a:p>
          <a:p>
            <a:r>
              <a:rPr lang="en-US" sz="3200" dirty="0" err="1"/>
              <a:t>ārati</a:t>
            </a:r>
            <a:r>
              <a:rPr lang="en-US" sz="3200" dirty="0"/>
              <a:t> </a:t>
            </a:r>
            <a:r>
              <a:rPr lang="en-US" sz="3200" dirty="0" err="1"/>
              <a:t>virati</a:t>
            </a:r>
            <a:r>
              <a:rPr lang="en-US" sz="3200" dirty="0"/>
              <a:t> </a:t>
            </a:r>
            <a:r>
              <a:rPr lang="en-US" sz="3200" dirty="0" err="1"/>
              <a:t>pāpā</a:t>
            </a:r>
            <a:r>
              <a:rPr lang="en-US" sz="3200" dirty="0"/>
              <a:t>, </a:t>
            </a:r>
            <a:r>
              <a:rPr lang="en-US" sz="3200" dirty="0" err="1"/>
              <a:t>majjapānā</a:t>
            </a:r>
            <a:r>
              <a:rPr lang="en-US" sz="3200" dirty="0"/>
              <a:t> ca </a:t>
            </a:r>
            <a:r>
              <a:rPr lang="en-US" sz="3200" dirty="0" err="1"/>
              <a:t>saṃyamo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appamādo</a:t>
            </a:r>
            <a:r>
              <a:rPr lang="en-US" sz="3200" dirty="0"/>
              <a:t> ca </a:t>
            </a:r>
            <a:r>
              <a:rPr lang="en-US" sz="3200" dirty="0" err="1"/>
              <a:t>dhammesu</a:t>
            </a:r>
            <a:r>
              <a:rPr lang="en-US" sz="3200" dirty="0"/>
              <a:t>, </a:t>
            </a:r>
            <a:r>
              <a:rPr lang="en-US" sz="3200" dirty="0" err="1"/>
              <a:t>etaṃ</a:t>
            </a:r>
            <a:r>
              <a:rPr lang="en-US" sz="3200" dirty="0"/>
              <a:t> </a:t>
            </a:r>
            <a:r>
              <a:rPr lang="en-US" sz="3200" dirty="0" err="1"/>
              <a:t>maṃgalamuttamaṃ</a:t>
            </a:r>
            <a:r>
              <a:rPr lang="en-US" sz="3200" dirty="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7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1875</Words>
  <Application>Microsoft Office PowerPoint</Application>
  <PresentationFormat>Widescreen</PresentationFormat>
  <Paragraphs>582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Tw Cen MT</vt:lpstr>
      <vt:lpstr>Office Theme</vt:lpstr>
      <vt:lpstr>PowerPoint Presentation</vt:lpstr>
      <vt:lpstr>5. 9. CÁI NÀY, KHÔNG PHẢI CÁI KIA</vt:lpstr>
      <vt:lpstr>5. 10. Sống bằng</vt:lpstr>
      <vt:lpstr> Đoạn kinh 3 (Dhp)</vt:lpstr>
      <vt:lpstr> Đoạn kinh 3 (Dhp)</vt:lpstr>
      <vt:lpstr> TỪ VỰNG ĐOẠN KINH 3 (Dhp)</vt:lpstr>
      <vt:lpstr> TỪ VỰNG ĐOẠN KINH 3 (Dhp)</vt:lpstr>
      <vt:lpstr> TỪ VỰNG ĐOẠN KINH 3 (Dhp)</vt:lpstr>
      <vt:lpstr> Đoạn kinh 4 (KhD)</vt:lpstr>
      <vt:lpstr> Đoạn kinh 4 (SN)</vt:lpstr>
      <vt:lpstr> TỪ VỰNG ĐOẠN KINH 4 (SN)</vt:lpstr>
      <vt:lpstr> TỪ VỰNG ĐOẠN KINH 6</vt:lpstr>
      <vt:lpstr> TỪ VỰNG ĐOẠN KINH 6</vt:lpstr>
      <vt:lpstr> TỪ VỰNG ĐOẠN KINH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THỜI KHOÁ ĐỌC HIỂU VĂN TỰ PALI</dc:title>
  <dc:creator>Luong Gia Huy</dc:creator>
  <cp:lastModifiedBy>Khanh Huynh</cp:lastModifiedBy>
  <cp:revision>331</cp:revision>
  <dcterms:created xsi:type="dcterms:W3CDTF">2019-07-07T09:47:49Z</dcterms:created>
  <dcterms:modified xsi:type="dcterms:W3CDTF">2020-11-14T02:25:19Z</dcterms:modified>
</cp:coreProperties>
</file>