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0" r:id="rId2"/>
    <p:sldId id="421" r:id="rId3"/>
    <p:sldId id="422" r:id="rId4"/>
    <p:sldId id="423" r:id="rId5"/>
    <p:sldId id="424" r:id="rId6"/>
    <p:sldId id="370" r:id="rId7"/>
    <p:sldId id="475" r:id="rId8"/>
    <p:sldId id="476" r:id="rId9"/>
    <p:sldId id="477" r:id="rId10"/>
    <p:sldId id="265" r:id="rId11"/>
    <p:sldId id="425" r:id="rId12"/>
    <p:sldId id="452" r:id="rId13"/>
    <p:sldId id="456" r:id="rId14"/>
    <p:sldId id="457" r:id="rId15"/>
    <p:sldId id="458" r:id="rId16"/>
    <p:sldId id="459" r:id="rId17"/>
    <p:sldId id="317" r:id="rId18"/>
    <p:sldId id="462" r:id="rId19"/>
    <p:sldId id="429" r:id="rId20"/>
    <p:sldId id="463" r:id="rId21"/>
    <p:sldId id="464" r:id="rId22"/>
    <p:sldId id="478" r:id="rId23"/>
    <p:sldId id="482" r:id="rId24"/>
    <p:sldId id="483" r:id="rId25"/>
    <p:sldId id="479" r:id="rId26"/>
    <p:sldId id="484" r:id="rId27"/>
    <p:sldId id="480" r:id="rId28"/>
    <p:sldId id="486" r:id="rId29"/>
    <p:sldId id="481" r:id="rId30"/>
    <p:sldId id="485" r:id="rId31"/>
    <p:sldId id="4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**Bài Học 6.4**" id="{CAACD75F-080C-43B6-90D3-8EAF6FDCFCCD}">
          <p14:sldIdLst>
            <p14:sldId id="290"/>
          </p14:sldIdLst>
        </p14:section>
        <p14:section name="Saddhiṃ và Parivuta" id="{392CF503-4AE6-4C44-B3FC-147F3DB053A2}">
          <p14:sldIdLst>
            <p14:sldId id="421"/>
          </p14:sldIdLst>
        </p14:section>
        <p14:section name="-thānaṃ và -dhamma" id="{B3C12D8D-59D0-4BD7-9A82-39194C6C3FB8}">
          <p14:sldIdLst>
            <p14:sldId id="422"/>
          </p14:sldIdLst>
        </p14:section>
        <p14:section name="Vị trí cách" id="{7733C901-0AC0-4578-A112-E3513C1AB7A7}">
          <p14:sldIdLst>
            <p14:sldId id="423"/>
          </p14:sldIdLst>
        </p14:section>
        <p14:section name="Hợp âm" id="{C392AADC-BD20-4DF2-AAC7-03330188B0A0}">
          <p14:sldIdLst>
            <p14:sldId id="424"/>
          </p14:sldIdLst>
        </p14:section>
        <p14:section name="Đoạn Kinh 9 (A.N)" id="{DD2F872E-39A3-4815-95CC-6199B0257FDA}">
          <p14:sldIdLst>
            <p14:sldId id="370"/>
            <p14:sldId id="475"/>
            <p14:sldId id="476"/>
            <p14:sldId id="477"/>
            <p14:sldId id="265"/>
            <p14:sldId id="425"/>
            <p14:sldId id="452"/>
            <p14:sldId id="456"/>
            <p14:sldId id="457"/>
            <p14:sldId id="458"/>
            <p14:sldId id="459"/>
            <p14:sldId id="317"/>
          </p14:sldIdLst>
        </p14:section>
        <p14:section name="Đoạn Kinh 10 (Dhp)" id="{77FF58A7-AE17-48B0-9841-1AC1374155F6}">
          <p14:sldIdLst>
            <p14:sldId id="462"/>
            <p14:sldId id="429"/>
            <p14:sldId id="463"/>
            <p14:sldId id="464"/>
          </p14:sldIdLst>
        </p14:section>
        <p14:section name="BÀI ĐỌC THÊM" id="{4B1CA84D-9211-48F3-A9CC-E6736171BEF7}">
          <p14:sldIdLst>
            <p14:sldId id="478"/>
            <p14:sldId id="482"/>
            <p14:sldId id="483"/>
            <p14:sldId id="479"/>
            <p14:sldId id="484"/>
            <p14:sldId id="480"/>
            <p14:sldId id="486"/>
            <p14:sldId id="481"/>
            <p14:sldId id="485"/>
            <p14:sldId id="4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FBC25D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3304" autoAdjust="0"/>
  </p:normalViewPr>
  <p:slideViewPr>
    <p:cSldViewPr snapToGrid="0">
      <p:cViewPr varScale="1">
        <p:scale>
          <a:sx n="118" d="100"/>
          <a:sy n="118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A NEW COURSE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6.4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014260"/>
              </p:ext>
            </p:extLst>
          </p:nvPr>
        </p:nvGraphicFramePr>
        <p:xfrm>
          <a:off x="652272" y="1865445"/>
          <a:ext cx="10887455" cy="458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3356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7472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7320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36617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Rồi, thì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Quả thực, thực sự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235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ññatara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Gì đó, nào đó [phiếm định]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Brāhmaṇo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Bà La Môn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Yena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 nơi nào [dụng cụ cách, số ít, trung tính của ya]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Bhagavant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Thế Tôn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Tena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 nơi đó [dụng cụ cách, số ít, trung tính của sa/ta]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xưng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Upasaṅkami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Đi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bất định, chủ động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Upasaṅkamitvā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Đi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Saddhiṃ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Với [kết hợp danh từ dụng cụ cách]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736017"/>
              </p:ext>
            </p:extLst>
          </p:nvPr>
        </p:nvGraphicFramePr>
        <p:xfrm>
          <a:off x="838200" y="1825516"/>
          <a:ext cx="10579609" cy="47384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21718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3258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7099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67623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Sammodi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Chào xã giao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bất định, chủ động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Ekamantaṃ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Ở một bên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Nisīdi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Ngồi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xuống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bất định, chủ động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714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Nisinna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Ngồi xuống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574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So/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taṃ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Eso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etaṃ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nhân xưng/chỉ định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Etad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Etad = etaṃ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nhân xưng/chỉ định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574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Avoca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[A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avoca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B] = [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B],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[A, B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đều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bất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476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Sandiṭṭhika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 tiền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Dhammo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Pháp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Bho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Thưa Ngài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ngữ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39528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5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780542"/>
              </p:ext>
            </p:extLst>
          </p:nvPr>
        </p:nvGraphicFramePr>
        <p:xfrm>
          <a:off x="838200" y="1979614"/>
          <a:ext cx="10515600" cy="46023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1429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25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Gotamo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Tên riêng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6373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Vuccati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gọi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[A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vuccati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B] = [A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gọi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B],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[A]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[B]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đều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cách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bị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924298"/>
                  </a:ext>
                </a:extLst>
              </a:tr>
              <a:tr h="6373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Kittāvatā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Trong phương diện nào, trong chừng mực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368949"/>
                  </a:ext>
                </a:extLst>
              </a:tr>
              <a:tr h="325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Thế thì, bây giờ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25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Tena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Với trường hợp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Đặc ngữ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25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Quả thực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25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aññevettha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Taṃ + eva + ettha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25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Chính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25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Ettha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Ở đây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6373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Paṭipucchati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Hỏi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phản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vấn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1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2944"/>
              </p:ext>
            </p:extLst>
          </p:nvPr>
        </p:nvGraphicFramePr>
        <p:xfrm>
          <a:off x="838200" y="1844524"/>
          <a:ext cx="10515600" cy="4775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0578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athā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Khi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62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Ngươi, bạn [gián bổ, sở hữu, dụng cụ cách, số ít]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nhân xưng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924298"/>
                  </a:ext>
                </a:extLst>
              </a:tr>
              <a:tr h="62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hamati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Phù hợp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368949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athā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Khi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Naṃ = taṃ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nhân xưng/chỉ định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62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Byākaroti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Trả lời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Như thế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Ko/k</a:t>
                      </a: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iṃ</a:t>
                      </a: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/kā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Cái gì, người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nghi vấn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624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Maññati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12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Santa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phân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274127"/>
              </p:ext>
            </p:extLst>
          </p:nvPr>
        </p:nvGraphicFramePr>
        <p:xfrm>
          <a:off x="838200" y="1844524"/>
          <a:ext cx="10515600" cy="4889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47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Và, hoặc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jjhattaṃ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Bên trong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924298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Rāgo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Tham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368949"/>
                  </a:ext>
                </a:extLst>
              </a:tr>
              <a:tr h="485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Atthi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Có,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85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Tôi [gián bổ, sở hữu, dụng cụ, trực bổ cách, số ít]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nhân xưng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9710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ajānāti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Biết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[A pajānāti B] = [Biết A rằng B], trong đó, [A] là danh từ trực bổ cách, [B] là một mệnh đề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Không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Vâng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Khi nào, trong chừng mực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154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Quả thực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0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28055"/>
              </p:ext>
            </p:extLst>
          </p:nvPr>
        </p:nvGraphicFramePr>
        <p:xfrm>
          <a:off x="838200" y="1844523"/>
          <a:ext cx="10515600" cy="46527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7047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Ngươi, bạn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nhân xưng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Như vậy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924298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Và, cũng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368949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Doso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Kāyo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Sandosaṃ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Ô nhiễm, phiền não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Vacī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Lời 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Tâm, ý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Abhikkanta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Kỳ diệu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205571"/>
              </p:ext>
            </p:extLst>
          </p:nvPr>
        </p:nvGraphicFramePr>
        <p:xfrm>
          <a:off x="838200" y="2134861"/>
          <a:ext cx="10515600" cy="41082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3847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78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Upāsako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Cận sự nam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78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Bhavaṃ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Ngài [chủ cách, số ít]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nhân xưng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924298"/>
                  </a:ext>
                </a:extLst>
              </a:tr>
              <a:tr h="6977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Dhāreti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Nhận, chấp nhận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368949"/>
                  </a:ext>
                </a:extLst>
              </a:tr>
              <a:tr h="478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Ajjatagge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 nay trở đi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78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Pāṇupetaṃ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Cho đến trọn đời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78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Saraṇaṃ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Sự nương nhờ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78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Gata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Đi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phân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9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89077"/>
              </p:ext>
            </p:extLst>
          </p:nvPr>
        </p:nvGraphicFramePr>
        <p:xfrm>
          <a:off x="972313" y="1979614"/>
          <a:ext cx="10381487" cy="3998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7863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STT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Điểm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Ngữ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pháp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Tổng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quát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Đoạn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kinh</a:t>
                      </a:r>
                      <a:r>
                        <a:rPr lang="en-US" sz="2800" dirty="0">
                          <a:effectLst/>
                        </a:rPr>
                        <a:t> 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145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Trực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cảm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thán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 Pali, tính từ hay danh từ trực bổ cách [thường là số ít] có thể dùng làm lời cảm thán – tức kiêm nhiệm một chức năng cơ bản của hô cách.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Abhikkantaṃ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</a:t>
            </a:r>
            <a:r>
              <a:rPr lang="en-US" dirty="0" err="1">
                <a:solidFill>
                  <a:srgbClr val="FBC25D"/>
                </a:solidFill>
              </a:rPr>
              <a:t>Dhp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202057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3300" dirty="0">
                <a:solidFill>
                  <a:schemeClr val="tx1"/>
                </a:solidFill>
                <a:latin typeface="Arial" panose="020B0604020202020204" pitchFamily="34" charset="0"/>
              </a:rPr>
              <a:t>Manujassa pamattacārino - taṇhā vaḍḍhati māluvā viya;</a:t>
            </a: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7338" marR="202057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so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palavatī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hurāhuraṃ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-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phalamicchaṃ’va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vanasmi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vānaro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marL="287338" marR="202057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7338" marR="202057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Yaṃ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esā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sahatī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jammī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taṇhā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loke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visattikā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287338" marR="202057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sokā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tassa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pavaḍḍhanti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abhivaḍḍhaṃ’va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bīraṇaṃ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87338" marR="202057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endParaRPr lang="en-US" sz="3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7338" marR="202057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Yo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c’etaṃ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sahatī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jammiṃ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-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taṇhaṃ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loke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duraccayaṃ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sokā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tamhā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papatanti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-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udabindu’va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Arial" panose="020B0604020202020204" pitchFamily="34" charset="0"/>
              </a:rPr>
              <a:t>pokkharā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14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508152"/>
              </p:ext>
            </p:extLst>
          </p:nvPr>
        </p:nvGraphicFramePr>
        <p:xfrm>
          <a:off x="486156" y="1966594"/>
          <a:ext cx="11219688" cy="46262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3193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12496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6888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80231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89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anujo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89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Pamatta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Dễ duôi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89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ārin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Sống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89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Taṇhā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Sự khao khát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89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Vaḍḍhati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Tăng trưởng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89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Māluvā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loài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dây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89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Viya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Giống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như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6403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So/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taṃ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Eso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etaṃ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ấy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ấy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nhân xưng/chỉ định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89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Palavati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nổi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bồng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bềnh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89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Huraṃ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Cõi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trung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BC25D"/>
                </a:solidFill>
              </a:rPr>
              <a:t>5.	</a:t>
            </a:r>
            <a:r>
              <a:rPr lang="vi-VN" sz="4000" dirty="0">
                <a:solidFill>
                  <a:srgbClr val="FBC2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 SADDHIṂ VÀ PARIVUTA</a:t>
            </a:r>
            <a:endParaRPr lang="en-US" sz="4000" dirty="0">
              <a:solidFill>
                <a:srgbClr val="FBC2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433" y="1421794"/>
            <a:ext cx="9555205" cy="5174078"/>
          </a:xfrm>
        </p:spPr>
        <p:txBody>
          <a:bodyPr>
            <a:noAutofit/>
          </a:bodyPr>
          <a:lstStyle/>
          <a:p>
            <a:r>
              <a:rPr lang="en-US" b="1" dirty="0" err="1">
                <a:highlight>
                  <a:srgbClr val="FBC25D"/>
                </a:highlight>
              </a:rPr>
              <a:t>saddhiṃ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parivuta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b="1" dirty="0"/>
              <a:t> [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]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 </a:t>
            </a:r>
            <a:r>
              <a:rPr lang="en-US" b="1" dirty="0" err="1">
                <a:highlight>
                  <a:srgbClr val="FBC25D"/>
                </a:highlight>
              </a:rPr>
              <a:t>Saddhiṃ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.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parivuta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[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],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 </a:t>
            </a:r>
          </a:p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dirty="0"/>
              <a:t>:</a:t>
            </a:r>
            <a:endParaRPr lang="vi-VN" dirty="0"/>
          </a:p>
          <a:p>
            <a:r>
              <a:rPr lang="en-US" b="1" dirty="0" err="1">
                <a:highlight>
                  <a:srgbClr val="FBC25D"/>
                </a:highlight>
              </a:rPr>
              <a:t>brāmaṇo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cattāri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mānavakasatehi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parivuto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Vị</a:t>
            </a:r>
            <a:r>
              <a:rPr lang="en-US" i="1" dirty="0"/>
              <a:t> </a:t>
            </a:r>
            <a:r>
              <a:rPr lang="en-US" i="1" dirty="0" err="1"/>
              <a:t>Bà</a:t>
            </a:r>
            <a:r>
              <a:rPr lang="en-US" i="1" dirty="0"/>
              <a:t> La </a:t>
            </a:r>
            <a:r>
              <a:rPr lang="en-US" i="1" dirty="0" err="1"/>
              <a:t>Môn</a:t>
            </a:r>
            <a:r>
              <a:rPr lang="en-US" i="1" dirty="0"/>
              <a:t> </a:t>
            </a:r>
            <a:r>
              <a:rPr lang="en-US" i="1" dirty="0" err="1"/>
              <a:t>cùng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[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đi</a:t>
            </a:r>
            <a:r>
              <a:rPr lang="en-US" i="1" dirty="0"/>
              <a:t> </a:t>
            </a:r>
            <a:r>
              <a:rPr lang="en-US" i="1" dirty="0" err="1"/>
              <a:t>kèm</a:t>
            </a:r>
            <a:r>
              <a:rPr lang="en-US" i="1" dirty="0"/>
              <a:t> </a:t>
            </a:r>
            <a:r>
              <a:rPr lang="en-US" i="1" dirty="0" err="1"/>
              <a:t>bởi</a:t>
            </a:r>
            <a:r>
              <a:rPr lang="en-US" i="1" dirty="0"/>
              <a:t>] </a:t>
            </a:r>
            <a:r>
              <a:rPr lang="en-US" i="1" dirty="0" err="1"/>
              <a:t>bốn</a:t>
            </a:r>
            <a:r>
              <a:rPr lang="en-US" i="1" dirty="0"/>
              <a:t> </a:t>
            </a:r>
            <a:r>
              <a:rPr lang="en-US" i="1" dirty="0" err="1"/>
              <a:t>trăm</a:t>
            </a:r>
            <a:r>
              <a:rPr lang="en-US" i="1" dirty="0"/>
              <a:t> </a:t>
            </a:r>
            <a:r>
              <a:rPr lang="en-US" i="1" dirty="0" err="1"/>
              <a:t>thanh</a:t>
            </a:r>
            <a:r>
              <a:rPr lang="en-US" i="1" dirty="0"/>
              <a:t> </a:t>
            </a:r>
            <a:r>
              <a:rPr lang="en-US" i="1" dirty="0" err="1"/>
              <a:t>niên</a:t>
            </a:r>
            <a:r>
              <a:rPr lang="en-US" i="1" dirty="0"/>
              <a:t>…</a:t>
            </a:r>
            <a:endParaRPr lang="vi-VN" i="1" dirty="0"/>
          </a:p>
          <a:p>
            <a:r>
              <a:rPr lang="en-US" dirty="0"/>
              <a:t>	</a:t>
            </a:r>
            <a:endParaRPr lang="vi-VN" dirty="0"/>
          </a:p>
          <a:p>
            <a:r>
              <a:rPr lang="en-US" b="1" dirty="0" err="1">
                <a:highlight>
                  <a:srgbClr val="FBC25D"/>
                </a:highlight>
              </a:rPr>
              <a:t>bhikkhusaṃghena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saddhiṃ</a:t>
            </a:r>
            <a:endParaRPr lang="en-US" b="1" dirty="0">
              <a:highlight>
                <a:srgbClr val="FBC25D"/>
              </a:highlight>
            </a:endParaRPr>
          </a:p>
          <a:p>
            <a:r>
              <a:rPr lang="en-US" i="1" dirty="0" err="1"/>
              <a:t>cùng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hội</a:t>
            </a:r>
            <a:r>
              <a:rPr lang="en-US" i="1" dirty="0"/>
              <a:t> 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tỳ</a:t>
            </a:r>
            <a:r>
              <a:rPr lang="en-US" i="1" dirty="0"/>
              <a:t> </a:t>
            </a:r>
            <a:r>
              <a:rPr lang="en-US" i="1" dirty="0" err="1"/>
              <a:t>kheo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193616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302298"/>
              </p:ext>
            </p:extLst>
          </p:nvPr>
        </p:nvGraphicFramePr>
        <p:xfrm>
          <a:off x="486156" y="1966595"/>
          <a:ext cx="11219688" cy="464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3193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12496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6888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Phalaṃ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Trái cây, quả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Icchanta/icchantā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Mong ước, khát khao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Giống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như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</a:t>
                      </a: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anaṃ 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Rừng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Vānaro 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 khỉ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Yo/yaṃ/yā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 mà, vật mà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Mà người ấy, mà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ahati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Vượt qua, chiến thắng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Jamma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Tầm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thường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jammī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nữ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ít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Loko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Thế gian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Visattikā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Sự dính mắc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nữ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7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803135"/>
              </p:ext>
            </p:extLst>
          </p:nvPr>
        </p:nvGraphicFramePr>
        <p:xfrm>
          <a:off x="486156" y="1966594"/>
          <a:ext cx="11219688" cy="4379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3193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12496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6888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27632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2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Soko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Nỗi đau khổ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2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avaḍḍhati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Phát triển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42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bhivaḍḍha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Tăng trưởng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2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Bīraṇaṃ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Một loại cỏ thơm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2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Và, hoặc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2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Duraccaya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Khó vượt qua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2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Papatati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khỏi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42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Udabindu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Giọt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nước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4279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Pokkharaṃ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Hoa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trung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8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44237"/>
            <a:ext cx="9697076" cy="1754326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Jātabhūmiyā</a:t>
            </a:r>
            <a:r>
              <a:rPr lang="en-US" sz="3600" dirty="0"/>
              <a:t> </a:t>
            </a:r>
            <a:r>
              <a:rPr lang="en-US" sz="3600" dirty="0" err="1"/>
              <a:t>dhūmo</a:t>
            </a:r>
            <a:r>
              <a:rPr lang="en-US" sz="3600" dirty="0"/>
              <a:t> </a:t>
            </a:r>
            <a:r>
              <a:rPr lang="en-US" sz="3600" dirty="0" err="1"/>
              <a:t>bhavati</a:t>
            </a:r>
            <a:r>
              <a:rPr lang="en-US" sz="3600" dirty="0"/>
              <a:t> </a:t>
            </a:r>
            <a:r>
              <a:rPr lang="en-US" sz="3600" dirty="0" err="1"/>
              <a:t>aggismā</a:t>
            </a:r>
            <a:r>
              <a:rPr lang="en-US" sz="3600" dirty="0"/>
              <a:t> </a:t>
            </a:r>
            <a:r>
              <a:rPr lang="en-US" sz="3600" dirty="0" err="1"/>
              <a:t>ujjalataro</a:t>
            </a:r>
            <a:r>
              <a:rPr lang="en-US" sz="3600" dirty="0"/>
              <a:t> </a:t>
            </a:r>
            <a:r>
              <a:rPr lang="en-US" sz="3600" dirty="0" err="1"/>
              <a:t>ajātabhūmīsu</a:t>
            </a:r>
            <a:r>
              <a:rPr lang="en-US" sz="3600" dirty="0"/>
              <a:t> // </a:t>
            </a:r>
            <a:r>
              <a:rPr lang="en-US" sz="3600" dirty="0" err="1"/>
              <a:t>jātabhūmiyā</a:t>
            </a:r>
            <a:r>
              <a:rPr lang="en-US" sz="3600" dirty="0"/>
              <a:t> </a:t>
            </a:r>
            <a:r>
              <a:rPr lang="en-US" sz="3600" dirty="0" err="1"/>
              <a:t>dhūmo</a:t>
            </a:r>
            <a:r>
              <a:rPr lang="en-US" sz="3600" dirty="0"/>
              <a:t> </a:t>
            </a:r>
            <a:r>
              <a:rPr lang="en-US" sz="3600" dirty="0" err="1"/>
              <a:t>ahū</a:t>
            </a:r>
            <a:r>
              <a:rPr lang="en-US" sz="3600" dirty="0"/>
              <a:t> </a:t>
            </a:r>
            <a:r>
              <a:rPr lang="en-US" sz="3600" dirty="0" err="1"/>
              <a:t>aggismā</a:t>
            </a:r>
            <a:r>
              <a:rPr lang="en-US" sz="3600" dirty="0"/>
              <a:t> </a:t>
            </a:r>
            <a:r>
              <a:rPr lang="en-US" sz="3600" dirty="0" err="1"/>
              <a:t>ujjalataro</a:t>
            </a:r>
            <a:r>
              <a:rPr lang="en-US" sz="3600" dirty="0"/>
              <a:t> </a:t>
            </a:r>
            <a:r>
              <a:rPr lang="en-US" sz="3600" dirty="0" err="1"/>
              <a:t>ajātabhūmīsu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ERASMUS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43739"/>
              </p:ext>
            </p:extLst>
          </p:nvPr>
        </p:nvGraphicFramePr>
        <p:xfrm>
          <a:off x="2327243" y="3037193"/>
          <a:ext cx="9697076" cy="348287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Jātabhūmi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Quê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hương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nữ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Dhūmo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Khói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Bhavati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Thì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Aggi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Lửa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Ujjalatara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Sáng hơn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6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Ahū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bất định,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6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6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dirty="0" err="1">
                          <a:effectLst/>
                        </a:rPr>
                        <a:t>Patriae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fumus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igni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alieno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luculentior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5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260777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600" dirty="0" err="1"/>
              <a:t>Seyyo</a:t>
            </a:r>
            <a:r>
              <a:rPr lang="fr-FR" sz="3600" dirty="0"/>
              <a:t> </a:t>
            </a:r>
            <a:r>
              <a:rPr lang="fr-FR" sz="3600" dirty="0" err="1"/>
              <a:t>hotuṃ</a:t>
            </a:r>
            <a:r>
              <a:rPr lang="fr-FR" sz="3600" dirty="0"/>
              <a:t> </a:t>
            </a:r>
            <a:r>
              <a:rPr lang="fr-FR" sz="3600" dirty="0" err="1"/>
              <a:t>tikicchito</a:t>
            </a:r>
            <a:r>
              <a:rPr lang="fr-FR" sz="3600" dirty="0"/>
              <a:t> </a:t>
            </a:r>
            <a:r>
              <a:rPr lang="fr-FR" sz="3600" dirty="0" err="1"/>
              <a:t>ādismiṃ</a:t>
            </a:r>
            <a:r>
              <a:rPr lang="fr-FR" sz="3600" dirty="0"/>
              <a:t>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ERASMUS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69978"/>
              </p:ext>
            </p:extLst>
          </p:nvPr>
        </p:nvGraphicFramePr>
        <p:xfrm>
          <a:off x="2327244" y="2212431"/>
          <a:ext cx="9697075" cy="307271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5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STT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Seyya 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Tốt hơn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Hotuṃ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nguyên mẫu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Tikicchita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Được chữa trị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Quá phân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4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Ādi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Ban đầu, khởi đầu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nam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41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41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dirty="0" err="1">
                          <a:effectLst/>
                        </a:rPr>
                        <a:t>Satius</a:t>
                      </a:r>
                      <a:r>
                        <a:rPr lang="fr-FR" sz="2200" i="1" dirty="0">
                          <a:effectLst/>
                        </a:rPr>
                        <a:t> est </a:t>
                      </a:r>
                      <a:r>
                        <a:rPr lang="fr-FR" sz="2200" i="1" dirty="0" err="1">
                          <a:effectLst/>
                        </a:rPr>
                        <a:t>initiis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mederi</a:t>
                      </a:r>
                      <a:r>
                        <a:rPr lang="fr-FR" sz="2200" i="1" dirty="0">
                          <a:effectLst/>
                        </a:rPr>
                        <a:t> </a:t>
                      </a:r>
                      <a:r>
                        <a:rPr lang="fr-FR" sz="2200" i="1" dirty="0" err="1">
                          <a:effectLst/>
                        </a:rPr>
                        <a:t>quam</a:t>
                      </a:r>
                      <a:r>
                        <a:rPr lang="fr-FR" sz="2200" i="1" dirty="0">
                          <a:effectLst/>
                        </a:rPr>
                        <a:t> Fini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68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224917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600" dirty="0" err="1"/>
              <a:t>Udito</a:t>
            </a:r>
            <a:r>
              <a:rPr lang="fr-FR" sz="3600" dirty="0"/>
              <a:t> </a:t>
            </a:r>
            <a:r>
              <a:rPr lang="fr-FR" sz="3600" dirty="0" err="1"/>
              <a:t>bhaveyya</a:t>
            </a:r>
            <a:r>
              <a:rPr lang="fr-FR" sz="3600" dirty="0"/>
              <a:t> </a:t>
            </a:r>
            <a:r>
              <a:rPr lang="fr-FR" sz="3600" dirty="0" err="1"/>
              <a:t>petassa</a:t>
            </a:r>
            <a:r>
              <a:rPr lang="fr-FR" sz="3600" dirty="0"/>
              <a:t> </a:t>
            </a:r>
            <a:r>
              <a:rPr lang="fr-FR" sz="3600" dirty="0" err="1"/>
              <a:t>anekacco</a:t>
            </a:r>
            <a:r>
              <a:rPr lang="fr-FR" sz="3600" dirty="0"/>
              <a:t> </a:t>
            </a:r>
            <a:r>
              <a:rPr lang="fr-FR" sz="3600" dirty="0" err="1"/>
              <a:t>vinā</a:t>
            </a:r>
            <a:r>
              <a:rPr lang="fr-FR" sz="3600" dirty="0"/>
              <a:t> </a:t>
            </a:r>
            <a:r>
              <a:rPr lang="fr-FR" sz="3600" dirty="0" err="1"/>
              <a:t>kusalāya</a:t>
            </a:r>
            <a:r>
              <a:rPr lang="fr-FR" sz="3600" dirty="0"/>
              <a:t> </a:t>
            </a:r>
            <a:r>
              <a:rPr lang="fr-FR" sz="3600" dirty="0" err="1"/>
              <a:t>vācāya</a:t>
            </a:r>
            <a:r>
              <a:rPr lang="fr-FR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ERASMUS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74097"/>
              </p:ext>
            </p:extLst>
          </p:nvPr>
        </p:nvGraphicFramePr>
        <p:xfrm>
          <a:off x="2327244" y="2620086"/>
          <a:ext cx="9697075" cy="394636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5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STT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Udita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Được nói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Quá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phân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Bhaveyya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Peto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chết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Ekacco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Cái gì đó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Vinā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Ngoại trừ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Giới từ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Kusala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Thiện, tốt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 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Vācā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Lời nói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nữ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8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@ Cầu khiến cách chỉ lời khuyên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08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dirty="0">
                          <a:effectLst/>
                        </a:rPr>
                        <a:t>De </a:t>
                      </a:r>
                      <a:r>
                        <a:rPr lang="fr-FR" sz="2200" i="1" dirty="0" err="1">
                          <a:effectLst/>
                        </a:rPr>
                        <a:t>mortuis</a:t>
                      </a:r>
                      <a:r>
                        <a:rPr lang="fr-FR" sz="2200" i="1" dirty="0">
                          <a:effectLst/>
                        </a:rPr>
                        <a:t> </a:t>
                      </a:r>
                      <a:r>
                        <a:rPr lang="fr-FR" sz="2200" i="1" dirty="0" err="1">
                          <a:effectLst/>
                        </a:rPr>
                        <a:t>nil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nisi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bonum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7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44284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600" dirty="0"/>
              <a:t>Na hi </a:t>
            </a:r>
            <a:r>
              <a:rPr lang="fr-FR" sz="3600" dirty="0" err="1"/>
              <a:t>pabbajito</a:t>
            </a:r>
            <a:r>
              <a:rPr lang="fr-FR" sz="3600" dirty="0"/>
              <a:t> </a:t>
            </a:r>
            <a:r>
              <a:rPr lang="fr-FR" sz="3600" dirty="0" err="1"/>
              <a:t>parūpaghātī</a:t>
            </a:r>
            <a:r>
              <a:rPr lang="fr-FR" sz="3600" dirty="0"/>
              <a:t>;</a:t>
            </a:r>
          </a:p>
          <a:p>
            <a:pPr indent="-228600" algn="ctr"/>
            <a:r>
              <a:rPr lang="fr-FR" sz="3600" dirty="0" err="1"/>
              <a:t>samaṇo</a:t>
            </a:r>
            <a:r>
              <a:rPr lang="fr-FR" sz="3600" dirty="0"/>
              <a:t> </a:t>
            </a:r>
            <a:r>
              <a:rPr lang="fr-FR" sz="3600" dirty="0" err="1"/>
              <a:t>hoti</a:t>
            </a:r>
            <a:r>
              <a:rPr lang="fr-FR" sz="3600" dirty="0"/>
              <a:t> </a:t>
            </a:r>
            <a:r>
              <a:rPr lang="fr-FR" sz="3600" dirty="0" err="1"/>
              <a:t>paraṃ</a:t>
            </a:r>
            <a:r>
              <a:rPr lang="fr-FR" sz="3600" dirty="0"/>
              <a:t> </a:t>
            </a:r>
            <a:r>
              <a:rPr lang="fr-FR" sz="3600" dirty="0" err="1"/>
              <a:t>viheṭhayanto</a:t>
            </a:r>
            <a:r>
              <a:rPr lang="fr-FR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PHẬT NGÔN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18346"/>
              </p:ext>
            </p:extLst>
          </p:nvPr>
        </p:nvGraphicFramePr>
        <p:xfrm>
          <a:off x="2327243" y="2274867"/>
          <a:ext cx="9697075" cy="447711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1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7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Không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Quả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thực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nhấn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mạnh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Pabbajito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xuất gia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Para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Chỉ người khác, vật khác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Upaghātin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làm hại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Samaṇo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Sa Môn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8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Paro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khác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9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Viheṭhayati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Đè nén, lấn át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dirty="0">
                          <a:effectLst/>
                        </a:rPr>
                        <a:t>NA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6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71130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600" dirty="0" err="1"/>
              <a:t>Hirīnisedho</a:t>
            </a:r>
            <a:r>
              <a:rPr lang="fr-FR" sz="3600" dirty="0"/>
              <a:t> </a:t>
            </a:r>
            <a:r>
              <a:rPr lang="fr-FR" sz="3600" dirty="0" err="1"/>
              <a:t>puriso</a:t>
            </a:r>
            <a:r>
              <a:rPr lang="fr-FR" sz="3600" dirty="0"/>
              <a:t> </a:t>
            </a:r>
            <a:r>
              <a:rPr lang="fr-FR" sz="3600" dirty="0" err="1"/>
              <a:t>koci</a:t>
            </a:r>
            <a:r>
              <a:rPr lang="fr-FR" sz="3600" dirty="0"/>
              <a:t> </a:t>
            </a:r>
            <a:r>
              <a:rPr lang="fr-FR" sz="3600" dirty="0" err="1"/>
              <a:t>lokasmiṃ</a:t>
            </a:r>
            <a:r>
              <a:rPr lang="fr-FR" sz="3600" dirty="0"/>
              <a:t> </a:t>
            </a:r>
            <a:r>
              <a:rPr lang="fr-FR" sz="3600" dirty="0" err="1"/>
              <a:t>vijjati</a:t>
            </a:r>
            <a:r>
              <a:rPr lang="fr-FR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PHẬT NGÔN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60123"/>
              </p:ext>
            </p:extLst>
          </p:nvPr>
        </p:nvGraphicFramePr>
        <p:xfrm>
          <a:off x="2327243" y="2048121"/>
          <a:ext cx="9697075" cy="40081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1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Hirī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Sự hổ thẹn tội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nữ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Nisedha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Tự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chế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Puriso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Koci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(Người, vật) nào đó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phiếm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9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Loko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Thế gian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9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6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Vijjati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Được thấy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bị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96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[</a:t>
                      </a:r>
                      <a:r>
                        <a:rPr lang="en-US" sz="2200" dirty="0" err="1">
                          <a:effectLst/>
                        </a:rPr>
                        <a:t>Puriso</a:t>
                      </a:r>
                      <a:r>
                        <a:rPr lang="en-US" sz="2200" dirty="0">
                          <a:effectLst/>
                        </a:rPr>
                        <a:t>] </a:t>
                      </a:r>
                      <a:r>
                        <a:rPr lang="en-US" sz="2200" dirty="0" err="1">
                          <a:effectLst/>
                        </a:rPr>
                        <a:t>kết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hợp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cùng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koci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@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nguyên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bản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không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dấu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câu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98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dirty="0">
                          <a:effectLst/>
                        </a:rPr>
                        <a:t>NA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5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31032"/>
            <a:ext cx="9697076" cy="2308324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600" dirty="0" err="1"/>
              <a:t>Sunakhā</a:t>
            </a:r>
            <a:r>
              <a:rPr lang="fr-FR" sz="3600" dirty="0"/>
              <a:t> </a:t>
            </a:r>
            <a:r>
              <a:rPr lang="fr-FR" sz="3600" dirty="0" err="1"/>
              <a:t>passanti</a:t>
            </a:r>
            <a:r>
              <a:rPr lang="fr-FR" sz="3600" dirty="0"/>
              <a:t> </a:t>
            </a:r>
            <a:r>
              <a:rPr lang="fr-FR" sz="3600" dirty="0" err="1"/>
              <a:t>upari</a:t>
            </a:r>
            <a:r>
              <a:rPr lang="fr-FR" sz="3600" dirty="0"/>
              <a:t> </a:t>
            </a:r>
            <a:r>
              <a:rPr lang="fr-FR" sz="3600" dirty="0" err="1"/>
              <a:t>taṃ</a:t>
            </a:r>
            <a:r>
              <a:rPr lang="fr-FR" sz="3600" dirty="0"/>
              <a:t>, </a:t>
            </a:r>
            <a:r>
              <a:rPr lang="fr-FR" sz="3600" dirty="0" err="1"/>
              <a:t>biḷārā</a:t>
            </a:r>
            <a:r>
              <a:rPr lang="fr-FR" sz="3600" dirty="0"/>
              <a:t> </a:t>
            </a:r>
            <a:r>
              <a:rPr lang="fr-FR" sz="3600" dirty="0" err="1"/>
              <a:t>olokenti</a:t>
            </a:r>
            <a:r>
              <a:rPr lang="fr-FR" sz="3600" dirty="0"/>
              <a:t> </a:t>
            </a:r>
            <a:r>
              <a:rPr lang="fr-FR" sz="3600" dirty="0" err="1"/>
              <a:t>taṃ</a:t>
            </a:r>
            <a:r>
              <a:rPr lang="fr-FR" sz="3600" dirty="0"/>
              <a:t>, </a:t>
            </a:r>
            <a:r>
              <a:rPr lang="fr-FR" sz="3600" dirty="0" err="1"/>
              <a:t>varāhā</a:t>
            </a:r>
            <a:r>
              <a:rPr lang="fr-FR" sz="3600" dirty="0"/>
              <a:t> </a:t>
            </a:r>
            <a:r>
              <a:rPr lang="fr-FR" sz="3600" dirty="0" err="1"/>
              <a:t>honti</a:t>
            </a:r>
            <a:r>
              <a:rPr lang="fr-FR" sz="3600" dirty="0"/>
              <a:t> </a:t>
            </a:r>
            <a:r>
              <a:rPr lang="fr-FR" sz="3600" dirty="0" err="1"/>
              <a:t>samānā</a:t>
            </a:r>
            <a:r>
              <a:rPr lang="fr-FR" sz="3600" dirty="0"/>
              <a:t> // </a:t>
            </a:r>
          </a:p>
          <a:p>
            <a:pPr indent="-228600" algn="ctr"/>
            <a:r>
              <a:rPr lang="fr-FR" sz="3600" dirty="0" err="1"/>
              <a:t>Sunakhā</a:t>
            </a:r>
            <a:r>
              <a:rPr lang="fr-FR" sz="3600" dirty="0"/>
              <a:t> </a:t>
            </a:r>
            <a:r>
              <a:rPr lang="fr-FR" sz="3600" dirty="0" err="1"/>
              <a:t>passiṃsu</a:t>
            </a:r>
            <a:r>
              <a:rPr lang="fr-FR" sz="3600" dirty="0"/>
              <a:t> </a:t>
            </a:r>
            <a:r>
              <a:rPr lang="fr-FR" sz="3600" dirty="0" err="1"/>
              <a:t>upari</a:t>
            </a:r>
            <a:r>
              <a:rPr lang="fr-FR" sz="3600" dirty="0"/>
              <a:t> </a:t>
            </a:r>
            <a:r>
              <a:rPr lang="fr-FR" sz="3600" dirty="0" err="1"/>
              <a:t>taṃ</a:t>
            </a:r>
            <a:r>
              <a:rPr lang="fr-FR" sz="3600" dirty="0"/>
              <a:t>, </a:t>
            </a:r>
            <a:r>
              <a:rPr lang="fr-FR" sz="3600" dirty="0" err="1"/>
              <a:t>biḷārā</a:t>
            </a:r>
            <a:r>
              <a:rPr lang="fr-FR" sz="3600" dirty="0"/>
              <a:t> </a:t>
            </a:r>
            <a:r>
              <a:rPr lang="fr-FR" sz="3600" dirty="0" err="1"/>
              <a:t>olokesiṃsu</a:t>
            </a:r>
            <a:r>
              <a:rPr lang="fr-FR" sz="3600" dirty="0"/>
              <a:t> </a:t>
            </a:r>
            <a:r>
              <a:rPr lang="fr-FR" sz="3600" dirty="0" err="1"/>
              <a:t>taṃ</a:t>
            </a:r>
            <a:r>
              <a:rPr lang="fr-FR" sz="3600" dirty="0"/>
              <a:t>, </a:t>
            </a:r>
            <a:r>
              <a:rPr lang="fr-FR" sz="3600" dirty="0" err="1"/>
              <a:t>varāhā</a:t>
            </a:r>
            <a:r>
              <a:rPr lang="fr-FR" sz="3600" dirty="0"/>
              <a:t> </a:t>
            </a:r>
            <a:r>
              <a:rPr lang="fr-FR" sz="3600" dirty="0" err="1"/>
              <a:t>ahesuṃ</a:t>
            </a:r>
            <a:r>
              <a:rPr lang="fr-FR" sz="3600" dirty="0"/>
              <a:t> </a:t>
            </a:r>
            <a:r>
              <a:rPr lang="fr-FR" sz="3600" dirty="0" err="1"/>
              <a:t>samānā</a:t>
            </a:r>
            <a:r>
              <a:rPr lang="fr-FR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55965"/>
              </p:ext>
            </p:extLst>
          </p:nvPr>
        </p:nvGraphicFramePr>
        <p:xfrm>
          <a:off x="2327243" y="3410912"/>
          <a:ext cx="9697076" cy="327348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1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Sunakho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Chó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Passati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Nhìn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Upari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Lên, hướng lên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Giới từ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Tvaṃ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Bạn, anh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nhân xưng 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Biḷāro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Mèo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Oloketi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Nhìn xuống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Varāho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Heo, lợn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8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hiện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tại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chủ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mô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tả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62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31032"/>
            <a:ext cx="9697076" cy="2308324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600" dirty="0" err="1"/>
              <a:t>Sunakhā</a:t>
            </a:r>
            <a:r>
              <a:rPr lang="fr-FR" sz="3600" dirty="0"/>
              <a:t> </a:t>
            </a:r>
            <a:r>
              <a:rPr lang="fr-FR" sz="3600" dirty="0" err="1"/>
              <a:t>passanti</a:t>
            </a:r>
            <a:r>
              <a:rPr lang="fr-FR" sz="3600" dirty="0"/>
              <a:t> </a:t>
            </a:r>
            <a:r>
              <a:rPr lang="fr-FR" sz="3600" dirty="0" err="1"/>
              <a:t>upari</a:t>
            </a:r>
            <a:r>
              <a:rPr lang="fr-FR" sz="3600" dirty="0"/>
              <a:t> </a:t>
            </a:r>
            <a:r>
              <a:rPr lang="fr-FR" sz="3600" dirty="0" err="1"/>
              <a:t>taṃ</a:t>
            </a:r>
            <a:r>
              <a:rPr lang="fr-FR" sz="3600" dirty="0"/>
              <a:t>, </a:t>
            </a:r>
            <a:r>
              <a:rPr lang="fr-FR" sz="3600" dirty="0" err="1"/>
              <a:t>biḷārā</a:t>
            </a:r>
            <a:r>
              <a:rPr lang="fr-FR" sz="3600" dirty="0"/>
              <a:t> </a:t>
            </a:r>
            <a:r>
              <a:rPr lang="fr-FR" sz="3600" dirty="0" err="1"/>
              <a:t>olokenti</a:t>
            </a:r>
            <a:r>
              <a:rPr lang="fr-FR" sz="3600" dirty="0"/>
              <a:t> </a:t>
            </a:r>
            <a:r>
              <a:rPr lang="fr-FR" sz="3600" dirty="0" err="1"/>
              <a:t>taṃ</a:t>
            </a:r>
            <a:r>
              <a:rPr lang="fr-FR" sz="3600" dirty="0"/>
              <a:t>, </a:t>
            </a:r>
            <a:r>
              <a:rPr lang="fr-FR" sz="3600" dirty="0" err="1"/>
              <a:t>varāhā</a:t>
            </a:r>
            <a:r>
              <a:rPr lang="fr-FR" sz="3600" dirty="0"/>
              <a:t> </a:t>
            </a:r>
            <a:r>
              <a:rPr lang="fr-FR" sz="3600" dirty="0" err="1"/>
              <a:t>honti</a:t>
            </a:r>
            <a:r>
              <a:rPr lang="fr-FR" sz="3600" dirty="0"/>
              <a:t> </a:t>
            </a:r>
            <a:r>
              <a:rPr lang="fr-FR" sz="3600" dirty="0" err="1"/>
              <a:t>samānā</a:t>
            </a:r>
            <a:r>
              <a:rPr lang="fr-FR" sz="3600" dirty="0"/>
              <a:t> // </a:t>
            </a:r>
          </a:p>
          <a:p>
            <a:pPr indent="-228600" algn="ctr"/>
            <a:r>
              <a:rPr lang="fr-FR" sz="3600" dirty="0" err="1"/>
              <a:t>Sunakhā</a:t>
            </a:r>
            <a:r>
              <a:rPr lang="fr-FR" sz="3600" dirty="0"/>
              <a:t> </a:t>
            </a:r>
            <a:r>
              <a:rPr lang="fr-FR" sz="3600" dirty="0" err="1"/>
              <a:t>passiṃsu</a:t>
            </a:r>
            <a:r>
              <a:rPr lang="fr-FR" sz="3600" dirty="0"/>
              <a:t> </a:t>
            </a:r>
            <a:r>
              <a:rPr lang="fr-FR" sz="3600" dirty="0" err="1"/>
              <a:t>upari</a:t>
            </a:r>
            <a:r>
              <a:rPr lang="fr-FR" sz="3600" dirty="0"/>
              <a:t> </a:t>
            </a:r>
            <a:r>
              <a:rPr lang="fr-FR" sz="3600" dirty="0" err="1"/>
              <a:t>taṃ</a:t>
            </a:r>
            <a:r>
              <a:rPr lang="fr-FR" sz="3600" dirty="0"/>
              <a:t>, </a:t>
            </a:r>
            <a:r>
              <a:rPr lang="fr-FR" sz="3600" dirty="0" err="1"/>
              <a:t>biḷārā</a:t>
            </a:r>
            <a:r>
              <a:rPr lang="fr-FR" sz="3600" dirty="0"/>
              <a:t> </a:t>
            </a:r>
            <a:r>
              <a:rPr lang="fr-FR" sz="3600" dirty="0" err="1"/>
              <a:t>olokesiṃsu</a:t>
            </a:r>
            <a:r>
              <a:rPr lang="fr-FR" sz="3600" dirty="0"/>
              <a:t> </a:t>
            </a:r>
            <a:r>
              <a:rPr lang="fr-FR" sz="3600" dirty="0" err="1"/>
              <a:t>taṃ</a:t>
            </a:r>
            <a:r>
              <a:rPr lang="fr-FR" sz="3600" dirty="0"/>
              <a:t>, </a:t>
            </a:r>
            <a:r>
              <a:rPr lang="fr-FR" sz="3600" dirty="0" err="1"/>
              <a:t>varāhā</a:t>
            </a:r>
            <a:r>
              <a:rPr lang="fr-FR" sz="3600" dirty="0"/>
              <a:t> </a:t>
            </a:r>
            <a:r>
              <a:rPr lang="fr-FR" sz="3600" dirty="0" err="1"/>
              <a:t>ahesuṃ</a:t>
            </a:r>
            <a:r>
              <a:rPr lang="fr-FR" sz="3600" dirty="0"/>
              <a:t> </a:t>
            </a:r>
            <a:r>
              <a:rPr lang="fr-FR" sz="3600" dirty="0" err="1"/>
              <a:t>samānā</a:t>
            </a:r>
            <a:r>
              <a:rPr lang="fr-FR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3788"/>
              </p:ext>
            </p:extLst>
          </p:nvPr>
        </p:nvGraphicFramePr>
        <p:xfrm>
          <a:off x="2327243" y="3384408"/>
          <a:ext cx="9697076" cy="327348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1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9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Samāna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Bình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đẳng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ngang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hàng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10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Passi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Nhìn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bất định,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Olokesi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Nhìn xuống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bất định,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12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Ahesuṃ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Thì, là [ngôi 3, số nhiều]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Động, bất định,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hiện đại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Dogs look up to you, cats look down on you, pigs is equal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6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206989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Yaṃ</a:t>
            </a:r>
            <a:r>
              <a:rPr lang="en-US" sz="3600" dirty="0"/>
              <a:t> </a:t>
            </a:r>
            <a:r>
              <a:rPr lang="en-US" sz="3600" dirty="0" err="1"/>
              <a:t>ahosi</a:t>
            </a:r>
            <a:r>
              <a:rPr lang="en-US" sz="3600" dirty="0"/>
              <a:t> </a:t>
            </a:r>
            <a:r>
              <a:rPr lang="en-US" sz="3600" dirty="0" err="1"/>
              <a:t>kataṃ</a:t>
            </a:r>
            <a:r>
              <a:rPr lang="en-US" sz="3600" dirty="0"/>
              <a:t>,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bhave</a:t>
            </a:r>
            <a:r>
              <a:rPr lang="en-US" sz="3600" dirty="0"/>
              <a:t> </a:t>
            </a:r>
            <a:r>
              <a:rPr lang="en-US" sz="3600" dirty="0" err="1"/>
              <a:t>akataṃ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48004"/>
              </p:ext>
            </p:extLst>
          </p:nvPr>
        </p:nvGraphicFramePr>
        <p:xfrm>
          <a:off x="2327244" y="2021450"/>
          <a:ext cx="9697075" cy="448536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4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Yo/yaṃ/yā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nào, vật nào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quan hệ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Ahosi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bất định,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Kata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Được làm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Quá phân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So/taṃ/sā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ấy, vật ấy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nhân xưng/chỉ định 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Không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6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Bhave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hiện đại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What's done cannot be undone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4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</a:t>
            </a:r>
            <a:r>
              <a:rPr lang="vi-VN" sz="3600" dirty="0">
                <a:solidFill>
                  <a:srgbClr val="FBC2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15.CÁC TỪ GHÉP -ṬHĀNAṂ VÀ -DHAMMA</a:t>
            </a:r>
            <a:endParaRPr lang="en-US" sz="3600" dirty="0">
              <a:solidFill>
                <a:srgbClr val="FBC2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433" y="1421794"/>
            <a:ext cx="9555205" cy="4894600"/>
          </a:xfrm>
        </p:spPr>
        <p:txBody>
          <a:bodyPr>
            <a:no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ṭhānaṃ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dhamma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[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…], [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…].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endParaRPr lang="vi-VN" dirty="0"/>
          </a:p>
          <a:p>
            <a:r>
              <a:rPr lang="en-US" dirty="0"/>
              <a:t> </a:t>
            </a:r>
            <a:endParaRPr lang="vi-VN" dirty="0"/>
          </a:p>
          <a:p>
            <a:r>
              <a:rPr lang="en-US" b="1" dirty="0" err="1">
                <a:highlight>
                  <a:srgbClr val="FBC25D"/>
                </a:highlight>
              </a:rPr>
              <a:t>vippariṇāmadhamma</a:t>
            </a:r>
            <a:r>
              <a:rPr lang="en-US" dirty="0"/>
              <a:t> = </a:t>
            </a:r>
            <a:r>
              <a:rPr lang="en-US" b="1" dirty="0" err="1">
                <a:highlight>
                  <a:srgbClr val="FBC25D"/>
                </a:highlight>
              </a:rPr>
              <a:t>vippariṇāma</a:t>
            </a:r>
            <a:r>
              <a:rPr lang="en-US" dirty="0"/>
              <a:t> + </a:t>
            </a:r>
            <a:r>
              <a:rPr lang="en-US" b="1" dirty="0">
                <a:highlight>
                  <a:srgbClr val="FBC25D"/>
                </a:highlight>
              </a:rPr>
              <a:t>dhamma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 [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] = [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]</a:t>
            </a:r>
            <a:endParaRPr lang="vi-VN" dirty="0"/>
          </a:p>
          <a:p>
            <a:r>
              <a:rPr lang="en-US" dirty="0"/>
              <a:t> </a:t>
            </a:r>
            <a:endParaRPr lang="vi-VN" dirty="0"/>
          </a:p>
          <a:p>
            <a:r>
              <a:rPr lang="en-US" b="1" dirty="0" err="1">
                <a:highlight>
                  <a:srgbClr val="FBC25D"/>
                </a:highlight>
              </a:rPr>
              <a:t>ṭhānam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[</a:t>
            </a:r>
            <a:r>
              <a:rPr lang="en-US" b="1" dirty="0" err="1">
                <a:highlight>
                  <a:srgbClr val="FBC25D"/>
                </a:highlight>
              </a:rPr>
              <a:t>ṭh</a:t>
            </a:r>
            <a:r>
              <a:rPr lang="en-US" b="1" dirty="0">
                <a:highlight>
                  <a:srgbClr val="FBC25D"/>
                </a:highlight>
              </a:rPr>
              <a:t>]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: </a:t>
            </a:r>
            <a:endParaRPr lang="vi-VN" dirty="0"/>
          </a:p>
          <a:p>
            <a:r>
              <a:rPr lang="en-US" dirty="0"/>
              <a:t> </a:t>
            </a:r>
            <a:endParaRPr lang="vi-VN" dirty="0"/>
          </a:p>
          <a:p>
            <a:r>
              <a:rPr lang="en-US" b="1" dirty="0" err="1">
                <a:highlight>
                  <a:srgbClr val="FBC25D"/>
                </a:highlight>
              </a:rPr>
              <a:t>pamādaṭṭhānaṃ</a:t>
            </a:r>
            <a:r>
              <a:rPr lang="en-US" dirty="0"/>
              <a:t> = </a:t>
            </a:r>
            <a:r>
              <a:rPr lang="en-US" b="1" dirty="0" err="1">
                <a:highlight>
                  <a:srgbClr val="FBC25D"/>
                </a:highlight>
              </a:rPr>
              <a:t>pamāda</a:t>
            </a:r>
            <a:r>
              <a:rPr lang="en-US" dirty="0"/>
              <a:t> + </a:t>
            </a:r>
            <a:r>
              <a:rPr lang="en-US" b="1" dirty="0">
                <a:highlight>
                  <a:srgbClr val="FBC25D"/>
                </a:highlight>
              </a:rPr>
              <a:t>(ṭ)</a:t>
            </a:r>
            <a:r>
              <a:rPr lang="en-US" b="1" dirty="0" err="1">
                <a:highlight>
                  <a:srgbClr val="FBC25D"/>
                </a:highlight>
              </a:rPr>
              <a:t>ṭhānaṃ</a:t>
            </a:r>
            <a:endParaRPr lang="vi-VN" b="1" dirty="0">
              <a:highlight>
                <a:srgbClr val="FBC25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8659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3552"/>
            <a:ext cx="9697076" cy="1754326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koci</a:t>
            </a:r>
            <a:r>
              <a:rPr lang="en-US" sz="3600" dirty="0"/>
              <a:t> </a:t>
            </a:r>
            <a:r>
              <a:rPr lang="en-US" sz="3600" dirty="0" err="1"/>
              <a:t>khaggaṃ</a:t>
            </a:r>
            <a:r>
              <a:rPr lang="en-US" sz="3600" dirty="0"/>
              <a:t> </a:t>
            </a:r>
            <a:r>
              <a:rPr lang="en-US" sz="3600" dirty="0" err="1"/>
              <a:t>ākaḍḍhati</a:t>
            </a:r>
            <a:r>
              <a:rPr lang="en-US" sz="3600" dirty="0"/>
              <a:t> </a:t>
            </a:r>
            <a:r>
              <a:rPr lang="en-US" sz="3600" dirty="0" err="1"/>
              <a:t>paṭilomaṃ</a:t>
            </a:r>
            <a:r>
              <a:rPr lang="en-US" sz="3600" dirty="0"/>
              <a:t> </a:t>
            </a:r>
            <a:r>
              <a:rPr lang="en-US" sz="3600" dirty="0" err="1"/>
              <a:t>rājānaṃ</a:t>
            </a:r>
            <a:r>
              <a:rPr lang="en-US" sz="3600" dirty="0"/>
              <a:t> </a:t>
            </a:r>
            <a:r>
              <a:rPr lang="en-US" sz="3600" dirty="0" err="1"/>
              <a:t>chaḍḍe</a:t>
            </a:r>
            <a:r>
              <a:rPr lang="en-US" sz="3600" dirty="0"/>
              <a:t> </a:t>
            </a:r>
            <a:r>
              <a:rPr lang="en-US" sz="3600" dirty="0" err="1"/>
              <a:t>kosiṃ</a:t>
            </a:r>
            <a:r>
              <a:rPr lang="en-US" sz="3600" dirty="0"/>
              <a:t> //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koci</a:t>
            </a:r>
            <a:r>
              <a:rPr lang="en-US" sz="3600" dirty="0"/>
              <a:t> </a:t>
            </a:r>
            <a:r>
              <a:rPr lang="en-US" sz="3600" dirty="0" err="1"/>
              <a:t>khaggaṃ</a:t>
            </a:r>
            <a:r>
              <a:rPr lang="en-US" sz="3600" dirty="0"/>
              <a:t> </a:t>
            </a:r>
            <a:r>
              <a:rPr lang="en-US" sz="3600" dirty="0" err="1"/>
              <a:t>ākaḍḍhi</a:t>
            </a:r>
            <a:r>
              <a:rPr lang="en-US" sz="3600" dirty="0"/>
              <a:t> </a:t>
            </a:r>
            <a:r>
              <a:rPr lang="en-US" sz="3600" dirty="0" err="1"/>
              <a:t>paṭilomaṃ</a:t>
            </a:r>
            <a:r>
              <a:rPr lang="en-US" sz="3600" dirty="0"/>
              <a:t> </a:t>
            </a:r>
            <a:r>
              <a:rPr lang="en-US" sz="3600" dirty="0" err="1"/>
              <a:t>rājānaṃ</a:t>
            </a:r>
            <a:r>
              <a:rPr lang="en-US" sz="3600" dirty="0"/>
              <a:t> </a:t>
            </a:r>
            <a:r>
              <a:rPr lang="en-US" sz="3600" dirty="0" err="1"/>
              <a:t>chaḍḍe</a:t>
            </a:r>
            <a:r>
              <a:rPr lang="en-US" sz="3600" dirty="0"/>
              <a:t> </a:t>
            </a:r>
            <a:r>
              <a:rPr lang="en-US" sz="3600" dirty="0" err="1"/>
              <a:t>kosiṃ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11879"/>
              </p:ext>
            </p:extLst>
          </p:nvPr>
        </p:nvGraphicFramePr>
        <p:xfrm>
          <a:off x="2327243" y="3171709"/>
          <a:ext cx="9697076" cy="324234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Yo</a:t>
                      </a:r>
                      <a:r>
                        <a:rPr lang="en-US" sz="2200" b="1" dirty="0">
                          <a:effectLst/>
                        </a:rPr>
                        <a:t>/</a:t>
                      </a:r>
                      <a:r>
                        <a:rPr lang="en-US" sz="2200" b="1" dirty="0" err="1">
                          <a:effectLst/>
                        </a:rPr>
                        <a:t>yaṃ</a:t>
                      </a:r>
                      <a:r>
                        <a:rPr lang="en-US" sz="2200" b="1" dirty="0">
                          <a:effectLst/>
                        </a:rPr>
                        <a:t>/</a:t>
                      </a:r>
                      <a:r>
                        <a:rPr lang="en-US" sz="2200" b="1" dirty="0" err="1">
                          <a:effectLst/>
                        </a:rPr>
                        <a:t>yā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nào, vật nào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quan hệ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Koci</a:t>
                      </a:r>
                      <a:r>
                        <a:rPr lang="en-US" sz="2200" b="1" dirty="0">
                          <a:effectLst/>
                        </a:rPr>
                        <a:t>/</a:t>
                      </a:r>
                      <a:r>
                        <a:rPr lang="en-US" sz="2200" b="1" dirty="0" err="1">
                          <a:effectLst/>
                        </a:rPr>
                        <a:t>kiñci</a:t>
                      </a:r>
                      <a:r>
                        <a:rPr lang="en-US" sz="2200" b="1" dirty="0">
                          <a:effectLst/>
                        </a:rPr>
                        <a:t>/</a:t>
                      </a:r>
                      <a:r>
                        <a:rPr lang="en-US" sz="2200" b="1" dirty="0" err="1">
                          <a:effectLst/>
                        </a:rPr>
                        <a:t>kāci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(Người, vật) nào đó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phiếm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Khaggo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Kiếm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Ākaḍḍhati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Rút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Paṭilomaṃ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Chống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Giới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533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206988"/>
            <a:ext cx="9697076" cy="1754326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koci</a:t>
            </a:r>
            <a:r>
              <a:rPr lang="en-US" sz="3600" dirty="0"/>
              <a:t> </a:t>
            </a:r>
            <a:r>
              <a:rPr lang="en-US" sz="3600" dirty="0" err="1"/>
              <a:t>khaggaṃ</a:t>
            </a:r>
            <a:r>
              <a:rPr lang="en-US" sz="3600" dirty="0"/>
              <a:t> </a:t>
            </a:r>
            <a:r>
              <a:rPr lang="en-US" sz="3600" dirty="0" err="1"/>
              <a:t>ākaḍḍhati</a:t>
            </a:r>
            <a:r>
              <a:rPr lang="en-US" sz="3600" dirty="0"/>
              <a:t> </a:t>
            </a:r>
            <a:r>
              <a:rPr lang="en-US" sz="3600" dirty="0" err="1"/>
              <a:t>paṭilomaṃ</a:t>
            </a:r>
            <a:r>
              <a:rPr lang="en-US" sz="3600" dirty="0"/>
              <a:t> </a:t>
            </a:r>
            <a:r>
              <a:rPr lang="en-US" sz="3600" dirty="0" err="1"/>
              <a:t>rājānaṃ</a:t>
            </a:r>
            <a:r>
              <a:rPr lang="en-US" sz="3600" dirty="0"/>
              <a:t> </a:t>
            </a:r>
            <a:r>
              <a:rPr lang="en-US" sz="3600" dirty="0" err="1"/>
              <a:t>chaḍḍe</a:t>
            </a:r>
            <a:r>
              <a:rPr lang="en-US" sz="3600" dirty="0"/>
              <a:t> </a:t>
            </a:r>
            <a:r>
              <a:rPr lang="en-US" sz="3600" dirty="0" err="1"/>
              <a:t>kosiṃ</a:t>
            </a:r>
            <a:r>
              <a:rPr lang="en-US" sz="3600" dirty="0"/>
              <a:t> //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koci</a:t>
            </a:r>
            <a:r>
              <a:rPr lang="en-US" sz="3600" dirty="0"/>
              <a:t> </a:t>
            </a:r>
            <a:r>
              <a:rPr lang="en-US" sz="3600" dirty="0" err="1"/>
              <a:t>khaggaṃ</a:t>
            </a:r>
            <a:r>
              <a:rPr lang="en-US" sz="3600" dirty="0"/>
              <a:t> </a:t>
            </a:r>
            <a:r>
              <a:rPr lang="en-US" sz="3600" dirty="0" err="1"/>
              <a:t>ākaḍḍhi</a:t>
            </a:r>
            <a:r>
              <a:rPr lang="en-US" sz="3600" dirty="0"/>
              <a:t> </a:t>
            </a:r>
            <a:r>
              <a:rPr lang="en-US" sz="3600" dirty="0" err="1"/>
              <a:t>paṭilomaṃ</a:t>
            </a:r>
            <a:r>
              <a:rPr lang="en-US" sz="3600" dirty="0"/>
              <a:t> </a:t>
            </a:r>
            <a:r>
              <a:rPr lang="en-US" sz="3600" dirty="0" err="1"/>
              <a:t>rājānaṃ</a:t>
            </a:r>
            <a:r>
              <a:rPr lang="en-US" sz="3600" dirty="0"/>
              <a:t> </a:t>
            </a:r>
            <a:r>
              <a:rPr lang="en-US" sz="3600" dirty="0" err="1"/>
              <a:t>chaḍḍe</a:t>
            </a:r>
            <a:r>
              <a:rPr lang="en-US" sz="3600" dirty="0"/>
              <a:t> </a:t>
            </a:r>
            <a:r>
              <a:rPr lang="en-US" sz="3600" dirty="0" err="1"/>
              <a:t>kosiṃ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86128"/>
              </p:ext>
            </p:extLst>
          </p:nvPr>
        </p:nvGraphicFramePr>
        <p:xfrm>
          <a:off x="2327243" y="3158456"/>
          <a:ext cx="9697076" cy="334836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6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Rājan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Vua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nam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Chaḍḍe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Vất bỏ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8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Kosī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Vỏ kiếm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nữ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9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Ākaḍḍhi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Rút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bất định,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72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@ [Yo] kết hợp với [koci]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45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hiện đại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Whosoever draws his sword against the prince must throw the scabbard away 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19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BC25D"/>
                </a:solidFill>
              </a:rPr>
              <a:t>5.	</a:t>
            </a:r>
            <a:r>
              <a:rPr lang="vi-VN" sz="3200" dirty="0">
                <a:solidFill>
                  <a:srgbClr val="FBC2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 VỊ TRÍ CÁCH ‘TRONG SỐ’ HOẶC ‘Ở TRONG’</a:t>
            </a:r>
            <a:endParaRPr lang="en-US" sz="3200" dirty="0">
              <a:solidFill>
                <a:srgbClr val="FBC2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433" y="1421794"/>
            <a:ext cx="9555205" cy="4894600"/>
          </a:xfrm>
        </p:spPr>
        <p:txBody>
          <a:bodyPr>
            <a:noAutofit/>
          </a:bodyPr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vùng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]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vùng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]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dirty="0"/>
              <a:t>:</a:t>
            </a:r>
            <a:endParaRPr lang="vi-VN" dirty="0"/>
          </a:p>
          <a:p>
            <a:r>
              <a:rPr lang="en-US" b="1" dirty="0" err="1">
                <a:highlight>
                  <a:srgbClr val="FBC25D"/>
                </a:highlight>
              </a:rPr>
              <a:t>Aṃguttarāpesu</a:t>
            </a:r>
            <a:r>
              <a:rPr lang="en-US" b="1" dirty="0"/>
              <a:t>  </a:t>
            </a:r>
            <a:r>
              <a:rPr lang="en-US" dirty="0"/>
              <a:t>= </a:t>
            </a:r>
            <a:r>
              <a:rPr lang="en-US" b="1" dirty="0"/>
              <a:t>[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xứ</a:t>
            </a:r>
            <a:r>
              <a:rPr lang="en-US" b="1" dirty="0"/>
              <a:t> </a:t>
            </a:r>
            <a:r>
              <a:rPr lang="en-US" b="1" dirty="0" err="1"/>
              <a:t>Anguttara</a:t>
            </a:r>
            <a:r>
              <a:rPr lang="en-US" b="1" dirty="0"/>
              <a:t>] </a:t>
            </a:r>
            <a:br>
              <a:rPr lang="en-US" b="1" dirty="0"/>
            </a:br>
            <a:br>
              <a:rPr lang="en-US" dirty="0"/>
            </a:b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Anguttara</a:t>
            </a:r>
            <a:r>
              <a:rPr lang="en-US" b="1" dirty="0"/>
              <a:t>]</a:t>
            </a:r>
            <a:endParaRPr lang="vi-VN" b="1" dirty="0"/>
          </a:p>
          <a:p>
            <a:r>
              <a:rPr lang="en-US" b="1" dirty="0"/>
              <a:t> 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4378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BC25D"/>
                </a:solidFill>
              </a:rPr>
              <a:t>5.	</a:t>
            </a:r>
            <a:r>
              <a:rPr lang="vi-VN" sz="4000" dirty="0">
                <a:solidFill>
                  <a:srgbClr val="FBC2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 HỢP ÂM</a:t>
            </a:r>
            <a:endParaRPr lang="en-US" sz="4000" dirty="0">
              <a:solidFill>
                <a:srgbClr val="FBC2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433" y="1421794"/>
            <a:ext cx="9555205" cy="4894600"/>
          </a:xfrm>
        </p:spPr>
        <p:txBody>
          <a:bodyPr>
            <a:noAutofit/>
          </a:bodyPr>
          <a:lstStyle/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</a:t>
            </a:r>
            <a:r>
              <a:rPr lang="en-US" b="1" dirty="0" err="1">
                <a:highlight>
                  <a:srgbClr val="FBC25D"/>
                </a:highlight>
              </a:rPr>
              <a:t>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</a:t>
            </a:r>
            <a:r>
              <a:rPr lang="en-US" b="1" dirty="0" err="1">
                <a:highlight>
                  <a:srgbClr val="FBC25D"/>
                </a:highlight>
              </a:rPr>
              <a:t>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[-Ci + V- —&gt; -CCV-]. </a:t>
            </a:r>
          </a:p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dirty="0"/>
              <a:t>:</a:t>
            </a:r>
            <a:endParaRPr lang="vi-VN" dirty="0"/>
          </a:p>
          <a:p>
            <a:r>
              <a:rPr lang="en-US" dirty="0"/>
              <a:t>			</a:t>
            </a:r>
            <a:endParaRPr lang="vi-VN" dirty="0"/>
          </a:p>
          <a:p>
            <a:r>
              <a:rPr lang="en-US" dirty="0"/>
              <a:t>		</a:t>
            </a:r>
            <a:r>
              <a:rPr lang="en-US" sz="3200" dirty="0" err="1">
                <a:highlight>
                  <a:srgbClr val="FBC25D"/>
                </a:highlight>
              </a:rPr>
              <a:t>api</a:t>
            </a:r>
            <a:r>
              <a:rPr lang="en-US" sz="3200" dirty="0"/>
              <a:t> + </a:t>
            </a:r>
            <a:r>
              <a:rPr lang="en-US" sz="3200" dirty="0" err="1">
                <a:highlight>
                  <a:srgbClr val="FBC25D"/>
                </a:highlight>
              </a:rPr>
              <a:t>ekacca</a:t>
            </a:r>
            <a:r>
              <a:rPr lang="en-US" sz="3200" dirty="0"/>
              <a:t>  </a:t>
            </a:r>
            <a:r>
              <a:rPr lang="en-US" sz="3200" dirty="0">
                <a:sym typeface="Wingdings" panose="05000000000000000000" pitchFamily="2" charset="2"/>
              </a:rPr>
              <a:t> </a:t>
            </a:r>
            <a:r>
              <a:rPr lang="en-US" sz="3200" dirty="0"/>
              <a:t> </a:t>
            </a:r>
            <a:r>
              <a:rPr lang="en-US" sz="3200" dirty="0" err="1">
                <a:highlight>
                  <a:srgbClr val="FBC25D"/>
                </a:highlight>
              </a:rPr>
              <a:t>appekacca</a:t>
            </a:r>
            <a:endParaRPr lang="vi-VN" dirty="0">
              <a:highlight>
                <a:srgbClr val="FBC25D"/>
              </a:highlight>
            </a:endParaRPr>
          </a:p>
          <a:p>
            <a:r>
              <a:rPr lang="en-US" b="1" dirty="0"/>
              <a:t> </a:t>
            </a:r>
            <a:endParaRPr lang="vi-VN" dirty="0"/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endParaRPr lang="vi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8D0B01-80F2-4376-B8CF-FD9F22408996}"/>
              </a:ext>
            </a:extLst>
          </p:cNvPr>
          <p:cNvSpPr/>
          <p:nvPr/>
        </p:nvSpPr>
        <p:spPr>
          <a:xfrm>
            <a:off x="3671668" y="3742006"/>
            <a:ext cx="5824024" cy="1179288"/>
          </a:xfrm>
          <a:prstGeom prst="rect">
            <a:avLst/>
          </a:prstGeom>
          <a:noFill/>
          <a:ln w="28575">
            <a:solidFill>
              <a:srgbClr val="814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09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 (A.N)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500176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Atha kho aññataro brāhmaṇo yena bhagavā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ten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upasaṃkami; upasaṃkamitvā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bhagavatā saddhiṃ sammodi.	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kamantaṃ nisīdi. Ekamantaṃ nisinno kho so brāhmaṇo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bhagavantaṃ etadavoca: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“Sandiṭṭhiko dhammo, sandiṭṭhiko dhammo’ti, bho gotama, vuccati. Kittāvatā nu kho, bho gotama, sandiṭṭhiko dhammo hoti…“ti?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6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 (A.N)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340660" y="1572767"/>
            <a:ext cx="11555506" cy="500176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“Tena hi, brāhmaṇa, taññevettha paṭipucchissāmi. Yathā te</a:t>
            </a:r>
            <a:r>
              <a:rPr kumimoji="0" lang="en-US" altLang="en-US" sz="3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khameyya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tathā naṃ byākareyyāsi. Taṃ kiṃ maññasi, brāhmaṇa, santaṃ vā ajjhattaṃ rāgaṃ ‘atthi 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ajjhattaṃ rāgo’ti pajānāsi, asantaṃ vā ajjhattaṃ rāgaṃ ‘natthi me ajjhattaṃ rāgo’ti pajānāsī”ti?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“Evaṃ, bho”.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“Yaṃ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kho tvaṃ, brāhmaṇa, santaṃ vā ajjhattaṃ rāgaṃ ‘atthi me ajjhattaṃ rāgo’ti pajānāsi, asantaṃ vā ajjhattaṃ rāgaṃ ‘natthi me ajjhattaṃ rāgo’ti pajānāsi – evampi kho, brāhmaṇa, sandiṭṭhiko dhammo hoti...“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vi-V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 (A.N)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500176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“Taṃ kiṃ maññasi, brāhmaṇa, santaṃ vā ajjhattaṃ dosaṃ ... pe ... santaṃ vā ajjhattaṃ mohaṃ ... pe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santaṃ vā ajjhattaṃ kāyasandosaṃ ... pe ... santaṃ vā ajjhattaṃ vacīsandosaṃ ... pe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santaṃ vā ajjhattaṃ manosandosaṃ ’atthi me ajjhattaṃ manosandoso’ti pajānāsi, asantaṃ vā ajjhattaṃ manosandosaṃ ‘natthi me ajjhattaṃ manosandoso’ti pajānāsî”ti?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 (A.N)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500176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“Evaṃ, bho”.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“Yaṃ kho tvaṃ, brāhmaṇa, santaṃ vā ajjhattaṃ manosandosaṃ ‘atthi me ajjhattaṃ manosandoso’ti pajānāsi, asantaṃ vā ajjhattaṃ manosandosaṃ ‘natthi me ajjhattaṃ manosandoso’ti pajānāsi - evaṃ kho, brāhmaṇa, sandiṭṭhiko dhammo hoti ...”ti.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“Abhikkantaṃ, bho Gotama, abhikkantaṃ, bho Gotama ... pe ... upāsakaṃ maṃ bhavaṃ Gotamo dhāretu ajjatagge pāṇ’upetaṃ saraṇaṃ gataṃ”ti.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3083</Words>
  <Application>Microsoft Office PowerPoint</Application>
  <PresentationFormat>Widescreen</PresentationFormat>
  <Paragraphs>856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5. 14. SADDHIṂ VÀ PARIVUTA</vt:lpstr>
      <vt:lpstr>5. 15.CÁC TỪ GHÉP -ṬHĀNAṂ VÀ -DHAMMA</vt:lpstr>
      <vt:lpstr>5. 16. VỊ TRÍ CÁCH ‘TRONG SỐ’ HOẶC ‘Ở TRONG’</vt:lpstr>
      <vt:lpstr>5. 17. HỢP ÂM</vt:lpstr>
      <vt:lpstr>  Đoạn kinh 9 (A.N)</vt:lpstr>
      <vt:lpstr>  Đoạn kinh 9 (A.N)</vt:lpstr>
      <vt:lpstr>  Đoạn kinh 9 (A.N)</vt:lpstr>
      <vt:lpstr>  Đoạn kinh 9 (A.N)</vt:lpstr>
      <vt:lpstr> TỪ VỰNG ĐOẠN KINH 9</vt:lpstr>
      <vt:lpstr> TỪ VỰNG ĐOẠN KINH 9</vt:lpstr>
      <vt:lpstr> TỪ VỰNG ĐOẠN KINH 9</vt:lpstr>
      <vt:lpstr> TỪ VỰNG ĐOẠN KINH 9</vt:lpstr>
      <vt:lpstr> TỪ VỰNG ĐOẠN KINH 9</vt:lpstr>
      <vt:lpstr> TỪ VỰNG ĐOẠN KINH 9</vt:lpstr>
      <vt:lpstr> TỪ VỰNG ĐOẠN KINH 9</vt:lpstr>
      <vt:lpstr> NGỮ PHÁP ĐOẠN KINH 9</vt:lpstr>
      <vt:lpstr> ĐOẠN KINH 10 (Dhp)</vt:lpstr>
      <vt:lpstr> TỪ VỰNG ĐOẠN KINH 10</vt:lpstr>
      <vt:lpstr> TỪ VỰNG ĐOẠN KINH 10</vt:lpstr>
      <vt:lpstr> TỪ VỰNG ĐOẠN KINH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Khanh Huynh</cp:lastModifiedBy>
  <cp:revision>701</cp:revision>
  <dcterms:created xsi:type="dcterms:W3CDTF">2019-07-07T09:47:49Z</dcterms:created>
  <dcterms:modified xsi:type="dcterms:W3CDTF">2023-05-18T14:27:30Z</dcterms:modified>
</cp:coreProperties>
</file>