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0" r:id="rId2"/>
    <p:sldId id="366" r:id="rId3"/>
    <p:sldId id="367" r:id="rId4"/>
    <p:sldId id="356" r:id="rId5"/>
    <p:sldId id="291" r:id="rId6"/>
    <p:sldId id="345" r:id="rId7"/>
    <p:sldId id="346" r:id="rId8"/>
    <p:sldId id="347" r:id="rId9"/>
    <p:sldId id="336" r:id="rId10"/>
    <p:sldId id="357" r:id="rId11"/>
    <p:sldId id="358" r:id="rId12"/>
    <p:sldId id="359" r:id="rId13"/>
    <p:sldId id="360" r:id="rId14"/>
    <p:sldId id="348" r:id="rId15"/>
    <p:sldId id="361" r:id="rId16"/>
    <p:sldId id="344" r:id="rId17"/>
    <p:sldId id="349" r:id="rId18"/>
    <p:sldId id="350" r:id="rId19"/>
    <p:sldId id="351" r:id="rId20"/>
    <p:sldId id="352" r:id="rId21"/>
    <p:sldId id="353" r:id="rId22"/>
    <p:sldId id="354" r:id="rId23"/>
    <p:sldId id="355" r:id="rId24"/>
    <p:sldId id="362" r:id="rId25"/>
    <p:sldId id="363" r:id="rId26"/>
    <p:sldId id="364" r:id="rId27"/>
    <p:sldId id="3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gữ Pháp Phần IV**" id="{CAACD75F-080C-43B6-90D3-8EAF6FDCFCCD}">
          <p14:sldIdLst>
            <p14:sldId id="290"/>
          </p14:sldIdLst>
        </p14:section>
        <p14:section name="1.Dạng biến cách của IMA “cái này, cái kia”" id="{3F37E36C-3A62-4C7D-BAAC-B66DB23B5F95}">
          <p14:sldIdLst>
            <p14:sldId id="366"/>
            <p14:sldId id="367"/>
          </p14:sldIdLst>
        </p14:section>
        <p14:section name="2. CON BÒ" id="{1724AB8C-DBB2-4734-BE5C-ECEB6E68587A}">
          <p14:sldIdLst>
            <p14:sldId id="356"/>
          </p14:sldIdLst>
        </p14:section>
        <p14:section name="3. ĐỘNG TỪ BẤT BIẾN" id="{6EEE8368-0BD9-4200-8F25-510E815B2C89}">
          <p14:sldIdLst>
            <p14:sldId id="291"/>
            <p14:sldId id="345"/>
            <p14:sldId id="346"/>
            <p14:sldId id="347"/>
            <p14:sldId id="336"/>
          </p14:sldIdLst>
        </p14:section>
        <p14:section name="4. HIỆN TẠI PHÂN TỪ DẠNG - māna" id="{3722F82C-4529-44ED-BF4B-DFA417FF6A52}">
          <p14:sldIdLst>
            <p14:sldId id="357"/>
            <p14:sldId id="358"/>
            <p14:sldId id="359"/>
            <p14:sldId id="360"/>
          </p14:sldIdLst>
        </p14:section>
        <p14:section name="5. HIỆN TẠI PHÂN TỪ NỮ TÁNH TẬN CÙNG BẰNG -ī VÀ ā" id="{13D036A2-4098-49E3-B5C3-98A4D63ED5A6}">
          <p14:sldIdLst>
            <p14:sldId id="348"/>
          </p14:sldIdLst>
        </p14:section>
        <p14:section name="6. CẦU KHIẾN CÁCH (TIẾP THEO)" id="{5DAD6B57-4BCC-4C94-B6FA-539B1A7AC543}">
          <p14:sldIdLst>
            <p14:sldId id="361"/>
          </p14:sldIdLst>
        </p14:section>
        <p14:section name="7. SỐ" id="{466450BF-D72A-4F97-B21B-5B73CB2D0B3D}">
          <p14:sldIdLst>
            <p14:sldId id="344"/>
            <p14:sldId id="349"/>
            <p14:sldId id="350"/>
            <p14:sldId id="351"/>
            <p14:sldId id="352"/>
            <p14:sldId id="353"/>
            <p14:sldId id="354"/>
            <p14:sldId id="355"/>
          </p14:sldIdLst>
        </p14:section>
        <p14:section name="8. Sabba ‘tất cả’ và para ‘khác’" id="{8AEC1CEE-0710-4FD4-A725-E397D62D1B28}">
          <p14:sldIdLst>
            <p14:sldId id="362"/>
          </p14:sldIdLst>
        </p14:section>
        <p14:section name="9. Sở hữu cách kết hợp động từ chỉ sợ hãi" id="{AE36A1B2-4440-4C9A-91B8-9F704D3B1FED}">
          <p14:sldIdLst>
            <p14:sldId id="363"/>
          </p14:sldIdLst>
        </p14:section>
        <p14:section name="10. Iva ‘tương tự, giống như’" id="{EB0B5BC6-AE2D-4BC7-9162-4FE53BB70AB0}">
          <p14:sldIdLst>
            <p14:sldId id="364"/>
          </p14:sldIdLst>
        </p14:section>
        <p14:section name="11. Ce ‘nếu’" id="{4D608CE0-ADF0-4E65-9BF1-5A6CDE863D8A}">
          <p14:sldIdLst>
            <p14:sldId id="3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1200"/>
    <a:srgbClr val="814B1C"/>
    <a:srgbClr val="FBC25D"/>
    <a:srgbClr val="D49D42"/>
    <a:srgbClr val="E6AD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93414" autoAdjust="0"/>
  </p:normalViewPr>
  <p:slideViewPr>
    <p:cSldViewPr snapToGrid="0">
      <p:cViewPr>
        <p:scale>
          <a:sx n="50" d="100"/>
          <a:sy n="50" d="100"/>
        </p:scale>
        <p:origin x="94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2C1BC-6F20-4B30-B319-F2670A38421C}" type="datetimeFigureOut">
              <a:rPr lang="en-US" smtClean="0"/>
              <a:t>01-Dec-19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5BA63-5082-44CE-8680-D9F487A22C24}" type="slidenum">
              <a:rPr lang="en-US" smtClean="0"/>
              <a:t>‹#›</a:t>
            </a:fld>
            <a:endParaRPr lang="en-US"/>
          </a:p>
        </p:txBody>
      </p:sp>
    </p:spTree>
    <p:extLst>
      <p:ext uri="{BB962C8B-B14F-4D97-AF65-F5344CB8AC3E}">
        <p14:creationId xmlns:p14="http://schemas.microsoft.com/office/powerpoint/2010/main" val="225349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Nam </a:t>
            </a:r>
            <a:r>
              <a:rPr lang="en-US" baseline="0" dirty="0" err="1"/>
              <a:t>Tính</a:t>
            </a:r>
            <a:r>
              <a:rPr lang="en-US" baseline="0" dirty="0"/>
              <a:t>, </a:t>
            </a:r>
            <a:r>
              <a:rPr lang="en-US" baseline="0" dirty="0" err="1"/>
              <a:t>Nữ</a:t>
            </a:r>
            <a:r>
              <a:rPr lang="en-US" baseline="0" dirty="0"/>
              <a:t> </a:t>
            </a:r>
            <a:r>
              <a:rPr lang="en-US" baseline="0" dirty="0" err="1"/>
              <a:t>Trính</a:t>
            </a:r>
            <a:r>
              <a:rPr lang="en-US" baseline="0" dirty="0"/>
              <a:t>, </a:t>
            </a:r>
            <a:r>
              <a:rPr lang="en-US" baseline="0" dirty="0" err="1"/>
              <a:t>Trung</a:t>
            </a:r>
            <a:r>
              <a:rPr lang="en-US" baseline="0" dirty="0"/>
              <a:t> </a:t>
            </a:r>
            <a:r>
              <a:rPr lang="en-US" baseline="0" dirty="0" err="1"/>
              <a:t>Tính</a:t>
            </a:r>
            <a:r>
              <a:rPr lang="en-US" baseline="0" dirty="0"/>
              <a:t> do </a:t>
            </a:r>
            <a:r>
              <a:rPr lang="en-US" baseline="0" dirty="0" err="1"/>
              <a:t>cách</a:t>
            </a:r>
            <a:r>
              <a:rPr lang="en-US" baseline="0" dirty="0"/>
              <a:t> </a:t>
            </a:r>
            <a:r>
              <a:rPr lang="en-US" baseline="0" dirty="0" err="1"/>
              <a:t>biến</a:t>
            </a:r>
            <a:r>
              <a:rPr lang="en-US" baseline="0" dirty="0"/>
              <a:t> </a:t>
            </a:r>
            <a:r>
              <a:rPr lang="en-US" baseline="0" dirty="0" err="1"/>
              <a:t>đuôi</a:t>
            </a:r>
            <a:r>
              <a:rPr lang="en-US" baseline="0" dirty="0"/>
              <a:t> </a:t>
            </a:r>
            <a:r>
              <a:rPr lang="en-US" baseline="0" dirty="0" err="1"/>
              <a:t>đặc</a:t>
            </a:r>
            <a:r>
              <a:rPr lang="en-US" baseline="0" dirty="0"/>
              <a:t> </a:t>
            </a:r>
            <a:r>
              <a:rPr lang="en-US" baseline="0" dirty="0" err="1"/>
              <a:t>thù</a:t>
            </a:r>
            <a:endParaRPr lang="en-US" dirty="0"/>
          </a:p>
        </p:txBody>
      </p:sp>
      <p:sp>
        <p:nvSpPr>
          <p:cNvPr id="4" name="Slide Number Placeholder 3"/>
          <p:cNvSpPr>
            <a:spLocks noGrp="1"/>
          </p:cNvSpPr>
          <p:nvPr>
            <p:ph type="sldNum" sz="quarter" idx="10"/>
          </p:nvPr>
        </p:nvSpPr>
        <p:spPr/>
        <p:txBody>
          <a:bodyPr/>
          <a:lstStyle/>
          <a:p>
            <a:fld id="{91D5BA63-5082-44CE-8680-D9F487A22C24}" type="slidenum">
              <a:rPr lang="en-US" smtClean="0"/>
              <a:t>9</a:t>
            </a:fld>
            <a:endParaRPr lang="en-US"/>
          </a:p>
        </p:txBody>
      </p:sp>
    </p:spTree>
    <p:extLst>
      <p:ext uri="{BB962C8B-B14F-4D97-AF65-F5344CB8AC3E}">
        <p14:creationId xmlns:p14="http://schemas.microsoft.com/office/powerpoint/2010/main" val="3153460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79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6482B9-E54D-475E-8DA7-644484A6C9D1}"/>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3" name="Footer Placeholder 2">
            <a:extLst>
              <a:ext uri="{FF2B5EF4-FFF2-40B4-BE49-F238E27FC236}">
                <a16:creationId xmlns:a16="http://schemas.microsoft.com/office/drawing/2014/main" id="{EF67C3B6-9F5F-4A79-BF3B-F1F3FC85D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B07931-BA11-4BDD-90A6-AFA2DDBEE0A2}"/>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70528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CE1E-4271-4DBE-9E74-F2ABB5ADF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5985C-F353-4D38-B792-3039E100D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BF5C2-A5C5-4070-B7B2-8D883C762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CC12D-359B-4384-9F1C-D2CB81AD66CD}"/>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6" name="Footer Placeholder 5">
            <a:extLst>
              <a:ext uri="{FF2B5EF4-FFF2-40B4-BE49-F238E27FC236}">
                <a16:creationId xmlns:a16="http://schemas.microsoft.com/office/drawing/2014/main" id="{959D4880-3944-40A4-ACBE-50653553A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E6637-40FB-4C20-8546-3EF30CE9DCEB}"/>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420850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106-0811-4132-9CF6-93D57AABD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EB4A14-66DB-4C34-AA78-A39A96A23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3A68BA-A9E4-4050-AB0E-E0A1BB6CB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3FA22-72A4-48B5-9AA7-0875DDB445FE}"/>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6" name="Footer Placeholder 5">
            <a:extLst>
              <a:ext uri="{FF2B5EF4-FFF2-40B4-BE49-F238E27FC236}">
                <a16:creationId xmlns:a16="http://schemas.microsoft.com/office/drawing/2014/main" id="{C0078198-FD5E-4956-80D5-E8373CB40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B7728-10FC-40C9-98E6-FA3754E4D839}"/>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4009742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B012-2DAF-4E49-BC35-DEB33EA17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93AAD-CB1E-4A1E-B71C-E7B844FA6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D7875-EDB5-417B-AFC1-DD0CFFC03D9D}"/>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5" name="Footer Placeholder 4">
            <a:extLst>
              <a:ext uri="{FF2B5EF4-FFF2-40B4-BE49-F238E27FC236}">
                <a16:creationId xmlns:a16="http://schemas.microsoft.com/office/drawing/2014/main" id="{28458869-A3C3-4D27-8EC1-26184258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A6E27-100D-4786-87EA-7BF73AC97382}"/>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146313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289B7-FC20-4572-B8B3-879467905D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EAB629-2916-4651-BF02-C51AADECA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9B84B-2143-417A-859F-EC6860F2EEC8}"/>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5" name="Footer Placeholder 4">
            <a:extLst>
              <a:ext uri="{FF2B5EF4-FFF2-40B4-BE49-F238E27FC236}">
                <a16:creationId xmlns:a16="http://schemas.microsoft.com/office/drawing/2014/main" id="{EA78EF35-BA1D-49C2-A0FA-7A47D9EEB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0DB34-837F-403D-B712-C4060A19F973}"/>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131049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86282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55578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016A-CB13-4E4D-A54D-25834F4B5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F01D4-FE48-4D5F-AF6F-BBE826A5D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89B4E5-9D35-462E-8A23-C4AD642BC35E}"/>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5" name="Footer Placeholder 4">
            <a:extLst>
              <a:ext uri="{FF2B5EF4-FFF2-40B4-BE49-F238E27FC236}">
                <a16:creationId xmlns:a16="http://schemas.microsoft.com/office/drawing/2014/main" id="{D52FB421-944D-4E8E-8957-B8DB4F7B9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B5731-1E15-4EDD-9874-C8D690B085D1}"/>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277685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72A4-8BEB-4949-B6B2-B515B2AF2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21071-5CD2-4739-91C2-D115394E9B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21473-C1A1-4AA4-ACD6-95D19D173FE9}"/>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5" name="Footer Placeholder 4">
            <a:extLst>
              <a:ext uri="{FF2B5EF4-FFF2-40B4-BE49-F238E27FC236}">
                <a16:creationId xmlns:a16="http://schemas.microsoft.com/office/drawing/2014/main" id="{F5E496F2-06A1-4778-A7B9-23D0D7ED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23EFB-1B66-4082-8664-6481BDDE4E6E}"/>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53352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AA68-1423-4008-8486-BF27188845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24FA6-BC8C-4685-8973-B12298330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F61B0-0BA9-49C0-B0BE-61BA15395A28}"/>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5" name="Footer Placeholder 4">
            <a:extLst>
              <a:ext uri="{FF2B5EF4-FFF2-40B4-BE49-F238E27FC236}">
                <a16:creationId xmlns:a16="http://schemas.microsoft.com/office/drawing/2014/main" id="{3A7595B1-F968-42D1-9095-54AF944E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04DEC-602B-4D77-B611-181192B15EE8}"/>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221655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C344-DDA6-4A2D-A6F9-D6232A460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36DDB-F0C2-4A67-8537-2153F9831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ED760-0740-41B6-92FD-499F02454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4544F5-14B3-4274-B099-2EFF9BE1327F}"/>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6" name="Footer Placeholder 5">
            <a:extLst>
              <a:ext uri="{FF2B5EF4-FFF2-40B4-BE49-F238E27FC236}">
                <a16:creationId xmlns:a16="http://schemas.microsoft.com/office/drawing/2014/main" id="{BB3B9716-0DD8-41F2-B925-1768D5BDC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5674E-47E8-43A6-A2D5-D875FFC5E2AF}"/>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54559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E7E9-1FB2-4CD3-AF38-2EF338D7A6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0465A2-CF75-4A26-8CC8-14FA43D87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91981-87CD-4A90-93E4-3FEA2654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6C8BC6-3FED-4DEE-BCF0-5A17471D2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3E6EF-2281-48E2-B44F-41CA2B0003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633E5-841F-47AC-8298-99922907EF21}"/>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8" name="Footer Placeholder 7">
            <a:extLst>
              <a:ext uri="{FF2B5EF4-FFF2-40B4-BE49-F238E27FC236}">
                <a16:creationId xmlns:a16="http://schemas.microsoft.com/office/drawing/2014/main" id="{612AEBB3-5BAE-4C41-8C7D-330CECE0E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E5596-4693-49B3-9C66-5B0C9C54C928}"/>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78108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6D22-F2B5-4FBB-A129-5DAFB92A00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C35A0C-BDBC-4D23-A2D1-5322A220A642}"/>
              </a:ext>
            </a:extLst>
          </p:cNvPr>
          <p:cNvSpPr>
            <a:spLocks noGrp="1"/>
          </p:cNvSpPr>
          <p:nvPr>
            <p:ph type="dt" sz="half" idx="10"/>
          </p:nvPr>
        </p:nvSpPr>
        <p:spPr/>
        <p:txBody>
          <a:bodyPr/>
          <a:lstStyle/>
          <a:p>
            <a:fld id="{2705A8AC-507A-4A88-9DB9-690E4D8885BA}" type="datetimeFigureOut">
              <a:rPr lang="en-US" smtClean="0"/>
              <a:t>01-Dec-19</a:t>
            </a:fld>
            <a:endParaRPr lang="en-US"/>
          </a:p>
        </p:txBody>
      </p:sp>
      <p:sp>
        <p:nvSpPr>
          <p:cNvPr id="4" name="Footer Placeholder 3">
            <a:extLst>
              <a:ext uri="{FF2B5EF4-FFF2-40B4-BE49-F238E27FC236}">
                <a16:creationId xmlns:a16="http://schemas.microsoft.com/office/drawing/2014/main" id="{FFD45DDA-2BF7-4023-9C91-D75E98013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8A17F0-007C-46F9-A1AD-391E36F5716A}"/>
              </a:ext>
            </a:extLst>
          </p:cNvPr>
          <p:cNvSpPr>
            <a:spLocks noGrp="1"/>
          </p:cNvSpPr>
          <p:nvPr>
            <p:ph type="sldNum" sz="quarter" idx="12"/>
          </p:nvPr>
        </p:nvSpPr>
        <p:spPr/>
        <p:txBody>
          <a:bodyPr/>
          <a:lstStyle/>
          <a:p>
            <a:fld id="{DBF742F5-D5EB-495C-AC0B-DF34F44B45AB}" type="slidenum">
              <a:rPr lang="en-US" smtClean="0"/>
              <a:t>‹#›</a:t>
            </a:fld>
            <a:endParaRPr lang="en-US"/>
          </a:p>
        </p:txBody>
      </p:sp>
    </p:spTree>
    <p:extLst>
      <p:ext uri="{BB962C8B-B14F-4D97-AF65-F5344CB8AC3E}">
        <p14:creationId xmlns:p14="http://schemas.microsoft.com/office/powerpoint/2010/main" val="313173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A1687-DC26-4ACE-8630-08F9CE1C2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AB4C0-8D73-4735-B1C8-331CE5785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96C6E-4BFA-4AAF-AD95-6DEC57ED9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5A8AC-507A-4A88-9DB9-690E4D8885BA}" type="datetimeFigureOut">
              <a:rPr lang="en-US" smtClean="0"/>
              <a:t>01-Dec-19</a:t>
            </a:fld>
            <a:endParaRPr lang="en-US"/>
          </a:p>
        </p:txBody>
      </p:sp>
      <p:sp>
        <p:nvSpPr>
          <p:cNvPr id="5" name="Footer Placeholder 4">
            <a:extLst>
              <a:ext uri="{FF2B5EF4-FFF2-40B4-BE49-F238E27FC236}">
                <a16:creationId xmlns:a16="http://schemas.microsoft.com/office/drawing/2014/main" id="{FADF8BBA-771E-445F-931F-EEDBEC114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823C34-7700-48D1-8D10-62D3ECAA15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742F5-D5EB-495C-AC0B-DF34F44B45AB}" type="slidenum">
              <a:rPr lang="en-US" smtClean="0"/>
              <a:t>‹#›</a:t>
            </a:fld>
            <a:endParaRPr lang="en-US"/>
          </a:p>
        </p:txBody>
      </p:sp>
    </p:spTree>
    <p:extLst>
      <p:ext uri="{BB962C8B-B14F-4D97-AF65-F5344CB8AC3E}">
        <p14:creationId xmlns:p14="http://schemas.microsoft.com/office/powerpoint/2010/main" val="180500912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EA9233B-2E95-4B04-8FA6-8E41216E189A}"/>
              </a:ext>
            </a:extLst>
          </p:cNvPr>
          <p:cNvSpPr/>
          <p:nvPr/>
        </p:nvSpPr>
        <p:spPr>
          <a:xfrm>
            <a:off x="5582653" y="720437"/>
            <a:ext cx="6609347" cy="3538742"/>
          </a:xfrm>
          <a:prstGeom prst="rect">
            <a:avLst/>
          </a:prstGeom>
          <a:solidFill>
            <a:srgbClr val="47120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LỚP PALI</a:t>
            </a:r>
          </a:p>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CHÙA NAM TÔNG</a:t>
            </a:r>
          </a:p>
          <a:p>
            <a:pPr algn="just"/>
            <a:endParaRPr lang="en-US" sz="2400" dirty="0"/>
          </a:p>
          <a:p>
            <a:pPr algn="just"/>
            <a:r>
              <a:rPr lang="en-US" sz="2400" dirty="0" err="1"/>
              <a:t>Giáo</a:t>
            </a:r>
            <a:r>
              <a:rPr lang="en-US" sz="2400" dirty="0"/>
              <a:t> </a:t>
            </a:r>
            <a:r>
              <a:rPr lang="en-US" sz="2400" dirty="0" err="1"/>
              <a:t>viên</a:t>
            </a:r>
            <a:r>
              <a:rPr lang="en-US" sz="2400" dirty="0"/>
              <a:t> </a:t>
            </a:r>
            <a:r>
              <a:rPr lang="en-US" sz="2400" dirty="0" err="1"/>
              <a:t>Hướng</a:t>
            </a:r>
            <a:r>
              <a:rPr lang="en-US" sz="2400" dirty="0"/>
              <a:t> </a:t>
            </a:r>
            <a:r>
              <a:rPr lang="en-US" sz="2400" dirty="0" err="1"/>
              <a:t>dẫn</a:t>
            </a:r>
            <a:r>
              <a:rPr lang="en-US" sz="2400" dirty="0"/>
              <a:t>: </a:t>
            </a:r>
            <a:r>
              <a:rPr lang="en-US" sz="2400" b="1" dirty="0"/>
              <a:t>HUỲNH TRỌNG KHÁNH</a:t>
            </a:r>
          </a:p>
          <a:p>
            <a:pPr algn="just"/>
            <a:endParaRPr lang="en-US" dirty="0"/>
          </a:p>
          <a:p>
            <a:pPr algn="just"/>
            <a:r>
              <a:rPr lang="en-US" sz="1900" dirty="0" err="1"/>
              <a:t>Giáo</a:t>
            </a:r>
            <a:r>
              <a:rPr lang="en-US" sz="1900" dirty="0"/>
              <a:t> </a:t>
            </a:r>
            <a:r>
              <a:rPr lang="en-US" sz="1900" dirty="0" err="1"/>
              <a:t>Trình</a:t>
            </a:r>
            <a:r>
              <a:rPr lang="en-US" sz="1900" dirty="0"/>
              <a:t>: NEW COUSRE IN READING PALI – Entering the Word of the Buddha (</a:t>
            </a:r>
            <a:r>
              <a:rPr lang="en-US" sz="1900" dirty="0" err="1"/>
              <a:t>Tác</a:t>
            </a:r>
            <a:r>
              <a:rPr lang="en-US" sz="1900" dirty="0"/>
              <a:t> </a:t>
            </a:r>
            <a:r>
              <a:rPr lang="en-US" sz="1900" dirty="0" err="1"/>
              <a:t>giả</a:t>
            </a:r>
            <a:r>
              <a:rPr lang="en-US" sz="1900" dirty="0"/>
              <a:t>: JAMES W.GAIR </a:t>
            </a:r>
            <a:r>
              <a:rPr lang="en-US" sz="1900" dirty="0" err="1"/>
              <a:t>và</a:t>
            </a:r>
            <a:r>
              <a:rPr lang="en-US" sz="1900" dirty="0"/>
              <a:t> W.S. KARUNATILLAKE)</a:t>
            </a:r>
          </a:p>
          <a:p>
            <a:pPr algn="just"/>
            <a:endParaRPr lang="en-US" dirty="0"/>
          </a:p>
        </p:txBody>
      </p:sp>
      <p:sp>
        <p:nvSpPr>
          <p:cNvPr id="12" name="Rectangle 11">
            <a:extLst>
              <a:ext uri="{FF2B5EF4-FFF2-40B4-BE49-F238E27FC236}">
                <a16:creationId xmlns:a16="http://schemas.microsoft.com/office/drawing/2014/main" id="{D70ED26D-D9EF-470D-9B63-C655D9869AA7}"/>
              </a:ext>
            </a:extLst>
          </p:cNvPr>
          <p:cNvSpPr/>
          <p:nvPr/>
        </p:nvSpPr>
        <p:spPr>
          <a:xfrm>
            <a:off x="5582653" y="4800599"/>
            <a:ext cx="6609347" cy="982579"/>
          </a:xfrm>
          <a:prstGeom prst="rect">
            <a:avLst/>
          </a:prstGeom>
          <a:solidFill>
            <a:srgbClr val="47120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pc="600" dirty="0">
                <a:ln>
                  <a:solidFill>
                    <a:schemeClr val="accent4">
                      <a:lumMod val="50000"/>
                    </a:schemeClr>
                  </a:solidFill>
                </a:ln>
                <a:gradFill flip="none" rotWithShape="1">
                  <a:gsLst>
                    <a:gs pos="39000">
                      <a:schemeClr val="accent4">
                        <a:lumMod val="60000"/>
                        <a:lumOff val="40000"/>
                      </a:schemeClr>
                    </a:gs>
                    <a:gs pos="50000">
                      <a:schemeClr val="accent4">
                        <a:lumMod val="50000"/>
                      </a:schemeClr>
                    </a:gs>
                    <a:gs pos="64000">
                      <a:schemeClr val="accent4">
                        <a:lumMod val="40000"/>
                        <a:lumOff val="60000"/>
                      </a:schemeClr>
                    </a:gs>
                  </a:gsLst>
                  <a:lin ang="5400000" scaled="0"/>
                  <a:tileRect/>
                </a:gradFill>
                <a:effectLst>
                  <a:glow rad="63500">
                    <a:schemeClr val="accent1">
                      <a:satMod val="175000"/>
                      <a:alpha val="40000"/>
                    </a:schemeClr>
                  </a:glow>
                  <a:outerShdw blurRad="63500" sx="102000" sy="102000" algn="ctr" rotWithShape="0">
                    <a:prstClr val="black">
                      <a:alpha val="40000"/>
                    </a:prstClr>
                  </a:outerShdw>
                </a:effectLst>
                <a:latin typeface="Tw Cen MT" panose="020B0602020104020603" pitchFamily="34" charset="0"/>
                <a:ea typeface="+mj-ea"/>
                <a:cs typeface="+mj-cs"/>
              </a:rPr>
              <a:t>NGỮ PHÁP 4</a:t>
            </a:r>
          </a:p>
        </p:txBody>
      </p:sp>
    </p:spTree>
    <p:extLst>
      <p:ext uri="{BB962C8B-B14F-4D97-AF65-F5344CB8AC3E}">
        <p14:creationId xmlns:p14="http://schemas.microsoft.com/office/powerpoint/2010/main" val="157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4. HIỆN TẠI PHÂN TỪ DẠNG - </a:t>
            </a:r>
            <a:r>
              <a:rPr lang="en-US" sz="3600" dirty="0" err="1">
                <a:solidFill>
                  <a:srgbClr val="FBC25D"/>
                </a:solidFill>
              </a:rPr>
              <a:t>māna</a:t>
            </a:r>
            <a:endParaRPr lang="en-US" sz="3600" dirty="0">
              <a:solidFill>
                <a:srgbClr val="FBC25D"/>
              </a:solidFill>
            </a:endParaRP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456542" y="1386117"/>
            <a:ext cx="9485086" cy="5569857"/>
          </a:xfrm>
        </p:spPr>
        <p:txBody>
          <a:bodyPr>
            <a:noAutofit/>
          </a:bodyPr>
          <a:lstStyle/>
          <a:p>
            <a:r>
              <a:rPr lang="en-US" dirty="0">
                <a:solidFill>
                  <a:srgbClr val="471200"/>
                </a:solidFill>
                <a:highlight>
                  <a:srgbClr val="FBC25D"/>
                </a:highlight>
              </a:rPr>
              <a:t>4.1</a:t>
            </a:r>
            <a:r>
              <a:rPr lang="en-US" dirty="0"/>
              <a:t> </a:t>
            </a:r>
            <a:r>
              <a:rPr lang="en-US" dirty="0" err="1"/>
              <a:t>Ngoài</a:t>
            </a:r>
            <a:r>
              <a:rPr lang="en-US" dirty="0"/>
              <a:t> </a:t>
            </a:r>
            <a:r>
              <a:rPr lang="en-US" dirty="0" err="1"/>
              <a:t>hình</a:t>
            </a:r>
            <a:r>
              <a:rPr lang="en-US" dirty="0"/>
              <a:t> </a:t>
            </a:r>
            <a:r>
              <a:rPr lang="en-US" dirty="0" err="1"/>
              <a:t>thức</a:t>
            </a:r>
            <a:r>
              <a:rPr lang="en-US" dirty="0"/>
              <a:t> </a:t>
            </a:r>
            <a:r>
              <a:rPr lang="en-US" dirty="0" err="1"/>
              <a:t>hiện</a:t>
            </a:r>
            <a:r>
              <a:rPr lang="en-US" dirty="0"/>
              <a:t> </a:t>
            </a:r>
            <a:r>
              <a:rPr lang="en-US" dirty="0" err="1"/>
              <a:t>tại</a:t>
            </a:r>
            <a:r>
              <a:rPr lang="en-US" dirty="0"/>
              <a:t> </a:t>
            </a:r>
            <a:r>
              <a:rPr lang="en-US" dirty="0" err="1"/>
              <a:t>phân</a:t>
            </a:r>
            <a:r>
              <a:rPr lang="en-US" dirty="0"/>
              <a:t> </a:t>
            </a:r>
            <a:r>
              <a:rPr lang="en-US" dirty="0" err="1"/>
              <a:t>từ</a:t>
            </a:r>
            <a:r>
              <a:rPr lang="en-US" dirty="0"/>
              <a:t> -ant- (</a:t>
            </a:r>
            <a:r>
              <a:rPr lang="en-US" dirty="0" err="1"/>
              <a:t>bài</a:t>
            </a:r>
            <a:r>
              <a:rPr lang="en-US" dirty="0"/>
              <a:t> III, </a:t>
            </a:r>
            <a:r>
              <a:rPr lang="en-US" dirty="0" err="1"/>
              <a:t>phần</a:t>
            </a:r>
            <a:r>
              <a:rPr lang="en-US" dirty="0"/>
              <a:t> 6.1), </a:t>
            </a:r>
            <a:r>
              <a:rPr lang="en-US" dirty="0" err="1"/>
              <a:t>còn</a:t>
            </a:r>
            <a:r>
              <a:rPr lang="en-US" dirty="0"/>
              <a:t> </a:t>
            </a:r>
            <a:r>
              <a:rPr lang="en-US" dirty="0" err="1"/>
              <a:t>có</a:t>
            </a:r>
            <a:r>
              <a:rPr lang="en-US" dirty="0"/>
              <a:t> </a:t>
            </a:r>
            <a:r>
              <a:rPr lang="en-US" dirty="0" err="1"/>
              <a:t>một</a:t>
            </a:r>
            <a:r>
              <a:rPr lang="en-US" dirty="0"/>
              <a:t> </a:t>
            </a:r>
            <a:r>
              <a:rPr lang="en-US" dirty="0" err="1"/>
              <a:t>hình</a:t>
            </a:r>
            <a:r>
              <a:rPr lang="en-US" dirty="0"/>
              <a:t> </a:t>
            </a:r>
            <a:r>
              <a:rPr lang="en-US" dirty="0" err="1"/>
              <a:t>thức</a:t>
            </a:r>
            <a:r>
              <a:rPr lang="en-US" dirty="0"/>
              <a:t> </a:t>
            </a:r>
            <a:r>
              <a:rPr lang="en-US" dirty="0" err="1"/>
              <a:t>khác</a:t>
            </a:r>
            <a:r>
              <a:rPr lang="en-US" dirty="0"/>
              <a:t> </a:t>
            </a:r>
            <a:r>
              <a:rPr lang="en-US" dirty="0" err="1"/>
              <a:t>là</a:t>
            </a:r>
            <a:r>
              <a:rPr lang="en-US" dirty="0"/>
              <a:t> –</a:t>
            </a:r>
            <a:r>
              <a:rPr lang="en-US" dirty="0" err="1"/>
              <a:t>māna</a:t>
            </a:r>
            <a:r>
              <a:rPr lang="en-US" dirty="0"/>
              <a:t>. </a:t>
            </a:r>
            <a:r>
              <a:rPr lang="en-US" dirty="0" err="1"/>
              <a:t>Hậu</a:t>
            </a:r>
            <a:r>
              <a:rPr lang="en-US" dirty="0"/>
              <a:t> </a:t>
            </a:r>
            <a:r>
              <a:rPr lang="en-US" dirty="0" err="1"/>
              <a:t>tố</a:t>
            </a:r>
            <a:r>
              <a:rPr lang="en-US" dirty="0"/>
              <a:t> -</a:t>
            </a:r>
            <a:r>
              <a:rPr lang="en-US" dirty="0" err="1"/>
              <a:t>māna</a:t>
            </a:r>
            <a:r>
              <a:rPr lang="en-US" dirty="0"/>
              <a:t> </a:t>
            </a:r>
            <a:r>
              <a:rPr lang="en-US" dirty="0" err="1"/>
              <a:t>thường</a:t>
            </a:r>
            <a:r>
              <a:rPr lang="en-US" dirty="0"/>
              <a:t> </a:t>
            </a:r>
            <a:r>
              <a:rPr lang="en-US" dirty="0" err="1"/>
              <a:t>được</a:t>
            </a:r>
            <a:r>
              <a:rPr lang="en-US" dirty="0"/>
              <a:t> </a:t>
            </a:r>
            <a:r>
              <a:rPr lang="en-US" dirty="0" err="1"/>
              <a:t>thêm</a:t>
            </a:r>
            <a:r>
              <a:rPr lang="en-US" dirty="0"/>
              <a:t> </a:t>
            </a:r>
            <a:r>
              <a:rPr lang="en-US" dirty="0" err="1"/>
              <a:t>trực</a:t>
            </a:r>
            <a:r>
              <a:rPr lang="en-US" dirty="0"/>
              <a:t> </a:t>
            </a:r>
            <a:r>
              <a:rPr lang="en-US" dirty="0" err="1"/>
              <a:t>tiếp</a:t>
            </a:r>
            <a:r>
              <a:rPr lang="en-US" dirty="0"/>
              <a:t> </a:t>
            </a:r>
            <a:r>
              <a:rPr lang="en-US" dirty="0" err="1"/>
              <a:t>vào</a:t>
            </a:r>
            <a:r>
              <a:rPr lang="en-US" dirty="0"/>
              <a:t> </a:t>
            </a:r>
            <a:r>
              <a:rPr lang="en-US" dirty="0" err="1"/>
              <a:t>gốc</a:t>
            </a:r>
            <a:r>
              <a:rPr lang="en-US" dirty="0"/>
              <a:t> </a:t>
            </a:r>
            <a:r>
              <a:rPr lang="en-US" dirty="0" err="1"/>
              <a:t>động</a:t>
            </a:r>
            <a:r>
              <a:rPr lang="en-US" dirty="0"/>
              <a:t> </a:t>
            </a:r>
            <a:r>
              <a:rPr lang="en-US" dirty="0" err="1"/>
              <a:t>từ</a:t>
            </a:r>
            <a:r>
              <a:rPr lang="en-US" dirty="0"/>
              <a:t> </a:t>
            </a:r>
            <a:r>
              <a:rPr lang="en-US" dirty="0" err="1"/>
              <a:t>hiện</a:t>
            </a:r>
            <a:r>
              <a:rPr lang="en-US" dirty="0"/>
              <a:t> </a:t>
            </a:r>
            <a:r>
              <a:rPr lang="en-US" dirty="0" err="1"/>
              <a:t>tại</a:t>
            </a:r>
            <a:endParaRPr lang="en-US" dirty="0"/>
          </a:p>
          <a:p>
            <a:r>
              <a:rPr lang="en-US" dirty="0">
                <a:solidFill>
                  <a:srgbClr val="FBC25D"/>
                </a:solidFill>
                <a:highlight>
                  <a:srgbClr val="FBC25D"/>
                </a:highlight>
              </a:rPr>
              <a:t>…</a:t>
            </a:r>
            <a:r>
              <a:rPr lang="en-US" dirty="0" err="1">
                <a:solidFill>
                  <a:srgbClr val="471200"/>
                </a:solidFill>
                <a:highlight>
                  <a:srgbClr val="FBC25D"/>
                </a:highlight>
              </a:rPr>
              <a:t>Hiện</a:t>
            </a:r>
            <a:r>
              <a:rPr lang="en-US" dirty="0">
                <a:solidFill>
                  <a:srgbClr val="471200"/>
                </a:solidFill>
                <a:highlight>
                  <a:srgbClr val="FBC25D"/>
                </a:highlight>
              </a:rPr>
              <a:t> </a:t>
            </a:r>
            <a:r>
              <a:rPr lang="en-US" dirty="0" err="1">
                <a:solidFill>
                  <a:srgbClr val="471200"/>
                </a:solidFill>
                <a:highlight>
                  <a:srgbClr val="FBC25D"/>
                </a:highlight>
              </a:rPr>
              <a:t>tại</a:t>
            </a:r>
            <a:r>
              <a:rPr lang="en-US" dirty="0">
                <a:solidFill>
                  <a:srgbClr val="471200"/>
                </a:solidFill>
                <a:highlight>
                  <a:srgbClr val="FBC25D"/>
                </a:highlight>
              </a:rPr>
              <a:t> </a:t>
            </a:r>
            <a:r>
              <a:rPr lang="en-US" dirty="0" err="1">
                <a:solidFill>
                  <a:srgbClr val="471200"/>
                </a:solidFill>
                <a:highlight>
                  <a:srgbClr val="FBC25D"/>
                </a:highlight>
              </a:rPr>
              <a:t>ngôi</a:t>
            </a:r>
            <a:r>
              <a:rPr lang="en-US" dirty="0">
                <a:solidFill>
                  <a:srgbClr val="471200"/>
                </a:solidFill>
                <a:highlight>
                  <a:srgbClr val="FBC25D"/>
                </a:highlight>
              </a:rPr>
              <a:t> </a:t>
            </a:r>
            <a:r>
              <a:rPr lang="en-US" dirty="0" err="1">
                <a:solidFill>
                  <a:srgbClr val="471200"/>
                </a:solidFill>
                <a:highlight>
                  <a:srgbClr val="FBC25D"/>
                </a:highlight>
              </a:rPr>
              <a:t>thứ</a:t>
            </a:r>
            <a:r>
              <a:rPr lang="en-US" dirty="0">
                <a:solidFill>
                  <a:srgbClr val="471200"/>
                </a:solidFill>
                <a:highlight>
                  <a:srgbClr val="FBC25D"/>
                </a:highlight>
              </a:rPr>
              <a:t> 3 </a:t>
            </a:r>
            <a:r>
              <a:rPr lang="en-US" dirty="0" err="1">
                <a:solidFill>
                  <a:srgbClr val="471200"/>
                </a:solidFill>
                <a:highlight>
                  <a:srgbClr val="FBC25D"/>
                </a:highlight>
              </a:rPr>
              <a:t>số</a:t>
            </a:r>
            <a:r>
              <a:rPr lang="en-US" dirty="0">
                <a:solidFill>
                  <a:srgbClr val="471200"/>
                </a:solidFill>
                <a:highlight>
                  <a:srgbClr val="FBC25D"/>
                </a:highlight>
              </a:rPr>
              <a:t> </a:t>
            </a:r>
            <a:r>
              <a:rPr lang="en-US" dirty="0" err="1">
                <a:solidFill>
                  <a:srgbClr val="471200"/>
                </a:solidFill>
                <a:highlight>
                  <a:srgbClr val="FBC25D"/>
                </a:highlight>
              </a:rPr>
              <a:t>ít</a:t>
            </a:r>
            <a:r>
              <a:rPr lang="en-US" dirty="0">
                <a:solidFill>
                  <a:srgbClr val="471200"/>
                </a:solidFill>
                <a:highlight>
                  <a:srgbClr val="FBC25D"/>
                </a:highlight>
              </a:rPr>
              <a:t>			</a:t>
            </a:r>
            <a:r>
              <a:rPr lang="en-US" dirty="0" err="1">
                <a:solidFill>
                  <a:srgbClr val="471200"/>
                </a:solidFill>
                <a:highlight>
                  <a:srgbClr val="FBC25D"/>
                </a:highlight>
              </a:rPr>
              <a:t>Hiện</a:t>
            </a:r>
            <a:r>
              <a:rPr lang="en-US" dirty="0">
                <a:solidFill>
                  <a:srgbClr val="471200"/>
                </a:solidFill>
                <a:highlight>
                  <a:srgbClr val="FBC25D"/>
                </a:highlight>
              </a:rPr>
              <a:t> </a:t>
            </a:r>
            <a:r>
              <a:rPr lang="en-US" dirty="0" err="1">
                <a:solidFill>
                  <a:srgbClr val="471200"/>
                </a:solidFill>
                <a:highlight>
                  <a:srgbClr val="FBC25D"/>
                </a:highlight>
              </a:rPr>
              <a:t>tại</a:t>
            </a:r>
            <a:r>
              <a:rPr lang="en-US" dirty="0">
                <a:solidFill>
                  <a:srgbClr val="471200"/>
                </a:solidFill>
                <a:highlight>
                  <a:srgbClr val="FBC25D"/>
                </a:highlight>
              </a:rPr>
              <a:t> </a:t>
            </a:r>
            <a:r>
              <a:rPr lang="en-US" dirty="0" err="1">
                <a:solidFill>
                  <a:srgbClr val="471200"/>
                </a:solidFill>
                <a:highlight>
                  <a:srgbClr val="FBC25D"/>
                </a:highlight>
              </a:rPr>
              <a:t>phân</a:t>
            </a:r>
            <a:r>
              <a:rPr lang="en-US" dirty="0">
                <a:solidFill>
                  <a:srgbClr val="471200"/>
                </a:solidFill>
                <a:highlight>
                  <a:srgbClr val="FBC25D"/>
                </a:highlight>
              </a:rPr>
              <a:t> </a:t>
            </a:r>
            <a:r>
              <a:rPr lang="en-US" dirty="0" err="1">
                <a:solidFill>
                  <a:srgbClr val="471200"/>
                </a:solidFill>
                <a:highlight>
                  <a:srgbClr val="FBC25D"/>
                </a:highlight>
              </a:rPr>
              <a:t>từ</a:t>
            </a:r>
            <a:r>
              <a:rPr lang="en-US" dirty="0">
                <a:solidFill>
                  <a:srgbClr val="FBC25D"/>
                </a:solidFill>
                <a:highlight>
                  <a:srgbClr val="FBC25D"/>
                </a:highlight>
              </a:rPr>
              <a:t>……….</a:t>
            </a:r>
          </a:p>
          <a:p>
            <a:r>
              <a:rPr lang="en-US" dirty="0"/>
              <a:t>	</a:t>
            </a:r>
            <a:r>
              <a:rPr lang="en-US" dirty="0" err="1"/>
              <a:t>gacchati</a:t>
            </a:r>
            <a:r>
              <a:rPr lang="en-US" dirty="0"/>
              <a:t> ‘</a:t>
            </a:r>
            <a:r>
              <a:rPr lang="en-US" dirty="0" err="1"/>
              <a:t>đi</a:t>
            </a:r>
            <a:r>
              <a:rPr lang="en-US" dirty="0"/>
              <a:t>’				</a:t>
            </a:r>
            <a:r>
              <a:rPr lang="en-US" dirty="0" err="1"/>
              <a:t>gacchamāna</a:t>
            </a:r>
            <a:endParaRPr lang="en-US" dirty="0"/>
          </a:p>
          <a:p>
            <a:r>
              <a:rPr lang="en-US" dirty="0"/>
              <a:t>	</a:t>
            </a:r>
            <a:r>
              <a:rPr lang="en-US" dirty="0" err="1"/>
              <a:t>uppajjati</a:t>
            </a:r>
            <a:r>
              <a:rPr lang="en-US" dirty="0"/>
              <a:t> ‘</a:t>
            </a:r>
            <a:r>
              <a:rPr lang="en-US" dirty="0" err="1"/>
              <a:t>được</a:t>
            </a:r>
            <a:r>
              <a:rPr lang="en-US" dirty="0"/>
              <a:t> </a:t>
            </a:r>
            <a:r>
              <a:rPr lang="en-US" dirty="0" err="1"/>
              <a:t>sinh</a:t>
            </a:r>
            <a:r>
              <a:rPr lang="en-US" dirty="0"/>
              <a:t> ra’		</a:t>
            </a:r>
            <a:r>
              <a:rPr lang="en-US" dirty="0" err="1"/>
              <a:t>uppajjamāna</a:t>
            </a:r>
            <a:endParaRPr lang="en-US" dirty="0"/>
          </a:p>
          <a:p>
            <a:r>
              <a:rPr lang="en-US" dirty="0"/>
              <a:t>	</a:t>
            </a:r>
          </a:p>
          <a:p>
            <a:r>
              <a:rPr lang="en-US" dirty="0" err="1"/>
              <a:t>Động</a:t>
            </a:r>
            <a:r>
              <a:rPr lang="en-US" dirty="0"/>
              <a:t> </a:t>
            </a:r>
            <a:r>
              <a:rPr lang="en-US" dirty="0" err="1"/>
              <a:t>từ</a:t>
            </a:r>
            <a:r>
              <a:rPr lang="en-US" dirty="0"/>
              <a:t> </a:t>
            </a:r>
            <a:r>
              <a:rPr lang="en-US" dirty="0" err="1"/>
              <a:t>có</a:t>
            </a:r>
            <a:r>
              <a:rPr lang="en-US" dirty="0"/>
              <a:t> </a:t>
            </a:r>
            <a:r>
              <a:rPr lang="en-US" dirty="0" err="1"/>
              <a:t>gốc</a:t>
            </a:r>
            <a:r>
              <a:rPr lang="en-US" dirty="0"/>
              <a:t> </a:t>
            </a:r>
            <a:r>
              <a:rPr lang="en-US" dirty="0" err="1"/>
              <a:t>hiện</a:t>
            </a:r>
            <a:r>
              <a:rPr lang="en-US" dirty="0"/>
              <a:t> </a:t>
            </a:r>
            <a:r>
              <a:rPr lang="en-US" dirty="0" err="1"/>
              <a:t>tại</a:t>
            </a:r>
            <a:r>
              <a:rPr lang="en-US" dirty="0"/>
              <a:t> </a:t>
            </a:r>
            <a:r>
              <a:rPr lang="en-US" dirty="0" err="1"/>
              <a:t>tận</a:t>
            </a:r>
            <a:r>
              <a:rPr lang="en-US" dirty="0"/>
              <a:t> </a:t>
            </a:r>
            <a:r>
              <a:rPr lang="en-US" dirty="0" err="1"/>
              <a:t>cùng</a:t>
            </a:r>
            <a:r>
              <a:rPr lang="en-US" dirty="0"/>
              <a:t> </a:t>
            </a:r>
            <a:r>
              <a:rPr lang="en-US" dirty="0" err="1"/>
              <a:t>bằng</a:t>
            </a:r>
            <a:r>
              <a:rPr lang="en-US" dirty="0"/>
              <a:t> </a:t>
            </a:r>
            <a:r>
              <a:rPr lang="en-US" dirty="0">
                <a:highlight>
                  <a:srgbClr val="FBC25D"/>
                </a:highlight>
              </a:rPr>
              <a:t>-e </a:t>
            </a:r>
            <a:r>
              <a:rPr lang="en-US" dirty="0" err="1"/>
              <a:t>đổi</a:t>
            </a:r>
            <a:r>
              <a:rPr lang="en-US" dirty="0"/>
              <a:t> –e- </a:t>
            </a:r>
            <a:r>
              <a:rPr lang="en-US" dirty="0" err="1"/>
              <a:t>thành</a:t>
            </a:r>
            <a:r>
              <a:rPr lang="en-US" dirty="0"/>
              <a:t> </a:t>
            </a:r>
            <a:r>
              <a:rPr lang="en-US" dirty="0">
                <a:highlight>
                  <a:srgbClr val="FBC25D"/>
                </a:highlight>
              </a:rPr>
              <a:t>–</a:t>
            </a:r>
            <a:r>
              <a:rPr lang="en-US" dirty="0" err="1">
                <a:highlight>
                  <a:srgbClr val="FBC25D"/>
                </a:highlight>
              </a:rPr>
              <a:t>aya</a:t>
            </a:r>
            <a:r>
              <a:rPr lang="en-US" dirty="0"/>
              <a:t>- </a:t>
            </a:r>
            <a:r>
              <a:rPr lang="en-US" dirty="0" err="1"/>
              <a:t>trước</a:t>
            </a:r>
            <a:r>
              <a:rPr lang="en-US" dirty="0"/>
              <a:t> </a:t>
            </a:r>
            <a:r>
              <a:rPr lang="en-US" dirty="0" err="1"/>
              <a:t>khi</a:t>
            </a:r>
            <a:r>
              <a:rPr lang="en-US" dirty="0"/>
              <a:t> </a:t>
            </a:r>
            <a:r>
              <a:rPr lang="en-US" dirty="0" err="1"/>
              <a:t>thêm</a:t>
            </a:r>
            <a:r>
              <a:rPr lang="en-US" dirty="0"/>
              <a:t> -</a:t>
            </a:r>
            <a:r>
              <a:rPr lang="en-US" dirty="0" err="1"/>
              <a:t>māna</a:t>
            </a:r>
            <a:endParaRPr lang="en-US" dirty="0"/>
          </a:p>
          <a:p>
            <a:r>
              <a:rPr lang="en-US" dirty="0"/>
              <a:t> </a:t>
            </a:r>
          </a:p>
          <a:p>
            <a:r>
              <a:rPr lang="en-US" dirty="0"/>
              <a:t>	</a:t>
            </a:r>
            <a:r>
              <a:rPr lang="en-US" dirty="0" err="1">
                <a:highlight>
                  <a:srgbClr val="FBC25D"/>
                </a:highlight>
              </a:rPr>
              <a:t>des</a:t>
            </a:r>
            <a:r>
              <a:rPr lang="en-US" u="sng" dirty="0" err="1">
                <a:highlight>
                  <a:srgbClr val="FBC25D"/>
                </a:highlight>
              </a:rPr>
              <a:t>e</a:t>
            </a:r>
            <a:r>
              <a:rPr lang="en-US" dirty="0" err="1">
                <a:highlight>
                  <a:srgbClr val="FBC25D"/>
                </a:highlight>
              </a:rPr>
              <a:t>ti</a:t>
            </a:r>
            <a:r>
              <a:rPr lang="en-US" dirty="0"/>
              <a:t> ‘</a:t>
            </a:r>
            <a:r>
              <a:rPr lang="en-US" dirty="0" err="1"/>
              <a:t>thuyết</a:t>
            </a:r>
            <a:r>
              <a:rPr lang="en-US" dirty="0"/>
              <a:t> </a:t>
            </a:r>
            <a:r>
              <a:rPr lang="en-US" dirty="0" err="1"/>
              <a:t>giảng</a:t>
            </a:r>
            <a:r>
              <a:rPr lang="en-US" dirty="0"/>
              <a:t>’        </a:t>
            </a:r>
            <a:r>
              <a:rPr lang="en-US" dirty="0">
                <a:sym typeface="Wingdings" panose="05000000000000000000" pitchFamily="2" charset="2"/>
              </a:rPr>
              <a:t></a:t>
            </a:r>
            <a:r>
              <a:rPr lang="en-US" dirty="0"/>
              <a:t>	</a:t>
            </a:r>
            <a:r>
              <a:rPr lang="en-US" dirty="0" err="1">
                <a:highlight>
                  <a:srgbClr val="FBC25D"/>
                </a:highlight>
              </a:rPr>
              <a:t>des</a:t>
            </a:r>
            <a:r>
              <a:rPr lang="en-US" u="sng" dirty="0" err="1">
                <a:highlight>
                  <a:srgbClr val="FBC25D"/>
                </a:highlight>
              </a:rPr>
              <a:t>aya</a:t>
            </a:r>
            <a:r>
              <a:rPr lang="en-US" dirty="0" err="1">
                <a:highlight>
                  <a:srgbClr val="FBC25D"/>
                </a:highlight>
              </a:rPr>
              <a:t>māna</a:t>
            </a:r>
            <a:endParaRPr lang="en-US" dirty="0">
              <a:highlight>
                <a:srgbClr val="FBC25D"/>
              </a:highlight>
            </a:endParaRPr>
          </a:p>
          <a:p>
            <a:pPr algn="just"/>
            <a:endParaRPr lang="en-US" sz="2000" dirty="0"/>
          </a:p>
        </p:txBody>
      </p:sp>
    </p:spTree>
    <p:extLst>
      <p:ext uri="{BB962C8B-B14F-4D97-AF65-F5344CB8AC3E}">
        <p14:creationId xmlns:p14="http://schemas.microsoft.com/office/powerpoint/2010/main" val="406912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4. HIỆN TẠI PHÂN TỪ DẠNG - </a:t>
            </a:r>
            <a:r>
              <a:rPr lang="en-US" sz="3600" dirty="0" err="1">
                <a:solidFill>
                  <a:srgbClr val="FBC25D"/>
                </a:solidFill>
              </a:rPr>
              <a:t>māna</a:t>
            </a:r>
            <a:endParaRPr lang="en-US" sz="3600" dirty="0">
              <a:solidFill>
                <a:srgbClr val="FBC25D"/>
              </a:solidFill>
            </a:endParaRP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456542" y="1386117"/>
            <a:ext cx="9485086" cy="5569857"/>
          </a:xfrm>
        </p:spPr>
        <p:txBody>
          <a:bodyPr>
            <a:noAutofit/>
          </a:bodyPr>
          <a:lstStyle/>
          <a:p>
            <a:pPr algn="just"/>
            <a:r>
              <a:rPr lang="en-US" sz="2400" dirty="0" err="1"/>
              <a:t>Hình</a:t>
            </a:r>
            <a:r>
              <a:rPr lang="en-US" sz="2400" dirty="0"/>
              <a:t> </a:t>
            </a:r>
            <a:r>
              <a:rPr lang="en-US" sz="2400" dirty="0" err="1"/>
              <a:t>thức</a:t>
            </a:r>
            <a:r>
              <a:rPr lang="en-US" sz="2400" dirty="0"/>
              <a:t> </a:t>
            </a:r>
            <a:r>
              <a:rPr lang="en-US" sz="2400" dirty="0" err="1"/>
              <a:t>phân</a:t>
            </a:r>
            <a:r>
              <a:rPr lang="en-US" sz="2400" dirty="0"/>
              <a:t> </a:t>
            </a:r>
            <a:r>
              <a:rPr lang="en-US" sz="2400" dirty="0" err="1"/>
              <a:t>từ</a:t>
            </a:r>
            <a:r>
              <a:rPr lang="en-US" sz="2400" dirty="0"/>
              <a:t> </a:t>
            </a:r>
            <a:r>
              <a:rPr lang="en-US" sz="2400" dirty="0">
                <a:highlight>
                  <a:srgbClr val="FBC25D"/>
                </a:highlight>
              </a:rPr>
              <a:t>-</a:t>
            </a:r>
            <a:r>
              <a:rPr lang="en-US" sz="2400" dirty="0" err="1">
                <a:highlight>
                  <a:srgbClr val="FBC25D"/>
                </a:highlight>
              </a:rPr>
              <a:t>māna</a:t>
            </a:r>
            <a:r>
              <a:rPr lang="en-US" sz="2400" dirty="0">
                <a:highlight>
                  <a:srgbClr val="FBC25D"/>
                </a:highlight>
              </a:rPr>
              <a:t> </a:t>
            </a:r>
            <a:r>
              <a:rPr lang="en-US" sz="2400" dirty="0" err="1"/>
              <a:t>thường</a:t>
            </a:r>
            <a:r>
              <a:rPr lang="en-US" sz="2400" dirty="0"/>
              <a:t>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highlight>
                  <a:srgbClr val="FBC25D"/>
                </a:highlight>
              </a:rPr>
              <a:t>hiện</a:t>
            </a:r>
            <a:r>
              <a:rPr lang="en-US" sz="2400" dirty="0">
                <a:highlight>
                  <a:srgbClr val="FBC25D"/>
                </a:highlight>
              </a:rPr>
              <a:t> </a:t>
            </a:r>
            <a:r>
              <a:rPr lang="en-US" sz="2400" dirty="0" err="1">
                <a:highlight>
                  <a:srgbClr val="FBC25D"/>
                </a:highlight>
              </a:rPr>
              <a:t>tại</a:t>
            </a:r>
            <a:r>
              <a:rPr lang="en-US" sz="2400" dirty="0">
                <a:highlight>
                  <a:srgbClr val="FBC25D"/>
                </a:highlight>
              </a:rPr>
              <a:t> </a:t>
            </a:r>
            <a:r>
              <a:rPr lang="en-US" sz="2400" dirty="0" err="1">
                <a:highlight>
                  <a:srgbClr val="FBC25D"/>
                </a:highlight>
              </a:rPr>
              <a:t>phân</a:t>
            </a:r>
            <a:r>
              <a:rPr lang="en-US" sz="2400" dirty="0">
                <a:highlight>
                  <a:srgbClr val="FBC25D"/>
                </a:highlight>
              </a:rPr>
              <a:t> </a:t>
            </a:r>
            <a:r>
              <a:rPr lang="en-US" sz="2400" dirty="0" err="1">
                <a:highlight>
                  <a:srgbClr val="FBC25D"/>
                </a:highlight>
              </a:rPr>
              <a:t>từ</a:t>
            </a:r>
            <a:r>
              <a:rPr lang="en-US" sz="2400" dirty="0">
                <a:highlight>
                  <a:srgbClr val="FBC25D"/>
                </a:highlight>
              </a:rPr>
              <a:t> “</a:t>
            </a:r>
            <a:r>
              <a:rPr lang="en-US" sz="2400" dirty="0" err="1">
                <a:highlight>
                  <a:srgbClr val="FBC25D"/>
                </a:highlight>
              </a:rPr>
              <a:t>trung</a:t>
            </a:r>
            <a:r>
              <a:rPr lang="en-US" sz="2400" dirty="0">
                <a:highlight>
                  <a:srgbClr val="FBC25D"/>
                </a:highlight>
              </a:rPr>
              <a:t> </a:t>
            </a:r>
            <a:r>
              <a:rPr lang="en-US" sz="2400" dirty="0" err="1">
                <a:highlight>
                  <a:srgbClr val="FBC25D"/>
                </a:highlight>
              </a:rPr>
              <a:t>vị</a:t>
            </a:r>
            <a:r>
              <a:rPr lang="en-US" sz="2400" dirty="0">
                <a:highlight>
                  <a:srgbClr val="FBC25D"/>
                </a:highlight>
              </a:rPr>
              <a:t>”, </a:t>
            </a:r>
            <a:r>
              <a:rPr lang="en-US" sz="2400" dirty="0" err="1"/>
              <a:t>dựa</a:t>
            </a:r>
            <a:r>
              <a:rPr lang="en-US" sz="2400" dirty="0"/>
              <a:t> </a:t>
            </a:r>
            <a:r>
              <a:rPr lang="en-US" sz="2400" dirty="0" err="1"/>
              <a:t>trên</a:t>
            </a:r>
            <a:r>
              <a:rPr lang="en-US" sz="2400" dirty="0"/>
              <a:t> </a:t>
            </a:r>
            <a:r>
              <a:rPr lang="en-US" sz="2400" dirty="0" err="1"/>
              <a:t>đặc</a:t>
            </a:r>
            <a:r>
              <a:rPr lang="en-US" sz="2400" dirty="0"/>
              <a:t> </a:t>
            </a:r>
            <a:r>
              <a:rPr lang="en-US" sz="2400" dirty="0" err="1"/>
              <a:t>trưng</a:t>
            </a:r>
            <a:r>
              <a:rPr lang="en-US" sz="2400" dirty="0"/>
              <a:t> </a:t>
            </a:r>
            <a:r>
              <a:rPr lang="en-US" sz="2400" dirty="0" err="1"/>
              <a:t>nguồn</a:t>
            </a:r>
            <a:r>
              <a:rPr lang="en-US" sz="2400" dirty="0"/>
              <a:t> </a:t>
            </a:r>
            <a:r>
              <a:rPr lang="en-US" sz="2400" dirty="0" err="1"/>
              <a:t>gốc</a:t>
            </a:r>
            <a:r>
              <a:rPr lang="en-US" sz="2400" dirty="0"/>
              <a:t> </a:t>
            </a:r>
            <a:r>
              <a:rPr lang="en-US" sz="2400" dirty="0" err="1"/>
              <a:t>của</a:t>
            </a:r>
            <a:r>
              <a:rPr lang="en-US" sz="2400" dirty="0"/>
              <a:t> </a:t>
            </a:r>
            <a:r>
              <a:rPr lang="en-US" sz="2400" dirty="0" err="1"/>
              <a:t>nó</a:t>
            </a:r>
            <a:r>
              <a:rPr lang="en-US" sz="2400" dirty="0"/>
              <a:t> </a:t>
            </a:r>
            <a:r>
              <a:rPr lang="en-US" sz="2400" dirty="0" err="1"/>
              <a:t>từ</a:t>
            </a:r>
            <a:r>
              <a:rPr lang="en-US" sz="2400" dirty="0"/>
              <a:t> </a:t>
            </a:r>
            <a:r>
              <a:rPr lang="en-US" sz="2400" dirty="0" err="1"/>
              <a:t>tiếng</a:t>
            </a:r>
            <a:r>
              <a:rPr lang="en-US" sz="2400" dirty="0"/>
              <a:t> Sanskrit, </a:t>
            </a:r>
            <a:r>
              <a:rPr lang="en-US" sz="2400" dirty="0" err="1"/>
              <a:t>trong</a:t>
            </a:r>
            <a:r>
              <a:rPr lang="en-US" sz="2400" dirty="0"/>
              <a:t> </a:t>
            </a:r>
            <a:r>
              <a:rPr lang="en-US" sz="2400" dirty="0" err="1"/>
              <a:t>tiến</a:t>
            </a:r>
            <a:r>
              <a:rPr lang="en-US" sz="2400" dirty="0"/>
              <a:t> Sanskrit, </a:t>
            </a:r>
            <a:r>
              <a:rPr lang="en-US" sz="2400" dirty="0" err="1"/>
              <a:t>nó</a:t>
            </a:r>
            <a:r>
              <a:rPr lang="en-US" sz="2400" dirty="0"/>
              <a:t> </a:t>
            </a:r>
            <a:r>
              <a:rPr lang="en-US" sz="2400" dirty="0" err="1"/>
              <a:t>thường</a:t>
            </a:r>
            <a:r>
              <a:rPr lang="en-US" sz="2400" dirty="0"/>
              <a:t> </a:t>
            </a:r>
            <a:r>
              <a:rPr lang="en-US" sz="2400" dirty="0" err="1"/>
              <a:t>xuất</a:t>
            </a:r>
            <a:r>
              <a:rPr lang="en-US" sz="2400" dirty="0"/>
              <a:t> </a:t>
            </a:r>
            <a:r>
              <a:rPr lang="en-US" sz="2400" dirty="0" err="1"/>
              <a:t>hiện</a:t>
            </a:r>
            <a:r>
              <a:rPr lang="en-US" sz="2400" dirty="0"/>
              <a:t> ở </a:t>
            </a:r>
            <a:r>
              <a:rPr lang="en-US" sz="2400" dirty="0" err="1"/>
              <a:t>những</a:t>
            </a:r>
            <a:r>
              <a:rPr lang="en-US" sz="2400" dirty="0"/>
              <a:t> </a:t>
            </a:r>
            <a:r>
              <a:rPr lang="en-US" sz="2400" dirty="0" err="1"/>
              <a:t>động</a:t>
            </a:r>
            <a:r>
              <a:rPr lang="en-US" sz="2400" dirty="0"/>
              <a:t> </a:t>
            </a:r>
            <a:r>
              <a:rPr lang="en-US" sz="2400" dirty="0" err="1"/>
              <a:t>từ</a:t>
            </a:r>
            <a:r>
              <a:rPr lang="en-US" sz="2400" dirty="0"/>
              <a:t> </a:t>
            </a:r>
            <a:r>
              <a:rPr lang="en-US" sz="2400" dirty="0" err="1"/>
              <a:t>bị</a:t>
            </a:r>
            <a:r>
              <a:rPr lang="en-US" sz="2400" dirty="0"/>
              <a:t> </a:t>
            </a:r>
            <a:r>
              <a:rPr lang="en-US" sz="2400" dirty="0" err="1"/>
              <a:t>động</a:t>
            </a:r>
            <a:r>
              <a:rPr lang="en-US" sz="2400" dirty="0"/>
              <a:t> hay </a:t>
            </a:r>
            <a:r>
              <a:rPr lang="en-US" sz="2400" dirty="0" err="1"/>
              <a:t>phản</a:t>
            </a:r>
            <a:r>
              <a:rPr lang="en-US" sz="2400" dirty="0"/>
              <a:t> </a:t>
            </a:r>
            <a:r>
              <a:rPr lang="en-US" sz="2400" dirty="0" err="1"/>
              <a:t>thân</a:t>
            </a:r>
            <a:r>
              <a:rPr lang="en-US" sz="2400" dirty="0"/>
              <a:t>. </a:t>
            </a:r>
            <a:r>
              <a:rPr lang="en-US" sz="2400" dirty="0" err="1"/>
              <a:t>Mặc</a:t>
            </a:r>
            <a:r>
              <a:rPr lang="en-US" sz="2400" dirty="0"/>
              <a:t> </a:t>
            </a:r>
            <a:r>
              <a:rPr lang="en-US" sz="2400" dirty="0" err="1"/>
              <a:t>dù</a:t>
            </a:r>
            <a:r>
              <a:rPr lang="en-US" sz="2400" dirty="0"/>
              <a:t> </a:t>
            </a:r>
            <a:r>
              <a:rPr lang="en-US" sz="2400" dirty="0" err="1"/>
              <a:t>hiện</a:t>
            </a:r>
            <a:r>
              <a:rPr lang="en-US" sz="2400" dirty="0"/>
              <a:t> </a:t>
            </a:r>
            <a:r>
              <a:rPr lang="en-US" sz="2400" dirty="0" err="1"/>
              <a:t>tượng</a:t>
            </a:r>
            <a:r>
              <a:rPr lang="en-US" sz="2400" dirty="0"/>
              <a:t> </a:t>
            </a:r>
            <a:r>
              <a:rPr lang="en-US" sz="2400" dirty="0" err="1"/>
              <a:t>đó</a:t>
            </a:r>
            <a:r>
              <a:rPr lang="en-US" sz="2400" dirty="0"/>
              <a:t> </a:t>
            </a:r>
            <a:r>
              <a:rPr lang="en-US" sz="2400" dirty="0" err="1"/>
              <a:t>cũng</a:t>
            </a:r>
            <a:r>
              <a:rPr lang="en-US" sz="2400" dirty="0"/>
              <a:t> </a:t>
            </a:r>
            <a:r>
              <a:rPr lang="en-US" sz="2400" dirty="0" err="1"/>
              <a:t>còn</a:t>
            </a:r>
            <a:r>
              <a:rPr lang="en-US" sz="2400" dirty="0"/>
              <a:t> </a:t>
            </a:r>
            <a:r>
              <a:rPr lang="en-US" sz="2400" dirty="0" err="1"/>
              <a:t>thể</a:t>
            </a:r>
            <a:r>
              <a:rPr lang="en-US" sz="2400" dirty="0"/>
              <a:t> </a:t>
            </a:r>
            <a:r>
              <a:rPr lang="en-US" sz="2400" dirty="0" err="1"/>
              <a:t>hiện</a:t>
            </a:r>
            <a:r>
              <a:rPr lang="en-US" sz="2400" dirty="0"/>
              <a:t> </a:t>
            </a:r>
            <a:r>
              <a:rPr lang="en-US" sz="2400" dirty="0" err="1"/>
              <a:t>trong</a:t>
            </a:r>
            <a:r>
              <a:rPr lang="en-US" sz="2400" dirty="0"/>
              <a:t> </a:t>
            </a:r>
            <a:r>
              <a:rPr lang="en-US" sz="2400" dirty="0" err="1"/>
              <a:t>Pāli</a:t>
            </a:r>
            <a:r>
              <a:rPr lang="en-US" sz="2400" dirty="0"/>
              <a:t> – </a:t>
            </a:r>
            <a:r>
              <a:rPr lang="en-US" sz="2400" dirty="0" err="1"/>
              <a:t>tức</a:t>
            </a:r>
            <a:r>
              <a:rPr lang="en-US" sz="2400" dirty="0"/>
              <a:t> </a:t>
            </a:r>
            <a:r>
              <a:rPr lang="en-US" sz="2400" dirty="0" err="1"/>
              <a:t>trong</a:t>
            </a:r>
            <a:r>
              <a:rPr lang="en-US" sz="2400" dirty="0"/>
              <a:t> Pali, </a:t>
            </a:r>
          </a:p>
          <a:p>
            <a:pPr algn="just"/>
            <a:r>
              <a:rPr lang="en-US" sz="2400" dirty="0" err="1"/>
              <a:t>Hậu</a:t>
            </a:r>
            <a:r>
              <a:rPr lang="en-US" sz="2400" dirty="0"/>
              <a:t> </a:t>
            </a:r>
            <a:r>
              <a:rPr lang="en-US" sz="2400" dirty="0" err="1"/>
              <a:t>tố</a:t>
            </a:r>
            <a:r>
              <a:rPr lang="en-US" sz="2400" dirty="0"/>
              <a:t> </a:t>
            </a:r>
            <a:r>
              <a:rPr lang="en-US" sz="2400" dirty="0" err="1"/>
              <a:t>này</a:t>
            </a:r>
            <a:r>
              <a:rPr lang="en-US" sz="2400" dirty="0"/>
              <a:t> </a:t>
            </a:r>
            <a:r>
              <a:rPr lang="en-US" sz="2400" dirty="0" err="1"/>
              <a:t>thường</a:t>
            </a:r>
            <a:r>
              <a:rPr lang="en-US" sz="2400" dirty="0"/>
              <a:t> </a:t>
            </a:r>
            <a:r>
              <a:rPr lang="en-US" sz="2400" dirty="0" err="1"/>
              <a:t>gặp</a:t>
            </a:r>
            <a:r>
              <a:rPr lang="en-US" sz="2400" dirty="0"/>
              <a:t> ở </a:t>
            </a:r>
            <a:r>
              <a:rPr lang="en-US" sz="2400" dirty="0" err="1"/>
              <a:t>những</a:t>
            </a:r>
            <a:r>
              <a:rPr lang="en-US" sz="2400" dirty="0"/>
              <a:t> </a:t>
            </a:r>
            <a:r>
              <a:rPr lang="en-US" sz="2400" dirty="0" err="1">
                <a:highlight>
                  <a:srgbClr val="FBC25D"/>
                </a:highlight>
              </a:rPr>
              <a:t>động</a:t>
            </a:r>
            <a:r>
              <a:rPr lang="en-US" sz="2400" dirty="0">
                <a:highlight>
                  <a:srgbClr val="FBC25D"/>
                </a:highlight>
              </a:rPr>
              <a:t> </a:t>
            </a:r>
            <a:r>
              <a:rPr lang="en-US" sz="2400" dirty="0" err="1">
                <a:highlight>
                  <a:srgbClr val="FBC25D"/>
                </a:highlight>
              </a:rPr>
              <a:t>từ</a:t>
            </a:r>
            <a:r>
              <a:rPr lang="en-US" sz="2400" dirty="0">
                <a:highlight>
                  <a:srgbClr val="FBC25D"/>
                </a:highlight>
              </a:rPr>
              <a:t> </a:t>
            </a:r>
            <a:r>
              <a:rPr lang="en-US" sz="2400" dirty="0" err="1">
                <a:highlight>
                  <a:srgbClr val="FBC25D"/>
                </a:highlight>
              </a:rPr>
              <a:t>có</a:t>
            </a:r>
            <a:r>
              <a:rPr lang="en-US" sz="2400" dirty="0">
                <a:highlight>
                  <a:srgbClr val="FBC25D"/>
                </a:highlight>
              </a:rPr>
              <a:t> </a:t>
            </a:r>
            <a:r>
              <a:rPr lang="en-US" sz="2400" dirty="0" err="1">
                <a:highlight>
                  <a:srgbClr val="FBC25D"/>
                </a:highlight>
              </a:rPr>
              <a:t>căn</a:t>
            </a:r>
            <a:r>
              <a:rPr lang="en-US" sz="2400" dirty="0">
                <a:highlight>
                  <a:srgbClr val="FBC25D"/>
                </a:highlight>
              </a:rPr>
              <a:t> </a:t>
            </a:r>
            <a:r>
              <a:rPr lang="en-US" sz="2400" dirty="0" err="1">
                <a:highlight>
                  <a:srgbClr val="FBC25D"/>
                </a:highlight>
              </a:rPr>
              <a:t>động</a:t>
            </a:r>
            <a:r>
              <a:rPr lang="en-US" sz="2400" dirty="0">
                <a:highlight>
                  <a:srgbClr val="FBC25D"/>
                </a:highlight>
              </a:rPr>
              <a:t> </a:t>
            </a:r>
            <a:r>
              <a:rPr lang="en-US" sz="2400" dirty="0" err="1">
                <a:highlight>
                  <a:srgbClr val="FBC25D"/>
                </a:highlight>
              </a:rPr>
              <a:t>từ</a:t>
            </a:r>
            <a:r>
              <a:rPr lang="en-US" sz="2400" dirty="0">
                <a:highlight>
                  <a:srgbClr val="FBC25D"/>
                </a:highlight>
              </a:rPr>
              <a:t> </a:t>
            </a:r>
            <a:r>
              <a:rPr lang="en-US" sz="2400" dirty="0" err="1"/>
              <a:t>hàm</a:t>
            </a:r>
            <a:r>
              <a:rPr lang="en-US" sz="2400" dirty="0"/>
              <a:t> ý </a:t>
            </a:r>
            <a:r>
              <a:rPr lang="en-US" sz="2400" dirty="0" err="1">
                <a:highlight>
                  <a:srgbClr val="FBC25D"/>
                </a:highlight>
              </a:rPr>
              <a:t>bị</a:t>
            </a:r>
            <a:r>
              <a:rPr lang="en-US" sz="2400" dirty="0">
                <a:highlight>
                  <a:srgbClr val="FBC25D"/>
                </a:highlight>
              </a:rPr>
              <a:t> </a:t>
            </a:r>
            <a:r>
              <a:rPr lang="en-US" sz="2400" dirty="0" err="1">
                <a:highlight>
                  <a:srgbClr val="FBC25D"/>
                </a:highlight>
              </a:rPr>
              <a:t>động</a:t>
            </a:r>
            <a:r>
              <a:rPr lang="en-US" sz="2400" dirty="0">
                <a:highlight>
                  <a:srgbClr val="FBC25D"/>
                </a:highlight>
              </a:rPr>
              <a:t> </a:t>
            </a:r>
            <a:r>
              <a:rPr lang="en-US" sz="2400" dirty="0"/>
              <a:t>hay </a:t>
            </a:r>
            <a:r>
              <a:rPr lang="en-US" sz="2400" dirty="0" err="1">
                <a:highlight>
                  <a:srgbClr val="FBC25D"/>
                </a:highlight>
              </a:rPr>
              <a:t>phản</a:t>
            </a:r>
            <a:r>
              <a:rPr lang="en-US" sz="2400" dirty="0">
                <a:highlight>
                  <a:srgbClr val="FBC25D"/>
                </a:highlight>
              </a:rPr>
              <a:t> </a:t>
            </a:r>
            <a:r>
              <a:rPr lang="en-US" sz="2400" dirty="0" err="1">
                <a:highlight>
                  <a:srgbClr val="FBC25D"/>
                </a:highlight>
              </a:rPr>
              <a:t>thân</a:t>
            </a:r>
            <a:r>
              <a:rPr lang="en-US" sz="2400" dirty="0">
                <a:highlight>
                  <a:srgbClr val="FBC25D"/>
                </a:highlight>
              </a:rPr>
              <a:t> </a:t>
            </a:r>
            <a:r>
              <a:rPr lang="en-US" sz="2400" dirty="0"/>
              <a:t>– </a:t>
            </a:r>
            <a:r>
              <a:rPr lang="en-US" sz="2400" dirty="0" err="1"/>
              <a:t>tuy</a:t>
            </a:r>
            <a:r>
              <a:rPr lang="en-US" sz="2400" dirty="0"/>
              <a:t> </a:t>
            </a:r>
            <a:r>
              <a:rPr lang="en-US" sz="2400" dirty="0" err="1"/>
              <a:t>nhiên</a:t>
            </a:r>
            <a:r>
              <a:rPr lang="en-US" sz="2400" dirty="0"/>
              <a:t>, </a:t>
            </a:r>
            <a:r>
              <a:rPr lang="en-US" sz="2400" dirty="0" err="1"/>
              <a:t>tính</a:t>
            </a:r>
            <a:r>
              <a:rPr lang="en-US" sz="2400" dirty="0"/>
              <a:t> </a:t>
            </a:r>
            <a:r>
              <a:rPr lang="en-US" sz="2400" dirty="0" err="1"/>
              <a:t>bị</a:t>
            </a:r>
            <a:r>
              <a:rPr lang="en-US" sz="2400" dirty="0"/>
              <a:t> </a:t>
            </a:r>
            <a:r>
              <a:rPr lang="en-US" sz="2400" dirty="0" err="1"/>
              <a:t>động</a:t>
            </a:r>
            <a:r>
              <a:rPr lang="en-US" sz="2400" dirty="0"/>
              <a:t> hay </a:t>
            </a:r>
            <a:r>
              <a:rPr lang="en-US" sz="2400" dirty="0" err="1"/>
              <a:t>phản</a:t>
            </a:r>
            <a:r>
              <a:rPr lang="en-US" sz="2400" dirty="0"/>
              <a:t> </a:t>
            </a:r>
            <a:r>
              <a:rPr lang="en-US" sz="2400" dirty="0" err="1"/>
              <a:t>thân</a:t>
            </a:r>
            <a:r>
              <a:rPr lang="en-US" sz="2400" dirty="0"/>
              <a:t> </a:t>
            </a:r>
            <a:r>
              <a:rPr lang="en-US" sz="2400" dirty="0" err="1"/>
              <a:t>này</a:t>
            </a:r>
            <a:r>
              <a:rPr lang="en-US" sz="2400" dirty="0"/>
              <a:t> </a:t>
            </a:r>
            <a:r>
              <a:rPr lang="en-US" sz="2400" dirty="0" err="1"/>
              <a:t>hầu</a:t>
            </a:r>
            <a:r>
              <a:rPr lang="en-US" sz="2400" dirty="0"/>
              <a:t> </a:t>
            </a:r>
            <a:r>
              <a:rPr lang="en-US" sz="2400" dirty="0" err="1"/>
              <a:t>như</a:t>
            </a:r>
            <a:r>
              <a:rPr lang="en-US" sz="2400" dirty="0"/>
              <a:t> </a:t>
            </a:r>
            <a:r>
              <a:rPr lang="en-US" sz="2400" dirty="0" err="1"/>
              <a:t>không</a:t>
            </a:r>
            <a:r>
              <a:rPr lang="en-US" sz="2400" dirty="0"/>
              <a:t> </a:t>
            </a:r>
            <a:r>
              <a:rPr lang="en-US" sz="2400" dirty="0" err="1"/>
              <a:t>còn</a:t>
            </a:r>
            <a:r>
              <a:rPr lang="en-US" sz="2400" dirty="0"/>
              <a:t> </a:t>
            </a:r>
            <a:r>
              <a:rPr lang="en-US" sz="2400" dirty="0" err="1"/>
              <a:t>nữa</a:t>
            </a:r>
            <a:r>
              <a:rPr lang="en-US" sz="2400" dirty="0"/>
              <a:t>. </a:t>
            </a:r>
            <a:r>
              <a:rPr lang="en-US" sz="2400" dirty="0" err="1"/>
              <a:t>Bởi</a:t>
            </a:r>
            <a:r>
              <a:rPr lang="en-US" sz="2400" dirty="0"/>
              <a:t> </a:t>
            </a:r>
            <a:r>
              <a:rPr lang="en-US" sz="2400" dirty="0" err="1"/>
              <a:t>vậy</a:t>
            </a:r>
            <a:r>
              <a:rPr lang="en-US" sz="2400" dirty="0"/>
              <a:t> </a:t>
            </a:r>
            <a:r>
              <a:rPr lang="en-US" sz="2400" dirty="0" err="1"/>
              <a:t>trong</a:t>
            </a:r>
            <a:r>
              <a:rPr lang="en-US" sz="2400" dirty="0"/>
              <a:t> </a:t>
            </a:r>
            <a:r>
              <a:rPr lang="en-US" sz="2400" dirty="0" err="1"/>
              <a:t>hầu</a:t>
            </a:r>
            <a:r>
              <a:rPr lang="en-US" sz="2400" dirty="0"/>
              <a:t> </a:t>
            </a:r>
            <a:r>
              <a:rPr lang="en-US" sz="2400" dirty="0" err="1"/>
              <a:t>hết</a:t>
            </a:r>
            <a:r>
              <a:rPr lang="en-US" sz="2400" dirty="0"/>
              <a:t> </a:t>
            </a:r>
            <a:r>
              <a:rPr lang="en-US" sz="2400" dirty="0" err="1"/>
              <a:t>trường</a:t>
            </a:r>
            <a:r>
              <a:rPr lang="en-US" sz="2400" dirty="0"/>
              <a:t> </a:t>
            </a:r>
            <a:r>
              <a:rPr lang="en-US" sz="2400" dirty="0" err="1"/>
              <a:t>hợp</a:t>
            </a:r>
            <a:r>
              <a:rPr lang="en-US" sz="2400" dirty="0"/>
              <a:t>, </a:t>
            </a:r>
            <a:r>
              <a:rPr lang="en-US" sz="2400" dirty="0" err="1"/>
              <a:t>hậu</a:t>
            </a:r>
            <a:r>
              <a:rPr lang="en-US" sz="2400" dirty="0"/>
              <a:t> </a:t>
            </a:r>
            <a:r>
              <a:rPr lang="en-US" sz="2400" dirty="0" err="1"/>
              <a:t>tố</a:t>
            </a:r>
            <a:r>
              <a:rPr lang="en-US" sz="2400" dirty="0"/>
              <a:t> </a:t>
            </a:r>
            <a:r>
              <a:rPr lang="en-US" sz="2400" dirty="0">
                <a:highlight>
                  <a:srgbClr val="FBC25D"/>
                </a:highlight>
              </a:rPr>
              <a:t>-</a:t>
            </a:r>
            <a:r>
              <a:rPr lang="en-US" sz="2400" dirty="0" err="1">
                <a:highlight>
                  <a:srgbClr val="FBC25D"/>
                </a:highlight>
              </a:rPr>
              <a:t>māna</a:t>
            </a:r>
            <a:r>
              <a:rPr lang="en-US" sz="2400" dirty="0">
                <a:highlight>
                  <a:srgbClr val="FBC25D"/>
                </a:highlight>
              </a:rPr>
              <a:t> </a:t>
            </a:r>
            <a:r>
              <a:rPr lang="en-US" sz="2400" dirty="0" err="1"/>
              <a:t>chỉ</a:t>
            </a:r>
            <a:r>
              <a:rPr lang="en-US" sz="2400" dirty="0"/>
              <a:t> </a:t>
            </a:r>
            <a:r>
              <a:rPr lang="en-US" sz="2400" dirty="0" err="1"/>
              <a:t>đơn</a:t>
            </a:r>
            <a:r>
              <a:rPr lang="en-US" sz="2400" dirty="0"/>
              <a:t> </a:t>
            </a:r>
            <a:r>
              <a:rPr lang="en-US" sz="2400" dirty="0" err="1"/>
              <a:t>giản</a:t>
            </a:r>
            <a:r>
              <a:rPr lang="en-US" sz="2400" dirty="0"/>
              <a:t> </a:t>
            </a:r>
            <a:r>
              <a:rPr lang="en-US" sz="2400" dirty="0" err="1"/>
              <a:t>là</a:t>
            </a:r>
            <a:r>
              <a:rPr lang="en-US" sz="2400" dirty="0"/>
              <a:t> </a:t>
            </a:r>
            <a:r>
              <a:rPr lang="en-US" sz="2400" dirty="0" err="1"/>
              <a:t>một</a:t>
            </a:r>
            <a:r>
              <a:rPr lang="en-US" sz="2400" dirty="0"/>
              <a:t> </a:t>
            </a:r>
            <a:r>
              <a:rPr lang="en-US" sz="2400" dirty="0" err="1"/>
              <a:t>hình</a:t>
            </a:r>
            <a:r>
              <a:rPr lang="en-US" sz="2400" dirty="0"/>
              <a:t> </a:t>
            </a:r>
            <a:r>
              <a:rPr lang="en-US" sz="2400" dirty="0" err="1"/>
              <a:t>thức</a:t>
            </a:r>
            <a:r>
              <a:rPr lang="en-US" sz="2400" dirty="0"/>
              <a:t> </a:t>
            </a:r>
            <a:r>
              <a:rPr lang="en-US" sz="2400" dirty="0" err="1"/>
              <a:t>thay</a:t>
            </a:r>
            <a:r>
              <a:rPr lang="en-US" sz="2400" dirty="0"/>
              <a:t> </a:t>
            </a:r>
            <a:r>
              <a:rPr lang="en-US" sz="2400" dirty="0" err="1"/>
              <a:t>thế</a:t>
            </a:r>
            <a:r>
              <a:rPr lang="en-US" sz="2400" dirty="0"/>
              <a:t> </a:t>
            </a:r>
            <a:r>
              <a:rPr lang="en-US" sz="2400" dirty="0" err="1"/>
              <a:t>cho</a:t>
            </a:r>
            <a:r>
              <a:rPr lang="en-US" sz="2400" dirty="0"/>
              <a:t> </a:t>
            </a:r>
            <a:r>
              <a:rPr lang="en-US" sz="2400" dirty="0">
                <a:highlight>
                  <a:srgbClr val="FBC25D"/>
                </a:highlight>
              </a:rPr>
              <a:t>-ant-</a:t>
            </a:r>
            <a:r>
              <a:rPr lang="en-US" sz="2400" dirty="0"/>
              <a:t>,</a:t>
            </a:r>
          </a:p>
          <a:p>
            <a:pPr algn="just"/>
            <a:r>
              <a:rPr lang="en-US" sz="2400" dirty="0" err="1"/>
              <a:t>Có</a:t>
            </a:r>
            <a:r>
              <a:rPr lang="en-US" sz="2400" dirty="0"/>
              <a:t> </a:t>
            </a:r>
            <a:r>
              <a:rPr lang="en-US" sz="2400" dirty="0" err="1"/>
              <a:t>nhiều</a:t>
            </a:r>
            <a:r>
              <a:rPr lang="en-US" sz="2400" dirty="0"/>
              <a:t> </a:t>
            </a:r>
            <a:r>
              <a:rPr lang="en-US" sz="2400" dirty="0" err="1"/>
              <a:t>động</a:t>
            </a:r>
            <a:r>
              <a:rPr lang="en-US" sz="2400" dirty="0"/>
              <a:t> </a:t>
            </a:r>
            <a:r>
              <a:rPr lang="en-US" sz="2400" dirty="0" err="1"/>
              <a:t>từ</a:t>
            </a:r>
            <a:r>
              <a:rPr lang="en-US" sz="2400" dirty="0"/>
              <a:t> </a:t>
            </a:r>
            <a:r>
              <a:rPr lang="en-US" sz="2400" dirty="0" err="1"/>
              <a:t>xuất</a:t>
            </a:r>
            <a:r>
              <a:rPr lang="en-US" sz="2400" dirty="0"/>
              <a:t> </a:t>
            </a:r>
            <a:r>
              <a:rPr lang="en-US" sz="2400" dirty="0" err="1"/>
              <a:t>hiện</a:t>
            </a:r>
            <a:r>
              <a:rPr lang="en-US" sz="2400" dirty="0"/>
              <a:t> ở </a:t>
            </a:r>
            <a:r>
              <a:rPr lang="en-US" sz="2400" dirty="0" err="1"/>
              <a:t>cả</a:t>
            </a:r>
            <a:r>
              <a:rPr lang="en-US" sz="2400" dirty="0"/>
              <a:t> 2 </a:t>
            </a:r>
            <a:r>
              <a:rPr lang="en-US" sz="2400" dirty="0" err="1"/>
              <a:t>hình</a:t>
            </a:r>
            <a:r>
              <a:rPr lang="en-US" sz="2400" dirty="0"/>
              <a:t> </a:t>
            </a:r>
            <a:r>
              <a:rPr lang="en-US" sz="2400" dirty="0" err="1"/>
              <a:t>thức</a:t>
            </a:r>
            <a:r>
              <a:rPr lang="en-US" sz="2400" dirty="0"/>
              <a:t> </a:t>
            </a:r>
            <a:r>
              <a:rPr lang="en-US" sz="2400" dirty="0" err="1"/>
              <a:t>này</a:t>
            </a:r>
            <a:r>
              <a:rPr lang="en-US" sz="2400" dirty="0"/>
              <a:t>: </a:t>
            </a:r>
          </a:p>
          <a:p>
            <a:pPr algn="just"/>
            <a:r>
              <a:rPr lang="en-US" sz="2400" b="1" dirty="0" err="1"/>
              <a:t>gacchanta</a:t>
            </a:r>
            <a:r>
              <a:rPr lang="en-US" sz="2400" dirty="0"/>
              <a:t> hay </a:t>
            </a:r>
            <a:r>
              <a:rPr lang="en-US" sz="2400" dirty="0" err="1"/>
              <a:t>là</a:t>
            </a:r>
            <a:r>
              <a:rPr lang="en-US" sz="2400" dirty="0"/>
              <a:t> </a:t>
            </a:r>
            <a:r>
              <a:rPr lang="en-US" sz="2400" b="1" dirty="0" err="1"/>
              <a:t>gacchamāna</a:t>
            </a:r>
            <a:r>
              <a:rPr lang="en-US" sz="2400" dirty="0"/>
              <a:t>	|	 </a:t>
            </a:r>
            <a:r>
              <a:rPr lang="en-US" sz="2400" b="1" dirty="0" err="1"/>
              <a:t>descenta</a:t>
            </a:r>
            <a:r>
              <a:rPr lang="en-US" sz="2400" dirty="0"/>
              <a:t> hay </a:t>
            </a:r>
            <a:r>
              <a:rPr lang="en-US" sz="2400" dirty="0" err="1"/>
              <a:t>là</a:t>
            </a:r>
            <a:r>
              <a:rPr lang="en-US" sz="2400" dirty="0"/>
              <a:t> </a:t>
            </a:r>
            <a:r>
              <a:rPr lang="en-US" sz="2400" b="1" dirty="0" err="1"/>
              <a:t>desayamāna</a:t>
            </a:r>
            <a:r>
              <a:rPr lang="en-US" sz="2400" dirty="0"/>
              <a:t>. </a:t>
            </a:r>
          </a:p>
        </p:txBody>
      </p:sp>
    </p:spTree>
    <p:extLst>
      <p:ext uri="{BB962C8B-B14F-4D97-AF65-F5344CB8AC3E}">
        <p14:creationId xmlns:p14="http://schemas.microsoft.com/office/powerpoint/2010/main" val="96188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4. HIỆN TẠI PHÂN TỪ DẠNG - </a:t>
            </a:r>
            <a:r>
              <a:rPr lang="en-US" sz="3600" dirty="0" err="1">
                <a:solidFill>
                  <a:srgbClr val="FBC25D"/>
                </a:solidFill>
              </a:rPr>
              <a:t>māna</a:t>
            </a:r>
            <a:endParaRPr lang="en-US" sz="3600" dirty="0">
              <a:solidFill>
                <a:srgbClr val="FBC25D"/>
              </a:solidFill>
            </a:endParaRP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456542" y="1386117"/>
            <a:ext cx="9485086" cy="5569857"/>
          </a:xfrm>
        </p:spPr>
        <p:txBody>
          <a:bodyPr>
            <a:noAutofit/>
          </a:bodyPr>
          <a:lstStyle/>
          <a:p>
            <a:pPr>
              <a:lnSpc>
                <a:spcPct val="150000"/>
              </a:lnSpc>
            </a:pPr>
            <a:r>
              <a:rPr lang="en-US" dirty="0">
                <a:highlight>
                  <a:srgbClr val="FBC25D"/>
                </a:highlight>
              </a:rPr>
              <a:t>4.2</a:t>
            </a:r>
            <a:r>
              <a:rPr lang="en-US" dirty="0"/>
              <a:t> </a:t>
            </a:r>
            <a:r>
              <a:rPr lang="en-US" dirty="0" err="1"/>
              <a:t>Một</a:t>
            </a:r>
            <a:r>
              <a:rPr lang="en-US" dirty="0"/>
              <a:t> </a:t>
            </a:r>
            <a:r>
              <a:rPr lang="en-US" dirty="0" err="1"/>
              <a:t>số</a:t>
            </a:r>
            <a:r>
              <a:rPr lang="en-US" dirty="0"/>
              <a:t> </a:t>
            </a:r>
            <a:r>
              <a:rPr lang="en-US" dirty="0" err="1"/>
              <a:t>hiện</a:t>
            </a:r>
            <a:r>
              <a:rPr lang="en-US" dirty="0"/>
              <a:t> </a:t>
            </a:r>
            <a:r>
              <a:rPr lang="en-US" dirty="0" err="1"/>
              <a:t>tại</a:t>
            </a:r>
            <a:r>
              <a:rPr lang="en-US" dirty="0"/>
              <a:t> </a:t>
            </a:r>
            <a:r>
              <a:rPr lang="en-US" dirty="0" err="1"/>
              <a:t>phân</a:t>
            </a:r>
            <a:r>
              <a:rPr lang="en-US" dirty="0"/>
              <a:t> </a:t>
            </a:r>
            <a:r>
              <a:rPr lang="en-US" dirty="0" err="1"/>
              <a:t>từ</a:t>
            </a:r>
            <a:r>
              <a:rPr lang="en-US" dirty="0"/>
              <a:t> </a:t>
            </a:r>
            <a:r>
              <a:rPr lang="en-US" dirty="0" err="1"/>
              <a:t>dạng</a:t>
            </a:r>
            <a:r>
              <a:rPr lang="en-US" dirty="0"/>
              <a:t> </a:t>
            </a:r>
            <a:r>
              <a:rPr lang="en-US" dirty="0" err="1"/>
              <a:t>này</a:t>
            </a:r>
            <a:r>
              <a:rPr lang="en-US" dirty="0"/>
              <a:t> </a:t>
            </a:r>
            <a:r>
              <a:rPr lang="en-US" dirty="0" err="1"/>
              <a:t>lại</a:t>
            </a:r>
            <a:r>
              <a:rPr lang="en-US" dirty="0"/>
              <a:t> </a:t>
            </a:r>
            <a:r>
              <a:rPr lang="en-US" dirty="0" err="1"/>
              <a:t>có</a:t>
            </a:r>
            <a:r>
              <a:rPr lang="en-US" dirty="0"/>
              <a:t> </a:t>
            </a:r>
            <a:r>
              <a:rPr lang="en-US" dirty="0" err="1"/>
              <a:t>hậu</a:t>
            </a:r>
            <a:r>
              <a:rPr lang="en-US" dirty="0"/>
              <a:t> </a:t>
            </a:r>
            <a:r>
              <a:rPr lang="en-US" dirty="0" err="1"/>
              <a:t>tố</a:t>
            </a:r>
            <a:r>
              <a:rPr lang="en-US" dirty="0"/>
              <a:t> </a:t>
            </a:r>
            <a:r>
              <a:rPr lang="en-US" dirty="0" err="1"/>
              <a:t>là</a:t>
            </a:r>
            <a:r>
              <a:rPr lang="en-US" dirty="0"/>
              <a:t> </a:t>
            </a:r>
            <a:r>
              <a:rPr lang="en-US" dirty="0">
                <a:highlight>
                  <a:srgbClr val="FBC25D"/>
                </a:highlight>
              </a:rPr>
              <a:t>-</a:t>
            </a:r>
            <a:r>
              <a:rPr lang="en-US" dirty="0" err="1">
                <a:highlight>
                  <a:srgbClr val="FBC25D"/>
                </a:highlight>
              </a:rPr>
              <a:t>āna</a:t>
            </a:r>
            <a:r>
              <a:rPr lang="en-US" dirty="0">
                <a:highlight>
                  <a:srgbClr val="FBC25D"/>
                </a:highlight>
              </a:rPr>
              <a:t> </a:t>
            </a:r>
            <a:r>
              <a:rPr lang="en-US" dirty="0"/>
              <a:t> </a:t>
            </a:r>
            <a:r>
              <a:rPr lang="en-US" dirty="0" err="1"/>
              <a:t>thay</a:t>
            </a:r>
            <a:r>
              <a:rPr lang="en-US" dirty="0"/>
              <a:t> </a:t>
            </a:r>
            <a:r>
              <a:rPr lang="en-US" dirty="0" err="1"/>
              <a:t>vì</a:t>
            </a:r>
            <a:r>
              <a:rPr lang="en-US" dirty="0"/>
              <a:t> </a:t>
            </a:r>
            <a:r>
              <a:rPr lang="en-US" dirty="0" err="1"/>
              <a:t>hậu</a:t>
            </a:r>
            <a:r>
              <a:rPr lang="en-US" dirty="0"/>
              <a:t> </a:t>
            </a:r>
            <a:r>
              <a:rPr lang="en-US" dirty="0" err="1"/>
              <a:t>tố</a:t>
            </a:r>
            <a:r>
              <a:rPr lang="en-US" dirty="0"/>
              <a:t> -</a:t>
            </a:r>
            <a:r>
              <a:rPr lang="en-US" dirty="0" err="1">
                <a:highlight>
                  <a:srgbClr val="FBC25D"/>
                </a:highlight>
              </a:rPr>
              <a:t>māna</a:t>
            </a:r>
            <a:r>
              <a:rPr lang="en-US" dirty="0"/>
              <a:t>. </a:t>
            </a:r>
            <a:r>
              <a:rPr lang="en-US" dirty="0" err="1"/>
              <a:t>Điển</a:t>
            </a:r>
            <a:r>
              <a:rPr lang="en-US" dirty="0"/>
              <a:t> </a:t>
            </a:r>
            <a:r>
              <a:rPr lang="en-US" dirty="0" err="1"/>
              <a:t>hình</a:t>
            </a:r>
            <a:r>
              <a:rPr lang="en-US" dirty="0"/>
              <a:t> </a:t>
            </a:r>
            <a:r>
              <a:rPr lang="en-US" dirty="0" err="1"/>
              <a:t>là</a:t>
            </a:r>
            <a:r>
              <a:rPr lang="en-US" dirty="0"/>
              <a:t> </a:t>
            </a:r>
            <a:r>
              <a:rPr lang="en-US" dirty="0" err="1">
                <a:highlight>
                  <a:srgbClr val="FBC25D"/>
                </a:highlight>
              </a:rPr>
              <a:t>anupādiyāno</a:t>
            </a:r>
            <a:r>
              <a:rPr lang="en-US" dirty="0"/>
              <a:t> </a:t>
            </a:r>
            <a:r>
              <a:rPr lang="en-US" dirty="0" err="1"/>
              <a:t>trong</a:t>
            </a:r>
            <a:r>
              <a:rPr lang="en-US" dirty="0"/>
              <a:t> </a:t>
            </a:r>
            <a:r>
              <a:rPr lang="en-US" dirty="0" err="1"/>
              <a:t>bài</a:t>
            </a:r>
            <a:r>
              <a:rPr lang="en-US" dirty="0"/>
              <a:t> </a:t>
            </a:r>
            <a:r>
              <a:rPr lang="en-US" dirty="0" err="1"/>
              <a:t>đọc</a:t>
            </a:r>
            <a:r>
              <a:rPr lang="en-US" dirty="0"/>
              <a:t> </a:t>
            </a:r>
            <a:r>
              <a:rPr lang="en-US" dirty="0" err="1"/>
              <a:t>này</a:t>
            </a:r>
            <a:r>
              <a:rPr lang="en-US" dirty="0"/>
              <a:t>, </a:t>
            </a:r>
            <a:r>
              <a:rPr lang="en-US" dirty="0" err="1"/>
              <a:t>nó</a:t>
            </a:r>
            <a:r>
              <a:rPr lang="en-US" dirty="0"/>
              <a:t> </a:t>
            </a:r>
            <a:r>
              <a:rPr lang="en-US" dirty="0" err="1"/>
              <a:t>xuất</a:t>
            </a:r>
            <a:r>
              <a:rPr lang="en-US" dirty="0"/>
              <a:t> </a:t>
            </a:r>
            <a:r>
              <a:rPr lang="en-US" dirty="0" err="1"/>
              <a:t>phát</a:t>
            </a:r>
            <a:r>
              <a:rPr lang="en-US" dirty="0"/>
              <a:t> </a:t>
            </a:r>
            <a:r>
              <a:rPr lang="en-US" dirty="0" err="1"/>
              <a:t>từ</a:t>
            </a:r>
            <a:r>
              <a:rPr lang="en-US" dirty="0"/>
              <a:t> </a:t>
            </a:r>
            <a:r>
              <a:rPr lang="en-US" dirty="0" err="1"/>
              <a:t>động</a:t>
            </a:r>
            <a:r>
              <a:rPr lang="en-US" dirty="0"/>
              <a:t> </a:t>
            </a:r>
            <a:r>
              <a:rPr lang="en-US" dirty="0" err="1"/>
              <a:t>từ</a:t>
            </a:r>
            <a:r>
              <a:rPr lang="en-US" dirty="0"/>
              <a:t> </a:t>
            </a:r>
            <a:r>
              <a:rPr lang="en-US" dirty="0" err="1">
                <a:highlight>
                  <a:srgbClr val="FBC25D"/>
                </a:highlight>
              </a:rPr>
              <a:t>anupādiyati</a:t>
            </a:r>
            <a:r>
              <a:rPr lang="en-US" dirty="0"/>
              <a:t> ‘</a:t>
            </a:r>
            <a:r>
              <a:rPr lang="en-US" dirty="0" err="1"/>
              <a:t>không</a:t>
            </a:r>
            <a:r>
              <a:rPr lang="en-US" dirty="0"/>
              <a:t> </a:t>
            </a:r>
            <a:r>
              <a:rPr lang="en-US" dirty="0" err="1"/>
              <a:t>dính</a:t>
            </a:r>
            <a:r>
              <a:rPr lang="en-US" dirty="0"/>
              <a:t> </a:t>
            </a:r>
            <a:r>
              <a:rPr lang="en-US" dirty="0" err="1"/>
              <a:t>mắc</a:t>
            </a:r>
            <a:r>
              <a:rPr lang="en-US" dirty="0"/>
              <a:t> </a:t>
            </a:r>
            <a:r>
              <a:rPr lang="en-US" dirty="0" err="1"/>
              <a:t>vào</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thế</a:t>
            </a:r>
            <a:r>
              <a:rPr lang="en-US" dirty="0"/>
              <a:t> </a:t>
            </a:r>
            <a:r>
              <a:rPr lang="en-US" dirty="0" err="1"/>
              <a:t>gian</a:t>
            </a:r>
            <a:r>
              <a:rPr lang="en-US" dirty="0"/>
              <a:t>)’</a:t>
            </a:r>
          </a:p>
          <a:p>
            <a:pPr>
              <a:lnSpc>
                <a:spcPct val="150000"/>
              </a:lnSpc>
            </a:pPr>
            <a:r>
              <a:rPr lang="en-US" dirty="0"/>
              <a:t> </a:t>
            </a:r>
            <a:r>
              <a:rPr lang="en-US" dirty="0" err="1">
                <a:highlight>
                  <a:srgbClr val="FBC25D"/>
                </a:highlight>
              </a:rPr>
              <a:t>Sammappajāno</a:t>
            </a:r>
            <a:r>
              <a:rPr lang="en-US" dirty="0"/>
              <a:t> – </a:t>
            </a:r>
            <a:r>
              <a:rPr lang="en-US" dirty="0" err="1"/>
              <a:t>xuất</a:t>
            </a:r>
            <a:r>
              <a:rPr lang="en-US" dirty="0"/>
              <a:t> </a:t>
            </a:r>
            <a:r>
              <a:rPr lang="en-US" dirty="0" err="1"/>
              <a:t>hiện</a:t>
            </a:r>
            <a:r>
              <a:rPr lang="en-US" dirty="0"/>
              <a:t> </a:t>
            </a:r>
            <a:r>
              <a:rPr lang="en-US" dirty="0" err="1"/>
              <a:t>trong</a:t>
            </a:r>
            <a:r>
              <a:rPr lang="en-US" dirty="0"/>
              <a:t> </a:t>
            </a:r>
            <a:r>
              <a:rPr lang="en-US" dirty="0" err="1"/>
              <a:t>bài</a:t>
            </a:r>
            <a:r>
              <a:rPr lang="en-US" dirty="0"/>
              <a:t> </a:t>
            </a:r>
            <a:r>
              <a:rPr lang="en-US" dirty="0" err="1"/>
              <a:t>học</a:t>
            </a:r>
            <a:r>
              <a:rPr lang="en-US" dirty="0"/>
              <a:t> </a:t>
            </a:r>
            <a:r>
              <a:rPr lang="en-US" dirty="0" err="1"/>
              <a:t>này</a:t>
            </a:r>
            <a:r>
              <a:rPr lang="en-US" dirty="0"/>
              <a:t> – </a:t>
            </a:r>
            <a:r>
              <a:rPr lang="en-US" dirty="0" err="1"/>
              <a:t>là</a:t>
            </a:r>
            <a:r>
              <a:rPr lang="en-US" dirty="0"/>
              <a:t> </a:t>
            </a:r>
            <a:r>
              <a:rPr lang="en-US" dirty="0" err="1"/>
              <a:t>hiện</a:t>
            </a:r>
            <a:r>
              <a:rPr lang="en-US" dirty="0"/>
              <a:t> </a:t>
            </a:r>
            <a:r>
              <a:rPr lang="en-US" dirty="0" err="1"/>
              <a:t>tại</a:t>
            </a:r>
            <a:r>
              <a:rPr lang="en-US" dirty="0"/>
              <a:t> </a:t>
            </a:r>
            <a:r>
              <a:rPr lang="en-US" dirty="0" err="1"/>
              <a:t>phân</a:t>
            </a:r>
            <a:r>
              <a:rPr lang="en-US" dirty="0"/>
              <a:t> </a:t>
            </a:r>
            <a:r>
              <a:rPr lang="en-US" dirty="0" err="1"/>
              <a:t>từ</a:t>
            </a:r>
            <a:r>
              <a:rPr lang="en-US" dirty="0"/>
              <a:t> “</a:t>
            </a:r>
            <a:r>
              <a:rPr lang="en-US" dirty="0" err="1"/>
              <a:t>trung</a:t>
            </a:r>
            <a:r>
              <a:rPr lang="en-US" dirty="0"/>
              <a:t> </a:t>
            </a:r>
            <a:r>
              <a:rPr lang="en-US" dirty="0" err="1"/>
              <a:t>vị</a:t>
            </a:r>
            <a:r>
              <a:rPr lang="en-US" dirty="0"/>
              <a:t>” </a:t>
            </a:r>
            <a:r>
              <a:rPr lang="en-US" dirty="0" err="1"/>
              <a:t>bất</a:t>
            </a:r>
            <a:r>
              <a:rPr lang="en-US" dirty="0"/>
              <a:t> </a:t>
            </a:r>
            <a:r>
              <a:rPr lang="en-US" dirty="0" err="1"/>
              <a:t>quy</a:t>
            </a:r>
            <a:r>
              <a:rPr lang="en-US" dirty="0"/>
              <a:t> </a:t>
            </a:r>
            <a:r>
              <a:rPr lang="en-US" dirty="0" err="1"/>
              <a:t>tắc</a:t>
            </a:r>
            <a:r>
              <a:rPr lang="en-US" dirty="0"/>
              <a:t> </a:t>
            </a:r>
            <a:r>
              <a:rPr lang="en-US" dirty="0" err="1"/>
              <a:t>của</a:t>
            </a:r>
            <a:r>
              <a:rPr lang="en-US" dirty="0"/>
              <a:t> </a:t>
            </a:r>
            <a:r>
              <a:rPr lang="en-US" dirty="0" err="1"/>
              <a:t>động</a:t>
            </a:r>
            <a:r>
              <a:rPr lang="en-US" dirty="0"/>
              <a:t> </a:t>
            </a:r>
            <a:r>
              <a:rPr lang="en-US" dirty="0" err="1"/>
              <a:t>từ</a:t>
            </a:r>
            <a:r>
              <a:rPr lang="en-US" dirty="0"/>
              <a:t> </a:t>
            </a:r>
            <a:r>
              <a:rPr lang="en-US" dirty="0" err="1">
                <a:highlight>
                  <a:srgbClr val="FBC25D"/>
                </a:highlight>
              </a:rPr>
              <a:t>sammappajānāti</a:t>
            </a:r>
            <a:r>
              <a:rPr lang="en-US" dirty="0"/>
              <a:t> ‘</a:t>
            </a:r>
            <a:r>
              <a:rPr lang="en-US" dirty="0" err="1"/>
              <a:t>biết</a:t>
            </a:r>
            <a:r>
              <a:rPr lang="en-US" dirty="0"/>
              <a:t> </a:t>
            </a:r>
            <a:r>
              <a:rPr lang="en-US" dirty="0" err="1"/>
              <a:t>toàn</a:t>
            </a:r>
            <a:r>
              <a:rPr lang="en-US" dirty="0"/>
              <a:t> </a:t>
            </a:r>
            <a:r>
              <a:rPr lang="en-US" dirty="0" err="1"/>
              <a:t>diện</a:t>
            </a:r>
            <a:r>
              <a:rPr lang="en-US" dirty="0"/>
              <a:t>, </a:t>
            </a:r>
            <a:r>
              <a:rPr lang="en-US" dirty="0" err="1"/>
              <a:t>thấu</a:t>
            </a:r>
            <a:r>
              <a:rPr lang="en-US" dirty="0"/>
              <a:t> </a:t>
            </a:r>
            <a:r>
              <a:rPr lang="en-US" dirty="0" err="1"/>
              <a:t>hiểu</a:t>
            </a:r>
            <a:r>
              <a:rPr lang="en-US" dirty="0"/>
              <a:t>’</a:t>
            </a:r>
          </a:p>
        </p:txBody>
      </p:sp>
    </p:spTree>
    <p:extLst>
      <p:ext uri="{BB962C8B-B14F-4D97-AF65-F5344CB8AC3E}">
        <p14:creationId xmlns:p14="http://schemas.microsoft.com/office/powerpoint/2010/main" val="400855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4. HIỆN TẠI PHÂN TỪ DẠNG - </a:t>
            </a:r>
            <a:r>
              <a:rPr lang="en-US" sz="3600" dirty="0" err="1">
                <a:solidFill>
                  <a:srgbClr val="FBC25D"/>
                </a:solidFill>
              </a:rPr>
              <a:t>māna</a:t>
            </a:r>
            <a:endParaRPr lang="en-US" sz="3600" dirty="0">
              <a:solidFill>
                <a:srgbClr val="FBC25D"/>
              </a:solidFill>
            </a:endParaRP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456542" y="1386117"/>
            <a:ext cx="9485086" cy="5569857"/>
          </a:xfrm>
        </p:spPr>
        <p:txBody>
          <a:bodyPr>
            <a:noAutofit/>
          </a:bodyPr>
          <a:lstStyle/>
          <a:p>
            <a:pPr>
              <a:lnSpc>
                <a:spcPct val="150000"/>
              </a:lnSpc>
            </a:pPr>
            <a:r>
              <a:rPr lang="en-US" dirty="0">
                <a:highlight>
                  <a:srgbClr val="FBC25D"/>
                </a:highlight>
              </a:rPr>
              <a:t>4.3</a:t>
            </a:r>
            <a:r>
              <a:rPr lang="en-US" dirty="0"/>
              <a:t> </a:t>
            </a:r>
            <a:r>
              <a:rPr lang="en-US" dirty="0" err="1"/>
              <a:t>Lưu</a:t>
            </a:r>
            <a:r>
              <a:rPr lang="en-US" dirty="0"/>
              <a:t> ý </a:t>
            </a:r>
            <a:r>
              <a:rPr lang="en-US" dirty="0" err="1"/>
              <a:t>rằng</a:t>
            </a:r>
            <a:r>
              <a:rPr lang="en-US" dirty="0"/>
              <a:t> </a:t>
            </a:r>
            <a:r>
              <a:rPr lang="en-US" dirty="0" err="1"/>
              <a:t>tất</a:t>
            </a:r>
            <a:r>
              <a:rPr lang="en-US" dirty="0"/>
              <a:t> </a:t>
            </a:r>
            <a:r>
              <a:rPr lang="en-US" dirty="0" err="1"/>
              <a:t>cả</a:t>
            </a:r>
            <a:r>
              <a:rPr lang="en-US" dirty="0"/>
              <a:t> </a:t>
            </a:r>
            <a:r>
              <a:rPr lang="en-US" dirty="0" err="1"/>
              <a:t>hiện</a:t>
            </a:r>
            <a:r>
              <a:rPr lang="en-US" dirty="0"/>
              <a:t> </a:t>
            </a:r>
            <a:r>
              <a:rPr lang="en-US" dirty="0" err="1"/>
              <a:t>tại</a:t>
            </a:r>
            <a:r>
              <a:rPr lang="en-US" dirty="0"/>
              <a:t> </a:t>
            </a:r>
            <a:r>
              <a:rPr lang="en-US" dirty="0" err="1"/>
              <a:t>phân</a:t>
            </a:r>
            <a:r>
              <a:rPr lang="en-US" dirty="0"/>
              <a:t> </a:t>
            </a:r>
            <a:r>
              <a:rPr lang="en-US" dirty="0" err="1"/>
              <a:t>từ</a:t>
            </a:r>
            <a:r>
              <a:rPr lang="en-US" dirty="0"/>
              <a:t>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như</a:t>
            </a:r>
            <a:r>
              <a:rPr lang="en-US" dirty="0"/>
              <a:t> </a:t>
            </a:r>
            <a:r>
              <a:rPr lang="en-US" dirty="0" err="1"/>
              <a:t>danh</a:t>
            </a:r>
            <a:r>
              <a:rPr lang="en-US" dirty="0"/>
              <a:t> </a:t>
            </a:r>
            <a:r>
              <a:rPr lang="en-US" dirty="0" err="1"/>
              <a:t>từ</a:t>
            </a:r>
            <a:r>
              <a:rPr lang="en-US" dirty="0"/>
              <a:t>, </a:t>
            </a:r>
            <a:r>
              <a:rPr lang="en-US" dirty="0" err="1"/>
              <a:t>hoặc</a:t>
            </a:r>
            <a:r>
              <a:rPr lang="en-US" dirty="0"/>
              <a:t> </a:t>
            </a:r>
            <a:r>
              <a:rPr lang="en-US" dirty="0" err="1"/>
              <a:t>như</a:t>
            </a:r>
            <a:r>
              <a:rPr lang="en-US" dirty="0"/>
              <a:t> </a:t>
            </a:r>
            <a:r>
              <a:rPr lang="en-US" dirty="0" err="1"/>
              <a:t>tính</a:t>
            </a:r>
            <a:r>
              <a:rPr lang="en-US" dirty="0"/>
              <a:t> </a:t>
            </a:r>
            <a:r>
              <a:rPr lang="en-US" dirty="0" err="1"/>
              <a:t>từ</a:t>
            </a:r>
            <a:r>
              <a:rPr lang="en-US" dirty="0"/>
              <a:t>. Do </a:t>
            </a:r>
            <a:r>
              <a:rPr lang="en-US" dirty="0" err="1"/>
              <a:t>đó</a:t>
            </a:r>
            <a:r>
              <a:rPr lang="en-US" dirty="0"/>
              <a:t> </a:t>
            </a:r>
            <a:r>
              <a:rPr lang="en-US" dirty="0" err="1">
                <a:highlight>
                  <a:srgbClr val="FBC25D"/>
                </a:highlight>
              </a:rPr>
              <a:t>sammappajāno</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một</a:t>
            </a:r>
            <a:r>
              <a:rPr lang="en-US" dirty="0"/>
              <a:t> </a:t>
            </a:r>
            <a:r>
              <a:rPr lang="en-US" dirty="0" err="1"/>
              <a:t>danh</a:t>
            </a:r>
            <a:r>
              <a:rPr lang="en-US" dirty="0"/>
              <a:t> </a:t>
            </a:r>
            <a:r>
              <a:rPr lang="en-US" dirty="0" err="1"/>
              <a:t>từ</a:t>
            </a:r>
            <a:r>
              <a:rPr lang="en-US" dirty="0"/>
              <a:t> - </a:t>
            </a:r>
            <a:r>
              <a:rPr lang="en-US" dirty="0" err="1"/>
              <a:t>tức</a:t>
            </a:r>
            <a:r>
              <a:rPr lang="en-US" dirty="0"/>
              <a:t> ‘</a:t>
            </a:r>
            <a:r>
              <a:rPr lang="en-US" dirty="0" err="1"/>
              <a:t>người</a:t>
            </a:r>
            <a:r>
              <a:rPr lang="en-US" dirty="0"/>
              <a:t> </a:t>
            </a:r>
            <a:r>
              <a:rPr lang="en-US" dirty="0" err="1"/>
              <a:t>biết</a:t>
            </a:r>
            <a:r>
              <a:rPr lang="en-US" dirty="0"/>
              <a:t> </a:t>
            </a:r>
            <a:r>
              <a:rPr lang="en-US" dirty="0" err="1"/>
              <a:t>toàn</a:t>
            </a:r>
            <a:r>
              <a:rPr lang="en-US" dirty="0"/>
              <a:t> </a:t>
            </a:r>
            <a:r>
              <a:rPr lang="en-US" dirty="0" err="1"/>
              <a:t>diện</a:t>
            </a:r>
            <a:r>
              <a:rPr lang="en-US" dirty="0"/>
              <a:t>, </a:t>
            </a:r>
            <a:r>
              <a:rPr lang="en-US" dirty="0" err="1"/>
              <a:t>người</a:t>
            </a:r>
            <a:r>
              <a:rPr lang="en-US" dirty="0"/>
              <a:t> </a:t>
            </a:r>
            <a:r>
              <a:rPr lang="en-US" dirty="0" err="1"/>
              <a:t>tỉnh</a:t>
            </a:r>
            <a:r>
              <a:rPr lang="en-US" dirty="0"/>
              <a:t> </a:t>
            </a:r>
            <a:r>
              <a:rPr lang="en-US" dirty="0" err="1"/>
              <a:t>giác</a:t>
            </a:r>
            <a:r>
              <a:rPr lang="en-US" dirty="0"/>
              <a:t>’ – </a:t>
            </a:r>
            <a:r>
              <a:rPr lang="en-US" dirty="0" err="1"/>
              <a:t>hoặc</a:t>
            </a:r>
            <a:r>
              <a:rPr lang="en-US" dirty="0"/>
              <a:t> </a:t>
            </a:r>
            <a:r>
              <a:rPr lang="en-US" dirty="0" err="1"/>
              <a:t>là</a:t>
            </a:r>
            <a:r>
              <a:rPr lang="en-US" dirty="0"/>
              <a:t> </a:t>
            </a:r>
            <a:r>
              <a:rPr lang="en-US" dirty="0" err="1"/>
              <a:t>một</a:t>
            </a:r>
            <a:r>
              <a:rPr lang="en-US" dirty="0"/>
              <a:t> </a:t>
            </a:r>
            <a:r>
              <a:rPr lang="en-US" dirty="0" err="1"/>
              <a:t>tính</a:t>
            </a:r>
            <a:r>
              <a:rPr lang="en-US" dirty="0"/>
              <a:t> </a:t>
            </a:r>
            <a:r>
              <a:rPr lang="en-US" dirty="0" err="1"/>
              <a:t>từ</a:t>
            </a:r>
            <a:r>
              <a:rPr lang="en-US" dirty="0"/>
              <a:t> </a:t>
            </a:r>
            <a:r>
              <a:rPr lang="en-US" dirty="0" err="1"/>
              <a:t>và</a:t>
            </a:r>
            <a:r>
              <a:rPr lang="en-US" dirty="0"/>
              <a:t> </a:t>
            </a:r>
            <a:r>
              <a:rPr lang="en-US" dirty="0" err="1"/>
              <a:t>bổ</a:t>
            </a:r>
            <a:r>
              <a:rPr lang="en-US" dirty="0"/>
              <a:t> </a:t>
            </a:r>
            <a:r>
              <a:rPr lang="en-US" dirty="0" err="1"/>
              <a:t>nghĩa</a:t>
            </a:r>
            <a:r>
              <a:rPr lang="en-US" dirty="0"/>
              <a:t> </a:t>
            </a:r>
            <a:r>
              <a:rPr lang="en-US" dirty="0" err="1"/>
              <a:t>cho</a:t>
            </a:r>
            <a:r>
              <a:rPr lang="en-US" dirty="0"/>
              <a:t> </a:t>
            </a:r>
            <a:r>
              <a:rPr lang="en-US" dirty="0" err="1"/>
              <a:t>một</a:t>
            </a:r>
            <a:r>
              <a:rPr lang="en-US" dirty="0"/>
              <a:t> </a:t>
            </a:r>
            <a:r>
              <a:rPr lang="en-US" dirty="0" err="1"/>
              <a:t>danh</a:t>
            </a:r>
            <a:r>
              <a:rPr lang="en-US" dirty="0"/>
              <a:t> </a:t>
            </a:r>
            <a:r>
              <a:rPr lang="en-US" dirty="0" err="1"/>
              <a:t>từ</a:t>
            </a:r>
            <a:r>
              <a:rPr lang="en-US" dirty="0"/>
              <a:t> </a:t>
            </a:r>
            <a:r>
              <a:rPr lang="en-US" dirty="0" err="1"/>
              <a:t>khác</a:t>
            </a:r>
            <a:r>
              <a:rPr lang="en-US" dirty="0"/>
              <a:t> (</a:t>
            </a:r>
            <a:r>
              <a:rPr lang="en-US" dirty="0" err="1"/>
              <a:t>nam</a:t>
            </a:r>
            <a:r>
              <a:rPr lang="en-US" dirty="0"/>
              <a:t> </a:t>
            </a:r>
            <a:r>
              <a:rPr lang="en-US" dirty="0" err="1"/>
              <a:t>tính</a:t>
            </a:r>
            <a:r>
              <a:rPr lang="en-US" dirty="0"/>
              <a:t> </a:t>
            </a:r>
            <a:r>
              <a:rPr lang="en-US" dirty="0" err="1"/>
              <a:t>số</a:t>
            </a:r>
            <a:r>
              <a:rPr lang="en-US" dirty="0"/>
              <a:t> </a:t>
            </a:r>
            <a:r>
              <a:rPr lang="en-US" dirty="0" err="1"/>
              <a:t>ít</a:t>
            </a:r>
            <a:r>
              <a:rPr lang="en-US" dirty="0"/>
              <a:t>), </a:t>
            </a:r>
            <a:r>
              <a:rPr lang="en-US" dirty="0" err="1"/>
              <a:t>như</a:t>
            </a:r>
            <a:r>
              <a:rPr lang="en-US" dirty="0"/>
              <a:t> ‘</a:t>
            </a:r>
            <a:r>
              <a:rPr lang="en-US" dirty="0" err="1">
                <a:highlight>
                  <a:srgbClr val="FBC25D"/>
                </a:highlight>
              </a:rPr>
              <a:t>sammappajāno</a:t>
            </a:r>
            <a:r>
              <a:rPr lang="en-US" dirty="0"/>
              <a:t> </a:t>
            </a:r>
            <a:r>
              <a:rPr lang="en-US" dirty="0" err="1"/>
              <a:t>puriso</a:t>
            </a:r>
            <a:r>
              <a:rPr lang="en-US" dirty="0"/>
              <a:t>’ = ‘</a:t>
            </a:r>
            <a:r>
              <a:rPr lang="en-US" dirty="0" err="1"/>
              <a:t>người</a:t>
            </a:r>
            <a:r>
              <a:rPr lang="en-US" dirty="0"/>
              <a:t> </a:t>
            </a:r>
            <a:r>
              <a:rPr lang="en-US" dirty="0" err="1"/>
              <a:t>biết</a:t>
            </a:r>
            <a:r>
              <a:rPr lang="en-US" dirty="0"/>
              <a:t> </a:t>
            </a:r>
            <a:r>
              <a:rPr lang="en-US" dirty="0" err="1"/>
              <a:t>toàn</a:t>
            </a:r>
            <a:r>
              <a:rPr lang="en-US" dirty="0"/>
              <a:t> </a:t>
            </a:r>
            <a:r>
              <a:rPr lang="en-US" dirty="0" err="1"/>
              <a:t>diện</a:t>
            </a:r>
            <a:r>
              <a:rPr lang="en-US" dirty="0"/>
              <a:t>, </a:t>
            </a:r>
            <a:r>
              <a:rPr lang="en-US" dirty="0" err="1"/>
              <a:t>người</a:t>
            </a:r>
            <a:r>
              <a:rPr lang="en-US" dirty="0"/>
              <a:t> </a:t>
            </a:r>
            <a:r>
              <a:rPr lang="en-US" dirty="0" err="1"/>
              <a:t>tỉnh</a:t>
            </a:r>
            <a:r>
              <a:rPr lang="en-US" dirty="0"/>
              <a:t> </a:t>
            </a:r>
            <a:r>
              <a:rPr lang="en-US" dirty="0" err="1"/>
              <a:t>giác</a:t>
            </a:r>
            <a:r>
              <a:rPr lang="en-US" dirty="0"/>
              <a:t>’</a:t>
            </a:r>
          </a:p>
        </p:txBody>
      </p:sp>
    </p:spTree>
    <p:extLst>
      <p:ext uri="{BB962C8B-B14F-4D97-AF65-F5344CB8AC3E}">
        <p14:creationId xmlns:p14="http://schemas.microsoft.com/office/powerpoint/2010/main" val="70565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pPr marL="1371600" indent="-1371600"/>
            <a:r>
              <a:rPr lang="en-US" sz="3600" dirty="0">
                <a:solidFill>
                  <a:srgbClr val="FBC25D"/>
                </a:solidFill>
              </a:rPr>
              <a:t>	5. HIỆN TẠI PHÂN TỪ NỮ TÁNH </a:t>
            </a:r>
            <a:br>
              <a:rPr lang="en-US" sz="3600" dirty="0">
                <a:solidFill>
                  <a:srgbClr val="FBC25D"/>
                </a:solidFill>
              </a:rPr>
            </a:br>
            <a:r>
              <a:rPr lang="en-US" sz="3600" dirty="0">
                <a:solidFill>
                  <a:srgbClr val="FBC25D"/>
                </a:solidFill>
              </a:rPr>
              <a:t>	TẬN CÙNG BẰNG -ī VÀ ā</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181335" y="1741714"/>
            <a:ext cx="9782065" cy="4615552"/>
          </a:xfrm>
        </p:spPr>
        <p:txBody>
          <a:bodyPr>
            <a:noAutofit/>
          </a:bodyPr>
          <a:lstStyle/>
          <a:p>
            <a:pPr algn="just"/>
            <a:r>
              <a:rPr lang="en-US" dirty="0" err="1"/>
              <a:t>Hiện</a:t>
            </a:r>
            <a:r>
              <a:rPr lang="en-US" dirty="0"/>
              <a:t> </a:t>
            </a:r>
            <a:r>
              <a:rPr lang="en-US" dirty="0" err="1"/>
              <a:t>tại</a:t>
            </a:r>
            <a:r>
              <a:rPr lang="en-US" dirty="0"/>
              <a:t> </a:t>
            </a:r>
            <a:r>
              <a:rPr lang="en-US" dirty="0" err="1"/>
              <a:t>phân</a:t>
            </a:r>
            <a:r>
              <a:rPr lang="en-US" dirty="0"/>
              <a:t> </a:t>
            </a:r>
            <a:r>
              <a:rPr lang="en-US" dirty="0" err="1"/>
              <a:t>từ</a:t>
            </a:r>
            <a:r>
              <a:rPr lang="en-US" dirty="0"/>
              <a:t> </a:t>
            </a:r>
            <a:r>
              <a:rPr lang="en-US" b="1" dirty="0"/>
              <a:t>-ant-</a:t>
            </a:r>
            <a:r>
              <a:rPr lang="en-US" dirty="0"/>
              <a:t> </a:t>
            </a:r>
            <a:r>
              <a:rPr lang="en-US" dirty="0" err="1"/>
              <a:t>có</a:t>
            </a:r>
            <a:r>
              <a:rPr lang="en-US" dirty="0"/>
              <a:t> </a:t>
            </a:r>
            <a:r>
              <a:rPr lang="en-US" dirty="0" err="1"/>
              <a:t>thể</a:t>
            </a:r>
            <a:r>
              <a:rPr lang="en-US" dirty="0"/>
              <a:t> </a:t>
            </a:r>
            <a:r>
              <a:rPr lang="en-US" dirty="0" err="1"/>
              <a:t>hình</a:t>
            </a:r>
            <a:r>
              <a:rPr lang="en-US" dirty="0"/>
              <a:t> </a:t>
            </a:r>
            <a:r>
              <a:rPr lang="en-US" dirty="0" err="1"/>
              <a:t>thành</a:t>
            </a:r>
            <a:r>
              <a:rPr lang="en-US" dirty="0"/>
              <a:t> </a:t>
            </a:r>
            <a:r>
              <a:rPr lang="en-US" dirty="0" err="1"/>
              <a:t>một</a:t>
            </a:r>
            <a:r>
              <a:rPr lang="en-US" dirty="0"/>
              <a:t> </a:t>
            </a:r>
            <a:r>
              <a:rPr lang="en-US" dirty="0" err="1"/>
              <a:t>dạng</a:t>
            </a:r>
            <a:r>
              <a:rPr lang="en-US" dirty="0"/>
              <a:t> </a:t>
            </a:r>
            <a:r>
              <a:rPr lang="en-US" b="1" i="1" dirty="0" err="1"/>
              <a:t>động</a:t>
            </a:r>
            <a:r>
              <a:rPr lang="en-US" b="1" i="1" dirty="0"/>
              <a:t> </a:t>
            </a:r>
            <a:r>
              <a:rPr lang="en-US" b="1" i="1" dirty="0" err="1"/>
              <a:t>danh</a:t>
            </a:r>
            <a:r>
              <a:rPr lang="en-US" b="1" i="1" dirty="0"/>
              <a:t> </a:t>
            </a:r>
            <a:r>
              <a:rPr lang="en-US" b="1" i="1" dirty="0" err="1"/>
              <a:t>từ</a:t>
            </a:r>
            <a:r>
              <a:rPr lang="en-US" b="1" dirty="0"/>
              <a:t> </a:t>
            </a:r>
            <a:r>
              <a:rPr lang="en-US" dirty="0"/>
              <a:t>(</a:t>
            </a:r>
            <a:r>
              <a:rPr lang="en-US" dirty="0" err="1"/>
              <a:t>tức</a:t>
            </a:r>
            <a:r>
              <a:rPr lang="en-US" dirty="0"/>
              <a:t> </a:t>
            </a:r>
            <a:r>
              <a:rPr lang="en-US" dirty="0" err="1"/>
              <a:t>danh</a:t>
            </a:r>
            <a:r>
              <a:rPr lang="en-US" dirty="0"/>
              <a:t> </a:t>
            </a:r>
            <a:r>
              <a:rPr lang="en-US" dirty="0" err="1"/>
              <a:t>từ</a:t>
            </a:r>
            <a:r>
              <a:rPr lang="en-US" dirty="0"/>
              <a:t> </a:t>
            </a:r>
            <a:r>
              <a:rPr lang="en-US" dirty="0" err="1"/>
              <a:t>có</a:t>
            </a:r>
            <a:r>
              <a:rPr lang="en-US" dirty="0"/>
              <a:t> </a:t>
            </a:r>
            <a:r>
              <a:rPr lang="en-US" dirty="0" err="1"/>
              <a:t>nguồn</a:t>
            </a:r>
            <a:r>
              <a:rPr lang="en-US" dirty="0"/>
              <a:t> </a:t>
            </a:r>
            <a:r>
              <a:rPr lang="en-US" dirty="0" err="1"/>
              <a:t>gốc</a:t>
            </a:r>
            <a:r>
              <a:rPr lang="en-US" dirty="0"/>
              <a:t> </a:t>
            </a:r>
            <a:r>
              <a:rPr lang="en-US" dirty="0" err="1"/>
              <a:t>từ</a:t>
            </a:r>
            <a:r>
              <a:rPr lang="en-US" dirty="0"/>
              <a:t> </a:t>
            </a:r>
            <a:r>
              <a:rPr lang="en-US" dirty="0" err="1"/>
              <a:t>động</a:t>
            </a:r>
            <a:r>
              <a:rPr lang="en-US" dirty="0"/>
              <a:t> </a:t>
            </a:r>
            <a:r>
              <a:rPr lang="en-US" dirty="0" err="1"/>
              <a:t>từ</a:t>
            </a:r>
            <a:r>
              <a:rPr lang="en-US" dirty="0"/>
              <a:t>) </a:t>
            </a:r>
            <a:r>
              <a:rPr lang="en-US" dirty="0" err="1"/>
              <a:t>nữ</a:t>
            </a:r>
            <a:r>
              <a:rPr lang="en-US" dirty="0"/>
              <a:t> </a:t>
            </a:r>
            <a:r>
              <a:rPr lang="en-US" dirty="0" err="1"/>
              <a:t>tính</a:t>
            </a:r>
            <a:r>
              <a:rPr lang="en-US" dirty="0"/>
              <a:t> </a:t>
            </a:r>
            <a:r>
              <a:rPr lang="en-US" dirty="0" err="1"/>
              <a:t>bằng</a:t>
            </a:r>
            <a:r>
              <a:rPr lang="en-US" dirty="0"/>
              <a:t> </a:t>
            </a:r>
            <a:r>
              <a:rPr lang="en-US" dirty="0" err="1"/>
              <a:t>cách</a:t>
            </a:r>
            <a:r>
              <a:rPr lang="en-US" dirty="0"/>
              <a:t> </a:t>
            </a:r>
            <a:r>
              <a:rPr lang="en-US" dirty="0" err="1"/>
              <a:t>lấy</a:t>
            </a:r>
            <a:r>
              <a:rPr lang="en-US" dirty="0"/>
              <a:t> </a:t>
            </a:r>
            <a:r>
              <a:rPr lang="en-US" dirty="0" err="1"/>
              <a:t>hậu</a:t>
            </a:r>
            <a:r>
              <a:rPr lang="en-US" dirty="0"/>
              <a:t> </a:t>
            </a:r>
            <a:r>
              <a:rPr lang="en-US" dirty="0" err="1"/>
              <a:t>tố</a:t>
            </a:r>
            <a:r>
              <a:rPr lang="en-US" dirty="0"/>
              <a:t> -</a:t>
            </a:r>
            <a:r>
              <a:rPr lang="en-US" b="1" dirty="0"/>
              <a:t>ī</a:t>
            </a:r>
            <a:r>
              <a:rPr lang="en-US" dirty="0"/>
              <a:t>, </a:t>
            </a:r>
            <a:r>
              <a:rPr lang="en-US" dirty="0" err="1"/>
              <a:t>tức</a:t>
            </a:r>
            <a:r>
              <a:rPr lang="en-US" dirty="0"/>
              <a:t> </a:t>
            </a:r>
            <a:r>
              <a:rPr lang="en-US" dirty="0" err="1"/>
              <a:t>đuôi</a:t>
            </a:r>
            <a:r>
              <a:rPr lang="en-US" dirty="0"/>
              <a:t> </a:t>
            </a:r>
            <a:r>
              <a:rPr lang="en-US" dirty="0" err="1"/>
              <a:t>của</a:t>
            </a:r>
            <a:r>
              <a:rPr lang="en-US" dirty="0"/>
              <a:t> </a:t>
            </a:r>
            <a:r>
              <a:rPr lang="en-US" dirty="0" err="1"/>
              <a:t>danh</a:t>
            </a:r>
            <a:r>
              <a:rPr lang="en-US" dirty="0"/>
              <a:t> </a:t>
            </a:r>
            <a:r>
              <a:rPr lang="en-US" dirty="0" err="1"/>
              <a:t>từ</a:t>
            </a:r>
            <a:r>
              <a:rPr lang="en-US" dirty="0"/>
              <a:t> </a:t>
            </a:r>
            <a:r>
              <a:rPr lang="en-US" dirty="0" err="1"/>
              <a:t>nữ</a:t>
            </a:r>
            <a:r>
              <a:rPr lang="en-US" dirty="0"/>
              <a:t> </a:t>
            </a:r>
            <a:r>
              <a:rPr lang="en-US" dirty="0" err="1"/>
              <a:t>tính</a:t>
            </a:r>
            <a:r>
              <a:rPr lang="en-US" dirty="0"/>
              <a:t> </a:t>
            </a:r>
            <a:r>
              <a:rPr lang="en-US" dirty="0" err="1"/>
              <a:t>tận</a:t>
            </a:r>
            <a:r>
              <a:rPr lang="en-US" dirty="0"/>
              <a:t> </a:t>
            </a:r>
            <a:r>
              <a:rPr lang="en-US" dirty="0" err="1"/>
              <a:t>cùng</a:t>
            </a:r>
            <a:r>
              <a:rPr lang="en-US" dirty="0"/>
              <a:t> -</a:t>
            </a:r>
            <a:r>
              <a:rPr lang="en-US" b="1" dirty="0"/>
              <a:t>ī</a:t>
            </a:r>
            <a:r>
              <a:rPr lang="en-US" dirty="0"/>
              <a:t>. </a:t>
            </a:r>
            <a:r>
              <a:rPr lang="en-US" dirty="0" err="1"/>
              <a:t>Thường</a:t>
            </a:r>
            <a:r>
              <a:rPr lang="en-US" dirty="0"/>
              <a:t> </a:t>
            </a:r>
            <a:r>
              <a:rPr lang="en-US" dirty="0" err="1"/>
              <a:t>thì</a:t>
            </a:r>
            <a:r>
              <a:rPr lang="en-US" dirty="0"/>
              <a:t> </a:t>
            </a:r>
            <a:r>
              <a:rPr lang="en-US" dirty="0" err="1"/>
              <a:t>động</a:t>
            </a:r>
            <a:r>
              <a:rPr lang="en-US" dirty="0"/>
              <a:t> </a:t>
            </a:r>
            <a:r>
              <a:rPr lang="en-US" dirty="0" err="1"/>
              <a:t>danh</a:t>
            </a:r>
            <a:r>
              <a:rPr lang="en-US" dirty="0"/>
              <a:t> </a:t>
            </a:r>
            <a:r>
              <a:rPr lang="en-US" dirty="0" err="1"/>
              <a:t>từ</a:t>
            </a:r>
            <a:r>
              <a:rPr lang="en-US" dirty="0"/>
              <a:t> </a:t>
            </a:r>
            <a:r>
              <a:rPr lang="en-US" dirty="0" err="1"/>
              <a:t>đó</a:t>
            </a:r>
            <a:r>
              <a:rPr lang="en-US" dirty="0"/>
              <a:t> </a:t>
            </a:r>
            <a:r>
              <a:rPr lang="en-US" dirty="0" err="1"/>
              <a:t>sẽ</a:t>
            </a:r>
            <a:r>
              <a:rPr lang="en-US" dirty="0"/>
              <a:t> </a:t>
            </a:r>
            <a:r>
              <a:rPr lang="en-US" dirty="0" err="1"/>
              <a:t>biểu</a:t>
            </a:r>
            <a:r>
              <a:rPr lang="en-US" dirty="0"/>
              <a:t> </a:t>
            </a:r>
            <a:r>
              <a:rPr lang="en-US" dirty="0" err="1"/>
              <a:t>đạt</a:t>
            </a:r>
            <a:r>
              <a:rPr lang="en-US" dirty="0"/>
              <a:t> </a:t>
            </a:r>
            <a:r>
              <a:rPr lang="en-US" dirty="0" err="1"/>
              <a:t>người</a:t>
            </a:r>
            <a:r>
              <a:rPr lang="en-US" dirty="0"/>
              <a:t> </a:t>
            </a:r>
            <a:r>
              <a:rPr lang="en-US" dirty="0" err="1"/>
              <a:t>nữ</a:t>
            </a:r>
            <a:r>
              <a:rPr lang="en-US" dirty="0"/>
              <a:t> </a:t>
            </a:r>
            <a:r>
              <a:rPr lang="en-US" dirty="0" err="1"/>
              <a:t>thực</a:t>
            </a:r>
            <a:r>
              <a:rPr lang="en-US" dirty="0"/>
              <a:t> </a:t>
            </a:r>
            <a:r>
              <a:rPr lang="en-US" dirty="0" err="1"/>
              <a:t>hiện</a:t>
            </a:r>
            <a:r>
              <a:rPr lang="en-US" dirty="0"/>
              <a:t> </a:t>
            </a:r>
            <a:r>
              <a:rPr lang="en-US" dirty="0" err="1"/>
              <a:t>hành</a:t>
            </a:r>
            <a:r>
              <a:rPr lang="en-US" dirty="0"/>
              <a:t> </a:t>
            </a:r>
            <a:r>
              <a:rPr lang="en-US" dirty="0" err="1"/>
              <a:t>động</a:t>
            </a:r>
            <a:r>
              <a:rPr lang="en-US" dirty="0"/>
              <a:t> </a:t>
            </a:r>
            <a:r>
              <a:rPr lang="en-US" dirty="0" err="1"/>
              <a:t>nêu</a:t>
            </a:r>
            <a:r>
              <a:rPr lang="en-US" dirty="0"/>
              <a:t> </a:t>
            </a:r>
            <a:r>
              <a:rPr lang="en-US" dirty="0" err="1"/>
              <a:t>trong</a:t>
            </a:r>
            <a:r>
              <a:rPr lang="en-US" dirty="0"/>
              <a:t> </a:t>
            </a:r>
            <a:r>
              <a:rPr lang="en-US" dirty="0" err="1"/>
              <a:t>hiện</a:t>
            </a:r>
            <a:r>
              <a:rPr lang="en-US" dirty="0"/>
              <a:t> </a:t>
            </a:r>
            <a:r>
              <a:rPr lang="en-US" dirty="0" err="1"/>
              <a:t>tại</a:t>
            </a:r>
            <a:r>
              <a:rPr lang="en-US" dirty="0"/>
              <a:t> </a:t>
            </a:r>
            <a:r>
              <a:rPr lang="en-US" dirty="0" err="1"/>
              <a:t>phân</a:t>
            </a:r>
            <a:r>
              <a:rPr lang="en-US" dirty="0"/>
              <a:t> </a:t>
            </a:r>
            <a:r>
              <a:rPr lang="en-US" dirty="0" err="1"/>
              <a:t>từ</a:t>
            </a:r>
            <a:endParaRPr lang="en-US" dirty="0"/>
          </a:p>
          <a:p>
            <a:r>
              <a:rPr lang="en-US" dirty="0"/>
              <a:t> 		</a:t>
            </a:r>
            <a:r>
              <a:rPr lang="en-US" b="1" dirty="0" err="1">
                <a:solidFill>
                  <a:srgbClr val="471200"/>
                </a:solidFill>
                <a:highlight>
                  <a:srgbClr val="FBC25D"/>
                </a:highlight>
              </a:rPr>
              <a:t>dentī</a:t>
            </a:r>
            <a:r>
              <a:rPr lang="en-US" dirty="0"/>
              <a:t> 	………………...	‘</a:t>
            </a:r>
            <a:r>
              <a:rPr lang="en-US" dirty="0" err="1"/>
              <a:t>người</a:t>
            </a:r>
            <a:r>
              <a:rPr lang="en-US" dirty="0"/>
              <a:t> </a:t>
            </a:r>
            <a:r>
              <a:rPr lang="en-US" dirty="0" err="1"/>
              <a:t>nữ</a:t>
            </a:r>
            <a:r>
              <a:rPr lang="en-US" dirty="0"/>
              <a:t> </a:t>
            </a:r>
            <a:r>
              <a:rPr lang="en-US" dirty="0" err="1"/>
              <a:t>cho</a:t>
            </a:r>
            <a:r>
              <a:rPr lang="en-US" dirty="0"/>
              <a:t>’</a:t>
            </a:r>
          </a:p>
          <a:p>
            <a:r>
              <a:rPr lang="en-US" dirty="0"/>
              <a:t>		</a:t>
            </a:r>
            <a:r>
              <a:rPr lang="en-US" b="1" dirty="0" err="1">
                <a:solidFill>
                  <a:srgbClr val="471200"/>
                </a:solidFill>
                <a:highlight>
                  <a:srgbClr val="FBC25D"/>
                </a:highlight>
              </a:rPr>
              <a:t>karontī</a:t>
            </a:r>
            <a:r>
              <a:rPr lang="en-US" dirty="0"/>
              <a:t> ……………….	‘</a:t>
            </a:r>
            <a:r>
              <a:rPr lang="en-US" dirty="0" err="1"/>
              <a:t>người</a:t>
            </a:r>
            <a:r>
              <a:rPr lang="en-US" dirty="0"/>
              <a:t> </a:t>
            </a:r>
            <a:r>
              <a:rPr lang="en-US" dirty="0" err="1"/>
              <a:t>nữ</a:t>
            </a:r>
            <a:r>
              <a:rPr lang="en-US" dirty="0"/>
              <a:t> </a:t>
            </a:r>
            <a:r>
              <a:rPr lang="en-US" dirty="0" err="1"/>
              <a:t>làm</a:t>
            </a:r>
            <a:r>
              <a:rPr lang="en-US" dirty="0"/>
              <a:t>’, </a:t>
            </a:r>
          </a:p>
          <a:p>
            <a:endParaRPr lang="en-US" dirty="0"/>
          </a:p>
          <a:p>
            <a:r>
              <a:rPr lang="en-US" dirty="0"/>
              <a:t> </a:t>
            </a:r>
            <a:r>
              <a:rPr lang="en-US" sz="2400" dirty="0" err="1"/>
              <a:t>Tương</a:t>
            </a:r>
            <a:r>
              <a:rPr lang="en-US" sz="2400" dirty="0"/>
              <a:t> </a:t>
            </a:r>
            <a:r>
              <a:rPr lang="en-US" sz="2400" dirty="0" err="1"/>
              <a:t>tự</a:t>
            </a:r>
            <a:r>
              <a:rPr lang="en-US" sz="2400" dirty="0"/>
              <a:t> </a:t>
            </a:r>
            <a:r>
              <a:rPr lang="en-US" sz="2400" dirty="0" err="1"/>
              <a:t>như</a:t>
            </a:r>
            <a:r>
              <a:rPr lang="en-US" sz="2400" dirty="0"/>
              <a:t> </a:t>
            </a:r>
            <a:r>
              <a:rPr lang="en-US" sz="2400" dirty="0" err="1"/>
              <a:t>trên</a:t>
            </a:r>
            <a:r>
              <a:rPr lang="en-US" sz="2400" dirty="0"/>
              <a:t> </a:t>
            </a:r>
            <a:r>
              <a:rPr lang="en-US" sz="2400" dirty="0" err="1"/>
              <a:t>cho</a:t>
            </a:r>
            <a:r>
              <a:rPr lang="en-US" sz="2400" dirty="0"/>
              <a:t> </a:t>
            </a:r>
            <a:r>
              <a:rPr lang="en-US" sz="2400" dirty="0" err="1"/>
              <a:t>hiện</a:t>
            </a:r>
            <a:r>
              <a:rPr lang="en-US" sz="2400" dirty="0"/>
              <a:t> </a:t>
            </a:r>
            <a:r>
              <a:rPr lang="en-US" sz="2400" dirty="0" err="1"/>
              <a:t>tại</a:t>
            </a:r>
            <a:r>
              <a:rPr lang="en-US" sz="2400" dirty="0"/>
              <a:t> </a:t>
            </a:r>
            <a:r>
              <a:rPr lang="en-US" sz="2400" dirty="0" err="1"/>
              <a:t>phân</a:t>
            </a:r>
            <a:r>
              <a:rPr lang="en-US" sz="2400" dirty="0"/>
              <a:t> </a:t>
            </a:r>
            <a:r>
              <a:rPr lang="en-US" sz="2400" dirty="0" err="1"/>
              <a:t>từ</a:t>
            </a:r>
            <a:r>
              <a:rPr lang="en-US" sz="2400" dirty="0"/>
              <a:t> -</a:t>
            </a:r>
            <a:r>
              <a:rPr lang="en-US" sz="2400" b="1" dirty="0" err="1"/>
              <a:t>māna</a:t>
            </a:r>
            <a:r>
              <a:rPr lang="en-US" sz="2400" dirty="0"/>
              <a:t>, </a:t>
            </a:r>
            <a:r>
              <a:rPr lang="en-US" sz="2400" dirty="0" err="1"/>
              <a:t>tuy</a:t>
            </a:r>
            <a:r>
              <a:rPr lang="en-US" sz="2400" dirty="0"/>
              <a:t> </a:t>
            </a:r>
            <a:r>
              <a:rPr lang="en-US" sz="2400" dirty="0" err="1"/>
              <a:t>nhiên</a:t>
            </a:r>
            <a:r>
              <a:rPr lang="en-US" sz="2400" dirty="0"/>
              <a:t> </a:t>
            </a:r>
            <a:r>
              <a:rPr lang="en-US" sz="2400" dirty="0" err="1"/>
              <a:t>dạng</a:t>
            </a:r>
            <a:r>
              <a:rPr lang="en-US" sz="2400" dirty="0"/>
              <a:t> </a:t>
            </a:r>
            <a:r>
              <a:rPr lang="en-US" sz="2400" dirty="0" err="1"/>
              <a:t>này</a:t>
            </a:r>
            <a:r>
              <a:rPr lang="en-US" sz="2400" dirty="0"/>
              <a:t> </a:t>
            </a:r>
            <a:r>
              <a:rPr lang="en-US" sz="2400" dirty="0" err="1"/>
              <a:t>lấy</a:t>
            </a:r>
            <a:r>
              <a:rPr lang="en-US" sz="2400" dirty="0"/>
              <a:t> </a:t>
            </a:r>
            <a:r>
              <a:rPr lang="en-US" sz="2400" dirty="0" err="1"/>
              <a:t>hậu</a:t>
            </a:r>
            <a:r>
              <a:rPr lang="en-US" sz="2400" dirty="0"/>
              <a:t> </a:t>
            </a:r>
            <a:r>
              <a:rPr lang="en-US" sz="2400" dirty="0" err="1"/>
              <a:t>tố</a:t>
            </a:r>
            <a:r>
              <a:rPr lang="en-US" sz="2400" dirty="0"/>
              <a:t> -</a:t>
            </a:r>
            <a:r>
              <a:rPr lang="en-US" sz="2400" b="1" dirty="0"/>
              <a:t>ā</a:t>
            </a:r>
            <a:r>
              <a:rPr lang="en-US" sz="2400" dirty="0"/>
              <a:t> (II, 1.1) </a:t>
            </a:r>
            <a:r>
              <a:rPr lang="en-US" sz="2400" dirty="0" err="1"/>
              <a:t>chứ</a:t>
            </a:r>
            <a:r>
              <a:rPr lang="en-US" sz="2400" dirty="0"/>
              <a:t> </a:t>
            </a:r>
            <a:r>
              <a:rPr lang="en-US" sz="2400" dirty="0" err="1"/>
              <a:t>không</a:t>
            </a:r>
            <a:r>
              <a:rPr lang="en-US" sz="2400" dirty="0"/>
              <a:t> phải -</a:t>
            </a:r>
            <a:r>
              <a:rPr lang="en-US" sz="2400" b="1" dirty="0"/>
              <a:t>ī</a:t>
            </a:r>
            <a:r>
              <a:rPr lang="en-US" sz="2400" dirty="0"/>
              <a:t>. </a:t>
            </a:r>
          </a:p>
          <a:p>
            <a:r>
              <a:rPr lang="en-US" dirty="0"/>
              <a:t>Ta </a:t>
            </a:r>
            <a:r>
              <a:rPr lang="en-US" dirty="0" err="1"/>
              <a:t>có</a:t>
            </a:r>
            <a:r>
              <a:rPr lang="en-US" dirty="0"/>
              <a:t>: 		</a:t>
            </a:r>
            <a:r>
              <a:rPr lang="en-US" b="1" dirty="0" err="1">
                <a:solidFill>
                  <a:srgbClr val="471200"/>
                </a:solidFill>
                <a:highlight>
                  <a:srgbClr val="FBC25D"/>
                </a:highlight>
              </a:rPr>
              <a:t>gacchamānā</a:t>
            </a:r>
            <a:r>
              <a:rPr lang="en-US" dirty="0"/>
              <a:t> 	………..	‘</a:t>
            </a:r>
            <a:r>
              <a:rPr lang="en-US" dirty="0" err="1"/>
              <a:t>người</a:t>
            </a:r>
            <a:r>
              <a:rPr lang="en-US" dirty="0"/>
              <a:t> </a:t>
            </a:r>
            <a:r>
              <a:rPr lang="en-US" dirty="0" err="1"/>
              <a:t>nữ</a:t>
            </a:r>
            <a:r>
              <a:rPr lang="en-US" dirty="0"/>
              <a:t> </a:t>
            </a:r>
            <a:r>
              <a:rPr lang="en-US" dirty="0" err="1"/>
              <a:t>đi</a:t>
            </a:r>
            <a:r>
              <a:rPr lang="en-US" dirty="0"/>
              <a:t>’</a:t>
            </a:r>
          </a:p>
        </p:txBody>
      </p:sp>
    </p:spTree>
    <p:extLst>
      <p:ext uri="{BB962C8B-B14F-4D97-AF65-F5344CB8AC3E}">
        <p14:creationId xmlns:p14="http://schemas.microsoft.com/office/powerpoint/2010/main" val="74452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F6B-A46C-487F-B402-89B98CBACF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B28A63-BA16-46C6-AFC2-13A96810012A}"/>
              </a:ext>
            </a:extLst>
          </p:cNvPr>
          <p:cNvSpPr>
            <a:spLocks noGrp="1"/>
          </p:cNvSpPr>
          <p:nvPr>
            <p:ph idx="1"/>
          </p:nvPr>
        </p:nvSpPr>
        <p:spPr/>
        <p:txBody>
          <a:bodyPr>
            <a:normAutofit/>
          </a:bodyPr>
          <a:lstStyle/>
          <a:p>
            <a:r>
              <a:rPr lang="en-US" sz="2400" dirty="0" err="1"/>
              <a:t>Cầu</a:t>
            </a:r>
            <a:r>
              <a:rPr lang="en-US" sz="2400" dirty="0"/>
              <a:t> </a:t>
            </a:r>
            <a:r>
              <a:rPr lang="en-US" sz="2400" dirty="0" err="1"/>
              <a:t>khiến</a:t>
            </a:r>
            <a:r>
              <a:rPr lang="en-US" sz="2400" dirty="0"/>
              <a:t> </a:t>
            </a:r>
            <a:r>
              <a:rPr lang="en-US" sz="2400" dirty="0" err="1"/>
              <a:t>cách</a:t>
            </a:r>
            <a:r>
              <a:rPr lang="en-US" sz="2400" dirty="0"/>
              <a:t> </a:t>
            </a:r>
            <a:r>
              <a:rPr lang="en-US" sz="2400" dirty="0" err="1"/>
              <a:t>còn</a:t>
            </a:r>
            <a:r>
              <a:rPr lang="en-US" sz="2400" dirty="0"/>
              <a:t> </a:t>
            </a:r>
            <a:r>
              <a:rPr lang="en-US" sz="2400" dirty="0" err="1"/>
              <a:t>có</a:t>
            </a:r>
            <a:r>
              <a:rPr lang="en-US" sz="2400" dirty="0"/>
              <a:t> </a:t>
            </a:r>
            <a:r>
              <a:rPr lang="en-US" sz="2400" dirty="0" err="1"/>
              <a:t>một</a:t>
            </a:r>
            <a:r>
              <a:rPr lang="en-US" sz="2400" dirty="0"/>
              <a:t> </a:t>
            </a:r>
            <a:r>
              <a:rPr lang="en-US" sz="2400" dirty="0" err="1"/>
              <a:t>số</a:t>
            </a:r>
            <a:r>
              <a:rPr lang="en-US" sz="2400" dirty="0"/>
              <a:t> </a:t>
            </a:r>
            <a:r>
              <a:rPr lang="en-US" sz="2400" dirty="0" err="1"/>
              <a:t>biến</a:t>
            </a:r>
            <a:r>
              <a:rPr lang="en-US" sz="2400" dirty="0"/>
              <a:t> </a:t>
            </a:r>
            <a:r>
              <a:rPr lang="en-US" sz="2400" dirty="0" err="1"/>
              <a:t>đuôi</a:t>
            </a:r>
            <a:r>
              <a:rPr lang="en-US" sz="2400" dirty="0"/>
              <a:t> </a:t>
            </a:r>
            <a:r>
              <a:rPr lang="en-US" sz="2400" dirty="0" err="1"/>
              <a:t>như</a:t>
            </a:r>
            <a:r>
              <a:rPr lang="en-US" sz="2400" dirty="0"/>
              <a:t> </a:t>
            </a:r>
            <a:r>
              <a:rPr lang="en-US" sz="2400" dirty="0" err="1"/>
              <a:t>sau</a:t>
            </a:r>
            <a:r>
              <a:rPr lang="en-US" sz="2400" dirty="0"/>
              <a:t>:</a:t>
            </a:r>
          </a:p>
        </p:txBody>
      </p:sp>
      <p:graphicFrame>
        <p:nvGraphicFramePr>
          <p:cNvPr id="9" name="Content Placeholder 8">
            <a:extLst>
              <a:ext uri="{FF2B5EF4-FFF2-40B4-BE49-F238E27FC236}">
                <a16:creationId xmlns:a16="http://schemas.microsoft.com/office/drawing/2014/main" id="{002FAD24-1B1F-4777-A06D-6F9F97972AD1}"/>
              </a:ext>
            </a:extLst>
          </p:cNvPr>
          <p:cNvGraphicFramePr>
            <a:graphicFrameLocks noGrp="1"/>
          </p:cNvGraphicFramePr>
          <p:nvPr>
            <p:ph idx="10"/>
            <p:extLst>
              <p:ext uri="{D42A27DB-BD31-4B8C-83A1-F6EECF244321}">
                <p14:modId xmlns:p14="http://schemas.microsoft.com/office/powerpoint/2010/main" val="234338676"/>
              </p:ext>
            </p:extLst>
          </p:nvPr>
        </p:nvGraphicFramePr>
        <p:xfrm>
          <a:off x="2639616" y="2099493"/>
          <a:ext cx="8715492" cy="1841136"/>
        </p:xfrm>
        <a:graphic>
          <a:graphicData uri="http://schemas.openxmlformats.org/drawingml/2006/table">
            <a:tbl>
              <a:tblPr firstRow="1" firstCol="1" bandRow="1">
                <a:tableStyleId>{F5AB1C69-6EDB-4FF4-983F-18BD219EF322}</a:tableStyleId>
              </a:tblPr>
              <a:tblGrid>
                <a:gridCol w="2905164">
                  <a:extLst>
                    <a:ext uri="{9D8B030D-6E8A-4147-A177-3AD203B41FA5}">
                      <a16:colId xmlns:a16="http://schemas.microsoft.com/office/drawing/2014/main" val="159050588"/>
                    </a:ext>
                  </a:extLst>
                </a:gridCol>
                <a:gridCol w="2905164">
                  <a:extLst>
                    <a:ext uri="{9D8B030D-6E8A-4147-A177-3AD203B41FA5}">
                      <a16:colId xmlns:a16="http://schemas.microsoft.com/office/drawing/2014/main" val="763980015"/>
                    </a:ext>
                  </a:extLst>
                </a:gridCol>
                <a:gridCol w="2905164">
                  <a:extLst>
                    <a:ext uri="{9D8B030D-6E8A-4147-A177-3AD203B41FA5}">
                      <a16:colId xmlns:a16="http://schemas.microsoft.com/office/drawing/2014/main" val="2595793743"/>
                    </a:ext>
                  </a:extLst>
                </a:gridCol>
              </a:tblGrid>
              <a:tr h="460284">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Arial Unicode MS" panose="020B0604020202020204" pitchFamily="34" charset="-128"/>
                      </a:endParaRPr>
                    </a:p>
                  </a:txBody>
                  <a:tcPr marL="50800" marR="50800" marT="50800" marB="50800">
                    <a:solidFill>
                      <a:srgbClr val="471200"/>
                    </a:solidFill>
                  </a:tcPr>
                </a:tc>
                <a:tc>
                  <a:txBody>
                    <a:bodyPr/>
                    <a:lstStyle/>
                    <a:p>
                      <a:pPr marL="0" marR="0" algn="ctr">
                        <a:spcBef>
                          <a:spcPts val="0"/>
                        </a:spcBef>
                        <a:spcAft>
                          <a:spcPts val="0"/>
                        </a:spcAft>
                      </a:pPr>
                      <a:r>
                        <a:rPr lang="en-US" sz="1800" dirty="0" err="1">
                          <a:effectLst/>
                        </a:rPr>
                        <a:t>Số</a:t>
                      </a:r>
                      <a:r>
                        <a:rPr lang="en-US" sz="1800" dirty="0">
                          <a:effectLst/>
                        </a:rPr>
                        <a:t> </a:t>
                      </a:r>
                      <a:r>
                        <a:rPr lang="en-US" sz="1800" dirty="0" err="1">
                          <a:effectLst/>
                        </a:rPr>
                        <a:t>ít</a:t>
                      </a:r>
                      <a:endParaRPr lang="en-US" sz="1800" b="1" dirty="0">
                        <a:solidFill>
                          <a:srgbClr val="000000"/>
                        </a:solidFill>
                        <a:effectLst/>
                        <a:latin typeface="Helvetica Neue"/>
                        <a:ea typeface="Helvetica Neue"/>
                        <a:cs typeface="Helvetica Neue"/>
                      </a:endParaRPr>
                    </a:p>
                  </a:txBody>
                  <a:tcPr marL="50800" marR="50800" marT="50800" marB="50800">
                    <a:solidFill>
                      <a:srgbClr val="471200"/>
                    </a:solidFill>
                  </a:tcPr>
                </a:tc>
                <a:tc>
                  <a:txBody>
                    <a:bodyPr/>
                    <a:lstStyle/>
                    <a:p>
                      <a:pPr marL="0" marR="0" algn="ctr">
                        <a:spcBef>
                          <a:spcPts val="0"/>
                        </a:spcBef>
                        <a:spcAft>
                          <a:spcPts val="0"/>
                        </a:spcAft>
                      </a:pPr>
                      <a:r>
                        <a:rPr lang="en-US" sz="1800" dirty="0" err="1">
                          <a:effectLst/>
                        </a:rPr>
                        <a:t>Số</a:t>
                      </a:r>
                      <a:r>
                        <a:rPr lang="en-US" sz="1800" dirty="0">
                          <a:effectLst/>
                        </a:rPr>
                        <a:t> </a:t>
                      </a:r>
                      <a:r>
                        <a:rPr lang="en-US" sz="1800" dirty="0" err="1">
                          <a:effectLst/>
                        </a:rPr>
                        <a:t>nhiều</a:t>
                      </a:r>
                      <a:endParaRPr lang="en-US" sz="1800" b="1" dirty="0">
                        <a:solidFill>
                          <a:srgbClr val="000000"/>
                        </a:solidFill>
                        <a:effectLst/>
                        <a:latin typeface="Helvetica Neue"/>
                        <a:ea typeface="Helvetica Neue"/>
                        <a:cs typeface="Helvetica Neue"/>
                      </a:endParaRPr>
                    </a:p>
                  </a:txBody>
                  <a:tcPr marL="50800" marR="50800" marT="50800" marB="50800">
                    <a:solidFill>
                      <a:srgbClr val="471200"/>
                    </a:solidFill>
                  </a:tcPr>
                </a:tc>
                <a:extLst>
                  <a:ext uri="{0D108BD9-81ED-4DB2-BD59-A6C34878D82A}">
                    <a16:rowId xmlns:a16="http://schemas.microsoft.com/office/drawing/2014/main" val="177325482"/>
                  </a:ext>
                </a:extLst>
              </a:tr>
              <a:tr h="460284">
                <a:tc>
                  <a:txBody>
                    <a:bodyPr/>
                    <a:lstStyle/>
                    <a:p>
                      <a:pPr marL="0" marR="0">
                        <a:spcBef>
                          <a:spcPts val="0"/>
                        </a:spcBef>
                        <a:spcAft>
                          <a:spcPts val="0"/>
                        </a:spcAft>
                      </a:pPr>
                      <a:r>
                        <a:rPr lang="en-US" sz="1800" dirty="0" err="1">
                          <a:effectLst/>
                        </a:rPr>
                        <a:t>Ngôi</a:t>
                      </a:r>
                      <a:r>
                        <a:rPr lang="en-US" sz="1800" dirty="0">
                          <a:effectLst/>
                        </a:rPr>
                        <a:t> </a:t>
                      </a:r>
                      <a:r>
                        <a:rPr lang="en-US" sz="1800" dirty="0" err="1">
                          <a:effectLst/>
                        </a:rPr>
                        <a:t>thứ</a:t>
                      </a:r>
                      <a:r>
                        <a:rPr lang="en-US" sz="1800" dirty="0">
                          <a:effectLst/>
                        </a:rPr>
                        <a:t> </a:t>
                      </a:r>
                      <a:r>
                        <a:rPr lang="en-US" sz="1800" dirty="0" err="1">
                          <a:effectLst/>
                        </a:rPr>
                        <a:t>nhất</a:t>
                      </a:r>
                      <a:endParaRPr lang="en-US" sz="18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spcBef>
                          <a:spcPts val="0"/>
                        </a:spcBef>
                        <a:spcAft>
                          <a:spcPts val="0"/>
                        </a:spcAft>
                      </a:pPr>
                      <a:r>
                        <a:rPr lang="en-US" sz="1800" dirty="0">
                          <a:effectLst/>
                        </a:rPr>
                        <a:t>                  -e</a:t>
                      </a:r>
                      <a:endParaRPr lang="en-US" sz="1800" dirty="0">
                        <a:effectLst/>
                        <a:latin typeface="Times New Roman" panose="02020603050405020304" pitchFamily="18" charset="0"/>
                        <a:ea typeface="Arial Unicode MS" panose="020B0604020202020204" pitchFamily="34" charset="-128"/>
                      </a:endParaRPr>
                    </a:p>
                  </a:txBody>
                  <a:tcPr marL="50800" marR="50800" marT="50800" marB="50800"/>
                </a:tc>
                <a:tc>
                  <a:txBody>
                    <a:bodyPr/>
                    <a:lstStyle/>
                    <a:p>
                      <a:pPr marL="0" marR="0" algn="ctr">
                        <a:spcBef>
                          <a:spcPts val="0"/>
                        </a:spcBef>
                        <a:spcAft>
                          <a:spcPts val="0"/>
                        </a:spcAft>
                      </a:pPr>
                      <a:r>
                        <a:rPr lang="en-US" sz="1800">
                          <a:effectLst/>
                        </a:rPr>
                        <a:t>-ema (-eyyāmhe)</a:t>
                      </a:r>
                      <a:endParaRPr lang="en-US" sz="1800">
                        <a:solidFill>
                          <a:srgbClr val="000000"/>
                        </a:solidFill>
                        <a:effectLst/>
                        <a:latin typeface="Helvetica Neue"/>
                        <a:ea typeface="Helvetica Neue"/>
                        <a:cs typeface="Helvetica Neue"/>
                      </a:endParaRPr>
                    </a:p>
                  </a:txBody>
                  <a:tcPr marL="50800" marR="50800" marT="50800" marB="50800"/>
                </a:tc>
                <a:extLst>
                  <a:ext uri="{0D108BD9-81ED-4DB2-BD59-A6C34878D82A}">
                    <a16:rowId xmlns:a16="http://schemas.microsoft.com/office/drawing/2014/main" val="2837013685"/>
                  </a:ext>
                </a:extLst>
              </a:tr>
              <a:tr h="460284">
                <a:tc>
                  <a:txBody>
                    <a:bodyPr/>
                    <a:lstStyle/>
                    <a:p>
                      <a:pPr marL="0" marR="0">
                        <a:spcBef>
                          <a:spcPts val="0"/>
                        </a:spcBef>
                        <a:spcAft>
                          <a:spcPts val="0"/>
                        </a:spcAft>
                      </a:pPr>
                      <a:r>
                        <a:rPr lang="en-US" sz="1800" dirty="0" err="1">
                          <a:effectLst/>
                        </a:rPr>
                        <a:t>Ngôi</a:t>
                      </a:r>
                      <a:r>
                        <a:rPr lang="en-US" sz="1800" dirty="0">
                          <a:effectLst/>
                        </a:rPr>
                        <a:t> </a:t>
                      </a:r>
                      <a:r>
                        <a:rPr lang="en-US" sz="1800" dirty="0" err="1">
                          <a:effectLst/>
                        </a:rPr>
                        <a:t>thứ</a:t>
                      </a:r>
                      <a:r>
                        <a:rPr lang="en-US" sz="1800" dirty="0">
                          <a:effectLst/>
                        </a:rPr>
                        <a:t> </a:t>
                      </a:r>
                      <a:r>
                        <a:rPr lang="en-US" sz="1800" dirty="0" err="1">
                          <a:effectLst/>
                        </a:rPr>
                        <a:t>nhì</a:t>
                      </a:r>
                      <a:endParaRPr lang="en-US" sz="18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800" dirty="0">
                          <a:effectLst/>
                        </a:rPr>
                        <a:t>-e (-</a:t>
                      </a:r>
                      <a:r>
                        <a:rPr lang="en-US" sz="1800" dirty="0" err="1">
                          <a:effectLst/>
                        </a:rPr>
                        <a:t>etho</a:t>
                      </a:r>
                      <a:r>
                        <a:rPr lang="en-US" sz="1800" dirty="0">
                          <a:effectLst/>
                        </a:rPr>
                        <a:t>)</a:t>
                      </a:r>
                      <a:endParaRPr lang="en-US" sz="1800" dirty="0">
                        <a:solidFill>
                          <a:srgbClr val="000000"/>
                        </a:solidFill>
                        <a:effectLst/>
                        <a:latin typeface="Helvetica Neue"/>
                        <a:ea typeface="Helvetica Neue"/>
                        <a:cs typeface="Helvetica Neue"/>
                      </a:endParaRPr>
                    </a:p>
                  </a:txBody>
                  <a:tcPr marL="50800" marR="50800" marT="50800" marB="50800"/>
                </a:tc>
                <a:tc>
                  <a:txBody>
                    <a:bodyPr/>
                    <a:lstStyle/>
                    <a:p>
                      <a:pPr marL="0" marR="0" algn="ctr">
                        <a:spcBef>
                          <a:spcPts val="0"/>
                        </a:spcBef>
                        <a:spcAft>
                          <a:spcPts val="0"/>
                        </a:spcAft>
                      </a:pPr>
                      <a:r>
                        <a:rPr lang="en-US" sz="1800">
                          <a:effectLst/>
                        </a:rPr>
                        <a:t>-etha (-eyyavho)</a:t>
                      </a:r>
                      <a:endParaRPr lang="en-US" sz="1800">
                        <a:solidFill>
                          <a:srgbClr val="000000"/>
                        </a:solidFill>
                        <a:effectLst/>
                        <a:latin typeface="Helvetica Neue"/>
                        <a:ea typeface="Helvetica Neue"/>
                        <a:cs typeface="Helvetica Neue"/>
                      </a:endParaRPr>
                    </a:p>
                  </a:txBody>
                  <a:tcPr marL="50800" marR="50800" marT="50800" marB="50800"/>
                </a:tc>
                <a:extLst>
                  <a:ext uri="{0D108BD9-81ED-4DB2-BD59-A6C34878D82A}">
                    <a16:rowId xmlns:a16="http://schemas.microsoft.com/office/drawing/2014/main" val="3219369146"/>
                  </a:ext>
                </a:extLst>
              </a:tr>
              <a:tr h="460284">
                <a:tc>
                  <a:txBody>
                    <a:bodyPr/>
                    <a:lstStyle/>
                    <a:p>
                      <a:pPr marL="0" marR="0">
                        <a:spcBef>
                          <a:spcPts val="0"/>
                        </a:spcBef>
                        <a:spcAft>
                          <a:spcPts val="0"/>
                        </a:spcAft>
                      </a:pPr>
                      <a:r>
                        <a:rPr lang="en-US" sz="1800" dirty="0" err="1">
                          <a:effectLst/>
                        </a:rPr>
                        <a:t>Ngôi</a:t>
                      </a:r>
                      <a:r>
                        <a:rPr lang="en-US" sz="1800" dirty="0">
                          <a:effectLst/>
                        </a:rPr>
                        <a:t> </a:t>
                      </a:r>
                      <a:r>
                        <a:rPr lang="en-US" sz="1800" dirty="0" err="1">
                          <a:effectLst/>
                        </a:rPr>
                        <a:t>thứ</a:t>
                      </a:r>
                      <a:r>
                        <a:rPr lang="en-US" sz="1800" dirty="0">
                          <a:effectLst/>
                        </a:rPr>
                        <a:t> </a:t>
                      </a:r>
                      <a:r>
                        <a:rPr lang="en-US" sz="1800" dirty="0" err="1">
                          <a:effectLst/>
                        </a:rPr>
                        <a:t>ba</a:t>
                      </a:r>
                      <a:endParaRPr lang="en-US" sz="18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800">
                          <a:effectLst/>
                        </a:rPr>
                        <a:t>-e (-etha)</a:t>
                      </a:r>
                      <a:endParaRPr lang="en-US" sz="1800">
                        <a:solidFill>
                          <a:srgbClr val="000000"/>
                        </a:solidFill>
                        <a:effectLst/>
                        <a:latin typeface="Helvetica Neue"/>
                        <a:ea typeface="Helvetica Neue"/>
                        <a:cs typeface="Helvetica Neue"/>
                      </a:endParaRPr>
                    </a:p>
                  </a:txBody>
                  <a:tcPr marL="50800" marR="50800" marT="50800" marB="50800"/>
                </a:tc>
                <a:tc>
                  <a:txBody>
                    <a:bodyPr/>
                    <a:lstStyle/>
                    <a:p>
                      <a:pPr marL="0" marR="0" algn="ctr">
                        <a:spcBef>
                          <a:spcPts val="0"/>
                        </a:spcBef>
                        <a:spcAft>
                          <a:spcPts val="0"/>
                        </a:spcAft>
                      </a:pPr>
                      <a:r>
                        <a:rPr lang="en-US" sz="1800" dirty="0">
                          <a:effectLst/>
                        </a:rPr>
                        <a:t>(-</a:t>
                      </a:r>
                      <a:r>
                        <a:rPr lang="en-US" sz="1800" dirty="0" err="1">
                          <a:effectLst/>
                        </a:rPr>
                        <a:t>eraṃ</a:t>
                      </a:r>
                      <a:r>
                        <a:rPr lang="en-US" sz="1800" dirty="0">
                          <a:effectLst/>
                        </a:rPr>
                        <a:t>)</a:t>
                      </a:r>
                      <a:endParaRPr lang="en-US" sz="1800" dirty="0">
                        <a:solidFill>
                          <a:srgbClr val="000000"/>
                        </a:solidFill>
                        <a:effectLst/>
                        <a:latin typeface="Helvetica Neue"/>
                        <a:ea typeface="Helvetica Neue"/>
                        <a:cs typeface="Helvetica Neue"/>
                      </a:endParaRPr>
                    </a:p>
                  </a:txBody>
                  <a:tcPr marL="50800" marR="50800" marT="50800" marB="50800"/>
                </a:tc>
                <a:extLst>
                  <a:ext uri="{0D108BD9-81ED-4DB2-BD59-A6C34878D82A}">
                    <a16:rowId xmlns:a16="http://schemas.microsoft.com/office/drawing/2014/main" val="1512454139"/>
                  </a:ext>
                </a:extLst>
              </a:tr>
            </a:tbl>
          </a:graphicData>
        </a:graphic>
      </p:graphicFrame>
      <p:sp>
        <p:nvSpPr>
          <p:cNvPr id="5" name="Title 3">
            <a:extLst>
              <a:ext uri="{FF2B5EF4-FFF2-40B4-BE49-F238E27FC236}">
                <a16:creationId xmlns:a16="http://schemas.microsoft.com/office/drawing/2014/main" id="{F616B048-22A2-4980-BB38-633B1C55A0C9}"/>
              </a:ext>
            </a:extLst>
          </p:cNvPr>
          <p:cNvSpPr txBox="1">
            <a:spLocks/>
          </p:cNvSpPr>
          <p:nvPr/>
        </p:nvSpPr>
        <p:spPr>
          <a:xfrm>
            <a:off x="2159563" y="0"/>
            <a:ext cx="10032437" cy="1179288"/>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marL="1371600" indent="-1371600"/>
            <a:r>
              <a:rPr lang="en-US" sz="3600" dirty="0">
                <a:solidFill>
                  <a:srgbClr val="FBC25D"/>
                </a:solidFill>
              </a:rPr>
              <a:t>	6. CẦU KHIẾN CÁCH (TIẾP THEO)</a:t>
            </a:r>
          </a:p>
        </p:txBody>
      </p:sp>
      <p:pic>
        <p:nvPicPr>
          <p:cNvPr id="6" name="Picture 5" descr="A close up of a tree&#10;&#10;Description automatically generated">
            <a:extLst>
              <a:ext uri="{FF2B5EF4-FFF2-40B4-BE49-F238E27FC236}">
                <a16:creationId xmlns:a16="http://schemas.microsoft.com/office/drawing/2014/main" id="{1B205DE6-1944-4F42-BB4A-0FBD79A6D8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7" name="Picture 6" descr="A close up of a rug&#10;&#10;Description automatically generated">
            <a:extLst>
              <a:ext uri="{FF2B5EF4-FFF2-40B4-BE49-F238E27FC236}">
                <a16:creationId xmlns:a16="http://schemas.microsoft.com/office/drawing/2014/main" id="{53E464BD-9C3C-47B6-9867-E1E8A8889855}"/>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10" name="Content Placeholder 2">
            <a:extLst>
              <a:ext uri="{FF2B5EF4-FFF2-40B4-BE49-F238E27FC236}">
                <a16:creationId xmlns:a16="http://schemas.microsoft.com/office/drawing/2014/main" id="{4DFE436A-1495-486E-ACD9-F734CA3E9C20}"/>
              </a:ext>
            </a:extLst>
          </p:cNvPr>
          <p:cNvSpPr txBox="1">
            <a:spLocks/>
          </p:cNvSpPr>
          <p:nvPr/>
        </p:nvSpPr>
        <p:spPr>
          <a:xfrm>
            <a:off x="2639615" y="3708685"/>
            <a:ext cx="8715492" cy="212605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err="1"/>
              <a:t>Các</a:t>
            </a:r>
            <a:r>
              <a:rPr lang="en-US" sz="2400" dirty="0"/>
              <a:t> </a:t>
            </a:r>
            <a:r>
              <a:rPr lang="en-US" sz="2400" dirty="0" err="1"/>
              <a:t>biến</a:t>
            </a:r>
            <a:r>
              <a:rPr lang="en-US" sz="2400" dirty="0"/>
              <a:t> </a:t>
            </a:r>
            <a:r>
              <a:rPr lang="en-US" sz="2400" dirty="0" err="1"/>
              <a:t>đuôi</a:t>
            </a:r>
            <a:r>
              <a:rPr lang="en-US" sz="2400" dirty="0"/>
              <a:t> </a:t>
            </a:r>
            <a:r>
              <a:rPr lang="en-US" sz="2400" dirty="0" err="1"/>
              <a:t>trong</a:t>
            </a:r>
            <a:r>
              <a:rPr lang="en-US" sz="2400" dirty="0"/>
              <a:t> </a:t>
            </a:r>
            <a:r>
              <a:rPr lang="en-US" sz="2400" dirty="0" err="1"/>
              <a:t>ngoặc</a:t>
            </a:r>
            <a:r>
              <a:rPr lang="en-US" sz="2400" dirty="0"/>
              <a:t> </a:t>
            </a:r>
            <a:r>
              <a:rPr lang="en-US" sz="2400" dirty="0" err="1"/>
              <a:t>đôi</a:t>
            </a:r>
            <a:r>
              <a:rPr lang="en-US" sz="2400" dirty="0"/>
              <a:t> </a:t>
            </a:r>
            <a:r>
              <a:rPr lang="en-US" sz="2400" dirty="0" err="1"/>
              <a:t>khi</a:t>
            </a:r>
            <a:r>
              <a:rPr lang="en-US" sz="2400" dirty="0"/>
              <a:t> </a:t>
            </a:r>
            <a:r>
              <a:rPr lang="en-US" sz="2400" dirty="0" err="1"/>
              <a:t>còn</a:t>
            </a:r>
            <a:r>
              <a:rPr lang="en-US" sz="2400" dirty="0"/>
              <a:t>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biến</a:t>
            </a:r>
            <a:r>
              <a:rPr lang="en-US" sz="2400" dirty="0"/>
              <a:t> </a:t>
            </a:r>
            <a:r>
              <a:rPr lang="en-US" sz="2400" dirty="0" err="1"/>
              <a:t>đuôi</a:t>
            </a:r>
            <a:r>
              <a:rPr lang="en-US" sz="2400" dirty="0"/>
              <a:t> “</a:t>
            </a:r>
            <a:r>
              <a:rPr lang="en-US" sz="2400" dirty="0" err="1"/>
              <a:t>trung</a:t>
            </a:r>
            <a:r>
              <a:rPr lang="en-US" sz="2400" dirty="0"/>
              <a:t> </a:t>
            </a:r>
            <a:r>
              <a:rPr lang="en-US" sz="2400" dirty="0" err="1"/>
              <a:t>vị</a:t>
            </a:r>
            <a:r>
              <a:rPr lang="en-US" sz="2400" dirty="0"/>
              <a:t>”  </a:t>
            </a:r>
            <a:r>
              <a:rPr lang="en-US" sz="2400" dirty="0" err="1"/>
              <a:t>dựa</a:t>
            </a:r>
            <a:r>
              <a:rPr lang="en-US" sz="2400" dirty="0"/>
              <a:t> </a:t>
            </a:r>
            <a:r>
              <a:rPr lang="en-US" sz="2400" dirty="0" err="1"/>
              <a:t>vào</a:t>
            </a:r>
            <a:r>
              <a:rPr lang="en-US" sz="2400" dirty="0"/>
              <a:t> </a:t>
            </a:r>
            <a:r>
              <a:rPr lang="en-US" sz="2400" dirty="0" err="1"/>
              <a:t>đặc</a:t>
            </a:r>
            <a:r>
              <a:rPr lang="en-US" sz="2400" dirty="0"/>
              <a:t> </a:t>
            </a:r>
            <a:r>
              <a:rPr lang="en-US" sz="2400" dirty="0" err="1"/>
              <a:t>trưng</a:t>
            </a:r>
            <a:r>
              <a:rPr lang="en-US" sz="2400" dirty="0"/>
              <a:t> </a:t>
            </a:r>
            <a:r>
              <a:rPr lang="en-US" sz="2400" dirty="0" err="1"/>
              <a:t>nguồn</a:t>
            </a:r>
            <a:r>
              <a:rPr lang="en-US" sz="2400" dirty="0"/>
              <a:t> </a:t>
            </a:r>
            <a:r>
              <a:rPr lang="en-US" sz="2400" dirty="0" err="1"/>
              <a:t>gốc</a:t>
            </a:r>
            <a:r>
              <a:rPr lang="en-US" sz="2400" dirty="0"/>
              <a:t> </a:t>
            </a:r>
            <a:r>
              <a:rPr lang="en-US" sz="2400" dirty="0" err="1"/>
              <a:t>Sankrit</a:t>
            </a:r>
            <a:r>
              <a:rPr lang="en-US" sz="2400" dirty="0"/>
              <a:t> </a:t>
            </a:r>
            <a:r>
              <a:rPr lang="en-US" sz="2400" dirty="0" err="1"/>
              <a:t>của</a:t>
            </a:r>
            <a:r>
              <a:rPr lang="en-US" sz="2400" dirty="0"/>
              <a:t> </a:t>
            </a:r>
            <a:r>
              <a:rPr lang="en-US" sz="2400" dirty="0" err="1"/>
              <a:t>chúng</a:t>
            </a:r>
            <a:r>
              <a:rPr lang="en-US" sz="2400" dirty="0"/>
              <a:t>. </a:t>
            </a:r>
            <a:r>
              <a:rPr lang="en-US" sz="2400" dirty="0" err="1"/>
              <a:t>Tuy</a:t>
            </a:r>
            <a:r>
              <a:rPr lang="en-US" sz="2400" dirty="0"/>
              <a:t> </a:t>
            </a:r>
            <a:r>
              <a:rPr lang="en-US" sz="2400" dirty="0" err="1"/>
              <a:t>nhiên</a:t>
            </a:r>
            <a:r>
              <a:rPr lang="en-US" sz="2400" dirty="0"/>
              <a:t>, </a:t>
            </a:r>
            <a:r>
              <a:rPr lang="en-US" sz="2400" dirty="0" err="1"/>
              <a:t>trong</a:t>
            </a:r>
            <a:r>
              <a:rPr lang="en-US" sz="2400" dirty="0"/>
              <a:t> Pali, </a:t>
            </a:r>
            <a:r>
              <a:rPr lang="en-US" sz="2400" dirty="0" err="1"/>
              <a:t>chúng</a:t>
            </a:r>
            <a:r>
              <a:rPr lang="en-US" sz="2400" dirty="0"/>
              <a:t> </a:t>
            </a:r>
            <a:r>
              <a:rPr lang="en-US" sz="2400" dirty="0" err="1"/>
              <a:t>hầu</a:t>
            </a:r>
            <a:r>
              <a:rPr lang="en-US" sz="2400" dirty="0"/>
              <a:t> </a:t>
            </a:r>
            <a:r>
              <a:rPr lang="en-US" sz="2400" dirty="0" err="1"/>
              <a:t>như</a:t>
            </a:r>
            <a:r>
              <a:rPr lang="en-US" sz="2400" dirty="0"/>
              <a:t> </a:t>
            </a:r>
            <a:r>
              <a:rPr lang="en-US" sz="2400" dirty="0" err="1"/>
              <a:t>không</a:t>
            </a:r>
            <a:r>
              <a:rPr lang="en-US" sz="2400" dirty="0"/>
              <a:t> </a:t>
            </a:r>
            <a:r>
              <a:rPr lang="en-US" sz="2400" dirty="0" err="1"/>
              <a:t>còn</a:t>
            </a:r>
            <a:r>
              <a:rPr lang="en-US" sz="2400" dirty="0"/>
              <a:t> </a:t>
            </a:r>
            <a:r>
              <a:rPr lang="en-US" sz="2400" dirty="0" err="1"/>
              <a:t>biểu</a:t>
            </a:r>
            <a:r>
              <a:rPr lang="en-US" sz="2400" dirty="0"/>
              <a:t> </a:t>
            </a:r>
            <a:r>
              <a:rPr lang="en-US" sz="2400" dirty="0" err="1"/>
              <a:t>đạt</a:t>
            </a:r>
            <a:r>
              <a:rPr lang="en-US" sz="2400" dirty="0"/>
              <a:t> </a:t>
            </a:r>
            <a:r>
              <a:rPr lang="en-US" sz="2400" dirty="0" err="1"/>
              <a:t>sắc</a:t>
            </a:r>
            <a:r>
              <a:rPr lang="en-US" sz="2400" dirty="0"/>
              <a:t> </a:t>
            </a:r>
            <a:r>
              <a:rPr lang="en-US" sz="2400" dirty="0" err="1"/>
              <a:t>thái</a:t>
            </a:r>
            <a:r>
              <a:rPr lang="en-US" sz="2400" dirty="0"/>
              <a:t> ý </a:t>
            </a:r>
            <a:r>
              <a:rPr lang="en-US" sz="2400" dirty="0" err="1"/>
              <a:t>nghĩa</a:t>
            </a:r>
            <a:r>
              <a:rPr lang="en-US" sz="2400" dirty="0"/>
              <a:t> </a:t>
            </a:r>
            <a:r>
              <a:rPr lang="en-US" sz="2400" dirty="0" err="1"/>
              <a:t>trung</a:t>
            </a:r>
            <a:r>
              <a:rPr lang="en-US" sz="2400" dirty="0"/>
              <a:t> </a:t>
            </a:r>
            <a:r>
              <a:rPr lang="en-US" sz="2400" dirty="0" err="1"/>
              <a:t>vị</a:t>
            </a:r>
            <a:r>
              <a:rPr lang="en-US" sz="2400" dirty="0"/>
              <a:t> </a:t>
            </a:r>
            <a:r>
              <a:rPr lang="en-US" sz="2400" dirty="0" err="1"/>
              <a:t>nữa</a:t>
            </a:r>
            <a:r>
              <a:rPr lang="en-US" sz="2400" dirty="0"/>
              <a:t>. </a:t>
            </a:r>
          </a:p>
        </p:txBody>
      </p:sp>
      <p:sp>
        <p:nvSpPr>
          <p:cNvPr id="4" name="Rectangle 3">
            <a:extLst>
              <a:ext uri="{FF2B5EF4-FFF2-40B4-BE49-F238E27FC236}">
                <a16:creationId xmlns:a16="http://schemas.microsoft.com/office/drawing/2014/main" id="{C95C6549-2341-4725-B789-3A4ABCEFA05E}"/>
              </a:ext>
            </a:extLst>
          </p:cNvPr>
          <p:cNvSpPr/>
          <p:nvPr/>
        </p:nvSpPr>
        <p:spPr>
          <a:xfrm>
            <a:off x="4463726" y="3244334"/>
            <a:ext cx="3264548" cy="369332"/>
          </a:xfrm>
          <a:prstGeom prst="rect">
            <a:avLst/>
          </a:prstGeom>
        </p:spPr>
        <p:txBody>
          <a:bodyPr wrap="none">
            <a:spAutoFit/>
          </a:bodyPr>
          <a:lstStyle/>
          <a:p>
            <a:r>
              <a:rPr lang="en-US" b="1" dirty="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8. </a:t>
            </a:r>
            <a:r>
              <a:rPr lang="en-US" b="1" dirty="0" err="1">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Sabba</a:t>
            </a:r>
            <a:r>
              <a:rPr lang="en-US" b="1" dirty="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a:t>
            </a:r>
            <a:r>
              <a:rPr lang="en-US" b="1" dirty="0" err="1">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tất</a:t>
            </a:r>
            <a:r>
              <a:rPr lang="en-US" b="1" dirty="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a:t>
            </a:r>
            <a:r>
              <a:rPr lang="en-US" b="1" dirty="0" err="1">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cả</a:t>
            </a:r>
            <a:r>
              <a:rPr lang="en-US" b="1" dirty="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a:t>
            </a:r>
            <a:r>
              <a:rPr lang="en-US" b="1" dirty="0" err="1">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và</a:t>
            </a:r>
            <a:r>
              <a:rPr lang="en-US" b="1" dirty="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 para ‘</a:t>
            </a:r>
            <a:r>
              <a:rPr lang="en-US" b="1" dirty="0" err="1">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khác</a:t>
            </a:r>
            <a:r>
              <a:rPr lang="en-US" b="1" dirty="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rPr>
              <a:t>’</a:t>
            </a:r>
            <a:endParaRPr lang="en-US" dirty="0">
              <a:solidFill>
                <a:srgbClr val="000000"/>
              </a:solidFill>
              <a:latin typeface="Helvetica Neue"/>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89478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11" name="TextBox 10">
            <a:extLst>
              <a:ext uri="{FF2B5EF4-FFF2-40B4-BE49-F238E27FC236}">
                <a16:creationId xmlns:a16="http://schemas.microsoft.com/office/drawing/2014/main" id="{1B52BBA8-9CAA-4E71-A85F-2171E9E43076}"/>
              </a:ext>
            </a:extLst>
          </p:cNvPr>
          <p:cNvSpPr txBox="1"/>
          <p:nvPr/>
        </p:nvSpPr>
        <p:spPr>
          <a:xfrm>
            <a:off x="838200" y="2254779"/>
            <a:ext cx="10530225" cy="1323439"/>
          </a:xfrm>
          <a:prstGeom prst="rect">
            <a:avLst/>
          </a:prstGeom>
          <a:noFill/>
        </p:spPr>
        <p:txBody>
          <a:bodyPr wrap="square" rtlCol="0">
            <a:spAutoFit/>
          </a:bodyPr>
          <a:lstStyle/>
          <a:p>
            <a:r>
              <a:rPr lang="en-US" sz="2000" b="1" dirty="0" err="1">
                <a:solidFill>
                  <a:srgbClr val="471200"/>
                </a:solidFill>
                <a:highlight>
                  <a:srgbClr val="FBC25D"/>
                </a:highlight>
              </a:rPr>
              <a:t>Dạng</a:t>
            </a:r>
            <a:r>
              <a:rPr lang="en-US" sz="2000" b="1" dirty="0">
                <a:solidFill>
                  <a:srgbClr val="471200"/>
                </a:solidFill>
                <a:highlight>
                  <a:srgbClr val="FBC25D"/>
                </a:highlight>
              </a:rPr>
              <a:t> </a:t>
            </a:r>
            <a:r>
              <a:rPr lang="en-US" sz="2000" b="1" dirty="0" err="1">
                <a:solidFill>
                  <a:srgbClr val="471200"/>
                </a:solidFill>
                <a:highlight>
                  <a:srgbClr val="FBC25D"/>
                </a:highlight>
              </a:rPr>
              <a:t>nguyên</a:t>
            </a:r>
            <a:r>
              <a:rPr lang="en-US" sz="2000" b="1" dirty="0">
                <a:solidFill>
                  <a:srgbClr val="471200"/>
                </a:solidFill>
                <a:highlight>
                  <a:srgbClr val="FBC25D"/>
                </a:highlight>
              </a:rPr>
              <a:t> </a:t>
            </a:r>
            <a:r>
              <a:rPr lang="en-US" sz="2000" b="1" dirty="0" err="1">
                <a:solidFill>
                  <a:srgbClr val="471200"/>
                </a:solidFill>
                <a:highlight>
                  <a:srgbClr val="FBC25D"/>
                </a:highlight>
              </a:rPr>
              <a:t>mẫu</a:t>
            </a:r>
            <a:endParaRPr lang="en-US" sz="2000" b="1" dirty="0">
              <a:solidFill>
                <a:srgbClr val="471200"/>
              </a:solidFill>
              <a:highlight>
                <a:srgbClr val="FBC25D"/>
              </a:highlight>
            </a:endParaRPr>
          </a:p>
          <a:p>
            <a:r>
              <a:rPr lang="en-US" sz="2000" dirty="0"/>
              <a:t> </a:t>
            </a:r>
            <a:r>
              <a:rPr lang="en-US" sz="2000" dirty="0" err="1"/>
              <a:t>Dạng</a:t>
            </a:r>
            <a:r>
              <a:rPr lang="en-US" sz="2000" dirty="0"/>
              <a:t> </a:t>
            </a:r>
            <a:r>
              <a:rPr lang="en-US" sz="2000" dirty="0" err="1"/>
              <a:t>nguyên</a:t>
            </a:r>
            <a:r>
              <a:rPr lang="en-US" sz="2000" dirty="0"/>
              <a:t> </a:t>
            </a:r>
            <a:r>
              <a:rPr lang="en-US" sz="2000" dirty="0" err="1"/>
              <a:t>mẫu</a:t>
            </a:r>
            <a:r>
              <a:rPr lang="en-US" sz="2000" dirty="0"/>
              <a:t> </a:t>
            </a:r>
            <a:r>
              <a:rPr lang="en-US" sz="2000" dirty="0" err="1"/>
              <a:t>của</a:t>
            </a:r>
            <a:r>
              <a:rPr lang="en-US" sz="2000" dirty="0"/>
              <a:t> </a:t>
            </a:r>
            <a:r>
              <a:rPr lang="en-US" sz="2000" dirty="0" err="1"/>
              <a:t>năm</a:t>
            </a:r>
            <a:r>
              <a:rPr lang="en-US" sz="2000" dirty="0"/>
              <a:t> </a:t>
            </a:r>
            <a:r>
              <a:rPr lang="en-US" sz="2000" dirty="0" err="1"/>
              <a:t>chữ</a:t>
            </a:r>
            <a:r>
              <a:rPr lang="en-US" sz="2000" dirty="0"/>
              <a:t> </a:t>
            </a:r>
            <a:r>
              <a:rPr lang="en-US" sz="2000" dirty="0" err="1"/>
              <a:t>số</a:t>
            </a:r>
            <a:r>
              <a:rPr lang="en-US" sz="2000" dirty="0"/>
              <a:t> </a:t>
            </a:r>
            <a:r>
              <a:rPr lang="en-US" sz="2000" dirty="0" err="1"/>
              <a:t>đầu</a:t>
            </a:r>
            <a:r>
              <a:rPr lang="en-US" sz="2000" dirty="0"/>
              <a:t> </a:t>
            </a:r>
            <a:r>
              <a:rPr lang="en-US" sz="2000" dirty="0" err="1"/>
              <a:t>tiên</a:t>
            </a:r>
            <a:r>
              <a:rPr lang="en-US" sz="2000" dirty="0"/>
              <a:t> </a:t>
            </a:r>
            <a:r>
              <a:rPr lang="en-US" sz="2000" dirty="0" err="1"/>
              <a:t>là</a:t>
            </a:r>
            <a:r>
              <a:rPr lang="en-US" sz="2000" dirty="0"/>
              <a:t>:</a:t>
            </a:r>
          </a:p>
          <a:p>
            <a:r>
              <a:rPr lang="en-US" sz="2000" dirty="0"/>
              <a:t> </a:t>
            </a:r>
          </a:p>
          <a:p>
            <a:r>
              <a:rPr lang="en-US" sz="2000" dirty="0"/>
              <a:t>	</a:t>
            </a:r>
          </a:p>
        </p:txBody>
      </p:sp>
      <p:graphicFrame>
        <p:nvGraphicFramePr>
          <p:cNvPr id="2" name="Table 2">
            <a:extLst>
              <a:ext uri="{FF2B5EF4-FFF2-40B4-BE49-F238E27FC236}">
                <a16:creationId xmlns:a16="http://schemas.microsoft.com/office/drawing/2014/main" id="{A861F5D3-224D-4033-B559-A92BE6535CD0}"/>
              </a:ext>
            </a:extLst>
          </p:cNvPr>
          <p:cNvGraphicFramePr>
            <a:graphicFrameLocks noGrp="1"/>
          </p:cNvGraphicFramePr>
          <p:nvPr/>
        </p:nvGraphicFramePr>
        <p:xfrm>
          <a:off x="2032000" y="3081858"/>
          <a:ext cx="8128000" cy="2194560"/>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val="2094224505"/>
                    </a:ext>
                  </a:extLst>
                </a:gridCol>
                <a:gridCol w="4064000">
                  <a:extLst>
                    <a:ext uri="{9D8B030D-6E8A-4147-A177-3AD203B41FA5}">
                      <a16:colId xmlns:a16="http://schemas.microsoft.com/office/drawing/2014/main" val="1193319751"/>
                    </a:ext>
                  </a:extLst>
                </a:gridCol>
              </a:tblGrid>
              <a:tr h="221142">
                <a:tc>
                  <a:txBody>
                    <a:bodyPr/>
                    <a:lstStyle/>
                    <a:p>
                      <a:pPr algn="ctr"/>
                      <a:r>
                        <a:rPr lang="en-US" dirty="0"/>
                        <a:t>Pali</a:t>
                      </a:r>
                    </a:p>
                  </a:txBody>
                  <a:tcPr/>
                </a:tc>
                <a:tc>
                  <a:txBody>
                    <a:bodyPr/>
                    <a:lstStyle/>
                    <a:p>
                      <a:pPr algn="ctr"/>
                      <a:r>
                        <a:rPr lang="en-US" dirty="0"/>
                        <a:t>Việt</a:t>
                      </a:r>
                    </a:p>
                  </a:txBody>
                  <a:tcPr/>
                </a:tc>
                <a:extLst>
                  <a:ext uri="{0D108BD9-81ED-4DB2-BD59-A6C34878D82A}">
                    <a16:rowId xmlns:a16="http://schemas.microsoft.com/office/drawing/2014/main" val="2941621747"/>
                  </a:ext>
                </a:extLst>
              </a:tr>
              <a:tr h="221142">
                <a:tc>
                  <a:txBody>
                    <a:bodyPr/>
                    <a:lstStyle/>
                    <a:p>
                      <a:pPr algn="ctr"/>
                      <a:r>
                        <a:rPr lang="en-US" dirty="0" err="1"/>
                        <a:t>Eka</a:t>
                      </a:r>
                      <a:endParaRPr lang="en-US" dirty="0"/>
                    </a:p>
                  </a:txBody>
                  <a:tcPr/>
                </a:tc>
                <a:tc>
                  <a:txBody>
                    <a:bodyPr/>
                    <a:lstStyle/>
                    <a:p>
                      <a:pPr algn="ctr"/>
                      <a:r>
                        <a:rPr lang="en-US" dirty="0" err="1"/>
                        <a:t>Một</a:t>
                      </a:r>
                      <a:endParaRPr lang="en-US" dirty="0"/>
                    </a:p>
                  </a:txBody>
                  <a:tcPr/>
                </a:tc>
                <a:extLst>
                  <a:ext uri="{0D108BD9-81ED-4DB2-BD59-A6C34878D82A}">
                    <a16:rowId xmlns:a16="http://schemas.microsoft.com/office/drawing/2014/main" val="4059928325"/>
                  </a:ext>
                </a:extLst>
              </a:tr>
              <a:tr h="221142">
                <a:tc>
                  <a:txBody>
                    <a:bodyPr/>
                    <a:lstStyle/>
                    <a:p>
                      <a:pPr algn="ctr"/>
                      <a:r>
                        <a:rPr lang="en-US" dirty="0" err="1"/>
                        <a:t>Dvi</a:t>
                      </a:r>
                      <a:endParaRPr lang="en-US" dirty="0"/>
                    </a:p>
                  </a:txBody>
                  <a:tcPr/>
                </a:tc>
                <a:tc>
                  <a:txBody>
                    <a:bodyPr/>
                    <a:lstStyle/>
                    <a:p>
                      <a:pPr algn="ctr"/>
                      <a:r>
                        <a:rPr lang="en-US" dirty="0"/>
                        <a:t>Hai</a:t>
                      </a:r>
                    </a:p>
                  </a:txBody>
                  <a:tcPr/>
                </a:tc>
                <a:extLst>
                  <a:ext uri="{0D108BD9-81ED-4DB2-BD59-A6C34878D82A}">
                    <a16:rowId xmlns:a16="http://schemas.microsoft.com/office/drawing/2014/main" val="3581213705"/>
                  </a:ext>
                </a:extLst>
              </a:tr>
              <a:tr h="221142">
                <a:tc>
                  <a:txBody>
                    <a:bodyPr/>
                    <a:lstStyle/>
                    <a:p>
                      <a:pPr algn="ctr"/>
                      <a:r>
                        <a:rPr lang="en-US" dirty="0" err="1"/>
                        <a:t>Ti</a:t>
                      </a:r>
                      <a:endParaRPr lang="en-US" dirty="0"/>
                    </a:p>
                  </a:txBody>
                  <a:tcPr/>
                </a:tc>
                <a:tc>
                  <a:txBody>
                    <a:bodyPr/>
                    <a:lstStyle/>
                    <a:p>
                      <a:pPr algn="ctr"/>
                      <a:r>
                        <a:rPr lang="en-US" dirty="0"/>
                        <a:t>Ba</a:t>
                      </a:r>
                    </a:p>
                  </a:txBody>
                  <a:tcPr/>
                </a:tc>
                <a:extLst>
                  <a:ext uri="{0D108BD9-81ED-4DB2-BD59-A6C34878D82A}">
                    <a16:rowId xmlns:a16="http://schemas.microsoft.com/office/drawing/2014/main" val="3745619101"/>
                  </a:ext>
                </a:extLst>
              </a:tr>
              <a:tr h="221142">
                <a:tc>
                  <a:txBody>
                    <a:bodyPr/>
                    <a:lstStyle/>
                    <a:p>
                      <a:pPr algn="ctr"/>
                      <a:r>
                        <a:rPr lang="en-US" dirty="0" err="1"/>
                        <a:t>Catu</a:t>
                      </a:r>
                      <a:endParaRPr lang="en-US" dirty="0"/>
                    </a:p>
                  </a:txBody>
                  <a:tcPr/>
                </a:tc>
                <a:tc>
                  <a:txBody>
                    <a:bodyPr/>
                    <a:lstStyle/>
                    <a:p>
                      <a:pPr algn="ctr"/>
                      <a:r>
                        <a:rPr lang="en-US" dirty="0" err="1"/>
                        <a:t>Bốn</a:t>
                      </a:r>
                      <a:endParaRPr lang="en-US" dirty="0"/>
                    </a:p>
                  </a:txBody>
                  <a:tcPr/>
                </a:tc>
                <a:extLst>
                  <a:ext uri="{0D108BD9-81ED-4DB2-BD59-A6C34878D82A}">
                    <a16:rowId xmlns:a16="http://schemas.microsoft.com/office/drawing/2014/main" val="1561665398"/>
                  </a:ext>
                </a:extLst>
              </a:tr>
              <a:tr h="221142">
                <a:tc>
                  <a:txBody>
                    <a:bodyPr/>
                    <a:lstStyle/>
                    <a:p>
                      <a:pPr algn="ctr"/>
                      <a:r>
                        <a:rPr lang="en-US" dirty="0" err="1"/>
                        <a:t>Pa</a:t>
                      </a:r>
                      <a:r>
                        <a:rPr lang="en-US" sz="1800" kern="1200" dirty="0" err="1">
                          <a:solidFill>
                            <a:schemeClr val="dk1"/>
                          </a:solidFill>
                          <a:effectLst/>
                          <a:latin typeface="+mn-lt"/>
                          <a:ea typeface="+mn-ea"/>
                          <a:cs typeface="+mn-cs"/>
                        </a:rPr>
                        <a:t>ñ</a:t>
                      </a:r>
                      <a:r>
                        <a:rPr lang="en-US" dirty="0" err="1"/>
                        <a:t>ca</a:t>
                      </a:r>
                      <a:endParaRPr lang="en-US" dirty="0"/>
                    </a:p>
                  </a:txBody>
                  <a:tcPr/>
                </a:tc>
                <a:tc>
                  <a:txBody>
                    <a:bodyPr/>
                    <a:lstStyle/>
                    <a:p>
                      <a:pPr algn="ctr"/>
                      <a:r>
                        <a:rPr lang="en-US" dirty="0" err="1"/>
                        <a:t>Năm</a:t>
                      </a:r>
                      <a:endParaRPr lang="en-US" dirty="0"/>
                    </a:p>
                  </a:txBody>
                  <a:tcPr/>
                </a:tc>
                <a:extLst>
                  <a:ext uri="{0D108BD9-81ED-4DB2-BD59-A6C34878D82A}">
                    <a16:rowId xmlns:a16="http://schemas.microsoft.com/office/drawing/2014/main" val="2636242740"/>
                  </a:ext>
                </a:extLst>
              </a:tr>
            </a:tbl>
          </a:graphicData>
        </a:graphic>
      </p:graphicFrame>
      <p:sp>
        <p:nvSpPr>
          <p:cNvPr id="12" name="TextBox 11">
            <a:extLst>
              <a:ext uri="{FF2B5EF4-FFF2-40B4-BE49-F238E27FC236}">
                <a16:creationId xmlns:a16="http://schemas.microsoft.com/office/drawing/2014/main" id="{5B143D61-0F2E-4A1E-83FC-B2DC7ADD5F95}"/>
              </a:ext>
            </a:extLst>
          </p:cNvPr>
          <p:cNvSpPr txBox="1"/>
          <p:nvPr/>
        </p:nvSpPr>
        <p:spPr>
          <a:xfrm>
            <a:off x="838200" y="5363645"/>
            <a:ext cx="10530225" cy="1631216"/>
          </a:xfrm>
          <a:prstGeom prst="rect">
            <a:avLst/>
          </a:prstGeom>
          <a:noFill/>
        </p:spPr>
        <p:txBody>
          <a:bodyPr wrap="square" rtlCol="0">
            <a:spAutoFit/>
          </a:bodyPr>
          <a:lstStyle/>
          <a:p>
            <a:r>
              <a:rPr lang="en-US" sz="2000" b="1" dirty="0" err="1">
                <a:solidFill>
                  <a:srgbClr val="471200"/>
                </a:solidFill>
                <a:highlight>
                  <a:srgbClr val="FBC25D"/>
                </a:highlight>
              </a:rPr>
              <a:t>Dạng</a:t>
            </a:r>
            <a:r>
              <a:rPr lang="en-US" sz="2000" b="1" dirty="0">
                <a:solidFill>
                  <a:srgbClr val="471200"/>
                </a:solidFill>
                <a:highlight>
                  <a:srgbClr val="FBC25D"/>
                </a:highlight>
              </a:rPr>
              <a:t> </a:t>
            </a:r>
            <a:r>
              <a:rPr lang="en-US" sz="2000" b="1" dirty="0" err="1">
                <a:solidFill>
                  <a:srgbClr val="471200"/>
                </a:solidFill>
                <a:highlight>
                  <a:srgbClr val="FBC25D"/>
                </a:highlight>
              </a:rPr>
              <a:t>Biến</a:t>
            </a:r>
            <a:r>
              <a:rPr lang="en-US" sz="2000" b="1" dirty="0">
                <a:solidFill>
                  <a:srgbClr val="471200"/>
                </a:solidFill>
                <a:highlight>
                  <a:srgbClr val="FBC25D"/>
                </a:highlight>
              </a:rPr>
              <a:t> </a:t>
            </a:r>
            <a:r>
              <a:rPr lang="en-US" sz="2000" b="1" dirty="0" err="1">
                <a:solidFill>
                  <a:srgbClr val="471200"/>
                </a:solidFill>
                <a:highlight>
                  <a:srgbClr val="FBC25D"/>
                </a:highlight>
              </a:rPr>
              <a:t>Cách</a:t>
            </a:r>
            <a:endParaRPr lang="en-US" sz="2000" b="1" dirty="0">
              <a:solidFill>
                <a:srgbClr val="471200"/>
              </a:solidFill>
              <a:highlight>
                <a:srgbClr val="FBC25D"/>
              </a:highlight>
            </a:endParaRPr>
          </a:p>
          <a:p>
            <a:r>
              <a:rPr lang="en-US" sz="2000" dirty="0" err="1"/>
              <a:t>Eka</a:t>
            </a:r>
            <a:r>
              <a:rPr lang="en-US" sz="2000" dirty="0"/>
              <a:t> ‘</a:t>
            </a:r>
            <a:r>
              <a:rPr lang="en-US" sz="2000" dirty="0" err="1"/>
              <a:t>một</a:t>
            </a:r>
            <a:r>
              <a:rPr lang="en-US" sz="2000" dirty="0"/>
              <a:t>’ </a:t>
            </a:r>
            <a:r>
              <a:rPr lang="en-US" sz="2000" dirty="0" err="1"/>
              <a:t>có</a:t>
            </a:r>
            <a:r>
              <a:rPr lang="en-US" sz="2000" dirty="0"/>
              <a:t> </a:t>
            </a:r>
            <a:r>
              <a:rPr lang="en-US" sz="2000" dirty="0" err="1"/>
              <a:t>cả</a:t>
            </a:r>
            <a:r>
              <a:rPr lang="en-US" sz="2000" dirty="0"/>
              <a:t> </a:t>
            </a:r>
            <a:r>
              <a:rPr lang="en-US" sz="2000" dirty="0" err="1"/>
              <a:t>biến</a:t>
            </a:r>
            <a:r>
              <a:rPr lang="en-US" sz="2000" dirty="0"/>
              <a:t> </a:t>
            </a:r>
            <a:r>
              <a:rPr lang="en-US" sz="2000" dirty="0" err="1"/>
              <a:t>cách</a:t>
            </a:r>
            <a:r>
              <a:rPr lang="en-US" sz="2000" dirty="0"/>
              <a:t> </a:t>
            </a:r>
            <a:r>
              <a:rPr lang="en-US" sz="2000" dirty="0" err="1"/>
              <a:t>số</a:t>
            </a:r>
            <a:r>
              <a:rPr lang="en-US" sz="2000" dirty="0"/>
              <a:t> </a:t>
            </a:r>
            <a:r>
              <a:rPr lang="en-US" sz="2000" dirty="0" err="1"/>
              <a:t>ít</a:t>
            </a:r>
            <a:r>
              <a:rPr lang="en-US" sz="2000" dirty="0"/>
              <a:t> </a:t>
            </a:r>
            <a:r>
              <a:rPr lang="en-US" sz="2000" dirty="0" err="1"/>
              <a:t>và</a:t>
            </a:r>
            <a:r>
              <a:rPr lang="en-US" sz="2000" dirty="0"/>
              <a:t> </a:t>
            </a:r>
            <a:r>
              <a:rPr lang="en-US" sz="2000" dirty="0" err="1"/>
              <a:t>số</a:t>
            </a:r>
            <a:r>
              <a:rPr lang="en-US" sz="2000" dirty="0"/>
              <a:t> </a:t>
            </a:r>
            <a:r>
              <a:rPr lang="en-US" sz="2000" dirty="0" err="1"/>
              <a:t>nhiều</a:t>
            </a:r>
            <a:r>
              <a:rPr lang="en-US" sz="2000" dirty="0"/>
              <a:t>. Ở </a:t>
            </a:r>
            <a:r>
              <a:rPr lang="en-US" sz="2000" dirty="0" err="1"/>
              <a:t>biến</a:t>
            </a:r>
            <a:r>
              <a:rPr lang="en-US" sz="2000" dirty="0"/>
              <a:t> </a:t>
            </a:r>
            <a:r>
              <a:rPr lang="en-US" sz="2000" dirty="0" err="1"/>
              <a:t>cách</a:t>
            </a:r>
            <a:r>
              <a:rPr lang="en-US" sz="2000" dirty="0"/>
              <a:t> </a:t>
            </a:r>
            <a:r>
              <a:rPr lang="en-US" sz="2000" dirty="0" err="1"/>
              <a:t>số</a:t>
            </a:r>
            <a:r>
              <a:rPr lang="en-US" sz="2000" dirty="0"/>
              <a:t> </a:t>
            </a:r>
            <a:r>
              <a:rPr lang="en-US" sz="2000" dirty="0" err="1"/>
              <a:t>ít</a:t>
            </a:r>
            <a:r>
              <a:rPr lang="en-US" sz="2000" dirty="0"/>
              <a:t>, </a:t>
            </a:r>
            <a:r>
              <a:rPr lang="en-US" sz="2000" dirty="0" err="1"/>
              <a:t>nó</a:t>
            </a:r>
            <a:r>
              <a:rPr lang="en-US" sz="2000" dirty="0"/>
              <a:t> </a:t>
            </a:r>
            <a:r>
              <a:rPr lang="en-US" sz="2000" dirty="0" err="1"/>
              <a:t>thường</a:t>
            </a:r>
            <a:r>
              <a:rPr lang="en-US" sz="2000" dirty="0"/>
              <a:t> </a:t>
            </a:r>
            <a:r>
              <a:rPr lang="en-US" sz="2000" dirty="0" err="1"/>
              <a:t>được</a:t>
            </a:r>
            <a:r>
              <a:rPr lang="en-US" sz="2000" dirty="0"/>
              <a:t> </a:t>
            </a:r>
            <a:r>
              <a:rPr lang="en-US" sz="2000" dirty="0" err="1"/>
              <a:t>dùng</a:t>
            </a:r>
            <a:r>
              <a:rPr lang="en-US" sz="2000" dirty="0"/>
              <a:t> </a:t>
            </a:r>
            <a:r>
              <a:rPr lang="en-US" sz="2000" dirty="0" err="1"/>
              <a:t>làm</a:t>
            </a:r>
            <a:r>
              <a:rPr lang="en-US" sz="2000" dirty="0"/>
              <a:t> </a:t>
            </a:r>
            <a:r>
              <a:rPr lang="en-US" sz="2000" dirty="0" err="1"/>
              <a:t>đại</a:t>
            </a:r>
            <a:r>
              <a:rPr lang="en-US" sz="2000" dirty="0"/>
              <a:t> </a:t>
            </a:r>
            <a:r>
              <a:rPr lang="en-US" sz="2000" dirty="0" err="1"/>
              <a:t>từ</a:t>
            </a:r>
            <a:r>
              <a:rPr lang="en-US" sz="2000" dirty="0"/>
              <a:t>. </a:t>
            </a:r>
            <a:r>
              <a:rPr lang="en-US" sz="2000" dirty="0" err="1"/>
              <a:t>Biến</a:t>
            </a:r>
            <a:r>
              <a:rPr lang="en-US" sz="2000" dirty="0"/>
              <a:t> </a:t>
            </a:r>
            <a:r>
              <a:rPr lang="en-US" sz="2000" dirty="0" err="1"/>
              <a:t>cách</a:t>
            </a:r>
            <a:r>
              <a:rPr lang="en-US" sz="2000" dirty="0"/>
              <a:t> </a:t>
            </a:r>
            <a:r>
              <a:rPr lang="en-US" sz="2000" dirty="0" err="1"/>
              <a:t>số</a:t>
            </a:r>
            <a:r>
              <a:rPr lang="en-US" sz="2000" dirty="0"/>
              <a:t> </a:t>
            </a:r>
            <a:r>
              <a:rPr lang="en-US" sz="2000" dirty="0" err="1"/>
              <a:t>nhiều</a:t>
            </a:r>
            <a:r>
              <a:rPr lang="en-US" sz="2000" dirty="0"/>
              <a:t> </a:t>
            </a:r>
            <a:r>
              <a:rPr lang="en-US" sz="2000" dirty="0" err="1"/>
              <a:t>được</a:t>
            </a:r>
            <a:r>
              <a:rPr lang="en-US" sz="2000" dirty="0"/>
              <a:t> </a:t>
            </a:r>
            <a:r>
              <a:rPr lang="en-US" sz="2000" dirty="0" err="1"/>
              <a:t>dùng</a:t>
            </a:r>
            <a:r>
              <a:rPr lang="en-US" sz="2000" dirty="0"/>
              <a:t> </a:t>
            </a:r>
            <a:r>
              <a:rPr lang="en-US" sz="2000" dirty="0" err="1"/>
              <a:t>làm</a:t>
            </a:r>
            <a:r>
              <a:rPr lang="en-US" sz="2000" dirty="0"/>
              <a:t> </a:t>
            </a:r>
            <a:r>
              <a:rPr lang="en-US" sz="2000" dirty="0" err="1"/>
              <a:t>đại</a:t>
            </a:r>
            <a:r>
              <a:rPr lang="en-US" sz="2000" dirty="0"/>
              <a:t> </a:t>
            </a:r>
            <a:r>
              <a:rPr lang="en-US" sz="2000" dirty="0" err="1"/>
              <a:t>từ</a:t>
            </a:r>
            <a:r>
              <a:rPr lang="en-US" sz="2000" dirty="0"/>
              <a:t> </a:t>
            </a:r>
            <a:r>
              <a:rPr lang="en-US" sz="2000" dirty="0" err="1"/>
              <a:t>và</a:t>
            </a:r>
            <a:r>
              <a:rPr lang="en-US" sz="2000" dirty="0"/>
              <a:t> </a:t>
            </a:r>
            <a:r>
              <a:rPr lang="en-US" sz="2000" dirty="0" err="1"/>
              <a:t>cả</a:t>
            </a:r>
            <a:r>
              <a:rPr lang="en-US" sz="2000" dirty="0"/>
              <a:t> </a:t>
            </a:r>
            <a:r>
              <a:rPr lang="en-US" sz="2000" dirty="0" err="1"/>
              <a:t>tính</a:t>
            </a:r>
            <a:r>
              <a:rPr lang="en-US" sz="2000" dirty="0"/>
              <a:t> </a:t>
            </a:r>
            <a:r>
              <a:rPr lang="en-US" sz="2000" dirty="0" err="1"/>
              <a:t>từ</a:t>
            </a:r>
            <a:r>
              <a:rPr lang="en-US" sz="2000" dirty="0"/>
              <a:t>, </a:t>
            </a:r>
            <a:r>
              <a:rPr lang="en-US" sz="2000" dirty="0" err="1"/>
              <a:t>và</a:t>
            </a:r>
            <a:r>
              <a:rPr lang="en-US" sz="2000" dirty="0"/>
              <a:t> </a:t>
            </a:r>
            <a:r>
              <a:rPr lang="en-US" sz="2000" dirty="0" err="1"/>
              <a:t>có</a:t>
            </a:r>
            <a:r>
              <a:rPr lang="en-US" sz="2000" dirty="0"/>
              <a:t> </a:t>
            </a:r>
            <a:r>
              <a:rPr lang="en-US" sz="2000" dirty="0" err="1"/>
              <a:t>nghĩa</a:t>
            </a:r>
            <a:r>
              <a:rPr lang="en-US" sz="2000" dirty="0"/>
              <a:t> </a:t>
            </a:r>
            <a:r>
              <a:rPr lang="en-US" sz="2000" dirty="0" err="1"/>
              <a:t>là</a:t>
            </a:r>
            <a:r>
              <a:rPr lang="en-US" sz="2000" dirty="0"/>
              <a:t> ‘</a:t>
            </a:r>
            <a:r>
              <a:rPr lang="en-US" sz="2000" dirty="0" err="1"/>
              <a:t>một</a:t>
            </a:r>
            <a:r>
              <a:rPr lang="en-US" sz="2000" dirty="0"/>
              <a:t> </a:t>
            </a:r>
            <a:r>
              <a:rPr lang="en-US" sz="2000" dirty="0" err="1"/>
              <a:t>vài</a:t>
            </a:r>
            <a:r>
              <a:rPr lang="en-US" sz="2000" dirty="0"/>
              <a:t>’. </a:t>
            </a:r>
            <a:r>
              <a:rPr lang="en-US" sz="2000" dirty="0" err="1"/>
              <a:t>Cả</a:t>
            </a:r>
            <a:r>
              <a:rPr lang="en-US" sz="2000" dirty="0"/>
              <a:t> </a:t>
            </a:r>
            <a:r>
              <a:rPr lang="en-US" sz="2000" dirty="0" err="1"/>
              <a:t>số</a:t>
            </a:r>
            <a:r>
              <a:rPr lang="en-US" sz="2000" dirty="0"/>
              <a:t> </a:t>
            </a:r>
            <a:r>
              <a:rPr lang="en-US" sz="2000" dirty="0" err="1"/>
              <a:t>ít</a:t>
            </a:r>
            <a:r>
              <a:rPr lang="en-US" sz="2000" dirty="0"/>
              <a:t> </a:t>
            </a:r>
            <a:r>
              <a:rPr lang="en-US" sz="2000" dirty="0" err="1"/>
              <a:t>và</a:t>
            </a:r>
            <a:r>
              <a:rPr lang="en-US" sz="2000" dirty="0"/>
              <a:t> </a:t>
            </a:r>
            <a:r>
              <a:rPr lang="en-US" sz="2000" dirty="0" err="1"/>
              <a:t>số</a:t>
            </a:r>
            <a:r>
              <a:rPr lang="en-US" sz="2000" dirty="0"/>
              <a:t> </a:t>
            </a:r>
            <a:r>
              <a:rPr lang="en-US" sz="2000" dirty="0" err="1"/>
              <a:t>nhiều</a:t>
            </a:r>
            <a:r>
              <a:rPr lang="en-US" sz="2000" dirty="0"/>
              <a:t> </a:t>
            </a:r>
            <a:r>
              <a:rPr lang="en-US" sz="2000" dirty="0" err="1"/>
              <a:t>của</a:t>
            </a:r>
            <a:r>
              <a:rPr lang="en-US" sz="2000" dirty="0"/>
              <a:t> </a:t>
            </a:r>
            <a:r>
              <a:rPr lang="en-US" sz="2000" dirty="0" err="1"/>
              <a:t>eka</a:t>
            </a:r>
            <a:r>
              <a:rPr lang="en-US" sz="2000" dirty="0"/>
              <a:t> </a:t>
            </a:r>
            <a:r>
              <a:rPr lang="en-US" sz="2000" dirty="0" err="1"/>
              <a:t>biến</a:t>
            </a:r>
            <a:r>
              <a:rPr lang="en-US" sz="2000" dirty="0"/>
              <a:t> </a:t>
            </a:r>
            <a:r>
              <a:rPr lang="en-US" sz="2000" dirty="0" err="1"/>
              <a:t>cách</a:t>
            </a:r>
            <a:r>
              <a:rPr lang="en-US" sz="2000" dirty="0"/>
              <a:t> </a:t>
            </a:r>
            <a:r>
              <a:rPr lang="en-US" sz="2000" dirty="0" err="1"/>
              <a:t>giống</a:t>
            </a:r>
            <a:r>
              <a:rPr lang="en-US" sz="2000" dirty="0"/>
              <a:t> </a:t>
            </a:r>
            <a:r>
              <a:rPr lang="en-US" sz="2000" dirty="0" err="1"/>
              <a:t>như</a:t>
            </a:r>
            <a:r>
              <a:rPr lang="en-US" sz="2000" dirty="0"/>
              <a:t> </a:t>
            </a:r>
            <a:r>
              <a:rPr lang="en-US" sz="2000" dirty="0" err="1"/>
              <a:t>sa</a:t>
            </a:r>
            <a:r>
              <a:rPr lang="en-US" sz="2000" dirty="0"/>
              <a:t>/</a:t>
            </a:r>
            <a:r>
              <a:rPr lang="en-US" sz="2000" dirty="0" err="1"/>
              <a:t>taṃ</a:t>
            </a:r>
            <a:r>
              <a:rPr lang="en-US" sz="2000" dirty="0"/>
              <a:t> (II, 2.11), </a:t>
            </a:r>
            <a:r>
              <a:rPr lang="en-US" sz="2000" dirty="0" err="1"/>
              <a:t>như</a:t>
            </a:r>
            <a:r>
              <a:rPr lang="en-US" sz="2000" dirty="0"/>
              <a:t> </a:t>
            </a:r>
            <a:r>
              <a:rPr lang="en-US" sz="2000" dirty="0" err="1"/>
              <a:t>sau</a:t>
            </a:r>
            <a:r>
              <a:rPr lang="en-US" sz="2000" dirty="0"/>
              <a:t>: </a:t>
            </a:r>
          </a:p>
          <a:p>
            <a:endParaRPr lang="en-US" sz="2000" dirty="0"/>
          </a:p>
        </p:txBody>
      </p:sp>
    </p:spTree>
    <p:extLst>
      <p:ext uri="{BB962C8B-B14F-4D97-AF65-F5344CB8AC3E}">
        <p14:creationId xmlns:p14="http://schemas.microsoft.com/office/powerpoint/2010/main" val="109969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 EKA – MỘT</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3" name="Table 2">
            <a:extLst>
              <a:ext uri="{FF2B5EF4-FFF2-40B4-BE49-F238E27FC236}">
                <a16:creationId xmlns:a16="http://schemas.microsoft.com/office/drawing/2014/main" id="{82E21A03-E35E-42A9-BD0F-18548198BEAB}"/>
              </a:ext>
            </a:extLst>
          </p:cNvPr>
          <p:cNvGraphicFramePr>
            <a:graphicFrameLocks noGrp="1"/>
          </p:cNvGraphicFramePr>
          <p:nvPr>
            <p:extLst>
              <p:ext uri="{D42A27DB-BD31-4B8C-83A1-F6EECF244321}">
                <p14:modId xmlns:p14="http://schemas.microsoft.com/office/powerpoint/2010/main" val="1879192714"/>
              </p:ext>
            </p:extLst>
          </p:nvPr>
        </p:nvGraphicFramePr>
        <p:xfrm>
          <a:off x="1007710" y="1979614"/>
          <a:ext cx="10176580" cy="4653280"/>
        </p:xfrm>
        <a:graphic>
          <a:graphicData uri="http://schemas.openxmlformats.org/drawingml/2006/table">
            <a:tbl>
              <a:tblPr firstRow="1" firstCol="1" bandRow="1">
                <a:tableStyleId>{F5AB1C69-6EDB-4FF4-983F-18BD219EF322}</a:tableStyleId>
              </a:tblPr>
              <a:tblGrid>
                <a:gridCol w="2544145">
                  <a:extLst>
                    <a:ext uri="{9D8B030D-6E8A-4147-A177-3AD203B41FA5}">
                      <a16:colId xmlns:a16="http://schemas.microsoft.com/office/drawing/2014/main" val="1343305375"/>
                    </a:ext>
                  </a:extLst>
                </a:gridCol>
                <a:gridCol w="2544145">
                  <a:extLst>
                    <a:ext uri="{9D8B030D-6E8A-4147-A177-3AD203B41FA5}">
                      <a16:colId xmlns:a16="http://schemas.microsoft.com/office/drawing/2014/main" val="1020781917"/>
                    </a:ext>
                  </a:extLst>
                </a:gridCol>
                <a:gridCol w="2544145">
                  <a:extLst>
                    <a:ext uri="{9D8B030D-6E8A-4147-A177-3AD203B41FA5}">
                      <a16:colId xmlns:a16="http://schemas.microsoft.com/office/drawing/2014/main" val="417539290"/>
                    </a:ext>
                  </a:extLst>
                </a:gridCol>
                <a:gridCol w="2544145">
                  <a:extLst>
                    <a:ext uri="{9D8B030D-6E8A-4147-A177-3AD203B41FA5}">
                      <a16:colId xmlns:a16="http://schemas.microsoft.com/office/drawing/2014/main" val="3090989851"/>
                    </a:ext>
                  </a:extLst>
                </a:gridCol>
              </a:tblGrid>
              <a:tr h="187325">
                <a:tc gridSpan="4">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ít</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7112024"/>
                  </a:ext>
                </a:extLst>
              </a:tr>
              <a:tr h="187325">
                <a:tc>
                  <a:txBody>
                    <a:bodyPr/>
                    <a:lstStyle/>
                    <a:p>
                      <a:pPr marL="0" marR="0">
                        <a:spcBef>
                          <a:spcPts val="0"/>
                        </a:spcBef>
                        <a:spcAft>
                          <a:spcPts val="0"/>
                        </a:spcAft>
                      </a:pPr>
                      <a:r>
                        <a:rPr lang="en-US" sz="3600" dirty="0">
                          <a:effectLst/>
                        </a:rPr>
                        <a:t> </a:t>
                      </a:r>
                      <a:endParaRPr lang="en-US" sz="36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400">
                          <a:effectLst/>
                        </a:rPr>
                        <a:t>Nam tính</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dirty="0">
                          <a:effectLst/>
                        </a:rPr>
                        <a:t>Trung </a:t>
                      </a:r>
                      <a:r>
                        <a:rPr lang="en-US" sz="2400" dirty="0" err="1">
                          <a:effectLst/>
                        </a:rPr>
                        <a:t>tính</a:t>
                      </a:r>
                      <a:r>
                        <a:rPr lang="en-US" sz="2400" dirty="0">
                          <a:effectLst/>
                        </a:rPr>
                        <a:t> </a:t>
                      </a:r>
                      <a:endParaRPr lang="en-US" sz="2400" dirty="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Nữ tính</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65129419"/>
                  </a:ext>
                </a:extLst>
              </a:tr>
              <a:tr h="187325">
                <a:tc>
                  <a:txBody>
                    <a:bodyPr/>
                    <a:lstStyle/>
                    <a:p>
                      <a:pPr marL="0" marR="0">
                        <a:spcBef>
                          <a:spcPts val="0"/>
                        </a:spcBef>
                        <a:spcAft>
                          <a:spcPts val="0"/>
                        </a:spcAft>
                      </a:pPr>
                      <a:r>
                        <a:rPr lang="en-US" sz="2400" dirty="0">
                          <a:effectLst/>
                        </a:rPr>
                        <a:t>Nom: </a:t>
                      </a:r>
                      <a:r>
                        <a:rPr lang="en-US" sz="2400" dirty="0" err="1">
                          <a:effectLst/>
                        </a:rPr>
                        <a:t>Chủ</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a:effectLst/>
                        </a:rPr>
                        <a:t>Eko</a:t>
                      </a:r>
                      <a:endParaRPr lang="en-US" sz="240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2400">
                          <a:effectLst/>
                        </a:rPr>
                        <a:t>ekaṃ</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dirty="0" err="1">
                          <a:effectLst/>
                        </a:rPr>
                        <a:t>ekā</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542134221"/>
                  </a:ext>
                </a:extLst>
              </a:tr>
              <a:tr h="187325">
                <a:tc>
                  <a:txBody>
                    <a:bodyPr/>
                    <a:lstStyle/>
                    <a:p>
                      <a:pPr marL="0" marR="0">
                        <a:spcBef>
                          <a:spcPts val="0"/>
                        </a:spcBef>
                        <a:spcAft>
                          <a:spcPts val="0"/>
                        </a:spcAft>
                      </a:pPr>
                      <a:r>
                        <a:rPr lang="en-US" sz="2400" dirty="0">
                          <a:effectLst/>
                        </a:rPr>
                        <a:t>Acc: Trực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a:effectLst/>
                        </a:rPr>
                        <a:t>ekaṃ</a:t>
                      </a:r>
                      <a:endParaRPr lang="en-US" sz="2400">
                        <a:solidFill>
                          <a:srgbClr val="000000"/>
                        </a:solidFill>
                        <a:effectLst/>
                        <a:latin typeface="Helvetica Neue"/>
                        <a:ea typeface="Helvetica Neue"/>
                        <a:cs typeface="Helvetica Neue"/>
                      </a:endParaRPr>
                    </a:p>
                  </a:txBody>
                  <a:tcPr marL="50800" marR="50800" marT="50800" marB="50800" anchor="ctr"/>
                </a:tc>
                <a:tc vMerge="1">
                  <a:txBody>
                    <a:bodyPr/>
                    <a:lstStyle/>
                    <a:p>
                      <a:endParaRPr lang="en-US"/>
                    </a:p>
                  </a:txBody>
                  <a:tcPr/>
                </a:tc>
                <a:tc>
                  <a:txBody>
                    <a:bodyPr/>
                    <a:lstStyle/>
                    <a:p>
                      <a:pPr marL="0" marR="0" algn="ctr">
                        <a:spcBef>
                          <a:spcPts val="0"/>
                        </a:spcBef>
                        <a:spcAft>
                          <a:spcPts val="0"/>
                        </a:spcAft>
                      </a:pPr>
                      <a:r>
                        <a:rPr lang="en-US" sz="2400">
                          <a:effectLst/>
                        </a:rPr>
                        <a:t>ekaṃ</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845429965"/>
                  </a:ext>
                </a:extLst>
              </a:tr>
              <a:tr h="187325">
                <a:tc>
                  <a:txBody>
                    <a:bodyPr/>
                    <a:lstStyle/>
                    <a:p>
                      <a:pPr marL="0" marR="0">
                        <a:spcBef>
                          <a:spcPts val="0"/>
                        </a:spcBef>
                        <a:spcAft>
                          <a:spcPts val="0"/>
                        </a:spcAft>
                      </a:pPr>
                      <a:r>
                        <a:rPr lang="en-US" sz="2400" dirty="0">
                          <a:effectLst/>
                        </a:rPr>
                        <a:t>Gen: </a:t>
                      </a: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gridSpan="2">
                  <a:txBody>
                    <a:bodyPr/>
                    <a:lstStyle/>
                    <a:p>
                      <a:pPr marL="0" marR="0" algn="ctr">
                        <a:spcBef>
                          <a:spcPts val="0"/>
                        </a:spcBef>
                        <a:spcAft>
                          <a:spcPts val="0"/>
                        </a:spcAft>
                      </a:pPr>
                      <a:r>
                        <a:rPr lang="en-US" sz="2400" dirty="0" err="1">
                          <a:effectLst/>
                        </a:rPr>
                        <a:t>Ekassa</a:t>
                      </a:r>
                      <a:endParaRPr lang="en-US" sz="2400" dirty="0">
                        <a:solidFill>
                          <a:srgbClr val="000000"/>
                        </a:solidFill>
                        <a:effectLst/>
                        <a:latin typeface="Helvetica Neue"/>
                        <a:ea typeface="Helvetica Neue"/>
                        <a:cs typeface="Helvetica Neue"/>
                      </a:endParaRPr>
                    </a:p>
                  </a:txBody>
                  <a:tcPr marL="50800" marR="50800" marT="50800" marB="50800" anchor="ctr"/>
                </a:tc>
                <a:tc rowSpan="2" hMerge="1">
                  <a:txBody>
                    <a:bodyPr/>
                    <a:lstStyle/>
                    <a:p>
                      <a:endParaRPr lang="en-US"/>
                    </a:p>
                  </a:txBody>
                  <a:tcPr/>
                </a:tc>
                <a:tc rowSpan="2">
                  <a:txBody>
                    <a:bodyPr/>
                    <a:lstStyle/>
                    <a:p>
                      <a:pPr marL="0" marR="0" algn="ctr">
                        <a:spcBef>
                          <a:spcPts val="0"/>
                        </a:spcBef>
                        <a:spcAft>
                          <a:spcPts val="0"/>
                        </a:spcAft>
                      </a:pPr>
                      <a:r>
                        <a:rPr lang="en-US" sz="2400" dirty="0" err="1">
                          <a:effectLst/>
                        </a:rPr>
                        <a:t>Ekissā</a:t>
                      </a:r>
                      <a:r>
                        <a:rPr lang="en-US" sz="2400" dirty="0">
                          <a:effectLst/>
                        </a:rPr>
                        <a:t>(</a:t>
                      </a:r>
                      <a:r>
                        <a:rPr lang="en-US" sz="2400" dirty="0" err="1">
                          <a:effectLst/>
                        </a:rPr>
                        <a:t>ya</a:t>
                      </a:r>
                      <a:r>
                        <a:rPr lang="en-US" sz="2400" dirty="0">
                          <a:effectLst/>
                        </a:rPr>
                        <a:t>)</a:t>
                      </a:r>
                    </a:p>
                    <a:p>
                      <a:pPr marL="0" marR="0" algn="ctr">
                        <a:spcBef>
                          <a:spcPts val="0"/>
                        </a:spcBef>
                        <a:spcAft>
                          <a:spcPts val="0"/>
                        </a:spcAft>
                      </a:pPr>
                      <a:r>
                        <a:rPr lang="en-US" sz="2400" dirty="0" err="1">
                          <a:effectLst/>
                        </a:rPr>
                        <a:t>ekissaṃ</a:t>
                      </a:r>
                      <a:endParaRPr lang="en-US" sz="2400" dirty="0">
                        <a:effectLst/>
                      </a:endParaRPr>
                    </a:p>
                    <a:p>
                      <a:pPr marL="0" marR="0" algn="ctr">
                        <a:spcBef>
                          <a:spcPts val="0"/>
                        </a:spcBef>
                        <a:spcAft>
                          <a:spcPts val="0"/>
                        </a:spcAft>
                      </a:pPr>
                      <a:r>
                        <a:rPr lang="en-US" sz="2400" dirty="0">
                          <a:effectLst/>
                        </a:rPr>
                        <a:t>(</a:t>
                      </a:r>
                      <a:r>
                        <a:rPr lang="en-US" sz="2400" dirty="0" err="1">
                          <a:effectLst/>
                        </a:rPr>
                        <a:t>Ekāya</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427961801"/>
                  </a:ext>
                </a:extLst>
              </a:tr>
              <a:tr h="187325">
                <a:tc>
                  <a:txBody>
                    <a:bodyPr/>
                    <a:lstStyle/>
                    <a:p>
                      <a:pPr marL="0" marR="0">
                        <a:spcBef>
                          <a:spcPts val="0"/>
                        </a:spcBef>
                        <a:spcAft>
                          <a:spcPts val="0"/>
                        </a:spcAft>
                      </a:pPr>
                      <a:r>
                        <a:rPr lang="en-US" sz="2400" dirty="0" err="1">
                          <a:effectLst/>
                        </a:rPr>
                        <a:t>Dat</a:t>
                      </a:r>
                      <a:r>
                        <a:rPr lang="en-US" sz="2400" dirty="0">
                          <a:effectLst/>
                        </a:rPr>
                        <a:t>: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29002225"/>
                  </a:ext>
                </a:extLst>
              </a:tr>
              <a:tr h="187325">
                <a:tc>
                  <a:txBody>
                    <a:bodyPr/>
                    <a:lstStyle/>
                    <a:p>
                      <a:pPr marL="0" marR="0">
                        <a:spcBef>
                          <a:spcPts val="0"/>
                        </a:spcBef>
                        <a:spcAft>
                          <a:spcPts val="0"/>
                        </a:spcAft>
                      </a:pPr>
                      <a:r>
                        <a:rPr lang="en-US" sz="2400" dirty="0">
                          <a:effectLst/>
                        </a:rPr>
                        <a:t>Inst: </a:t>
                      </a: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400">
                          <a:effectLst/>
                        </a:rPr>
                        <a:t>Ekena </a:t>
                      </a:r>
                      <a:endParaRPr lang="en-US" sz="24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rowSpan="2">
                  <a:txBody>
                    <a:bodyPr/>
                    <a:lstStyle/>
                    <a:p>
                      <a:pPr marL="0" marR="0" algn="ctr">
                        <a:spcBef>
                          <a:spcPts val="0"/>
                        </a:spcBef>
                        <a:spcAft>
                          <a:spcPts val="0"/>
                        </a:spcAft>
                      </a:pPr>
                      <a:r>
                        <a:rPr lang="en-US" sz="2400">
                          <a:effectLst/>
                        </a:rPr>
                        <a:t>Ekāya</a:t>
                      </a:r>
                    </a:p>
                    <a:p>
                      <a:pPr marL="0" marR="0" algn="ctr">
                        <a:spcBef>
                          <a:spcPts val="0"/>
                        </a:spcBef>
                        <a:spcAft>
                          <a:spcPts val="0"/>
                        </a:spcAft>
                      </a:pPr>
                      <a:r>
                        <a:rPr lang="en-US" sz="2400">
                          <a:effectLst/>
                        </a:rPr>
                        <a:t> </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326652071"/>
                  </a:ext>
                </a:extLst>
              </a:tr>
              <a:tr h="187325">
                <a:tc>
                  <a:txBody>
                    <a:bodyPr/>
                    <a:lstStyle/>
                    <a:p>
                      <a:pPr marL="0" marR="0">
                        <a:spcBef>
                          <a:spcPts val="0"/>
                        </a:spcBef>
                        <a:spcAft>
                          <a:spcPts val="0"/>
                        </a:spcAft>
                      </a:pPr>
                      <a:r>
                        <a:rPr lang="en-US" sz="2400" dirty="0" err="1">
                          <a:effectLst/>
                        </a:rPr>
                        <a:t>Abl</a:t>
                      </a:r>
                      <a:r>
                        <a:rPr lang="en-US" sz="2400" dirty="0">
                          <a:effectLst/>
                        </a:rPr>
                        <a:t>: </a:t>
                      </a:r>
                      <a:r>
                        <a:rPr lang="en-US" sz="2400" dirty="0" err="1">
                          <a:effectLst/>
                        </a:rPr>
                        <a:t>Xuất</a:t>
                      </a:r>
                      <a:r>
                        <a:rPr lang="en-US" sz="2400" dirty="0">
                          <a:effectLst/>
                        </a:rPr>
                        <a:t> </a:t>
                      </a:r>
                      <a:r>
                        <a:rPr lang="en-US" sz="2400" dirty="0" err="1">
                          <a:effectLst/>
                        </a:rPr>
                        <a:t>xử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400">
                          <a:effectLst/>
                        </a:rPr>
                        <a:t>ekamhā (ekasmā)</a:t>
                      </a:r>
                      <a:endParaRPr lang="en-US" sz="24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25225832"/>
                  </a:ext>
                </a:extLst>
              </a:tr>
              <a:tr h="187325">
                <a:tc>
                  <a:txBody>
                    <a:bodyPr/>
                    <a:lstStyle/>
                    <a:p>
                      <a:pPr marL="0" marR="0">
                        <a:spcBef>
                          <a:spcPts val="0"/>
                        </a:spcBef>
                        <a:spcAft>
                          <a:spcPts val="0"/>
                        </a:spcAft>
                      </a:pPr>
                      <a:r>
                        <a:rPr lang="en-US" sz="2400" dirty="0">
                          <a:effectLst/>
                        </a:rPr>
                        <a:t>Loc: </a:t>
                      </a:r>
                      <a:r>
                        <a:rPr lang="en-US" sz="2400" dirty="0" err="1">
                          <a:effectLst/>
                        </a:rPr>
                        <a:t>Vị</a:t>
                      </a:r>
                      <a:r>
                        <a:rPr lang="en-US" sz="2400" dirty="0">
                          <a:effectLst/>
                        </a:rPr>
                        <a:t> </a:t>
                      </a:r>
                      <a:r>
                        <a:rPr lang="en-US" sz="2400" dirty="0" err="1">
                          <a:effectLst/>
                        </a:rPr>
                        <a:t>trí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400">
                          <a:effectLst/>
                        </a:rPr>
                        <a:t>Ekamhi (ekasmiṃ)</a:t>
                      </a:r>
                      <a:endParaRPr lang="en-US" sz="24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a:txBody>
                    <a:bodyPr/>
                    <a:lstStyle/>
                    <a:p>
                      <a:pPr marL="0" marR="0" algn="ctr">
                        <a:spcBef>
                          <a:spcPts val="0"/>
                        </a:spcBef>
                        <a:spcAft>
                          <a:spcPts val="0"/>
                        </a:spcAft>
                      </a:pPr>
                      <a:r>
                        <a:rPr lang="en-US" sz="2400" dirty="0" err="1">
                          <a:effectLst/>
                        </a:rPr>
                        <a:t>ekissaṃ</a:t>
                      </a:r>
                      <a:r>
                        <a:rPr lang="en-US" sz="2400" dirty="0">
                          <a:effectLst/>
                        </a:rPr>
                        <a:t> (</a:t>
                      </a:r>
                      <a:r>
                        <a:rPr lang="en-US" sz="2400" dirty="0" err="1">
                          <a:effectLst/>
                        </a:rPr>
                        <a:t>ekāyaṃ</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44970499"/>
                  </a:ext>
                </a:extLst>
              </a:tr>
            </a:tbl>
          </a:graphicData>
        </a:graphic>
      </p:graphicFrame>
    </p:spTree>
    <p:extLst>
      <p:ext uri="{BB962C8B-B14F-4D97-AF65-F5344CB8AC3E}">
        <p14:creationId xmlns:p14="http://schemas.microsoft.com/office/powerpoint/2010/main" val="75548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 EKA – MỘT</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2" name="Table 1">
            <a:extLst>
              <a:ext uri="{FF2B5EF4-FFF2-40B4-BE49-F238E27FC236}">
                <a16:creationId xmlns:a16="http://schemas.microsoft.com/office/drawing/2014/main" id="{84055F61-D897-4140-B686-05AD0B4AA55B}"/>
              </a:ext>
            </a:extLst>
          </p:cNvPr>
          <p:cNvGraphicFramePr>
            <a:graphicFrameLocks noGrp="1"/>
          </p:cNvGraphicFramePr>
          <p:nvPr>
            <p:extLst>
              <p:ext uri="{D42A27DB-BD31-4B8C-83A1-F6EECF244321}">
                <p14:modId xmlns:p14="http://schemas.microsoft.com/office/powerpoint/2010/main" val="1673472746"/>
              </p:ext>
            </p:extLst>
          </p:nvPr>
        </p:nvGraphicFramePr>
        <p:xfrm>
          <a:off x="1127600" y="1979614"/>
          <a:ext cx="9959500" cy="4653280"/>
        </p:xfrm>
        <a:graphic>
          <a:graphicData uri="http://schemas.openxmlformats.org/drawingml/2006/table">
            <a:tbl>
              <a:tblPr firstRow="1" firstCol="1" bandRow="1">
                <a:tableStyleId>{F5AB1C69-6EDB-4FF4-983F-18BD219EF322}</a:tableStyleId>
              </a:tblPr>
              <a:tblGrid>
                <a:gridCol w="2489875">
                  <a:extLst>
                    <a:ext uri="{9D8B030D-6E8A-4147-A177-3AD203B41FA5}">
                      <a16:colId xmlns:a16="http://schemas.microsoft.com/office/drawing/2014/main" val="1324360571"/>
                    </a:ext>
                  </a:extLst>
                </a:gridCol>
                <a:gridCol w="2489875">
                  <a:extLst>
                    <a:ext uri="{9D8B030D-6E8A-4147-A177-3AD203B41FA5}">
                      <a16:colId xmlns:a16="http://schemas.microsoft.com/office/drawing/2014/main" val="1171404587"/>
                    </a:ext>
                  </a:extLst>
                </a:gridCol>
                <a:gridCol w="2489875">
                  <a:extLst>
                    <a:ext uri="{9D8B030D-6E8A-4147-A177-3AD203B41FA5}">
                      <a16:colId xmlns:a16="http://schemas.microsoft.com/office/drawing/2014/main" val="371010274"/>
                    </a:ext>
                  </a:extLst>
                </a:gridCol>
                <a:gridCol w="2489875">
                  <a:extLst>
                    <a:ext uri="{9D8B030D-6E8A-4147-A177-3AD203B41FA5}">
                      <a16:colId xmlns:a16="http://schemas.microsoft.com/office/drawing/2014/main" val="3474243746"/>
                    </a:ext>
                  </a:extLst>
                </a:gridCol>
              </a:tblGrid>
              <a:tr h="187325">
                <a:tc gridSpan="4">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nhiều</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7983178"/>
                  </a:ext>
                </a:extLst>
              </a:tr>
              <a:tr h="187325">
                <a:tc>
                  <a:txBody>
                    <a:bodyPr/>
                    <a:lstStyle/>
                    <a:p>
                      <a:pPr marL="0" marR="0">
                        <a:spcBef>
                          <a:spcPts val="0"/>
                        </a:spcBef>
                        <a:spcAft>
                          <a:spcPts val="0"/>
                        </a:spcAft>
                      </a:pPr>
                      <a:r>
                        <a:rPr lang="en-US" sz="3600" dirty="0">
                          <a:effectLst/>
                        </a:rPr>
                        <a:t> </a:t>
                      </a:r>
                      <a:endParaRPr lang="en-US" sz="36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400" dirty="0">
                          <a:effectLst/>
                        </a:rPr>
                        <a:t>Nam </a:t>
                      </a:r>
                      <a:r>
                        <a:rPr lang="en-US" sz="2400" dirty="0" err="1">
                          <a:effectLst/>
                        </a:rPr>
                        <a:t>tính</a:t>
                      </a:r>
                      <a:endParaRPr lang="en-US" sz="2400" dirty="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Trung tính </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Nữ tính</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430559189"/>
                  </a:ext>
                </a:extLst>
              </a:tr>
              <a:tr h="187325">
                <a:tc>
                  <a:txBody>
                    <a:bodyPr/>
                    <a:lstStyle/>
                    <a:p>
                      <a:pPr marL="0" marR="0">
                        <a:spcBef>
                          <a:spcPts val="0"/>
                        </a:spcBef>
                        <a:spcAft>
                          <a:spcPts val="0"/>
                        </a:spcAft>
                      </a:pPr>
                      <a:r>
                        <a:rPr lang="en-US" sz="2400">
                          <a:effectLst/>
                        </a:rPr>
                        <a:t>Nom: Chủ cách</a:t>
                      </a:r>
                      <a:endParaRPr lang="en-US" sz="2400" b="1">
                        <a:solidFill>
                          <a:srgbClr val="000000"/>
                        </a:solidFill>
                        <a:effectLst/>
                        <a:latin typeface="Helvetica Neue"/>
                        <a:ea typeface="Helvetica Neue"/>
                        <a:cs typeface="Helvetica Neue"/>
                      </a:endParaRPr>
                    </a:p>
                  </a:txBody>
                  <a:tcPr marL="50800" marR="50800" marT="50800" marB="50800">
                    <a:solidFill>
                      <a:srgbClr val="814B1C"/>
                    </a:solidFill>
                  </a:tcPr>
                </a:tc>
                <a:tc rowSpan="2">
                  <a:txBody>
                    <a:bodyPr/>
                    <a:lstStyle/>
                    <a:p>
                      <a:pPr marL="0" marR="0" algn="ctr">
                        <a:spcBef>
                          <a:spcPts val="0"/>
                        </a:spcBef>
                        <a:spcAft>
                          <a:spcPts val="0"/>
                        </a:spcAft>
                      </a:pPr>
                      <a:r>
                        <a:rPr lang="en-US" sz="2400">
                          <a:effectLst/>
                        </a:rPr>
                        <a:t>Eke</a:t>
                      </a:r>
                      <a:endParaRPr lang="en-US" sz="240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2400" dirty="0" err="1">
                          <a:effectLst/>
                        </a:rPr>
                        <a:t>Ekāni</a:t>
                      </a:r>
                      <a:endParaRPr lang="en-US" sz="2400" dirty="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2400">
                          <a:effectLst/>
                        </a:rPr>
                        <a:t>ekā(yo)</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250452103"/>
                  </a:ext>
                </a:extLst>
              </a:tr>
              <a:tr h="187325">
                <a:tc>
                  <a:txBody>
                    <a:bodyPr/>
                    <a:lstStyle/>
                    <a:p>
                      <a:pPr marL="0" marR="0">
                        <a:spcBef>
                          <a:spcPts val="0"/>
                        </a:spcBef>
                        <a:spcAft>
                          <a:spcPts val="0"/>
                        </a:spcAft>
                      </a:pPr>
                      <a:r>
                        <a:rPr lang="en-US" sz="2400">
                          <a:effectLst/>
                        </a:rPr>
                        <a:t>Acc: Trực bổ cách</a:t>
                      </a:r>
                      <a:endParaRPr lang="en-US" sz="2400" b="1">
                        <a:solidFill>
                          <a:srgbClr val="000000"/>
                        </a:solidFill>
                        <a:effectLst/>
                        <a:latin typeface="Helvetica Neue"/>
                        <a:ea typeface="Helvetica Neue"/>
                        <a:cs typeface="Helvetica Neue"/>
                      </a:endParaRPr>
                    </a:p>
                  </a:txBody>
                  <a:tcPr marL="50800" marR="50800" marT="50800" marB="50800">
                    <a:solidFill>
                      <a:srgbClr val="814B1C"/>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45070051"/>
                  </a:ext>
                </a:extLst>
              </a:tr>
              <a:tr h="187325">
                <a:tc>
                  <a:txBody>
                    <a:bodyPr/>
                    <a:lstStyle/>
                    <a:p>
                      <a:pPr marL="0" marR="0">
                        <a:spcBef>
                          <a:spcPts val="0"/>
                        </a:spcBef>
                        <a:spcAft>
                          <a:spcPts val="0"/>
                        </a:spcAft>
                      </a:pPr>
                      <a:r>
                        <a:rPr lang="en-US" sz="2400" dirty="0">
                          <a:effectLst/>
                        </a:rPr>
                        <a:t>Gen: </a:t>
                      </a: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gridSpan="2">
                  <a:txBody>
                    <a:bodyPr/>
                    <a:lstStyle/>
                    <a:p>
                      <a:pPr marL="0" marR="0" algn="ctr">
                        <a:spcBef>
                          <a:spcPts val="0"/>
                        </a:spcBef>
                        <a:spcAft>
                          <a:spcPts val="0"/>
                        </a:spcAft>
                      </a:pPr>
                      <a:r>
                        <a:rPr lang="en-US" sz="2400">
                          <a:effectLst/>
                        </a:rPr>
                        <a:t>Ekesaṃ (ekesānaṃ)</a:t>
                      </a:r>
                      <a:endParaRPr lang="en-US" sz="2400">
                        <a:solidFill>
                          <a:srgbClr val="000000"/>
                        </a:solidFill>
                        <a:effectLst/>
                        <a:latin typeface="Helvetica Neue"/>
                        <a:ea typeface="Helvetica Neue"/>
                        <a:cs typeface="Helvetica Neue"/>
                      </a:endParaRPr>
                    </a:p>
                  </a:txBody>
                  <a:tcPr marL="50800" marR="50800" marT="50800" marB="50800" anchor="ctr"/>
                </a:tc>
                <a:tc rowSpan="2" hMerge="1">
                  <a:txBody>
                    <a:bodyPr/>
                    <a:lstStyle/>
                    <a:p>
                      <a:endParaRPr lang="en-US"/>
                    </a:p>
                  </a:txBody>
                  <a:tcPr/>
                </a:tc>
                <a:tc rowSpan="2">
                  <a:txBody>
                    <a:bodyPr/>
                    <a:lstStyle/>
                    <a:p>
                      <a:pPr marL="0" marR="0" algn="ctr">
                        <a:spcBef>
                          <a:spcPts val="0"/>
                        </a:spcBef>
                        <a:spcAft>
                          <a:spcPts val="0"/>
                        </a:spcAft>
                      </a:pPr>
                      <a:r>
                        <a:rPr lang="en-US" sz="2400">
                          <a:effectLst/>
                        </a:rPr>
                        <a:t>ekāsaṃ </a:t>
                      </a:r>
                    </a:p>
                    <a:p>
                      <a:pPr marL="0" marR="0" algn="ctr">
                        <a:spcBef>
                          <a:spcPts val="0"/>
                        </a:spcBef>
                        <a:spcAft>
                          <a:spcPts val="0"/>
                        </a:spcAft>
                      </a:pPr>
                      <a:r>
                        <a:rPr lang="en-US" sz="2400">
                          <a:effectLst/>
                        </a:rPr>
                        <a:t>(ekāsānaṃ)</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74712410"/>
                  </a:ext>
                </a:extLst>
              </a:tr>
              <a:tr h="187325">
                <a:tc>
                  <a:txBody>
                    <a:bodyPr/>
                    <a:lstStyle/>
                    <a:p>
                      <a:pPr marL="0" marR="0">
                        <a:spcBef>
                          <a:spcPts val="0"/>
                        </a:spcBef>
                        <a:spcAft>
                          <a:spcPts val="0"/>
                        </a:spcAft>
                      </a:pPr>
                      <a:r>
                        <a:rPr lang="en-US" sz="2400" dirty="0" err="1">
                          <a:effectLst/>
                        </a:rPr>
                        <a:t>Dat</a:t>
                      </a:r>
                      <a:r>
                        <a:rPr lang="en-US" sz="2400" dirty="0">
                          <a:effectLst/>
                        </a:rPr>
                        <a:t>: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837626322"/>
                  </a:ext>
                </a:extLst>
              </a:tr>
              <a:tr h="187325">
                <a:tc>
                  <a:txBody>
                    <a:bodyPr/>
                    <a:lstStyle/>
                    <a:p>
                      <a:pPr marL="0" marR="0">
                        <a:spcBef>
                          <a:spcPts val="0"/>
                        </a:spcBef>
                        <a:spcAft>
                          <a:spcPts val="0"/>
                        </a:spcAft>
                      </a:pPr>
                      <a:r>
                        <a:rPr lang="en-US" sz="2400" dirty="0">
                          <a:effectLst/>
                        </a:rPr>
                        <a:t>Inst: </a:t>
                      </a: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gridSpan="2">
                  <a:txBody>
                    <a:bodyPr/>
                    <a:lstStyle/>
                    <a:p>
                      <a:pPr marL="0" marR="0" algn="ctr">
                        <a:spcBef>
                          <a:spcPts val="0"/>
                        </a:spcBef>
                        <a:spcAft>
                          <a:spcPts val="0"/>
                        </a:spcAft>
                      </a:pPr>
                      <a:r>
                        <a:rPr lang="en-US" sz="2400">
                          <a:effectLst/>
                        </a:rPr>
                        <a:t>ekehi (ekebhi)</a:t>
                      </a:r>
                      <a:endParaRPr lang="en-US" sz="2400">
                        <a:solidFill>
                          <a:srgbClr val="000000"/>
                        </a:solidFill>
                        <a:effectLst/>
                        <a:latin typeface="Helvetica Neue"/>
                        <a:ea typeface="Helvetica Neue"/>
                        <a:cs typeface="Helvetica Neue"/>
                      </a:endParaRPr>
                    </a:p>
                  </a:txBody>
                  <a:tcPr marL="50800" marR="50800" marT="50800" marB="50800" anchor="ctr"/>
                </a:tc>
                <a:tc rowSpan="2" hMerge="1">
                  <a:txBody>
                    <a:bodyPr/>
                    <a:lstStyle/>
                    <a:p>
                      <a:endParaRPr lang="en-US"/>
                    </a:p>
                  </a:txBody>
                  <a:tcPr/>
                </a:tc>
                <a:tc rowSpan="2">
                  <a:txBody>
                    <a:bodyPr/>
                    <a:lstStyle/>
                    <a:p>
                      <a:pPr marL="0" marR="0" algn="ctr">
                        <a:spcBef>
                          <a:spcPts val="0"/>
                        </a:spcBef>
                        <a:spcAft>
                          <a:spcPts val="0"/>
                        </a:spcAft>
                      </a:pPr>
                      <a:r>
                        <a:rPr lang="en-US" sz="2400">
                          <a:effectLst/>
                        </a:rPr>
                        <a:t>Ekāhi </a:t>
                      </a:r>
                    </a:p>
                    <a:p>
                      <a:pPr marL="0" marR="0" algn="ctr">
                        <a:spcBef>
                          <a:spcPts val="0"/>
                        </a:spcBef>
                        <a:spcAft>
                          <a:spcPts val="0"/>
                        </a:spcAft>
                      </a:pPr>
                      <a:r>
                        <a:rPr lang="en-US" sz="2400">
                          <a:effectLst/>
                        </a:rPr>
                        <a:t>(ekābhi)</a:t>
                      </a:r>
                    </a:p>
                    <a:p>
                      <a:pPr marL="0" marR="0" algn="ctr">
                        <a:spcBef>
                          <a:spcPts val="0"/>
                        </a:spcBef>
                        <a:spcAft>
                          <a:spcPts val="0"/>
                        </a:spcAft>
                      </a:pPr>
                      <a:r>
                        <a:rPr lang="en-US" sz="2400">
                          <a:effectLst/>
                        </a:rPr>
                        <a:t> </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524170154"/>
                  </a:ext>
                </a:extLst>
              </a:tr>
              <a:tr h="187325">
                <a:tc>
                  <a:txBody>
                    <a:bodyPr/>
                    <a:lstStyle/>
                    <a:p>
                      <a:pPr marL="0" marR="0">
                        <a:spcBef>
                          <a:spcPts val="0"/>
                        </a:spcBef>
                        <a:spcAft>
                          <a:spcPts val="0"/>
                        </a:spcAft>
                      </a:pPr>
                      <a:r>
                        <a:rPr lang="en-US" sz="2400" dirty="0" err="1">
                          <a:effectLst/>
                        </a:rPr>
                        <a:t>Abl</a:t>
                      </a:r>
                      <a:r>
                        <a:rPr lang="en-US" sz="2400" dirty="0">
                          <a:effectLst/>
                        </a:rPr>
                        <a:t>: </a:t>
                      </a:r>
                      <a:r>
                        <a:rPr lang="en-US" sz="2400" dirty="0" err="1">
                          <a:effectLst/>
                        </a:rPr>
                        <a:t>Xuất</a:t>
                      </a:r>
                      <a:r>
                        <a:rPr lang="en-US" sz="2400" dirty="0">
                          <a:effectLst/>
                        </a:rPr>
                        <a:t> </a:t>
                      </a:r>
                      <a:r>
                        <a:rPr lang="en-US" sz="2400" dirty="0" err="1">
                          <a:effectLst/>
                        </a:rPr>
                        <a:t>xử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835648322"/>
                  </a:ext>
                </a:extLst>
              </a:tr>
              <a:tr h="187325">
                <a:tc>
                  <a:txBody>
                    <a:bodyPr/>
                    <a:lstStyle/>
                    <a:p>
                      <a:pPr marL="0" marR="0">
                        <a:spcBef>
                          <a:spcPts val="0"/>
                        </a:spcBef>
                        <a:spcAft>
                          <a:spcPts val="0"/>
                        </a:spcAft>
                      </a:pPr>
                      <a:r>
                        <a:rPr lang="en-US" sz="2400" dirty="0">
                          <a:effectLst/>
                        </a:rPr>
                        <a:t>Loc: </a:t>
                      </a:r>
                      <a:r>
                        <a:rPr lang="en-US" sz="2400" dirty="0" err="1">
                          <a:effectLst/>
                        </a:rPr>
                        <a:t>Vị</a:t>
                      </a:r>
                      <a:r>
                        <a:rPr lang="en-US" sz="2400" dirty="0">
                          <a:effectLst/>
                        </a:rPr>
                        <a:t> </a:t>
                      </a:r>
                      <a:r>
                        <a:rPr lang="en-US" sz="2400" dirty="0" err="1">
                          <a:effectLst/>
                        </a:rPr>
                        <a:t>trí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400">
                          <a:effectLst/>
                        </a:rPr>
                        <a:t>Ekesu </a:t>
                      </a:r>
                      <a:endParaRPr lang="en-US" sz="24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a:txBody>
                    <a:bodyPr/>
                    <a:lstStyle/>
                    <a:p>
                      <a:pPr marL="0" marR="0" algn="ctr">
                        <a:spcBef>
                          <a:spcPts val="0"/>
                        </a:spcBef>
                        <a:spcAft>
                          <a:spcPts val="0"/>
                        </a:spcAft>
                      </a:pPr>
                      <a:r>
                        <a:rPr lang="en-US" sz="2400" dirty="0" err="1">
                          <a:effectLst/>
                        </a:rPr>
                        <a:t>Ekāsu</a:t>
                      </a:r>
                      <a:r>
                        <a:rPr lang="en-US" sz="2400" dirty="0">
                          <a:effectLst/>
                        </a:rPr>
                        <a:t> </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964607955"/>
                  </a:ext>
                </a:extLst>
              </a:tr>
            </a:tbl>
          </a:graphicData>
        </a:graphic>
      </p:graphicFrame>
    </p:spTree>
    <p:extLst>
      <p:ext uri="{BB962C8B-B14F-4D97-AF65-F5344CB8AC3E}">
        <p14:creationId xmlns:p14="http://schemas.microsoft.com/office/powerpoint/2010/main" val="137620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 TI - BA </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3" name="Table 2">
            <a:extLst>
              <a:ext uri="{FF2B5EF4-FFF2-40B4-BE49-F238E27FC236}">
                <a16:creationId xmlns:a16="http://schemas.microsoft.com/office/drawing/2014/main" id="{8C7DBB2E-F454-4860-941E-55446A92D6A7}"/>
              </a:ext>
            </a:extLst>
          </p:cNvPr>
          <p:cNvGraphicFramePr>
            <a:graphicFrameLocks noGrp="1"/>
          </p:cNvGraphicFramePr>
          <p:nvPr>
            <p:extLst>
              <p:ext uri="{D42A27DB-BD31-4B8C-83A1-F6EECF244321}">
                <p14:modId xmlns:p14="http://schemas.microsoft.com/office/powerpoint/2010/main" val="304044078"/>
              </p:ext>
            </p:extLst>
          </p:nvPr>
        </p:nvGraphicFramePr>
        <p:xfrm>
          <a:off x="838200" y="1841024"/>
          <a:ext cx="10515601" cy="4815840"/>
        </p:xfrm>
        <a:graphic>
          <a:graphicData uri="http://schemas.openxmlformats.org/drawingml/2006/table">
            <a:tbl>
              <a:tblPr firstRow="1" firstCol="1" bandRow="1">
                <a:tableStyleId>{F5AB1C69-6EDB-4FF4-983F-18BD219EF322}</a:tableStyleId>
              </a:tblPr>
              <a:tblGrid>
                <a:gridCol w="3308822">
                  <a:extLst>
                    <a:ext uri="{9D8B030D-6E8A-4147-A177-3AD203B41FA5}">
                      <a16:colId xmlns:a16="http://schemas.microsoft.com/office/drawing/2014/main" val="3733118306"/>
                    </a:ext>
                  </a:extLst>
                </a:gridCol>
                <a:gridCol w="2407133">
                  <a:extLst>
                    <a:ext uri="{9D8B030D-6E8A-4147-A177-3AD203B41FA5}">
                      <a16:colId xmlns:a16="http://schemas.microsoft.com/office/drawing/2014/main" val="1870762534"/>
                    </a:ext>
                  </a:extLst>
                </a:gridCol>
                <a:gridCol w="2409380">
                  <a:extLst>
                    <a:ext uri="{9D8B030D-6E8A-4147-A177-3AD203B41FA5}">
                      <a16:colId xmlns:a16="http://schemas.microsoft.com/office/drawing/2014/main" val="1958040266"/>
                    </a:ext>
                  </a:extLst>
                </a:gridCol>
                <a:gridCol w="2390266">
                  <a:extLst>
                    <a:ext uri="{9D8B030D-6E8A-4147-A177-3AD203B41FA5}">
                      <a16:colId xmlns:a16="http://schemas.microsoft.com/office/drawing/2014/main" val="4243117111"/>
                    </a:ext>
                  </a:extLst>
                </a:gridCol>
              </a:tblGrid>
              <a:tr h="187325">
                <a:tc gridSpan="4">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nhiều</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37491465"/>
                  </a:ext>
                </a:extLst>
              </a:tr>
              <a:tr h="187325">
                <a:tc>
                  <a:txBody>
                    <a:bodyPr/>
                    <a:lstStyle/>
                    <a:p>
                      <a:pPr marL="0" marR="0">
                        <a:spcBef>
                          <a:spcPts val="0"/>
                        </a:spcBef>
                        <a:spcAft>
                          <a:spcPts val="0"/>
                        </a:spcAft>
                      </a:pPr>
                      <a:r>
                        <a:rPr lang="en-US" sz="3600" dirty="0">
                          <a:effectLst/>
                        </a:rPr>
                        <a:t> </a:t>
                      </a:r>
                      <a:endParaRPr lang="en-US" sz="36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400">
                          <a:effectLst/>
                        </a:rPr>
                        <a:t>Nam tính</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Trung tính </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Nữ tính</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645677896"/>
                  </a:ext>
                </a:extLst>
              </a:tr>
              <a:tr h="304165">
                <a:tc>
                  <a:txBody>
                    <a:bodyPr/>
                    <a:lstStyle/>
                    <a:p>
                      <a:pPr marL="0" marR="0">
                        <a:spcBef>
                          <a:spcPts val="0"/>
                        </a:spcBef>
                        <a:spcAft>
                          <a:spcPts val="0"/>
                        </a:spcAft>
                      </a:pPr>
                      <a:r>
                        <a:rPr lang="en-US" sz="2400" dirty="0">
                          <a:effectLst/>
                        </a:rPr>
                        <a:t>Nom - Acc</a:t>
                      </a:r>
                    </a:p>
                    <a:p>
                      <a:pPr marL="0" marR="0">
                        <a:spcBef>
                          <a:spcPts val="0"/>
                        </a:spcBef>
                        <a:spcAft>
                          <a:spcPts val="0"/>
                        </a:spcAft>
                      </a:pPr>
                      <a:r>
                        <a:rPr lang="en-US" sz="2400" dirty="0" err="1">
                          <a:effectLst/>
                        </a:rPr>
                        <a:t>Chủ</a:t>
                      </a:r>
                      <a:r>
                        <a:rPr lang="en-US" sz="2400" dirty="0">
                          <a:effectLst/>
                        </a:rPr>
                        <a:t> </a:t>
                      </a:r>
                      <a:r>
                        <a:rPr lang="en-US" sz="2400" dirty="0" err="1">
                          <a:effectLst/>
                        </a:rPr>
                        <a:t>cách</a:t>
                      </a:r>
                      <a:r>
                        <a:rPr lang="en-US" sz="2400" dirty="0">
                          <a:effectLst/>
                        </a:rPr>
                        <a:t> -Trực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a:effectLst/>
                        </a:rPr>
                        <a:t>tayo</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tīṇi</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tisso</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600357526"/>
                  </a:ext>
                </a:extLst>
              </a:tr>
              <a:tr h="304165">
                <a:tc>
                  <a:txBody>
                    <a:bodyPr/>
                    <a:lstStyle/>
                    <a:p>
                      <a:pPr marL="0" marR="0">
                        <a:spcBef>
                          <a:spcPts val="0"/>
                        </a:spcBef>
                        <a:spcAft>
                          <a:spcPts val="0"/>
                        </a:spcAft>
                      </a:pPr>
                      <a:r>
                        <a:rPr lang="en-US" sz="2400" dirty="0">
                          <a:effectLst/>
                        </a:rPr>
                        <a:t>Gen - </a:t>
                      </a:r>
                      <a:r>
                        <a:rPr lang="en-US" sz="2400" dirty="0" err="1">
                          <a:effectLst/>
                        </a:rPr>
                        <a:t>Dat</a:t>
                      </a:r>
                      <a:endParaRPr lang="en-US" sz="2400" dirty="0">
                        <a:effectLst/>
                      </a:endParaRPr>
                    </a:p>
                    <a:p>
                      <a:pPr marL="0" marR="0">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r>
                        <a:rPr lang="en-US" sz="2400" dirty="0">
                          <a:effectLst/>
                        </a:rPr>
                        <a:t> -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400" dirty="0" err="1">
                          <a:effectLst/>
                        </a:rPr>
                        <a:t>Tiṇṇaṃ</a:t>
                      </a:r>
                      <a:r>
                        <a:rPr lang="en-US" sz="2400" dirty="0">
                          <a:effectLst/>
                        </a:rPr>
                        <a:t> / </a:t>
                      </a:r>
                      <a:r>
                        <a:rPr lang="en-US" sz="2400" dirty="0" err="1">
                          <a:effectLst/>
                        </a:rPr>
                        <a:t>tiṇṇannaṃ</a:t>
                      </a:r>
                      <a:r>
                        <a:rPr lang="en-US" sz="2400" dirty="0">
                          <a:effectLst/>
                        </a:rPr>
                        <a:t> </a:t>
                      </a:r>
                      <a:endParaRPr lang="en-US" sz="2400" dirty="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a:txBody>
                    <a:bodyPr/>
                    <a:lstStyle/>
                    <a:p>
                      <a:pPr marL="0" marR="0" algn="ctr">
                        <a:spcBef>
                          <a:spcPts val="0"/>
                        </a:spcBef>
                        <a:spcAft>
                          <a:spcPts val="0"/>
                        </a:spcAft>
                      </a:pPr>
                      <a:r>
                        <a:rPr lang="en-US" sz="2400">
                          <a:effectLst/>
                        </a:rPr>
                        <a:t>tissannaṃ</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617663410"/>
                  </a:ext>
                </a:extLst>
              </a:tr>
              <a:tr h="304165">
                <a:tc>
                  <a:txBody>
                    <a:bodyPr/>
                    <a:lstStyle/>
                    <a:p>
                      <a:pPr marL="0" marR="0">
                        <a:spcBef>
                          <a:spcPts val="0"/>
                        </a:spcBef>
                        <a:spcAft>
                          <a:spcPts val="0"/>
                        </a:spcAft>
                      </a:pPr>
                      <a:r>
                        <a:rPr lang="en-US" sz="2400" dirty="0">
                          <a:effectLst/>
                        </a:rPr>
                        <a:t>Inst - </a:t>
                      </a:r>
                      <a:r>
                        <a:rPr lang="en-US" sz="2400" dirty="0" err="1">
                          <a:effectLst/>
                        </a:rPr>
                        <a:t>Abl</a:t>
                      </a:r>
                      <a:endParaRPr lang="en-US" sz="2400" dirty="0">
                        <a:effectLst/>
                      </a:endParaRPr>
                    </a:p>
                    <a:p>
                      <a:pPr marL="0" marR="0">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r>
                        <a:rPr lang="en-US" sz="2400" dirty="0">
                          <a:effectLst/>
                        </a:rPr>
                        <a:t> - </a:t>
                      </a:r>
                      <a:r>
                        <a:rPr lang="en-US" sz="2400" dirty="0" err="1">
                          <a:effectLst/>
                        </a:rPr>
                        <a:t>Xuất</a:t>
                      </a:r>
                      <a:r>
                        <a:rPr lang="en-US" sz="2400" dirty="0">
                          <a:effectLst/>
                        </a:rPr>
                        <a:t> ứ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3">
                  <a:txBody>
                    <a:bodyPr/>
                    <a:lstStyle/>
                    <a:p>
                      <a:pPr marL="0" marR="0" algn="ctr">
                        <a:spcBef>
                          <a:spcPts val="0"/>
                        </a:spcBef>
                        <a:spcAft>
                          <a:spcPts val="0"/>
                        </a:spcAft>
                      </a:pPr>
                      <a:r>
                        <a:rPr lang="en-US" sz="2400">
                          <a:effectLst/>
                        </a:rPr>
                        <a:t>Tīhi / tībhi</a:t>
                      </a:r>
                      <a:endParaRPr lang="en-US" sz="24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8415574"/>
                  </a:ext>
                </a:extLst>
              </a:tr>
              <a:tr h="187325">
                <a:tc>
                  <a:txBody>
                    <a:bodyPr/>
                    <a:lstStyle/>
                    <a:p>
                      <a:pPr marL="0" marR="0">
                        <a:spcBef>
                          <a:spcPts val="0"/>
                        </a:spcBef>
                        <a:spcAft>
                          <a:spcPts val="0"/>
                        </a:spcAft>
                      </a:pPr>
                      <a:r>
                        <a:rPr lang="en-US" sz="2400" dirty="0">
                          <a:effectLst/>
                        </a:rPr>
                        <a:t>Loc: </a:t>
                      </a:r>
                      <a:r>
                        <a:rPr lang="en-US" sz="2400" dirty="0" err="1">
                          <a:effectLst/>
                        </a:rPr>
                        <a:t>Vị</a:t>
                      </a:r>
                      <a:r>
                        <a:rPr lang="en-US" sz="2400" dirty="0">
                          <a:effectLst/>
                        </a:rPr>
                        <a:t> </a:t>
                      </a:r>
                      <a:r>
                        <a:rPr lang="en-US" sz="2400" dirty="0" err="1">
                          <a:effectLst/>
                        </a:rPr>
                        <a:t>trí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3">
                  <a:txBody>
                    <a:bodyPr/>
                    <a:lstStyle/>
                    <a:p>
                      <a:pPr marL="0" marR="0" algn="ctr">
                        <a:spcBef>
                          <a:spcPts val="0"/>
                        </a:spcBef>
                        <a:spcAft>
                          <a:spcPts val="0"/>
                        </a:spcAft>
                      </a:pPr>
                      <a:r>
                        <a:rPr lang="en-US" sz="2400" dirty="0" err="1">
                          <a:effectLst/>
                        </a:rPr>
                        <a:t>Tīsu</a:t>
                      </a:r>
                      <a:endParaRPr lang="en-US" sz="2400" dirty="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7557289"/>
                  </a:ext>
                </a:extLst>
              </a:tr>
            </a:tbl>
          </a:graphicData>
        </a:graphic>
      </p:graphicFrame>
    </p:spTree>
    <p:extLst>
      <p:ext uri="{BB962C8B-B14F-4D97-AF65-F5344CB8AC3E}">
        <p14:creationId xmlns:p14="http://schemas.microsoft.com/office/powerpoint/2010/main" val="18131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86BC-6B62-4ED2-865A-BFE3476CC7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0E09F-7274-4B19-97E9-EA37440E62B0}"/>
              </a:ext>
            </a:extLst>
          </p:cNvPr>
          <p:cNvSpPr>
            <a:spLocks noGrp="1"/>
          </p:cNvSpPr>
          <p:nvPr>
            <p:ph idx="1"/>
          </p:nvPr>
        </p:nvSpPr>
        <p:spPr/>
        <p:txBody>
          <a:bodyPr>
            <a:normAutofit fontScale="85000" lnSpcReduction="20000"/>
          </a:bodyPr>
          <a:lstStyle/>
          <a:p>
            <a:r>
              <a:rPr lang="en-US" dirty="0" err="1"/>
              <a:t>Một</a:t>
            </a:r>
            <a:r>
              <a:rPr lang="en-US" dirty="0"/>
              <a:t> </a:t>
            </a:r>
            <a:r>
              <a:rPr lang="en-US" dirty="0" err="1"/>
              <a:t>vài</a:t>
            </a:r>
            <a:r>
              <a:rPr lang="en-US" dirty="0"/>
              <a:t> </a:t>
            </a:r>
            <a:r>
              <a:rPr lang="en-US" dirty="0" err="1"/>
              <a:t>dạng</a:t>
            </a:r>
            <a:r>
              <a:rPr lang="en-US" dirty="0"/>
              <a:t> </a:t>
            </a:r>
            <a:r>
              <a:rPr lang="en-US" dirty="0" err="1"/>
              <a:t>biến</a:t>
            </a:r>
            <a:r>
              <a:rPr lang="en-US" dirty="0"/>
              <a:t> </a:t>
            </a:r>
            <a:r>
              <a:rPr lang="en-US" dirty="0" err="1"/>
              <a:t>cách</a:t>
            </a:r>
            <a:r>
              <a:rPr lang="en-US" dirty="0"/>
              <a:t> </a:t>
            </a:r>
            <a:r>
              <a:rPr lang="en-US" dirty="0" err="1"/>
              <a:t>của</a:t>
            </a:r>
            <a:r>
              <a:rPr lang="en-US" dirty="0"/>
              <a:t> Ima (</a:t>
            </a:r>
            <a:r>
              <a:rPr lang="en-US" dirty="0" err="1"/>
              <a:t>ayaṃ</a:t>
            </a:r>
            <a:r>
              <a:rPr lang="en-US" dirty="0"/>
              <a:t>) </a:t>
            </a:r>
            <a:r>
              <a:rPr lang="en-US" dirty="0" err="1"/>
              <a:t>đã</a:t>
            </a:r>
            <a:r>
              <a:rPr lang="en-US" dirty="0"/>
              <a:t> </a:t>
            </a:r>
            <a:r>
              <a:rPr lang="en-US" dirty="0" err="1"/>
              <a:t>được</a:t>
            </a:r>
            <a:r>
              <a:rPr lang="en-US" dirty="0"/>
              <a:t> </a:t>
            </a:r>
            <a:r>
              <a:rPr lang="en-US" dirty="0" err="1"/>
              <a:t>cho</a:t>
            </a:r>
            <a:r>
              <a:rPr lang="en-US" dirty="0"/>
              <a:t> ở </a:t>
            </a:r>
            <a:r>
              <a:rPr lang="en-US" dirty="0" err="1"/>
              <a:t>bài</a:t>
            </a:r>
            <a:r>
              <a:rPr lang="en-US" dirty="0"/>
              <a:t> II, </a:t>
            </a:r>
            <a:r>
              <a:rPr lang="en-US" dirty="0" err="1"/>
              <a:t>mục</a:t>
            </a:r>
            <a:r>
              <a:rPr lang="en-US" dirty="0"/>
              <a:t> 2.14. </a:t>
            </a:r>
            <a:br>
              <a:rPr lang="en-US" dirty="0"/>
            </a:br>
            <a:r>
              <a:rPr lang="en-US" dirty="0" err="1"/>
              <a:t>Toàn</a:t>
            </a:r>
            <a:r>
              <a:rPr lang="en-US" dirty="0"/>
              <a:t> </a:t>
            </a:r>
            <a:r>
              <a:rPr lang="en-US" dirty="0" err="1"/>
              <a:t>bộ</a:t>
            </a:r>
            <a:r>
              <a:rPr lang="en-US" dirty="0"/>
              <a:t> </a:t>
            </a:r>
            <a:r>
              <a:rPr lang="en-US" dirty="0" err="1"/>
              <a:t>các</a:t>
            </a:r>
            <a:r>
              <a:rPr lang="en-US" dirty="0"/>
              <a:t> </a:t>
            </a:r>
            <a:r>
              <a:rPr lang="en-US" dirty="0" err="1"/>
              <a:t>dạng</a:t>
            </a:r>
            <a:r>
              <a:rPr lang="en-US" dirty="0"/>
              <a:t> </a:t>
            </a:r>
            <a:r>
              <a:rPr lang="en-US" dirty="0" err="1"/>
              <a:t>biến</a:t>
            </a:r>
            <a:r>
              <a:rPr lang="en-US" dirty="0"/>
              <a:t> </a:t>
            </a:r>
            <a:r>
              <a:rPr lang="en-US" dirty="0" err="1"/>
              <a:t>cách</a:t>
            </a:r>
            <a:r>
              <a:rPr lang="en-US" dirty="0"/>
              <a:t> </a:t>
            </a:r>
            <a:r>
              <a:rPr lang="en-US" dirty="0" err="1"/>
              <a:t>của</a:t>
            </a:r>
            <a:r>
              <a:rPr lang="en-US" dirty="0"/>
              <a:t> </a:t>
            </a:r>
            <a:r>
              <a:rPr lang="en-US" dirty="0" err="1"/>
              <a:t>nó</a:t>
            </a:r>
            <a:r>
              <a:rPr lang="en-US" dirty="0"/>
              <a:t> </a:t>
            </a:r>
            <a:r>
              <a:rPr lang="en-US" dirty="0" err="1"/>
              <a:t>như</a:t>
            </a:r>
            <a:r>
              <a:rPr lang="en-US" dirty="0"/>
              <a:t> </a:t>
            </a:r>
            <a:r>
              <a:rPr lang="en-US" dirty="0" err="1"/>
              <a:t>sau</a:t>
            </a:r>
            <a:r>
              <a:rPr lang="en-US" dirty="0"/>
              <a:t>:</a:t>
            </a:r>
          </a:p>
        </p:txBody>
      </p:sp>
      <p:graphicFrame>
        <p:nvGraphicFramePr>
          <p:cNvPr id="8" name="Content Placeholder 7">
            <a:extLst>
              <a:ext uri="{FF2B5EF4-FFF2-40B4-BE49-F238E27FC236}">
                <a16:creationId xmlns:a16="http://schemas.microsoft.com/office/drawing/2014/main" id="{ABD946DD-647F-4646-8053-A91146B7C088}"/>
              </a:ext>
            </a:extLst>
          </p:cNvPr>
          <p:cNvGraphicFramePr>
            <a:graphicFrameLocks noGrp="1"/>
          </p:cNvGraphicFramePr>
          <p:nvPr>
            <p:ph idx="10"/>
            <p:extLst>
              <p:ext uri="{D42A27DB-BD31-4B8C-83A1-F6EECF244321}">
                <p14:modId xmlns:p14="http://schemas.microsoft.com/office/powerpoint/2010/main" val="1486909731"/>
              </p:ext>
            </p:extLst>
          </p:nvPr>
        </p:nvGraphicFramePr>
        <p:xfrm>
          <a:off x="2639615" y="2167400"/>
          <a:ext cx="9217024" cy="4423380"/>
        </p:xfrm>
        <a:graphic>
          <a:graphicData uri="http://schemas.openxmlformats.org/drawingml/2006/table">
            <a:tbl>
              <a:tblPr firstRow="1" firstCol="1" bandRow="1">
                <a:tableStyleId>{F5AB1C69-6EDB-4FF4-983F-18BD219EF322}</a:tableStyleId>
              </a:tblPr>
              <a:tblGrid>
                <a:gridCol w="2304256">
                  <a:extLst>
                    <a:ext uri="{9D8B030D-6E8A-4147-A177-3AD203B41FA5}">
                      <a16:colId xmlns:a16="http://schemas.microsoft.com/office/drawing/2014/main" val="2737221138"/>
                    </a:ext>
                  </a:extLst>
                </a:gridCol>
                <a:gridCol w="2304256">
                  <a:extLst>
                    <a:ext uri="{9D8B030D-6E8A-4147-A177-3AD203B41FA5}">
                      <a16:colId xmlns:a16="http://schemas.microsoft.com/office/drawing/2014/main" val="2220541826"/>
                    </a:ext>
                  </a:extLst>
                </a:gridCol>
                <a:gridCol w="2304256">
                  <a:extLst>
                    <a:ext uri="{9D8B030D-6E8A-4147-A177-3AD203B41FA5}">
                      <a16:colId xmlns:a16="http://schemas.microsoft.com/office/drawing/2014/main" val="393755690"/>
                    </a:ext>
                  </a:extLst>
                </a:gridCol>
                <a:gridCol w="2304256">
                  <a:extLst>
                    <a:ext uri="{9D8B030D-6E8A-4147-A177-3AD203B41FA5}">
                      <a16:colId xmlns:a16="http://schemas.microsoft.com/office/drawing/2014/main" val="976921848"/>
                    </a:ext>
                  </a:extLst>
                </a:gridCol>
              </a:tblGrid>
              <a:tr h="442590">
                <a:tc gridSpan="4">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ít</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6799835"/>
                  </a:ext>
                </a:extLst>
              </a:tr>
              <a:tr h="495702">
                <a:tc>
                  <a:txBody>
                    <a:bodyPr/>
                    <a:lstStyle/>
                    <a:p>
                      <a:pPr marL="0" marR="0">
                        <a:spcBef>
                          <a:spcPts val="0"/>
                        </a:spcBef>
                        <a:spcAft>
                          <a:spcPts val="0"/>
                        </a:spcAft>
                      </a:pPr>
                      <a:r>
                        <a:rPr lang="en-US" sz="3200" dirty="0">
                          <a:effectLst/>
                        </a:rPr>
                        <a:t> </a:t>
                      </a:r>
                      <a:endParaRPr lang="en-US" sz="32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000">
                          <a:effectLst/>
                        </a:rPr>
                        <a:t>Nam tính</a:t>
                      </a:r>
                      <a:endParaRPr lang="en-US" sz="20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000">
                          <a:effectLst/>
                        </a:rPr>
                        <a:t>Trung tính</a:t>
                      </a:r>
                      <a:endParaRPr lang="en-US" sz="20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000">
                          <a:effectLst/>
                        </a:rPr>
                        <a:t>Nữ tính</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4152618965"/>
                  </a:ext>
                </a:extLst>
              </a:tr>
              <a:tr h="442590">
                <a:tc>
                  <a:txBody>
                    <a:bodyPr/>
                    <a:lstStyle/>
                    <a:p>
                      <a:pPr marL="0" marR="0">
                        <a:spcBef>
                          <a:spcPts val="0"/>
                        </a:spcBef>
                        <a:spcAft>
                          <a:spcPts val="0"/>
                        </a:spcAft>
                      </a:pPr>
                      <a:r>
                        <a:rPr lang="en-US" sz="2000" dirty="0">
                          <a:effectLst/>
                        </a:rPr>
                        <a:t>Nom: </a:t>
                      </a:r>
                      <a:r>
                        <a:rPr lang="en-US" sz="2000" dirty="0" err="1">
                          <a:effectLst/>
                        </a:rPr>
                        <a:t>Chủ</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000" dirty="0" err="1">
                          <a:effectLst/>
                        </a:rPr>
                        <a:t>ayaṃ</a:t>
                      </a:r>
                      <a:endParaRPr lang="en-US" sz="2000" dirty="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2000">
                          <a:effectLst/>
                        </a:rPr>
                        <a:t>imaṃ</a:t>
                      </a:r>
                    </a:p>
                    <a:p>
                      <a:pPr marL="0" marR="0" algn="ctr">
                        <a:spcBef>
                          <a:spcPts val="0"/>
                        </a:spcBef>
                        <a:spcAft>
                          <a:spcPts val="0"/>
                        </a:spcAft>
                      </a:pPr>
                      <a:r>
                        <a:rPr lang="en-US" sz="2000">
                          <a:effectLst/>
                        </a:rPr>
                        <a:t>Idaṃ</a:t>
                      </a:r>
                      <a:endParaRPr lang="en-US" sz="20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000">
                          <a:effectLst/>
                        </a:rPr>
                        <a:t>ayaṃ</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857725523"/>
                  </a:ext>
                </a:extLst>
              </a:tr>
              <a:tr h="442590">
                <a:tc>
                  <a:txBody>
                    <a:bodyPr/>
                    <a:lstStyle/>
                    <a:p>
                      <a:pPr marL="0" marR="0">
                        <a:spcBef>
                          <a:spcPts val="0"/>
                        </a:spcBef>
                        <a:spcAft>
                          <a:spcPts val="0"/>
                        </a:spcAft>
                      </a:pPr>
                      <a:r>
                        <a:rPr lang="en-US" sz="2000" dirty="0">
                          <a:effectLst/>
                        </a:rPr>
                        <a:t>Acc: Trực </a:t>
                      </a:r>
                      <a:r>
                        <a:rPr lang="en-US" sz="2000" dirty="0" err="1">
                          <a:effectLst/>
                        </a:rPr>
                        <a:t>bổ</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000">
                          <a:effectLst/>
                        </a:rPr>
                        <a:t>imaṃ</a:t>
                      </a:r>
                      <a:endParaRPr lang="en-US" sz="2000">
                        <a:solidFill>
                          <a:srgbClr val="000000"/>
                        </a:solidFill>
                        <a:effectLst/>
                        <a:latin typeface="Helvetica Neue"/>
                        <a:ea typeface="Helvetica Neue"/>
                        <a:cs typeface="Helvetica Neue"/>
                      </a:endParaRPr>
                    </a:p>
                  </a:txBody>
                  <a:tcPr marL="50800" marR="50800" marT="50800" marB="50800" anchor="ctr"/>
                </a:tc>
                <a:tc vMerge="1">
                  <a:txBody>
                    <a:bodyPr/>
                    <a:lstStyle/>
                    <a:p>
                      <a:endParaRPr lang="en-US"/>
                    </a:p>
                  </a:txBody>
                  <a:tcPr/>
                </a:tc>
                <a:tc>
                  <a:txBody>
                    <a:bodyPr/>
                    <a:lstStyle/>
                    <a:p>
                      <a:pPr marL="0" marR="0" algn="ctr">
                        <a:spcBef>
                          <a:spcPts val="0"/>
                        </a:spcBef>
                        <a:spcAft>
                          <a:spcPts val="0"/>
                        </a:spcAft>
                      </a:pPr>
                      <a:r>
                        <a:rPr lang="en-US" sz="2000">
                          <a:effectLst/>
                        </a:rPr>
                        <a:t>imaṃ</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114993060"/>
                  </a:ext>
                </a:extLst>
              </a:tr>
              <a:tr h="442590">
                <a:tc>
                  <a:txBody>
                    <a:bodyPr/>
                    <a:lstStyle/>
                    <a:p>
                      <a:pPr marL="0" marR="0">
                        <a:spcBef>
                          <a:spcPts val="0"/>
                        </a:spcBef>
                        <a:spcAft>
                          <a:spcPts val="0"/>
                        </a:spcAft>
                      </a:pPr>
                      <a:r>
                        <a:rPr lang="en-US" sz="2000" dirty="0">
                          <a:effectLst/>
                        </a:rPr>
                        <a:t>Gen: </a:t>
                      </a:r>
                      <a:r>
                        <a:rPr lang="en-US" sz="2000" dirty="0" err="1">
                          <a:effectLst/>
                        </a:rPr>
                        <a:t>Sở</a:t>
                      </a:r>
                      <a:r>
                        <a:rPr lang="en-US" sz="2000" dirty="0">
                          <a:effectLst/>
                        </a:rPr>
                        <a:t> </a:t>
                      </a:r>
                      <a:r>
                        <a:rPr lang="en-US" sz="2000" dirty="0" err="1">
                          <a:effectLst/>
                        </a:rPr>
                        <a:t>hữu</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gridSpan="2">
                  <a:txBody>
                    <a:bodyPr/>
                    <a:lstStyle/>
                    <a:p>
                      <a:pPr marL="0" marR="0" algn="ctr">
                        <a:spcBef>
                          <a:spcPts val="0"/>
                        </a:spcBef>
                        <a:spcAft>
                          <a:spcPts val="0"/>
                        </a:spcAft>
                      </a:pPr>
                      <a:r>
                        <a:rPr lang="en-US" sz="2000">
                          <a:effectLst/>
                        </a:rPr>
                        <a:t>Imassa / assa</a:t>
                      </a:r>
                      <a:endParaRPr lang="en-US" sz="2000">
                        <a:solidFill>
                          <a:srgbClr val="000000"/>
                        </a:solidFill>
                        <a:effectLst/>
                        <a:latin typeface="Helvetica Neue"/>
                        <a:ea typeface="Helvetica Neue"/>
                        <a:cs typeface="Helvetica Neue"/>
                      </a:endParaRPr>
                    </a:p>
                  </a:txBody>
                  <a:tcPr marL="50800" marR="50800" marT="50800" marB="50800" anchor="ctr"/>
                </a:tc>
                <a:tc rowSpan="2" hMerge="1">
                  <a:txBody>
                    <a:bodyPr/>
                    <a:lstStyle/>
                    <a:p>
                      <a:endParaRPr lang="en-US"/>
                    </a:p>
                  </a:txBody>
                  <a:tcPr/>
                </a:tc>
                <a:tc rowSpan="2">
                  <a:txBody>
                    <a:bodyPr/>
                    <a:lstStyle/>
                    <a:p>
                      <a:pPr marL="0" marR="0" algn="ctr">
                        <a:spcBef>
                          <a:spcPts val="0"/>
                        </a:spcBef>
                        <a:spcAft>
                          <a:spcPts val="0"/>
                        </a:spcAft>
                      </a:pPr>
                      <a:r>
                        <a:rPr lang="en-US" sz="2000">
                          <a:effectLst/>
                        </a:rPr>
                        <a:t>Imissā(ya)</a:t>
                      </a:r>
                    </a:p>
                    <a:p>
                      <a:pPr marL="0" marR="0" algn="ctr">
                        <a:spcBef>
                          <a:spcPts val="0"/>
                        </a:spcBef>
                        <a:spcAft>
                          <a:spcPts val="0"/>
                        </a:spcAft>
                      </a:pPr>
                      <a:r>
                        <a:rPr lang="en-US" sz="2000">
                          <a:effectLst/>
                        </a:rPr>
                        <a:t>Imāya / assā(ya)</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405467061"/>
                  </a:ext>
                </a:extLst>
              </a:tr>
              <a:tr h="442590">
                <a:tc>
                  <a:txBody>
                    <a:bodyPr/>
                    <a:lstStyle/>
                    <a:p>
                      <a:pPr marL="0" marR="0">
                        <a:spcBef>
                          <a:spcPts val="0"/>
                        </a:spcBef>
                        <a:spcAft>
                          <a:spcPts val="0"/>
                        </a:spcAft>
                      </a:pPr>
                      <a:r>
                        <a:rPr lang="en-US" sz="2000" dirty="0" err="1">
                          <a:effectLst/>
                        </a:rPr>
                        <a:t>Dat</a:t>
                      </a:r>
                      <a:r>
                        <a:rPr lang="en-US" sz="2000" dirty="0">
                          <a:effectLst/>
                        </a:rPr>
                        <a:t>: </a:t>
                      </a:r>
                      <a:r>
                        <a:rPr lang="en-US" sz="2000" dirty="0" err="1">
                          <a:effectLst/>
                        </a:rPr>
                        <a:t>Gián</a:t>
                      </a:r>
                      <a:r>
                        <a:rPr lang="en-US" sz="2000" dirty="0">
                          <a:effectLst/>
                        </a:rPr>
                        <a:t> </a:t>
                      </a:r>
                      <a:r>
                        <a:rPr lang="en-US" sz="2000" dirty="0" err="1">
                          <a:effectLst/>
                        </a:rPr>
                        <a:t>bổ</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685334670"/>
                  </a:ext>
                </a:extLst>
              </a:tr>
              <a:tr h="442590">
                <a:tc>
                  <a:txBody>
                    <a:bodyPr/>
                    <a:lstStyle/>
                    <a:p>
                      <a:pPr marL="0" marR="0">
                        <a:spcBef>
                          <a:spcPts val="0"/>
                        </a:spcBef>
                        <a:spcAft>
                          <a:spcPts val="0"/>
                        </a:spcAft>
                      </a:pPr>
                      <a:r>
                        <a:rPr lang="en-US" sz="2000" dirty="0">
                          <a:effectLst/>
                        </a:rPr>
                        <a:t>Inst: </a:t>
                      </a:r>
                      <a:r>
                        <a:rPr lang="en-US" sz="2000" dirty="0" err="1">
                          <a:effectLst/>
                        </a:rPr>
                        <a:t>Dụng</a:t>
                      </a:r>
                      <a:r>
                        <a:rPr lang="en-US" sz="2000" dirty="0">
                          <a:effectLst/>
                        </a:rPr>
                        <a:t> </a:t>
                      </a:r>
                      <a:r>
                        <a:rPr lang="en-US" sz="2000" dirty="0" err="1">
                          <a:effectLst/>
                        </a:rPr>
                        <a:t>cụ</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000">
                          <a:effectLst/>
                        </a:rPr>
                        <a:t>Iminā / anena</a:t>
                      </a:r>
                      <a:endParaRPr lang="en-US" sz="20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rowSpan="2">
                  <a:txBody>
                    <a:bodyPr/>
                    <a:lstStyle/>
                    <a:p>
                      <a:pPr marL="0" marR="0" algn="ctr">
                        <a:spcBef>
                          <a:spcPts val="0"/>
                        </a:spcBef>
                        <a:spcAft>
                          <a:spcPts val="0"/>
                        </a:spcAft>
                      </a:pPr>
                      <a:r>
                        <a:rPr lang="en-US" sz="2000">
                          <a:effectLst/>
                        </a:rPr>
                        <a:t>Imāya</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404561983"/>
                  </a:ext>
                </a:extLst>
              </a:tr>
              <a:tr h="442590">
                <a:tc>
                  <a:txBody>
                    <a:bodyPr/>
                    <a:lstStyle/>
                    <a:p>
                      <a:pPr marL="0" marR="0">
                        <a:spcBef>
                          <a:spcPts val="0"/>
                        </a:spcBef>
                        <a:spcAft>
                          <a:spcPts val="0"/>
                        </a:spcAft>
                      </a:pPr>
                      <a:r>
                        <a:rPr lang="en-US" sz="2000" dirty="0" err="1">
                          <a:effectLst/>
                        </a:rPr>
                        <a:t>Abl</a:t>
                      </a:r>
                      <a:r>
                        <a:rPr lang="en-US" sz="2000" dirty="0">
                          <a:effectLst/>
                        </a:rPr>
                        <a:t>: </a:t>
                      </a:r>
                      <a:r>
                        <a:rPr lang="en-US" sz="2000" dirty="0" err="1">
                          <a:effectLst/>
                        </a:rPr>
                        <a:t>Xuất</a:t>
                      </a:r>
                      <a:r>
                        <a:rPr lang="en-US" sz="2000" dirty="0">
                          <a:effectLst/>
                        </a:rPr>
                        <a:t> </a:t>
                      </a:r>
                      <a:r>
                        <a:rPr lang="en-US" sz="2000" dirty="0" err="1">
                          <a:effectLst/>
                        </a:rPr>
                        <a:t>xử</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000">
                          <a:effectLst/>
                        </a:rPr>
                        <a:t>Imamhā / imasmā / asmā</a:t>
                      </a:r>
                      <a:endParaRPr lang="en-US" sz="20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347404556"/>
                  </a:ext>
                </a:extLst>
              </a:tr>
              <a:tr h="708145">
                <a:tc>
                  <a:txBody>
                    <a:bodyPr/>
                    <a:lstStyle/>
                    <a:p>
                      <a:pPr marL="0" marR="0">
                        <a:spcBef>
                          <a:spcPts val="0"/>
                        </a:spcBef>
                        <a:spcAft>
                          <a:spcPts val="0"/>
                        </a:spcAft>
                      </a:pPr>
                      <a:r>
                        <a:rPr lang="en-US" sz="2000" dirty="0">
                          <a:effectLst/>
                        </a:rPr>
                        <a:t>Loc: </a:t>
                      </a:r>
                      <a:r>
                        <a:rPr lang="en-US" sz="2000" dirty="0" err="1">
                          <a:effectLst/>
                        </a:rPr>
                        <a:t>Vị</a:t>
                      </a:r>
                      <a:r>
                        <a:rPr lang="en-US" sz="2000" dirty="0">
                          <a:effectLst/>
                        </a:rPr>
                        <a:t> </a:t>
                      </a:r>
                      <a:r>
                        <a:rPr lang="en-US" sz="2000" dirty="0" err="1">
                          <a:effectLst/>
                        </a:rPr>
                        <a:t>trí</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000">
                          <a:effectLst/>
                        </a:rPr>
                        <a:t>Imasmiṃ / imamhi / </a:t>
                      </a:r>
                    </a:p>
                    <a:p>
                      <a:pPr marL="0" marR="0" algn="ctr">
                        <a:spcBef>
                          <a:spcPts val="0"/>
                        </a:spcBef>
                        <a:spcAft>
                          <a:spcPts val="0"/>
                        </a:spcAft>
                      </a:pPr>
                      <a:r>
                        <a:rPr lang="en-US" sz="2000">
                          <a:effectLst/>
                        </a:rPr>
                        <a:t>asmiṃ</a:t>
                      </a:r>
                      <a:endParaRPr lang="en-US" sz="20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a:txBody>
                    <a:bodyPr/>
                    <a:lstStyle/>
                    <a:p>
                      <a:pPr marL="0" marR="0" algn="ctr">
                        <a:spcBef>
                          <a:spcPts val="0"/>
                        </a:spcBef>
                        <a:spcAft>
                          <a:spcPts val="0"/>
                        </a:spcAft>
                      </a:pPr>
                      <a:r>
                        <a:rPr lang="en-US" sz="2000" dirty="0" err="1">
                          <a:effectLst/>
                        </a:rPr>
                        <a:t>imissaṃ</a:t>
                      </a:r>
                      <a:r>
                        <a:rPr lang="en-US" sz="2000" dirty="0">
                          <a:effectLst/>
                        </a:rPr>
                        <a:t> / </a:t>
                      </a:r>
                      <a:r>
                        <a:rPr lang="en-US" sz="2000" dirty="0" err="1">
                          <a:effectLst/>
                        </a:rPr>
                        <a:t>imissā</a:t>
                      </a:r>
                      <a:endParaRPr lang="en-US" sz="2000" dirty="0">
                        <a:effectLst/>
                      </a:endParaRPr>
                    </a:p>
                    <a:p>
                      <a:pPr marL="0" marR="0" algn="ctr">
                        <a:spcBef>
                          <a:spcPts val="0"/>
                        </a:spcBef>
                        <a:spcAft>
                          <a:spcPts val="0"/>
                        </a:spcAft>
                      </a:pPr>
                      <a:r>
                        <a:rPr lang="en-US" sz="2000" dirty="0" err="1">
                          <a:effectLst/>
                        </a:rPr>
                        <a:t>imāyaṃ</a:t>
                      </a:r>
                      <a:r>
                        <a:rPr lang="en-US" sz="2000" dirty="0">
                          <a:effectLst/>
                        </a:rPr>
                        <a:t> / </a:t>
                      </a:r>
                      <a:r>
                        <a:rPr lang="en-US" sz="2000" dirty="0" err="1">
                          <a:effectLst/>
                        </a:rPr>
                        <a:t>assaṃ</a:t>
                      </a:r>
                      <a:endParaRPr lang="en-US" sz="20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360368546"/>
                  </a:ext>
                </a:extLst>
              </a:tr>
            </a:tbl>
          </a:graphicData>
        </a:graphic>
      </p:graphicFrame>
      <p:sp>
        <p:nvSpPr>
          <p:cNvPr id="5" name="Title 3">
            <a:extLst>
              <a:ext uri="{FF2B5EF4-FFF2-40B4-BE49-F238E27FC236}">
                <a16:creationId xmlns:a16="http://schemas.microsoft.com/office/drawing/2014/main" id="{9F7F8E5D-B50E-4565-9A9B-D613411773AB}"/>
              </a:ext>
            </a:extLst>
          </p:cNvPr>
          <p:cNvSpPr txBox="1">
            <a:spLocks/>
          </p:cNvSpPr>
          <p:nvPr/>
        </p:nvSpPr>
        <p:spPr>
          <a:xfrm>
            <a:off x="2159563" y="0"/>
            <a:ext cx="10032437" cy="1179288"/>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sz="3600" dirty="0">
                <a:solidFill>
                  <a:srgbClr val="FBC25D"/>
                </a:solidFill>
              </a:rPr>
              <a:t>5.	1.Dạng </a:t>
            </a:r>
            <a:r>
              <a:rPr lang="en-US" sz="3600" dirty="0" err="1">
                <a:solidFill>
                  <a:srgbClr val="FBC25D"/>
                </a:solidFill>
              </a:rPr>
              <a:t>biến</a:t>
            </a:r>
            <a:r>
              <a:rPr lang="en-US" sz="3600" dirty="0">
                <a:solidFill>
                  <a:srgbClr val="FBC25D"/>
                </a:solidFill>
              </a:rPr>
              <a:t> </a:t>
            </a:r>
            <a:r>
              <a:rPr lang="en-US" sz="3600" dirty="0" err="1">
                <a:solidFill>
                  <a:srgbClr val="FBC25D"/>
                </a:solidFill>
              </a:rPr>
              <a:t>cách</a:t>
            </a:r>
            <a:r>
              <a:rPr lang="en-US" sz="3600" dirty="0">
                <a:solidFill>
                  <a:srgbClr val="FBC25D"/>
                </a:solidFill>
              </a:rPr>
              <a:t> </a:t>
            </a:r>
            <a:r>
              <a:rPr lang="en-US" sz="3600" dirty="0" err="1">
                <a:solidFill>
                  <a:srgbClr val="FBC25D"/>
                </a:solidFill>
              </a:rPr>
              <a:t>của</a:t>
            </a:r>
            <a:r>
              <a:rPr lang="en-US" sz="3600" dirty="0">
                <a:solidFill>
                  <a:srgbClr val="FBC25D"/>
                </a:solidFill>
              </a:rPr>
              <a:t> IMA “</a:t>
            </a:r>
            <a:r>
              <a:rPr lang="en-US" sz="3600" dirty="0" err="1">
                <a:solidFill>
                  <a:srgbClr val="FBC25D"/>
                </a:solidFill>
              </a:rPr>
              <a:t>cái</a:t>
            </a:r>
            <a:r>
              <a:rPr lang="en-US" sz="3600" dirty="0">
                <a:solidFill>
                  <a:srgbClr val="FBC25D"/>
                </a:solidFill>
              </a:rPr>
              <a:t> </a:t>
            </a:r>
            <a:r>
              <a:rPr lang="en-US" sz="3600" dirty="0" err="1">
                <a:solidFill>
                  <a:srgbClr val="FBC25D"/>
                </a:solidFill>
              </a:rPr>
              <a:t>này</a:t>
            </a:r>
            <a:r>
              <a:rPr lang="en-US" sz="3600" dirty="0">
                <a:solidFill>
                  <a:srgbClr val="FBC25D"/>
                </a:solidFill>
              </a:rPr>
              <a:t>, </a:t>
            </a:r>
            <a:r>
              <a:rPr lang="en-US" sz="3600" dirty="0" err="1">
                <a:solidFill>
                  <a:srgbClr val="FBC25D"/>
                </a:solidFill>
              </a:rPr>
              <a:t>cái</a:t>
            </a:r>
            <a:r>
              <a:rPr lang="en-US" sz="3600" dirty="0">
                <a:solidFill>
                  <a:srgbClr val="FBC25D"/>
                </a:solidFill>
              </a:rPr>
              <a:t> </a:t>
            </a:r>
            <a:r>
              <a:rPr lang="en-US" sz="3600" dirty="0" err="1">
                <a:solidFill>
                  <a:srgbClr val="FBC25D"/>
                </a:solidFill>
              </a:rPr>
              <a:t>kia</a:t>
            </a:r>
            <a:r>
              <a:rPr lang="en-US" sz="3600" dirty="0">
                <a:solidFill>
                  <a:srgbClr val="FBC25D"/>
                </a:solidFill>
              </a:rPr>
              <a:t>”</a:t>
            </a:r>
          </a:p>
        </p:txBody>
      </p:sp>
      <p:pic>
        <p:nvPicPr>
          <p:cNvPr id="6" name="Picture 5" descr="A close up of a tree&#10;&#10;Description automatically generated">
            <a:extLst>
              <a:ext uri="{FF2B5EF4-FFF2-40B4-BE49-F238E27FC236}">
                <a16:creationId xmlns:a16="http://schemas.microsoft.com/office/drawing/2014/main" id="{CB35AF18-8088-4F36-BF2A-D774A0567F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7" name="Picture 6" descr="A close up of a rug&#10;&#10;Description automatically generated">
            <a:extLst>
              <a:ext uri="{FF2B5EF4-FFF2-40B4-BE49-F238E27FC236}">
                <a16:creationId xmlns:a16="http://schemas.microsoft.com/office/drawing/2014/main" id="{D56A14E7-F858-47F4-9747-AFFABB013AE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Tree>
    <p:extLst>
      <p:ext uri="{BB962C8B-B14F-4D97-AF65-F5344CB8AC3E}">
        <p14:creationId xmlns:p14="http://schemas.microsoft.com/office/powerpoint/2010/main" val="820746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 CATU – BỐN </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4" name="Table 3">
            <a:extLst>
              <a:ext uri="{FF2B5EF4-FFF2-40B4-BE49-F238E27FC236}">
                <a16:creationId xmlns:a16="http://schemas.microsoft.com/office/drawing/2014/main" id="{98275AF7-2568-4B4A-B528-5FB21B0D2D7F}"/>
              </a:ext>
            </a:extLst>
          </p:cNvPr>
          <p:cNvGraphicFramePr>
            <a:graphicFrameLocks noGrp="1"/>
          </p:cNvGraphicFramePr>
          <p:nvPr>
            <p:extLst>
              <p:ext uri="{D42A27DB-BD31-4B8C-83A1-F6EECF244321}">
                <p14:modId xmlns:p14="http://schemas.microsoft.com/office/powerpoint/2010/main" val="944202429"/>
              </p:ext>
            </p:extLst>
          </p:nvPr>
        </p:nvGraphicFramePr>
        <p:xfrm>
          <a:off x="838200" y="1863342"/>
          <a:ext cx="10515601" cy="4815840"/>
        </p:xfrm>
        <a:graphic>
          <a:graphicData uri="http://schemas.openxmlformats.org/drawingml/2006/table">
            <a:tbl>
              <a:tblPr firstRow="1" firstCol="1" bandRow="1">
                <a:tableStyleId>{F5AB1C69-6EDB-4FF4-983F-18BD219EF322}</a:tableStyleId>
              </a:tblPr>
              <a:tblGrid>
                <a:gridCol w="3308822">
                  <a:extLst>
                    <a:ext uri="{9D8B030D-6E8A-4147-A177-3AD203B41FA5}">
                      <a16:colId xmlns:a16="http://schemas.microsoft.com/office/drawing/2014/main" val="3703075269"/>
                    </a:ext>
                  </a:extLst>
                </a:gridCol>
                <a:gridCol w="2407133">
                  <a:extLst>
                    <a:ext uri="{9D8B030D-6E8A-4147-A177-3AD203B41FA5}">
                      <a16:colId xmlns:a16="http://schemas.microsoft.com/office/drawing/2014/main" val="3771951432"/>
                    </a:ext>
                  </a:extLst>
                </a:gridCol>
                <a:gridCol w="2409380">
                  <a:extLst>
                    <a:ext uri="{9D8B030D-6E8A-4147-A177-3AD203B41FA5}">
                      <a16:colId xmlns:a16="http://schemas.microsoft.com/office/drawing/2014/main" val="1352864021"/>
                    </a:ext>
                  </a:extLst>
                </a:gridCol>
                <a:gridCol w="2390266">
                  <a:extLst>
                    <a:ext uri="{9D8B030D-6E8A-4147-A177-3AD203B41FA5}">
                      <a16:colId xmlns:a16="http://schemas.microsoft.com/office/drawing/2014/main" val="1494895453"/>
                    </a:ext>
                  </a:extLst>
                </a:gridCol>
              </a:tblGrid>
              <a:tr h="187325">
                <a:tc gridSpan="4">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nhiều</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2400136"/>
                  </a:ext>
                </a:extLst>
              </a:tr>
              <a:tr h="187325">
                <a:tc>
                  <a:txBody>
                    <a:bodyPr/>
                    <a:lstStyle/>
                    <a:p>
                      <a:pPr marL="0" marR="0">
                        <a:spcBef>
                          <a:spcPts val="0"/>
                        </a:spcBef>
                        <a:spcAft>
                          <a:spcPts val="0"/>
                        </a:spcAft>
                      </a:pPr>
                      <a:r>
                        <a:rPr lang="en-US" sz="3600" dirty="0">
                          <a:effectLst/>
                        </a:rPr>
                        <a:t> </a:t>
                      </a:r>
                      <a:endParaRPr lang="en-US" sz="36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400" dirty="0">
                          <a:effectLst/>
                        </a:rPr>
                        <a:t>Nam </a:t>
                      </a:r>
                      <a:r>
                        <a:rPr lang="en-US" sz="2400" dirty="0" err="1">
                          <a:effectLst/>
                        </a:rPr>
                        <a:t>tính</a:t>
                      </a:r>
                      <a:endParaRPr lang="en-US" sz="2400" dirty="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Trung tính </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Nữ tính</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794440042"/>
                  </a:ext>
                </a:extLst>
              </a:tr>
              <a:tr h="304165">
                <a:tc>
                  <a:txBody>
                    <a:bodyPr/>
                    <a:lstStyle/>
                    <a:p>
                      <a:pPr marL="0" marR="0">
                        <a:spcBef>
                          <a:spcPts val="0"/>
                        </a:spcBef>
                        <a:spcAft>
                          <a:spcPts val="0"/>
                        </a:spcAft>
                      </a:pPr>
                      <a:r>
                        <a:rPr lang="en-US" sz="2400" dirty="0">
                          <a:effectLst/>
                        </a:rPr>
                        <a:t>Nom - Acc</a:t>
                      </a:r>
                    </a:p>
                    <a:p>
                      <a:pPr marL="0" marR="0">
                        <a:spcBef>
                          <a:spcPts val="0"/>
                        </a:spcBef>
                        <a:spcAft>
                          <a:spcPts val="0"/>
                        </a:spcAft>
                      </a:pPr>
                      <a:r>
                        <a:rPr lang="en-US" sz="2400" dirty="0" err="1">
                          <a:effectLst/>
                        </a:rPr>
                        <a:t>Chủ</a:t>
                      </a:r>
                      <a:r>
                        <a:rPr lang="en-US" sz="2400" dirty="0">
                          <a:effectLst/>
                        </a:rPr>
                        <a:t> </a:t>
                      </a:r>
                      <a:r>
                        <a:rPr lang="en-US" sz="2400" dirty="0" err="1">
                          <a:effectLst/>
                        </a:rPr>
                        <a:t>cách</a:t>
                      </a:r>
                      <a:r>
                        <a:rPr lang="en-US" sz="2400" dirty="0">
                          <a:effectLst/>
                        </a:rPr>
                        <a:t> -Trực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a:effectLst/>
                        </a:rPr>
                        <a:t>Cattāro</a:t>
                      </a:r>
                    </a:p>
                    <a:p>
                      <a:pPr marL="0" marR="0" algn="ctr">
                        <a:spcBef>
                          <a:spcPts val="0"/>
                        </a:spcBef>
                        <a:spcAft>
                          <a:spcPts val="0"/>
                        </a:spcAft>
                      </a:pPr>
                      <a:r>
                        <a:rPr lang="en-US" sz="2400">
                          <a:effectLst/>
                        </a:rPr>
                        <a:t>Caturo</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Cattāri</a:t>
                      </a:r>
                      <a:endParaRPr lang="en-US" sz="2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400">
                          <a:effectLst/>
                        </a:rPr>
                        <a:t>Catasso</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570622099"/>
                  </a:ext>
                </a:extLst>
              </a:tr>
              <a:tr h="304165">
                <a:tc>
                  <a:txBody>
                    <a:bodyPr/>
                    <a:lstStyle/>
                    <a:p>
                      <a:pPr marL="0" marR="0">
                        <a:spcBef>
                          <a:spcPts val="0"/>
                        </a:spcBef>
                        <a:spcAft>
                          <a:spcPts val="0"/>
                        </a:spcAft>
                      </a:pPr>
                      <a:r>
                        <a:rPr lang="en-US" sz="2400" dirty="0">
                          <a:effectLst/>
                        </a:rPr>
                        <a:t>Gen - </a:t>
                      </a:r>
                      <a:r>
                        <a:rPr lang="en-US" sz="2400" dirty="0" err="1">
                          <a:effectLst/>
                        </a:rPr>
                        <a:t>Dat</a:t>
                      </a:r>
                      <a:endParaRPr lang="en-US" sz="2400" dirty="0">
                        <a:effectLst/>
                      </a:endParaRPr>
                    </a:p>
                    <a:p>
                      <a:pPr marL="0" marR="0">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r>
                        <a:rPr lang="en-US" sz="2400" dirty="0">
                          <a:effectLst/>
                        </a:rPr>
                        <a:t> -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400">
                          <a:effectLst/>
                        </a:rPr>
                        <a:t>Catunnaṃ</a:t>
                      </a:r>
                      <a:endParaRPr lang="en-US" sz="24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a:txBody>
                    <a:bodyPr/>
                    <a:lstStyle/>
                    <a:p>
                      <a:pPr marL="0" marR="0" algn="ctr">
                        <a:spcBef>
                          <a:spcPts val="0"/>
                        </a:spcBef>
                        <a:spcAft>
                          <a:spcPts val="0"/>
                        </a:spcAft>
                      </a:pPr>
                      <a:r>
                        <a:rPr lang="en-US" sz="2400">
                          <a:effectLst/>
                        </a:rPr>
                        <a:t>catassannaṃ</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69577037"/>
                  </a:ext>
                </a:extLst>
              </a:tr>
              <a:tr h="304165">
                <a:tc>
                  <a:txBody>
                    <a:bodyPr/>
                    <a:lstStyle/>
                    <a:p>
                      <a:pPr marL="0" marR="0">
                        <a:spcBef>
                          <a:spcPts val="0"/>
                        </a:spcBef>
                        <a:spcAft>
                          <a:spcPts val="0"/>
                        </a:spcAft>
                      </a:pPr>
                      <a:r>
                        <a:rPr lang="en-US" sz="2400" dirty="0">
                          <a:effectLst/>
                        </a:rPr>
                        <a:t>Inst - </a:t>
                      </a:r>
                      <a:r>
                        <a:rPr lang="en-US" sz="2400" dirty="0" err="1">
                          <a:effectLst/>
                        </a:rPr>
                        <a:t>Abl</a:t>
                      </a:r>
                      <a:endParaRPr lang="en-US" sz="2400" dirty="0">
                        <a:effectLst/>
                      </a:endParaRPr>
                    </a:p>
                    <a:p>
                      <a:pPr marL="0" marR="0">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r>
                        <a:rPr lang="en-US" sz="2400" dirty="0">
                          <a:effectLst/>
                        </a:rPr>
                        <a:t> - </a:t>
                      </a:r>
                      <a:r>
                        <a:rPr lang="en-US" sz="2400" dirty="0" err="1">
                          <a:effectLst/>
                        </a:rPr>
                        <a:t>Xuất</a:t>
                      </a:r>
                      <a:r>
                        <a:rPr lang="en-US" sz="2400" dirty="0">
                          <a:effectLst/>
                        </a:rPr>
                        <a:t> ứ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3">
                  <a:txBody>
                    <a:bodyPr/>
                    <a:lstStyle/>
                    <a:p>
                      <a:pPr marL="0" marR="0" algn="ctr">
                        <a:spcBef>
                          <a:spcPts val="0"/>
                        </a:spcBef>
                        <a:spcAft>
                          <a:spcPts val="0"/>
                        </a:spcAft>
                      </a:pPr>
                      <a:r>
                        <a:rPr lang="en-US" sz="2400">
                          <a:effectLst/>
                        </a:rPr>
                        <a:t>Catūhi / catūbhi / catubbhi </a:t>
                      </a:r>
                      <a:endParaRPr lang="en-US" sz="24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7297226"/>
                  </a:ext>
                </a:extLst>
              </a:tr>
              <a:tr h="187325">
                <a:tc>
                  <a:txBody>
                    <a:bodyPr/>
                    <a:lstStyle/>
                    <a:p>
                      <a:pPr marL="0" marR="0">
                        <a:spcBef>
                          <a:spcPts val="0"/>
                        </a:spcBef>
                        <a:spcAft>
                          <a:spcPts val="0"/>
                        </a:spcAft>
                      </a:pPr>
                      <a:r>
                        <a:rPr lang="en-US" sz="2400" dirty="0">
                          <a:effectLst/>
                        </a:rPr>
                        <a:t>Loc: </a:t>
                      </a:r>
                      <a:r>
                        <a:rPr lang="en-US" sz="2400" dirty="0" err="1">
                          <a:effectLst/>
                        </a:rPr>
                        <a:t>Vị</a:t>
                      </a:r>
                      <a:r>
                        <a:rPr lang="en-US" sz="2400" dirty="0">
                          <a:effectLst/>
                        </a:rPr>
                        <a:t> </a:t>
                      </a:r>
                      <a:r>
                        <a:rPr lang="en-US" sz="2400" dirty="0" err="1">
                          <a:effectLst/>
                        </a:rPr>
                        <a:t>trí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3">
                  <a:txBody>
                    <a:bodyPr/>
                    <a:lstStyle/>
                    <a:p>
                      <a:pPr marL="0" marR="0" algn="ctr">
                        <a:spcBef>
                          <a:spcPts val="0"/>
                        </a:spcBef>
                        <a:spcAft>
                          <a:spcPts val="0"/>
                        </a:spcAft>
                      </a:pPr>
                      <a:r>
                        <a:rPr lang="en-US" sz="2400" dirty="0" err="1">
                          <a:effectLst/>
                        </a:rPr>
                        <a:t>catūsu</a:t>
                      </a:r>
                      <a:endParaRPr lang="en-US" sz="2400" dirty="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41508835"/>
                  </a:ext>
                </a:extLst>
              </a:tr>
            </a:tbl>
          </a:graphicData>
        </a:graphic>
      </p:graphicFrame>
    </p:spTree>
    <p:extLst>
      <p:ext uri="{BB962C8B-B14F-4D97-AF65-F5344CB8AC3E}">
        <p14:creationId xmlns:p14="http://schemas.microsoft.com/office/powerpoint/2010/main" val="369589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 CATU – BỐN </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2" name="Table 1">
            <a:extLst>
              <a:ext uri="{FF2B5EF4-FFF2-40B4-BE49-F238E27FC236}">
                <a16:creationId xmlns:a16="http://schemas.microsoft.com/office/drawing/2014/main" id="{27BC34C3-37A1-4183-992E-3B2092C79233}"/>
              </a:ext>
            </a:extLst>
          </p:cNvPr>
          <p:cNvGraphicFramePr>
            <a:graphicFrameLocks noGrp="1"/>
          </p:cNvGraphicFramePr>
          <p:nvPr>
            <p:extLst>
              <p:ext uri="{D42A27DB-BD31-4B8C-83A1-F6EECF244321}">
                <p14:modId xmlns:p14="http://schemas.microsoft.com/office/powerpoint/2010/main" val="2775300955"/>
              </p:ext>
            </p:extLst>
          </p:nvPr>
        </p:nvGraphicFramePr>
        <p:xfrm>
          <a:off x="838200" y="1841572"/>
          <a:ext cx="10515600" cy="4084320"/>
        </p:xfrm>
        <a:graphic>
          <a:graphicData uri="http://schemas.openxmlformats.org/drawingml/2006/table">
            <a:tbl>
              <a:tblPr firstRow="1" firstCol="1" bandRow="1">
                <a:tableStyleId>{F5AB1C69-6EDB-4FF4-983F-18BD219EF322}</a:tableStyleId>
              </a:tblPr>
              <a:tblGrid>
                <a:gridCol w="3752519">
                  <a:extLst>
                    <a:ext uri="{9D8B030D-6E8A-4147-A177-3AD203B41FA5}">
                      <a16:colId xmlns:a16="http://schemas.microsoft.com/office/drawing/2014/main" val="2232639537"/>
                    </a:ext>
                  </a:extLst>
                </a:gridCol>
                <a:gridCol w="6763081">
                  <a:extLst>
                    <a:ext uri="{9D8B030D-6E8A-4147-A177-3AD203B41FA5}">
                      <a16:colId xmlns:a16="http://schemas.microsoft.com/office/drawing/2014/main" val="1409992683"/>
                    </a:ext>
                  </a:extLst>
                </a:gridCol>
              </a:tblGrid>
              <a:tr h="187325">
                <a:tc gridSpan="2">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nhiều</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extLst>
                  <a:ext uri="{0D108BD9-81ED-4DB2-BD59-A6C34878D82A}">
                    <a16:rowId xmlns:a16="http://schemas.microsoft.com/office/drawing/2014/main" val="650130238"/>
                  </a:ext>
                </a:extLst>
              </a:tr>
              <a:tr h="187325">
                <a:tc>
                  <a:txBody>
                    <a:bodyPr/>
                    <a:lstStyle/>
                    <a:p>
                      <a:pPr marL="0" marR="0">
                        <a:spcBef>
                          <a:spcPts val="0"/>
                        </a:spcBef>
                        <a:spcAft>
                          <a:spcPts val="0"/>
                        </a:spcAft>
                      </a:pPr>
                      <a:r>
                        <a:rPr lang="en-US" sz="3600" dirty="0">
                          <a:effectLst/>
                        </a:rPr>
                        <a:t> </a:t>
                      </a:r>
                      <a:endParaRPr lang="en-US" sz="36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Tất</a:t>
                      </a:r>
                      <a:r>
                        <a:rPr lang="en-US" sz="2400" dirty="0">
                          <a:effectLst/>
                        </a:rPr>
                        <a:t> </a:t>
                      </a:r>
                      <a:r>
                        <a:rPr lang="en-US" sz="2400" dirty="0" err="1">
                          <a:effectLst/>
                        </a:rPr>
                        <a:t>cả</a:t>
                      </a:r>
                      <a:r>
                        <a:rPr lang="en-US" sz="2400" dirty="0">
                          <a:effectLst/>
                        </a:rPr>
                        <a:t> </a:t>
                      </a:r>
                      <a:r>
                        <a:rPr lang="en-US" sz="2400" dirty="0" err="1">
                          <a:effectLst/>
                        </a:rPr>
                        <a:t>tính</a:t>
                      </a:r>
                      <a:r>
                        <a:rPr lang="en-US" sz="2400" dirty="0">
                          <a:effectLst/>
                        </a:rPr>
                        <a:t> (</a:t>
                      </a:r>
                      <a:r>
                        <a:rPr lang="en-US" sz="2400" dirty="0" err="1">
                          <a:effectLst/>
                        </a:rPr>
                        <a:t>nam</a:t>
                      </a:r>
                      <a:r>
                        <a:rPr lang="en-US" sz="2400" dirty="0">
                          <a:effectLst/>
                        </a:rPr>
                        <a:t>/</a:t>
                      </a:r>
                      <a:r>
                        <a:rPr lang="en-US" sz="2400" dirty="0" err="1">
                          <a:effectLst/>
                        </a:rPr>
                        <a:t>nữ</a:t>
                      </a:r>
                      <a:r>
                        <a:rPr lang="en-US" sz="2400" dirty="0">
                          <a:effectLst/>
                        </a:rPr>
                        <a:t>/</a:t>
                      </a:r>
                      <a:r>
                        <a:rPr lang="en-US" sz="2400" dirty="0" err="1">
                          <a:effectLst/>
                        </a:rPr>
                        <a:t>trung</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673722316"/>
                  </a:ext>
                </a:extLst>
              </a:tr>
              <a:tr h="304165">
                <a:tc>
                  <a:txBody>
                    <a:bodyPr/>
                    <a:lstStyle/>
                    <a:p>
                      <a:pPr marL="0" marR="0">
                        <a:spcBef>
                          <a:spcPts val="0"/>
                        </a:spcBef>
                        <a:spcAft>
                          <a:spcPts val="0"/>
                        </a:spcAft>
                      </a:pPr>
                      <a:r>
                        <a:rPr lang="en-US" sz="2400" dirty="0">
                          <a:effectLst/>
                        </a:rPr>
                        <a:t>Nom - Acc</a:t>
                      </a:r>
                    </a:p>
                    <a:p>
                      <a:pPr marL="0" marR="0">
                        <a:spcBef>
                          <a:spcPts val="0"/>
                        </a:spcBef>
                        <a:spcAft>
                          <a:spcPts val="0"/>
                        </a:spcAft>
                      </a:pPr>
                      <a:r>
                        <a:rPr lang="en-US" sz="2400" dirty="0" err="1">
                          <a:effectLst/>
                        </a:rPr>
                        <a:t>Chủ</a:t>
                      </a:r>
                      <a:r>
                        <a:rPr lang="en-US" sz="2400" dirty="0">
                          <a:effectLst/>
                        </a:rPr>
                        <a:t> </a:t>
                      </a:r>
                      <a:r>
                        <a:rPr lang="en-US" sz="2400" dirty="0" err="1">
                          <a:effectLst/>
                        </a:rPr>
                        <a:t>cách</a:t>
                      </a:r>
                      <a:r>
                        <a:rPr lang="en-US" sz="2400" dirty="0">
                          <a:effectLst/>
                        </a:rPr>
                        <a:t> -Trực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dve</a:t>
                      </a:r>
                      <a:r>
                        <a:rPr lang="en-US" sz="2400" dirty="0">
                          <a:effectLst/>
                        </a:rPr>
                        <a:t> / </a:t>
                      </a:r>
                      <a:r>
                        <a:rPr lang="en-US" sz="2400" dirty="0" err="1">
                          <a:effectLst/>
                        </a:rPr>
                        <a:t>duve</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958414747"/>
                  </a:ext>
                </a:extLst>
              </a:tr>
              <a:tr h="304165">
                <a:tc>
                  <a:txBody>
                    <a:bodyPr/>
                    <a:lstStyle/>
                    <a:p>
                      <a:pPr marL="0" marR="0">
                        <a:spcBef>
                          <a:spcPts val="0"/>
                        </a:spcBef>
                        <a:spcAft>
                          <a:spcPts val="0"/>
                        </a:spcAft>
                      </a:pPr>
                      <a:r>
                        <a:rPr lang="en-US" sz="2400" dirty="0">
                          <a:effectLst/>
                        </a:rPr>
                        <a:t>Gen - </a:t>
                      </a:r>
                      <a:r>
                        <a:rPr lang="en-US" sz="2400" dirty="0" err="1">
                          <a:effectLst/>
                        </a:rPr>
                        <a:t>Dat</a:t>
                      </a:r>
                      <a:endParaRPr lang="en-US" sz="2400" dirty="0">
                        <a:effectLst/>
                      </a:endParaRPr>
                    </a:p>
                    <a:p>
                      <a:pPr marL="0" marR="0">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r>
                        <a:rPr lang="en-US" sz="2400" dirty="0">
                          <a:effectLst/>
                        </a:rPr>
                        <a:t> -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dvinnaṃ</a:t>
                      </a:r>
                      <a:r>
                        <a:rPr lang="en-US" sz="2400" dirty="0">
                          <a:effectLst/>
                        </a:rPr>
                        <a:t> / </a:t>
                      </a:r>
                      <a:r>
                        <a:rPr lang="en-US" sz="2400" dirty="0" err="1">
                          <a:effectLst/>
                        </a:rPr>
                        <a:t>duvinnaṃ</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077330619"/>
                  </a:ext>
                </a:extLst>
              </a:tr>
              <a:tr h="304165">
                <a:tc>
                  <a:txBody>
                    <a:bodyPr/>
                    <a:lstStyle/>
                    <a:p>
                      <a:pPr marL="0" marR="0">
                        <a:spcBef>
                          <a:spcPts val="0"/>
                        </a:spcBef>
                        <a:spcAft>
                          <a:spcPts val="0"/>
                        </a:spcAft>
                      </a:pPr>
                      <a:r>
                        <a:rPr lang="en-US" sz="2400" dirty="0">
                          <a:effectLst/>
                        </a:rPr>
                        <a:t>Inst - </a:t>
                      </a:r>
                      <a:r>
                        <a:rPr lang="en-US" sz="2400" dirty="0" err="1">
                          <a:effectLst/>
                        </a:rPr>
                        <a:t>Abl</a:t>
                      </a:r>
                      <a:endParaRPr lang="en-US" sz="2400" dirty="0">
                        <a:effectLst/>
                      </a:endParaRPr>
                    </a:p>
                    <a:p>
                      <a:pPr marL="0" marR="0">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r>
                        <a:rPr lang="en-US" sz="2400" dirty="0">
                          <a:effectLst/>
                        </a:rPr>
                        <a:t> - </a:t>
                      </a:r>
                      <a:r>
                        <a:rPr lang="en-US" sz="2400" dirty="0" err="1">
                          <a:effectLst/>
                        </a:rPr>
                        <a:t>Xuất</a:t>
                      </a:r>
                      <a:r>
                        <a:rPr lang="en-US" sz="2400" dirty="0">
                          <a:effectLst/>
                        </a:rPr>
                        <a:t> ứ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Dvīhi</a:t>
                      </a:r>
                      <a:r>
                        <a:rPr lang="en-US" sz="2400" dirty="0">
                          <a:effectLst/>
                        </a:rPr>
                        <a:t> /</a:t>
                      </a:r>
                      <a:r>
                        <a:rPr lang="en-US" sz="2400" dirty="0" err="1">
                          <a:effectLst/>
                        </a:rPr>
                        <a:t>dvībhi</a:t>
                      </a:r>
                      <a:r>
                        <a:rPr lang="en-US" sz="2400" dirty="0">
                          <a:effectLst/>
                        </a:rPr>
                        <a:t> / (</a:t>
                      </a:r>
                      <a:r>
                        <a:rPr lang="en-US" sz="2400" dirty="0" err="1">
                          <a:effectLst/>
                        </a:rPr>
                        <a:t>dīhi</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187765748"/>
                  </a:ext>
                </a:extLst>
              </a:tr>
              <a:tr h="187325">
                <a:tc>
                  <a:txBody>
                    <a:bodyPr/>
                    <a:lstStyle/>
                    <a:p>
                      <a:pPr marL="0" marR="0">
                        <a:spcBef>
                          <a:spcPts val="0"/>
                        </a:spcBef>
                        <a:spcAft>
                          <a:spcPts val="0"/>
                        </a:spcAft>
                      </a:pPr>
                      <a:r>
                        <a:rPr lang="en-US" sz="2400" dirty="0">
                          <a:effectLst/>
                        </a:rPr>
                        <a:t>Loc: </a:t>
                      </a:r>
                      <a:r>
                        <a:rPr lang="en-US" sz="2400" dirty="0" err="1">
                          <a:effectLst/>
                        </a:rPr>
                        <a:t>Vị</a:t>
                      </a:r>
                      <a:r>
                        <a:rPr lang="en-US" sz="2400" dirty="0">
                          <a:effectLst/>
                        </a:rPr>
                        <a:t> </a:t>
                      </a:r>
                      <a:r>
                        <a:rPr lang="en-US" sz="2400" dirty="0" err="1">
                          <a:effectLst/>
                        </a:rPr>
                        <a:t>trí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Dvīsu</a:t>
                      </a:r>
                      <a:r>
                        <a:rPr lang="en-US" sz="2400" dirty="0">
                          <a:effectLst/>
                        </a:rPr>
                        <a:t> (</a:t>
                      </a:r>
                      <a:r>
                        <a:rPr lang="en-US" sz="2400" dirty="0" err="1">
                          <a:effectLst/>
                        </a:rPr>
                        <a:t>duvesu</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740861144"/>
                  </a:ext>
                </a:extLst>
              </a:tr>
            </a:tbl>
          </a:graphicData>
        </a:graphic>
      </p:graphicFrame>
      <p:sp>
        <p:nvSpPr>
          <p:cNvPr id="3" name="Rectangle 2">
            <a:extLst>
              <a:ext uri="{FF2B5EF4-FFF2-40B4-BE49-F238E27FC236}">
                <a16:creationId xmlns:a16="http://schemas.microsoft.com/office/drawing/2014/main" id="{21963E56-FDA3-4915-9275-3C17B0039318}"/>
              </a:ext>
            </a:extLst>
          </p:cNvPr>
          <p:cNvSpPr/>
          <p:nvPr/>
        </p:nvSpPr>
        <p:spPr>
          <a:xfrm>
            <a:off x="838200" y="6180595"/>
            <a:ext cx="10515599"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dk1"/>
                </a:solidFill>
              </a:rPr>
              <a:t>dvi ‘</a:t>
            </a:r>
            <a:r>
              <a:rPr lang="en-US" sz="2400" dirty="0" err="1">
                <a:solidFill>
                  <a:schemeClr val="dk1"/>
                </a:solidFill>
              </a:rPr>
              <a:t>hai</a:t>
            </a:r>
            <a:r>
              <a:rPr lang="en-US" sz="2400" dirty="0">
                <a:solidFill>
                  <a:schemeClr val="dk1"/>
                </a:solidFill>
              </a:rPr>
              <a:t>’ </a:t>
            </a:r>
            <a:r>
              <a:rPr lang="en-US" sz="2400" dirty="0" err="1">
                <a:solidFill>
                  <a:schemeClr val="dk1"/>
                </a:solidFill>
              </a:rPr>
              <a:t>không</a:t>
            </a:r>
            <a:r>
              <a:rPr lang="en-US" sz="2400" dirty="0">
                <a:solidFill>
                  <a:schemeClr val="dk1"/>
                </a:solidFill>
              </a:rPr>
              <a:t> </a:t>
            </a:r>
            <a:r>
              <a:rPr lang="en-US" sz="2400" dirty="0" err="1">
                <a:solidFill>
                  <a:schemeClr val="dk1"/>
                </a:solidFill>
              </a:rPr>
              <a:t>phân</a:t>
            </a:r>
            <a:r>
              <a:rPr lang="en-US" sz="2400" dirty="0">
                <a:solidFill>
                  <a:schemeClr val="dk1"/>
                </a:solidFill>
              </a:rPr>
              <a:t> </a:t>
            </a:r>
            <a:r>
              <a:rPr lang="en-US" sz="2400" dirty="0" err="1">
                <a:solidFill>
                  <a:schemeClr val="dk1"/>
                </a:solidFill>
              </a:rPr>
              <a:t>biệt</a:t>
            </a:r>
            <a:r>
              <a:rPr lang="en-US" sz="2400" dirty="0">
                <a:solidFill>
                  <a:schemeClr val="dk1"/>
                </a:solidFill>
              </a:rPr>
              <a:t> </a:t>
            </a:r>
            <a:r>
              <a:rPr lang="en-US" sz="2400" dirty="0" err="1">
                <a:solidFill>
                  <a:schemeClr val="dk1"/>
                </a:solidFill>
              </a:rPr>
              <a:t>tính</a:t>
            </a:r>
            <a:r>
              <a:rPr lang="en-US" sz="2400" dirty="0">
                <a:solidFill>
                  <a:schemeClr val="dk1"/>
                </a:solidFill>
              </a:rPr>
              <a:t> (</a:t>
            </a:r>
            <a:r>
              <a:rPr lang="en-US" sz="2400" dirty="0" err="1">
                <a:solidFill>
                  <a:schemeClr val="dk1"/>
                </a:solidFill>
              </a:rPr>
              <a:t>nam</a:t>
            </a:r>
            <a:r>
              <a:rPr lang="en-US" sz="2400" dirty="0">
                <a:solidFill>
                  <a:schemeClr val="dk1"/>
                </a:solidFill>
              </a:rPr>
              <a:t>/</a:t>
            </a:r>
            <a:r>
              <a:rPr lang="en-US" sz="2400" dirty="0" err="1">
                <a:solidFill>
                  <a:schemeClr val="dk1"/>
                </a:solidFill>
              </a:rPr>
              <a:t>trung</a:t>
            </a:r>
            <a:r>
              <a:rPr lang="en-US" sz="2400" dirty="0">
                <a:solidFill>
                  <a:schemeClr val="dk1"/>
                </a:solidFill>
              </a:rPr>
              <a:t>/</a:t>
            </a:r>
            <a:r>
              <a:rPr lang="en-US" sz="2400" dirty="0" err="1">
                <a:solidFill>
                  <a:schemeClr val="dk1"/>
                </a:solidFill>
              </a:rPr>
              <a:t>nữ</a:t>
            </a:r>
            <a:r>
              <a:rPr lang="en-US" sz="2400" dirty="0">
                <a:solidFill>
                  <a:schemeClr val="dk1"/>
                </a:solidFill>
              </a:rPr>
              <a:t> </a:t>
            </a:r>
            <a:r>
              <a:rPr lang="en-US" sz="2400" dirty="0" err="1">
                <a:solidFill>
                  <a:schemeClr val="dk1"/>
                </a:solidFill>
              </a:rPr>
              <a:t>tính</a:t>
            </a:r>
            <a:r>
              <a:rPr lang="en-US" sz="2400" dirty="0">
                <a:solidFill>
                  <a:schemeClr val="dk1"/>
                </a:solidFill>
              </a:rPr>
              <a:t>). </a:t>
            </a:r>
            <a:r>
              <a:rPr lang="en-US" sz="2400" dirty="0" err="1">
                <a:solidFill>
                  <a:schemeClr val="dk1"/>
                </a:solidFill>
              </a:rPr>
              <a:t>Nó</a:t>
            </a:r>
            <a:r>
              <a:rPr lang="en-US" sz="2400" dirty="0">
                <a:solidFill>
                  <a:schemeClr val="dk1"/>
                </a:solidFill>
              </a:rPr>
              <a:t> </a:t>
            </a:r>
            <a:r>
              <a:rPr lang="en-US" sz="2400" dirty="0" err="1">
                <a:solidFill>
                  <a:schemeClr val="dk1"/>
                </a:solidFill>
              </a:rPr>
              <a:t>có</a:t>
            </a:r>
            <a:r>
              <a:rPr lang="en-US" sz="2400" dirty="0">
                <a:solidFill>
                  <a:schemeClr val="dk1"/>
                </a:solidFill>
              </a:rPr>
              <a:t> </a:t>
            </a:r>
            <a:r>
              <a:rPr lang="en-US" sz="2400" dirty="0" err="1">
                <a:solidFill>
                  <a:schemeClr val="dk1"/>
                </a:solidFill>
              </a:rPr>
              <a:t>những</a:t>
            </a:r>
            <a:r>
              <a:rPr lang="en-US" sz="2400" dirty="0">
                <a:solidFill>
                  <a:schemeClr val="dk1"/>
                </a:solidFill>
              </a:rPr>
              <a:t> </a:t>
            </a:r>
            <a:r>
              <a:rPr lang="en-US" sz="2400" dirty="0" err="1">
                <a:solidFill>
                  <a:schemeClr val="dk1"/>
                </a:solidFill>
              </a:rPr>
              <a:t>biến</a:t>
            </a:r>
            <a:r>
              <a:rPr lang="en-US" sz="2400" dirty="0">
                <a:solidFill>
                  <a:schemeClr val="dk1"/>
                </a:solidFill>
              </a:rPr>
              <a:t> </a:t>
            </a:r>
            <a:r>
              <a:rPr lang="en-US" sz="2400" dirty="0" err="1">
                <a:solidFill>
                  <a:schemeClr val="dk1"/>
                </a:solidFill>
              </a:rPr>
              <a:t>cách</a:t>
            </a:r>
            <a:r>
              <a:rPr lang="en-US" sz="2400" dirty="0">
                <a:solidFill>
                  <a:schemeClr val="dk1"/>
                </a:solidFill>
              </a:rPr>
              <a:t> </a:t>
            </a:r>
            <a:r>
              <a:rPr lang="en-US" sz="2400" dirty="0" err="1">
                <a:solidFill>
                  <a:schemeClr val="dk1"/>
                </a:solidFill>
              </a:rPr>
              <a:t>sau</a:t>
            </a:r>
            <a:endParaRPr lang="en-US" sz="2400" dirty="0">
              <a:solidFill>
                <a:schemeClr val="dk1"/>
              </a:solidFill>
            </a:endParaRPr>
          </a:p>
        </p:txBody>
      </p:sp>
    </p:spTree>
    <p:extLst>
      <p:ext uri="{BB962C8B-B14F-4D97-AF65-F5344CB8AC3E}">
        <p14:creationId xmlns:p14="http://schemas.microsoft.com/office/powerpoint/2010/main" val="135684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	 DVI - HAI</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graphicFrame>
        <p:nvGraphicFramePr>
          <p:cNvPr id="2" name="Table 1">
            <a:extLst>
              <a:ext uri="{FF2B5EF4-FFF2-40B4-BE49-F238E27FC236}">
                <a16:creationId xmlns:a16="http://schemas.microsoft.com/office/drawing/2014/main" id="{27BC34C3-37A1-4183-992E-3B2092C79233}"/>
              </a:ext>
            </a:extLst>
          </p:cNvPr>
          <p:cNvGraphicFramePr>
            <a:graphicFrameLocks noGrp="1"/>
          </p:cNvGraphicFramePr>
          <p:nvPr/>
        </p:nvGraphicFramePr>
        <p:xfrm>
          <a:off x="838200" y="1841572"/>
          <a:ext cx="10515600" cy="4084320"/>
        </p:xfrm>
        <a:graphic>
          <a:graphicData uri="http://schemas.openxmlformats.org/drawingml/2006/table">
            <a:tbl>
              <a:tblPr firstRow="1" firstCol="1" bandRow="1">
                <a:tableStyleId>{F5AB1C69-6EDB-4FF4-983F-18BD219EF322}</a:tableStyleId>
              </a:tblPr>
              <a:tblGrid>
                <a:gridCol w="3752519">
                  <a:extLst>
                    <a:ext uri="{9D8B030D-6E8A-4147-A177-3AD203B41FA5}">
                      <a16:colId xmlns:a16="http://schemas.microsoft.com/office/drawing/2014/main" val="2232639537"/>
                    </a:ext>
                  </a:extLst>
                </a:gridCol>
                <a:gridCol w="6763081">
                  <a:extLst>
                    <a:ext uri="{9D8B030D-6E8A-4147-A177-3AD203B41FA5}">
                      <a16:colId xmlns:a16="http://schemas.microsoft.com/office/drawing/2014/main" val="1409992683"/>
                    </a:ext>
                  </a:extLst>
                </a:gridCol>
              </a:tblGrid>
              <a:tr h="187325">
                <a:tc gridSpan="2">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nhiều</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extLst>
                  <a:ext uri="{0D108BD9-81ED-4DB2-BD59-A6C34878D82A}">
                    <a16:rowId xmlns:a16="http://schemas.microsoft.com/office/drawing/2014/main" val="650130238"/>
                  </a:ext>
                </a:extLst>
              </a:tr>
              <a:tr h="187325">
                <a:tc>
                  <a:txBody>
                    <a:bodyPr/>
                    <a:lstStyle/>
                    <a:p>
                      <a:pPr marL="0" marR="0">
                        <a:spcBef>
                          <a:spcPts val="0"/>
                        </a:spcBef>
                        <a:spcAft>
                          <a:spcPts val="0"/>
                        </a:spcAft>
                      </a:pPr>
                      <a:r>
                        <a:rPr lang="en-US" sz="3600" dirty="0">
                          <a:effectLst/>
                        </a:rPr>
                        <a:t> </a:t>
                      </a:r>
                      <a:endParaRPr lang="en-US" sz="36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Tất</a:t>
                      </a:r>
                      <a:r>
                        <a:rPr lang="en-US" sz="2400" dirty="0">
                          <a:effectLst/>
                        </a:rPr>
                        <a:t> </a:t>
                      </a:r>
                      <a:r>
                        <a:rPr lang="en-US" sz="2400" dirty="0" err="1">
                          <a:effectLst/>
                        </a:rPr>
                        <a:t>cả</a:t>
                      </a:r>
                      <a:r>
                        <a:rPr lang="en-US" sz="2400" dirty="0">
                          <a:effectLst/>
                        </a:rPr>
                        <a:t> </a:t>
                      </a:r>
                      <a:r>
                        <a:rPr lang="en-US" sz="2400" dirty="0" err="1">
                          <a:effectLst/>
                        </a:rPr>
                        <a:t>tính</a:t>
                      </a:r>
                      <a:r>
                        <a:rPr lang="en-US" sz="2400" dirty="0">
                          <a:effectLst/>
                        </a:rPr>
                        <a:t> (</a:t>
                      </a:r>
                      <a:r>
                        <a:rPr lang="en-US" sz="2400" dirty="0" err="1">
                          <a:effectLst/>
                        </a:rPr>
                        <a:t>nam</a:t>
                      </a:r>
                      <a:r>
                        <a:rPr lang="en-US" sz="2400" dirty="0">
                          <a:effectLst/>
                        </a:rPr>
                        <a:t>/</a:t>
                      </a:r>
                      <a:r>
                        <a:rPr lang="en-US" sz="2400" dirty="0" err="1">
                          <a:effectLst/>
                        </a:rPr>
                        <a:t>nữ</a:t>
                      </a:r>
                      <a:r>
                        <a:rPr lang="en-US" sz="2400" dirty="0">
                          <a:effectLst/>
                        </a:rPr>
                        <a:t>/</a:t>
                      </a:r>
                      <a:r>
                        <a:rPr lang="en-US" sz="2400" dirty="0" err="1">
                          <a:effectLst/>
                        </a:rPr>
                        <a:t>trung</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673722316"/>
                  </a:ext>
                </a:extLst>
              </a:tr>
              <a:tr h="304165">
                <a:tc>
                  <a:txBody>
                    <a:bodyPr/>
                    <a:lstStyle/>
                    <a:p>
                      <a:pPr marL="0" marR="0">
                        <a:spcBef>
                          <a:spcPts val="0"/>
                        </a:spcBef>
                        <a:spcAft>
                          <a:spcPts val="0"/>
                        </a:spcAft>
                      </a:pPr>
                      <a:r>
                        <a:rPr lang="en-US" sz="2400" dirty="0">
                          <a:effectLst/>
                        </a:rPr>
                        <a:t>Nom - Acc</a:t>
                      </a:r>
                    </a:p>
                    <a:p>
                      <a:pPr marL="0" marR="0">
                        <a:spcBef>
                          <a:spcPts val="0"/>
                        </a:spcBef>
                        <a:spcAft>
                          <a:spcPts val="0"/>
                        </a:spcAft>
                      </a:pPr>
                      <a:r>
                        <a:rPr lang="en-US" sz="2400" dirty="0" err="1">
                          <a:effectLst/>
                        </a:rPr>
                        <a:t>Chủ</a:t>
                      </a:r>
                      <a:r>
                        <a:rPr lang="en-US" sz="2400" dirty="0">
                          <a:effectLst/>
                        </a:rPr>
                        <a:t> </a:t>
                      </a:r>
                      <a:r>
                        <a:rPr lang="en-US" sz="2400" dirty="0" err="1">
                          <a:effectLst/>
                        </a:rPr>
                        <a:t>cách</a:t>
                      </a:r>
                      <a:r>
                        <a:rPr lang="en-US" sz="2400" dirty="0">
                          <a:effectLst/>
                        </a:rPr>
                        <a:t> -Trực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dve</a:t>
                      </a:r>
                      <a:r>
                        <a:rPr lang="en-US" sz="2400" dirty="0">
                          <a:effectLst/>
                        </a:rPr>
                        <a:t> / </a:t>
                      </a:r>
                      <a:r>
                        <a:rPr lang="en-US" sz="2400" dirty="0" err="1">
                          <a:effectLst/>
                        </a:rPr>
                        <a:t>duve</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958414747"/>
                  </a:ext>
                </a:extLst>
              </a:tr>
              <a:tr h="304165">
                <a:tc>
                  <a:txBody>
                    <a:bodyPr/>
                    <a:lstStyle/>
                    <a:p>
                      <a:pPr marL="0" marR="0">
                        <a:spcBef>
                          <a:spcPts val="0"/>
                        </a:spcBef>
                        <a:spcAft>
                          <a:spcPts val="0"/>
                        </a:spcAft>
                      </a:pPr>
                      <a:r>
                        <a:rPr lang="en-US" sz="2400" dirty="0">
                          <a:effectLst/>
                        </a:rPr>
                        <a:t>Gen - </a:t>
                      </a:r>
                      <a:r>
                        <a:rPr lang="en-US" sz="2400" dirty="0" err="1">
                          <a:effectLst/>
                        </a:rPr>
                        <a:t>Dat</a:t>
                      </a:r>
                      <a:endParaRPr lang="en-US" sz="2400" dirty="0">
                        <a:effectLst/>
                      </a:endParaRPr>
                    </a:p>
                    <a:p>
                      <a:pPr marL="0" marR="0">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r>
                        <a:rPr lang="en-US" sz="2400" dirty="0">
                          <a:effectLst/>
                        </a:rPr>
                        <a:t> -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dvinnaṃ</a:t>
                      </a:r>
                      <a:r>
                        <a:rPr lang="en-US" sz="2400" dirty="0">
                          <a:effectLst/>
                        </a:rPr>
                        <a:t> / </a:t>
                      </a:r>
                      <a:r>
                        <a:rPr lang="en-US" sz="2400" dirty="0" err="1">
                          <a:effectLst/>
                        </a:rPr>
                        <a:t>duvinnaṃ</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077330619"/>
                  </a:ext>
                </a:extLst>
              </a:tr>
              <a:tr h="304165">
                <a:tc>
                  <a:txBody>
                    <a:bodyPr/>
                    <a:lstStyle/>
                    <a:p>
                      <a:pPr marL="0" marR="0">
                        <a:spcBef>
                          <a:spcPts val="0"/>
                        </a:spcBef>
                        <a:spcAft>
                          <a:spcPts val="0"/>
                        </a:spcAft>
                      </a:pPr>
                      <a:r>
                        <a:rPr lang="en-US" sz="2400" dirty="0">
                          <a:effectLst/>
                        </a:rPr>
                        <a:t>Inst - </a:t>
                      </a:r>
                      <a:r>
                        <a:rPr lang="en-US" sz="2400" dirty="0" err="1">
                          <a:effectLst/>
                        </a:rPr>
                        <a:t>Abl</a:t>
                      </a:r>
                      <a:endParaRPr lang="en-US" sz="2400" dirty="0">
                        <a:effectLst/>
                      </a:endParaRPr>
                    </a:p>
                    <a:p>
                      <a:pPr marL="0" marR="0">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r>
                        <a:rPr lang="en-US" sz="2400" dirty="0">
                          <a:effectLst/>
                        </a:rPr>
                        <a:t> - </a:t>
                      </a:r>
                      <a:r>
                        <a:rPr lang="en-US" sz="2400" dirty="0" err="1">
                          <a:effectLst/>
                        </a:rPr>
                        <a:t>Xuất</a:t>
                      </a:r>
                      <a:r>
                        <a:rPr lang="en-US" sz="2400" dirty="0">
                          <a:effectLst/>
                        </a:rPr>
                        <a:t> ứ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Dvīhi</a:t>
                      </a:r>
                      <a:r>
                        <a:rPr lang="en-US" sz="2400" dirty="0">
                          <a:effectLst/>
                        </a:rPr>
                        <a:t> /</a:t>
                      </a:r>
                      <a:r>
                        <a:rPr lang="en-US" sz="2400" dirty="0" err="1">
                          <a:effectLst/>
                        </a:rPr>
                        <a:t>dvībhi</a:t>
                      </a:r>
                      <a:r>
                        <a:rPr lang="en-US" sz="2400" dirty="0">
                          <a:effectLst/>
                        </a:rPr>
                        <a:t> / (</a:t>
                      </a:r>
                      <a:r>
                        <a:rPr lang="en-US" sz="2400" dirty="0" err="1">
                          <a:effectLst/>
                        </a:rPr>
                        <a:t>dīhi</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187765748"/>
                  </a:ext>
                </a:extLst>
              </a:tr>
              <a:tr h="187325">
                <a:tc>
                  <a:txBody>
                    <a:bodyPr/>
                    <a:lstStyle/>
                    <a:p>
                      <a:pPr marL="0" marR="0">
                        <a:spcBef>
                          <a:spcPts val="0"/>
                        </a:spcBef>
                        <a:spcAft>
                          <a:spcPts val="0"/>
                        </a:spcAft>
                      </a:pPr>
                      <a:r>
                        <a:rPr lang="en-US" sz="2400" dirty="0">
                          <a:effectLst/>
                        </a:rPr>
                        <a:t>Loc: </a:t>
                      </a:r>
                      <a:r>
                        <a:rPr lang="en-US" sz="2400" dirty="0" err="1">
                          <a:effectLst/>
                        </a:rPr>
                        <a:t>Vị</a:t>
                      </a:r>
                      <a:r>
                        <a:rPr lang="en-US" sz="2400" dirty="0">
                          <a:effectLst/>
                        </a:rPr>
                        <a:t> </a:t>
                      </a:r>
                      <a:r>
                        <a:rPr lang="en-US" sz="2400" dirty="0" err="1">
                          <a:effectLst/>
                        </a:rPr>
                        <a:t>trí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Dvīsu</a:t>
                      </a:r>
                      <a:r>
                        <a:rPr lang="en-US" sz="2400" dirty="0">
                          <a:effectLst/>
                        </a:rPr>
                        <a:t> (</a:t>
                      </a:r>
                      <a:r>
                        <a:rPr lang="en-US" sz="2400" dirty="0" err="1">
                          <a:effectLst/>
                        </a:rPr>
                        <a:t>duvesu</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740861144"/>
                  </a:ext>
                </a:extLst>
              </a:tr>
            </a:tbl>
          </a:graphicData>
        </a:graphic>
      </p:graphicFrame>
      <p:sp>
        <p:nvSpPr>
          <p:cNvPr id="3" name="Rectangle 2">
            <a:extLst>
              <a:ext uri="{FF2B5EF4-FFF2-40B4-BE49-F238E27FC236}">
                <a16:creationId xmlns:a16="http://schemas.microsoft.com/office/drawing/2014/main" id="{21963E56-FDA3-4915-9275-3C17B0039318}"/>
              </a:ext>
            </a:extLst>
          </p:cNvPr>
          <p:cNvSpPr/>
          <p:nvPr/>
        </p:nvSpPr>
        <p:spPr>
          <a:xfrm>
            <a:off x="838200" y="6180595"/>
            <a:ext cx="10515599" cy="461665"/>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dk1"/>
                </a:solidFill>
              </a:rPr>
              <a:t>dvi ‘</a:t>
            </a:r>
            <a:r>
              <a:rPr lang="en-US" sz="2400" dirty="0" err="1">
                <a:solidFill>
                  <a:schemeClr val="dk1"/>
                </a:solidFill>
              </a:rPr>
              <a:t>hai</a:t>
            </a:r>
            <a:r>
              <a:rPr lang="en-US" sz="2400" dirty="0">
                <a:solidFill>
                  <a:schemeClr val="dk1"/>
                </a:solidFill>
              </a:rPr>
              <a:t>’ </a:t>
            </a:r>
            <a:r>
              <a:rPr lang="en-US" sz="2400" dirty="0" err="1">
                <a:solidFill>
                  <a:schemeClr val="dk1"/>
                </a:solidFill>
              </a:rPr>
              <a:t>không</a:t>
            </a:r>
            <a:r>
              <a:rPr lang="en-US" sz="2400" dirty="0">
                <a:solidFill>
                  <a:schemeClr val="dk1"/>
                </a:solidFill>
              </a:rPr>
              <a:t> </a:t>
            </a:r>
            <a:r>
              <a:rPr lang="en-US" sz="2400" dirty="0" err="1">
                <a:solidFill>
                  <a:schemeClr val="dk1"/>
                </a:solidFill>
              </a:rPr>
              <a:t>phân</a:t>
            </a:r>
            <a:r>
              <a:rPr lang="en-US" sz="2400" dirty="0">
                <a:solidFill>
                  <a:schemeClr val="dk1"/>
                </a:solidFill>
              </a:rPr>
              <a:t> </a:t>
            </a:r>
            <a:r>
              <a:rPr lang="en-US" sz="2400" dirty="0" err="1">
                <a:solidFill>
                  <a:schemeClr val="dk1"/>
                </a:solidFill>
              </a:rPr>
              <a:t>biệt</a:t>
            </a:r>
            <a:r>
              <a:rPr lang="en-US" sz="2400" dirty="0">
                <a:solidFill>
                  <a:schemeClr val="dk1"/>
                </a:solidFill>
              </a:rPr>
              <a:t> </a:t>
            </a:r>
            <a:r>
              <a:rPr lang="en-US" sz="2400" dirty="0" err="1">
                <a:solidFill>
                  <a:schemeClr val="dk1"/>
                </a:solidFill>
              </a:rPr>
              <a:t>tính</a:t>
            </a:r>
            <a:r>
              <a:rPr lang="en-US" sz="2400" dirty="0">
                <a:solidFill>
                  <a:schemeClr val="dk1"/>
                </a:solidFill>
              </a:rPr>
              <a:t> (</a:t>
            </a:r>
            <a:r>
              <a:rPr lang="en-US" sz="2400" dirty="0" err="1">
                <a:solidFill>
                  <a:schemeClr val="dk1"/>
                </a:solidFill>
              </a:rPr>
              <a:t>nam</a:t>
            </a:r>
            <a:r>
              <a:rPr lang="en-US" sz="2400" dirty="0">
                <a:solidFill>
                  <a:schemeClr val="dk1"/>
                </a:solidFill>
              </a:rPr>
              <a:t>/</a:t>
            </a:r>
            <a:r>
              <a:rPr lang="en-US" sz="2400" dirty="0" err="1">
                <a:solidFill>
                  <a:schemeClr val="dk1"/>
                </a:solidFill>
              </a:rPr>
              <a:t>trung</a:t>
            </a:r>
            <a:r>
              <a:rPr lang="en-US" sz="2400" dirty="0">
                <a:solidFill>
                  <a:schemeClr val="dk1"/>
                </a:solidFill>
              </a:rPr>
              <a:t>/</a:t>
            </a:r>
            <a:r>
              <a:rPr lang="en-US" sz="2400" dirty="0" err="1">
                <a:solidFill>
                  <a:schemeClr val="dk1"/>
                </a:solidFill>
              </a:rPr>
              <a:t>nữ</a:t>
            </a:r>
            <a:r>
              <a:rPr lang="en-US" sz="2400" dirty="0">
                <a:solidFill>
                  <a:schemeClr val="dk1"/>
                </a:solidFill>
              </a:rPr>
              <a:t> </a:t>
            </a:r>
            <a:r>
              <a:rPr lang="en-US" sz="2400" dirty="0" err="1">
                <a:solidFill>
                  <a:schemeClr val="dk1"/>
                </a:solidFill>
              </a:rPr>
              <a:t>tính</a:t>
            </a:r>
            <a:r>
              <a:rPr lang="en-US" sz="2400" dirty="0">
                <a:solidFill>
                  <a:schemeClr val="dk1"/>
                </a:solidFill>
              </a:rPr>
              <a:t>). </a:t>
            </a:r>
            <a:r>
              <a:rPr lang="en-US" sz="2400" dirty="0" err="1">
                <a:solidFill>
                  <a:schemeClr val="dk1"/>
                </a:solidFill>
              </a:rPr>
              <a:t>Nó</a:t>
            </a:r>
            <a:r>
              <a:rPr lang="en-US" sz="2400" dirty="0">
                <a:solidFill>
                  <a:schemeClr val="dk1"/>
                </a:solidFill>
              </a:rPr>
              <a:t> </a:t>
            </a:r>
            <a:r>
              <a:rPr lang="en-US" sz="2400" dirty="0" err="1">
                <a:solidFill>
                  <a:schemeClr val="dk1"/>
                </a:solidFill>
              </a:rPr>
              <a:t>có</a:t>
            </a:r>
            <a:r>
              <a:rPr lang="en-US" sz="2400" dirty="0">
                <a:solidFill>
                  <a:schemeClr val="dk1"/>
                </a:solidFill>
              </a:rPr>
              <a:t> </a:t>
            </a:r>
            <a:r>
              <a:rPr lang="en-US" sz="2400" dirty="0" err="1">
                <a:solidFill>
                  <a:schemeClr val="dk1"/>
                </a:solidFill>
              </a:rPr>
              <a:t>những</a:t>
            </a:r>
            <a:r>
              <a:rPr lang="en-US" sz="2400" dirty="0">
                <a:solidFill>
                  <a:schemeClr val="dk1"/>
                </a:solidFill>
              </a:rPr>
              <a:t> </a:t>
            </a:r>
            <a:r>
              <a:rPr lang="en-US" sz="2400" dirty="0" err="1">
                <a:solidFill>
                  <a:schemeClr val="dk1"/>
                </a:solidFill>
              </a:rPr>
              <a:t>biến</a:t>
            </a:r>
            <a:r>
              <a:rPr lang="en-US" sz="2400" dirty="0">
                <a:solidFill>
                  <a:schemeClr val="dk1"/>
                </a:solidFill>
              </a:rPr>
              <a:t> </a:t>
            </a:r>
            <a:r>
              <a:rPr lang="en-US" sz="2400" dirty="0" err="1">
                <a:solidFill>
                  <a:schemeClr val="dk1"/>
                </a:solidFill>
              </a:rPr>
              <a:t>cách</a:t>
            </a:r>
            <a:r>
              <a:rPr lang="en-US" sz="2400" dirty="0">
                <a:solidFill>
                  <a:schemeClr val="dk1"/>
                </a:solidFill>
              </a:rPr>
              <a:t> </a:t>
            </a:r>
            <a:r>
              <a:rPr lang="en-US" sz="2400" dirty="0" err="1">
                <a:solidFill>
                  <a:schemeClr val="dk1"/>
                </a:solidFill>
              </a:rPr>
              <a:t>trên</a:t>
            </a:r>
            <a:endParaRPr lang="en-US" sz="2400" dirty="0">
              <a:solidFill>
                <a:schemeClr val="dk1"/>
              </a:solidFill>
            </a:endParaRPr>
          </a:p>
        </p:txBody>
      </p:sp>
    </p:spTree>
    <p:extLst>
      <p:ext uri="{BB962C8B-B14F-4D97-AF65-F5344CB8AC3E}">
        <p14:creationId xmlns:p14="http://schemas.microsoft.com/office/powerpoint/2010/main" val="1883570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232B048-76BF-42EB-91B1-FD25C8E5EFD3}"/>
              </a:ext>
            </a:extLst>
          </p:cNvPr>
          <p:cNvSpPr>
            <a:spLocks noGrp="1"/>
          </p:cNvSpPr>
          <p:nvPr>
            <p:ph type="title"/>
          </p:nvPr>
        </p:nvSpPr>
        <p:spPr>
          <a:xfrm>
            <a:off x="838200" y="365125"/>
            <a:ext cx="10515600" cy="1325563"/>
          </a:xfrm>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	7. 	SỐ : CÁC SỐ KHÁC</a:t>
            </a:r>
          </a:p>
        </p:txBody>
      </p:sp>
      <p:pic>
        <p:nvPicPr>
          <p:cNvPr id="9" name="Picture 8" descr="A close up of a tree&#10;&#10;Description automatically generated">
            <a:extLst>
              <a:ext uri="{FF2B5EF4-FFF2-40B4-BE49-F238E27FC236}">
                <a16:creationId xmlns:a16="http://schemas.microsoft.com/office/drawing/2014/main" id="{166FDA81-3555-4CD3-90E6-38B80AC8D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10" name="Picture 9" descr="A close up of a rug&#10;&#10;Description automatically generated">
            <a:extLst>
              <a:ext uri="{FF2B5EF4-FFF2-40B4-BE49-F238E27FC236}">
                <a16:creationId xmlns:a16="http://schemas.microsoft.com/office/drawing/2014/main" id="{554C468C-54A9-4CEB-9A10-87DC4548823B}"/>
              </a:ext>
            </a:extLst>
          </p:cNvPr>
          <p:cNvPicPr>
            <a:picLocks noChangeAspect="1"/>
          </p:cNvPicPr>
          <p:nvPr/>
        </p:nvPicPr>
        <p:blipFill rotWithShape="1">
          <a:blip r:embed="rId3">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3" name="Rectangle 2">
            <a:extLst>
              <a:ext uri="{FF2B5EF4-FFF2-40B4-BE49-F238E27FC236}">
                <a16:creationId xmlns:a16="http://schemas.microsoft.com/office/drawing/2014/main" id="{21963E56-FDA3-4915-9275-3C17B0039318}"/>
              </a:ext>
            </a:extLst>
          </p:cNvPr>
          <p:cNvSpPr/>
          <p:nvPr/>
        </p:nvSpPr>
        <p:spPr>
          <a:xfrm>
            <a:off x="664025" y="6180595"/>
            <a:ext cx="10820400" cy="338554"/>
          </a:xfrm>
          <a:prstGeom prst="rect">
            <a:avLst/>
          </a:prstGeom>
        </p:spPr>
        <p:txBody>
          <a:bodyPr wrap="square">
            <a:spAutoFit/>
          </a:bodyPr>
          <a:lstStyle/>
          <a:p>
            <a:pPr marL="342900" indent="-342900">
              <a:buFont typeface="Arial" panose="020B0604020202020204" pitchFamily="34" charset="0"/>
              <a:buChar char="•"/>
            </a:pPr>
            <a:r>
              <a:rPr lang="vi-VN" sz="1600" dirty="0">
                <a:solidFill>
                  <a:schemeClr val="dk1"/>
                </a:solidFill>
              </a:rPr>
              <a:t>Các con số khác: các con số còn lại, tương tự dvi, không phân biệt tính. Chúng có biến cách giống pañca ‘năm’</a:t>
            </a:r>
            <a:r>
              <a:rPr lang="en-US" sz="1600" dirty="0">
                <a:solidFill>
                  <a:schemeClr val="dk1"/>
                </a:solidFill>
              </a:rPr>
              <a:t>.</a:t>
            </a:r>
          </a:p>
        </p:txBody>
      </p:sp>
      <p:graphicFrame>
        <p:nvGraphicFramePr>
          <p:cNvPr id="4" name="Table 3">
            <a:extLst>
              <a:ext uri="{FF2B5EF4-FFF2-40B4-BE49-F238E27FC236}">
                <a16:creationId xmlns:a16="http://schemas.microsoft.com/office/drawing/2014/main" id="{46C7F5E9-BE6E-46AA-800D-E1A5C9188021}"/>
              </a:ext>
            </a:extLst>
          </p:cNvPr>
          <p:cNvGraphicFramePr>
            <a:graphicFrameLocks noGrp="1"/>
          </p:cNvGraphicFramePr>
          <p:nvPr>
            <p:extLst>
              <p:ext uri="{D42A27DB-BD31-4B8C-83A1-F6EECF244321}">
                <p14:modId xmlns:p14="http://schemas.microsoft.com/office/powerpoint/2010/main" val="3949769070"/>
              </p:ext>
            </p:extLst>
          </p:nvPr>
        </p:nvGraphicFramePr>
        <p:xfrm>
          <a:off x="838200" y="2015743"/>
          <a:ext cx="10515600" cy="3616960"/>
        </p:xfrm>
        <a:graphic>
          <a:graphicData uri="http://schemas.openxmlformats.org/drawingml/2006/table">
            <a:tbl>
              <a:tblPr firstRow="1" firstCol="1" bandRow="1">
                <a:tableStyleId>{F5AB1C69-6EDB-4FF4-983F-18BD219EF322}</a:tableStyleId>
              </a:tblPr>
              <a:tblGrid>
                <a:gridCol w="3752519">
                  <a:extLst>
                    <a:ext uri="{9D8B030D-6E8A-4147-A177-3AD203B41FA5}">
                      <a16:colId xmlns:a16="http://schemas.microsoft.com/office/drawing/2014/main" val="851624449"/>
                    </a:ext>
                  </a:extLst>
                </a:gridCol>
                <a:gridCol w="6763081">
                  <a:extLst>
                    <a:ext uri="{9D8B030D-6E8A-4147-A177-3AD203B41FA5}">
                      <a16:colId xmlns:a16="http://schemas.microsoft.com/office/drawing/2014/main" val="3716884938"/>
                    </a:ext>
                  </a:extLst>
                </a:gridCol>
              </a:tblGrid>
              <a:tr h="187325">
                <a:tc>
                  <a:txBody>
                    <a:bodyPr/>
                    <a:lstStyle/>
                    <a:p>
                      <a:pPr marL="0" marR="0">
                        <a:spcBef>
                          <a:spcPts val="0"/>
                        </a:spcBef>
                        <a:spcAft>
                          <a:spcPts val="0"/>
                        </a:spcAft>
                      </a:pPr>
                      <a:r>
                        <a:rPr lang="en-US" sz="3600" dirty="0">
                          <a:effectLst/>
                        </a:rPr>
                        <a:t> </a:t>
                      </a:r>
                      <a:endParaRPr lang="en-US" sz="3600" dirty="0">
                        <a:effectLst/>
                        <a:latin typeface="Times New Roman" panose="02020603050405020304" pitchFamily="18" charset="0"/>
                        <a:ea typeface="Arial Unicode MS" panose="020B0604020202020204" pitchFamily="34" charset="-128"/>
                      </a:endParaRPr>
                    </a:p>
                  </a:txBody>
                  <a:tcPr marL="50800" marR="50800" marT="50800" marB="50800">
                    <a:solidFill>
                      <a:srgbClr val="471200"/>
                    </a:solidFill>
                  </a:tcPr>
                </a:tc>
                <a:tc>
                  <a:txBody>
                    <a:bodyPr/>
                    <a:lstStyle/>
                    <a:p>
                      <a:pPr marL="0" marR="0" algn="ctr">
                        <a:spcBef>
                          <a:spcPts val="0"/>
                        </a:spcBef>
                        <a:spcAft>
                          <a:spcPts val="0"/>
                        </a:spcAft>
                      </a:pPr>
                      <a:r>
                        <a:rPr lang="en-US" sz="2400" dirty="0" err="1">
                          <a:effectLst/>
                        </a:rPr>
                        <a:t>Tất</a:t>
                      </a:r>
                      <a:r>
                        <a:rPr lang="en-US" sz="2400" dirty="0">
                          <a:effectLst/>
                        </a:rPr>
                        <a:t> </a:t>
                      </a:r>
                      <a:r>
                        <a:rPr lang="en-US" sz="2400" dirty="0" err="1">
                          <a:effectLst/>
                        </a:rPr>
                        <a:t>cả</a:t>
                      </a:r>
                      <a:r>
                        <a:rPr lang="en-US" sz="2400" dirty="0">
                          <a:effectLst/>
                        </a:rPr>
                        <a:t> </a:t>
                      </a:r>
                      <a:r>
                        <a:rPr lang="en-US" sz="2400" dirty="0" err="1">
                          <a:effectLst/>
                        </a:rPr>
                        <a:t>tính</a:t>
                      </a:r>
                      <a:r>
                        <a:rPr lang="en-US" sz="2400" dirty="0">
                          <a:effectLst/>
                        </a:rPr>
                        <a:t> (</a:t>
                      </a:r>
                      <a:r>
                        <a:rPr lang="en-US" sz="2400" dirty="0" err="1">
                          <a:effectLst/>
                        </a:rPr>
                        <a:t>nam</a:t>
                      </a:r>
                      <a:r>
                        <a:rPr lang="en-US" sz="2400" dirty="0">
                          <a:effectLst/>
                        </a:rPr>
                        <a:t>/</a:t>
                      </a:r>
                      <a:r>
                        <a:rPr lang="en-US" sz="2400" dirty="0" err="1">
                          <a:effectLst/>
                        </a:rPr>
                        <a:t>nữ</a:t>
                      </a:r>
                      <a:r>
                        <a:rPr lang="en-US" sz="2400" dirty="0">
                          <a:effectLst/>
                        </a:rPr>
                        <a:t>/</a:t>
                      </a:r>
                      <a:r>
                        <a:rPr lang="en-US" sz="2400" dirty="0" err="1">
                          <a:effectLst/>
                        </a:rPr>
                        <a:t>trung</a:t>
                      </a:r>
                      <a:r>
                        <a:rPr lang="en-US" sz="2400" dirty="0">
                          <a:effectLst/>
                        </a:rPr>
                        <a:t>)</a:t>
                      </a:r>
                      <a:endParaRPr lang="en-US" sz="2400" dirty="0">
                        <a:solidFill>
                          <a:srgbClr val="000000"/>
                        </a:solidFill>
                        <a:effectLst/>
                        <a:latin typeface="Helvetica Neue"/>
                        <a:ea typeface="Helvetica Neue"/>
                        <a:cs typeface="Helvetica Neue"/>
                      </a:endParaRPr>
                    </a:p>
                  </a:txBody>
                  <a:tcPr marL="50800" marR="50800" marT="50800" marB="50800" anchor="ctr">
                    <a:solidFill>
                      <a:srgbClr val="471200"/>
                    </a:solidFill>
                  </a:tcPr>
                </a:tc>
                <a:extLst>
                  <a:ext uri="{0D108BD9-81ED-4DB2-BD59-A6C34878D82A}">
                    <a16:rowId xmlns:a16="http://schemas.microsoft.com/office/drawing/2014/main" val="3094229114"/>
                  </a:ext>
                </a:extLst>
              </a:tr>
              <a:tr h="304165">
                <a:tc>
                  <a:txBody>
                    <a:bodyPr/>
                    <a:lstStyle/>
                    <a:p>
                      <a:pPr marL="0" marR="0">
                        <a:spcBef>
                          <a:spcPts val="0"/>
                        </a:spcBef>
                        <a:spcAft>
                          <a:spcPts val="0"/>
                        </a:spcAft>
                      </a:pPr>
                      <a:r>
                        <a:rPr lang="en-US" sz="2400" dirty="0">
                          <a:effectLst/>
                        </a:rPr>
                        <a:t>Nom - Acc</a:t>
                      </a:r>
                    </a:p>
                    <a:p>
                      <a:pPr marL="0" marR="0">
                        <a:spcBef>
                          <a:spcPts val="0"/>
                        </a:spcBef>
                        <a:spcAft>
                          <a:spcPts val="0"/>
                        </a:spcAft>
                      </a:pPr>
                      <a:r>
                        <a:rPr lang="en-US" sz="2400" dirty="0" err="1">
                          <a:effectLst/>
                        </a:rPr>
                        <a:t>Chủ</a:t>
                      </a:r>
                      <a:r>
                        <a:rPr lang="en-US" sz="2400" dirty="0">
                          <a:effectLst/>
                        </a:rPr>
                        <a:t> </a:t>
                      </a:r>
                      <a:r>
                        <a:rPr lang="en-US" sz="2400" dirty="0" err="1">
                          <a:effectLst/>
                        </a:rPr>
                        <a:t>cách</a:t>
                      </a:r>
                      <a:r>
                        <a:rPr lang="en-US" sz="2400" dirty="0">
                          <a:effectLst/>
                        </a:rPr>
                        <a:t> -Trực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a:effectLst/>
                        </a:rPr>
                        <a:t>Pañca</a:t>
                      </a:r>
                      <a:endParaRPr lang="en-US" sz="2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39988627"/>
                  </a:ext>
                </a:extLst>
              </a:tr>
              <a:tr h="304165">
                <a:tc>
                  <a:txBody>
                    <a:bodyPr/>
                    <a:lstStyle/>
                    <a:p>
                      <a:pPr marL="0" marR="0">
                        <a:spcBef>
                          <a:spcPts val="0"/>
                        </a:spcBef>
                        <a:spcAft>
                          <a:spcPts val="0"/>
                        </a:spcAft>
                      </a:pPr>
                      <a:r>
                        <a:rPr lang="en-US" sz="2400" dirty="0">
                          <a:effectLst/>
                        </a:rPr>
                        <a:t>Gen - </a:t>
                      </a:r>
                      <a:r>
                        <a:rPr lang="en-US" sz="2400" dirty="0" err="1">
                          <a:effectLst/>
                        </a:rPr>
                        <a:t>Dat</a:t>
                      </a:r>
                      <a:endParaRPr lang="en-US" sz="2400" dirty="0">
                        <a:effectLst/>
                      </a:endParaRPr>
                    </a:p>
                    <a:p>
                      <a:pPr marL="0" marR="0">
                        <a:spcBef>
                          <a:spcPts val="0"/>
                        </a:spcBef>
                        <a:spcAft>
                          <a:spcPts val="0"/>
                        </a:spcAft>
                      </a:pPr>
                      <a:r>
                        <a:rPr lang="en-US" sz="2400" dirty="0" err="1">
                          <a:effectLst/>
                        </a:rPr>
                        <a:t>Sở</a:t>
                      </a:r>
                      <a:r>
                        <a:rPr lang="en-US" sz="2400" dirty="0">
                          <a:effectLst/>
                        </a:rPr>
                        <a:t> </a:t>
                      </a:r>
                      <a:r>
                        <a:rPr lang="en-US" sz="2400" dirty="0" err="1">
                          <a:effectLst/>
                        </a:rPr>
                        <a:t>hữu</a:t>
                      </a:r>
                      <a:r>
                        <a:rPr lang="en-US" sz="2400" dirty="0">
                          <a:effectLst/>
                        </a:rPr>
                        <a:t> </a:t>
                      </a:r>
                      <a:r>
                        <a:rPr lang="en-US" sz="2400" dirty="0" err="1">
                          <a:effectLst/>
                        </a:rPr>
                        <a:t>cách</a:t>
                      </a:r>
                      <a:r>
                        <a:rPr lang="en-US" sz="2400" dirty="0">
                          <a:effectLst/>
                        </a:rPr>
                        <a:t> - </a:t>
                      </a:r>
                      <a:r>
                        <a:rPr lang="en-US" sz="2400" dirty="0" err="1">
                          <a:effectLst/>
                        </a:rPr>
                        <a:t>Gián</a:t>
                      </a:r>
                      <a:r>
                        <a:rPr lang="en-US" sz="2400" dirty="0">
                          <a:effectLst/>
                        </a:rPr>
                        <a:t> </a:t>
                      </a:r>
                      <a:r>
                        <a:rPr lang="en-US" sz="2400" dirty="0" err="1">
                          <a:effectLst/>
                        </a:rPr>
                        <a:t>bổ</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Pañcannaṃ</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619298394"/>
                  </a:ext>
                </a:extLst>
              </a:tr>
              <a:tr h="304165">
                <a:tc>
                  <a:txBody>
                    <a:bodyPr/>
                    <a:lstStyle/>
                    <a:p>
                      <a:pPr marL="0" marR="0">
                        <a:spcBef>
                          <a:spcPts val="0"/>
                        </a:spcBef>
                        <a:spcAft>
                          <a:spcPts val="0"/>
                        </a:spcAft>
                      </a:pPr>
                      <a:r>
                        <a:rPr lang="en-US" sz="2400" dirty="0">
                          <a:effectLst/>
                        </a:rPr>
                        <a:t>Inst - </a:t>
                      </a:r>
                      <a:r>
                        <a:rPr lang="en-US" sz="2400" dirty="0" err="1">
                          <a:effectLst/>
                        </a:rPr>
                        <a:t>Abl</a:t>
                      </a:r>
                      <a:endParaRPr lang="en-US" sz="2400" dirty="0">
                        <a:effectLst/>
                      </a:endParaRPr>
                    </a:p>
                    <a:p>
                      <a:pPr marL="0" marR="0">
                        <a:spcBef>
                          <a:spcPts val="0"/>
                        </a:spcBef>
                        <a:spcAft>
                          <a:spcPts val="0"/>
                        </a:spcAft>
                      </a:pPr>
                      <a:r>
                        <a:rPr lang="en-US" sz="2400" dirty="0" err="1">
                          <a:effectLst/>
                        </a:rPr>
                        <a:t>Dụng</a:t>
                      </a:r>
                      <a:r>
                        <a:rPr lang="en-US" sz="2400" dirty="0">
                          <a:effectLst/>
                        </a:rPr>
                        <a:t> </a:t>
                      </a:r>
                      <a:r>
                        <a:rPr lang="en-US" sz="2400" dirty="0" err="1">
                          <a:effectLst/>
                        </a:rPr>
                        <a:t>cụ</a:t>
                      </a:r>
                      <a:r>
                        <a:rPr lang="en-US" sz="2400" dirty="0">
                          <a:effectLst/>
                        </a:rPr>
                        <a:t> </a:t>
                      </a:r>
                      <a:r>
                        <a:rPr lang="en-US" sz="2400" dirty="0" err="1">
                          <a:effectLst/>
                        </a:rPr>
                        <a:t>cách</a:t>
                      </a:r>
                      <a:r>
                        <a:rPr lang="en-US" sz="2400" dirty="0">
                          <a:effectLst/>
                        </a:rPr>
                        <a:t> - </a:t>
                      </a:r>
                      <a:r>
                        <a:rPr lang="en-US" sz="2400" dirty="0" err="1">
                          <a:effectLst/>
                        </a:rPr>
                        <a:t>Xuất</a:t>
                      </a:r>
                      <a:r>
                        <a:rPr lang="en-US" sz="2400" dirty="0">
                          <a:effectLst/>
                        </a:rPr>
                        <a:t> ứ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Pañcahi</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878594130"/>
                  </a:ext>
                </a:extLst>
              </a:tr>
              <a:tr h="187325">
                <a:tc>
                  <a:txBody>
                    <a:bodyPr/>
                    <a:lstStyle/>
                    <a:p>
                      <a:pPr marL="0" marR="0">
                        <a:spcBef>
                          <a:spcPts val="0"/>
                        </a:spcBef>
                        <a:spcAft>
                          <a:spcPts val="0"/>
                        </a:spcAft>
                      </a:pPr>
                      <a:r>
                        <a:rPr lang="en-US" sz="2400" dirty="0">
                          <a:effectLst/>
                        </a:rPr>
                        <a:t>Loc: </a:t>
                      </a:r>
                      <a:r>
                        <a:rPr lang="en-US" sz="2400" dirty="0" err="1">
                          <a:effectLst/>
                        </a:rPr>
                        <a:t>Vị</a:t>
                      </a:r>
                      <a:r>
                        <a:rPr lang="en-US" sz="2400" dirty="0">
                          <a:effectLst/>
                        </a:rPr>
                        <a:t> </a:t>
                      </a:r>
                      <a:r>
                        <a:rPr lang="en-US" sz="2400" dirty="0" err="1">
                          <a:effectLst/>
                        </a:rPr>
                        <a:t>trí</a:t>
                      </a:r>
                      <a:r>
                        <a:rPr lang="en-US" sz="2400" dirty="0">
                          <a:effectLst/>
                        </a:rPr>
                        <a:t> </a:t>
                      </a:r>
                      <a:r>
                        <a:rPr lang="en-US" sz="2400" dirty="0" err="1">
                          <a:effectLst/>
                        </a:rPr>
                        <a:t>cách</a:t>
                      </a:r>
                      <a:endParaRPr lang="en-US" sz="2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2400" dirty="0" err="1">
                          <a:effectLst/>
                        </a:rPr>
                        <a:t>Pañcasu</a:t>
                      </a:r>
                      <a:endParaRPr lang="en-US" sz="2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327278000"/>
                  </a:ext>
                </a:extLst>
              </a:tr>
            </a:tbl>
          </a:graphicData>
        </a:graphic>
      </p:graphicFrame>
    </p:spTree>
    <p:extLst>
      <p:ext uri="{BB962C8B-B14F-4D97-AF65-F5344CB8AC3E}">
        <p14:creationId xmlns:p14="http://schemas.microsoft.com/office/powerpoint/2010/main" val="768733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F6B-A46C-487F-B402-89B98CBACF2F}"/>
              </a:ext>
            </a:extLst>
          </p:cNvPr>
          <p:cNvSpPr>
            <a:spLocks noGrp="1"/>
          </p:cNvSpPr>
          <p:nvPr>
            <p:ph type="title"/>
          </p:nvPr>
        </p:nvSpPr>
        <p:spPr/>
        <p:txBody>
          <a:bodyPr/>
          <a:lstStyle/>
          <a:p>
            <a:endParaRPr lang="en-US"/>
          </a:p>
        </p:txBody>
      </p:sp>
      <p:sp>
        <p:nvSpPr>
          <p:cNvPr id="5" name="Title 3">
            <a:extLst>
              <a:ext uri="{FF2B5EF4-FFF2-40B4-BE49-F238E27FC236}">
                <a16:creationId xmlns:a16="http://schemas.microsoft.com/office/drawing/2014/main" id="{F616B048-22A2-4980-BB38-633B1C55A0C9}"/>
              </a:ext>
            </a:extLst>
          </p:cNvPr>
          <p:cNvSpPr txBox="1">
            <a:spLocks/>
          </p:cNvSpPr>
          <p:nvPr/>
        </p:nvSpPr>
        <p:spPr>
          <a:xfrm>
            <a:off x="2159563" y="0"/>
            <a:ext cx="10032437" cy="1179288"/>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marL="1371600" indent="-1371600"/>
            <a:r>
              <a:rPr lang="en-US" sz="3600" dirty="0">
                <a:solidFill>
                  <a:srgbClr val="FBC25D"/>
                </a:solidFill>
              </a:rPr>
              <a:t>	8. SABBA ‘TẤT CẢ’ VÀ PARA ‘KHÁC’</a:t>
            </a:r>
          </a:p>
        </p:txBody>
      </p:sp>
      <p:pic>
        <p:nvPicPr>
          <p:cNvPr id="6" name="Picture 5" descr="A close up of a tree&#10;&#10;Description automatically generated">
            <a:extLst>
              <a:ext uri="{FF2B5EF4-FFF2-40B4-BE49-F238E27FC236}">
                <a16:creationId xmlns:a16="http://schemas.microsoft.com/office/drawing/2014/main" id="{1B205DE6-1944-4F42-BB4A-0FBD79A6D8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7" name="Picture 6" descr="A close up of a rug&#10;&#10;Description automatically generated">
            <a:extLst>
              <a:ext uri="{FF2B5EF4-FFF2-40B4-BE49-F238E27FC236}">
                <a16:creationId xmlns:a16="http://schemas.microsoft.com/office/drawing/2014/main" id="{53E464BD-9C3C-47B6-9867-E1E8A8889855}"/>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11" name="Content Placeholder 10">
            <a:extLst>
              <a:ext uri="{FF2B5EF4-FFF2-40B4-BE49-F238E27FC236}">
                <a16:creationId xmlns:a16="http://schemas.microsoft.com/office/drawing/2014/main" id="{FC9419F6-72F9-47E0-8F4F-DCBEF2A5837A}"/>
              </a:ext>
            </a:extLst>
          </p:cNvPr>
          <p:cNvSpPr>
            <a:spLocks noGrp="1"/>
          </p:cNvSpPr>
          <p:nvPr>
            <p:ph idx="10"/>
          </p:nvPr>
        </p:nvSpPr>
        <p:spPr>
          <a:xfrm>
            <a:off x="2159563" y="2064212"/>
            <a:ext cx="9697076" cy="3994316"/>
          </a:xfrm>
        </p:spPr>
        <p:txBody>
          <a:bodyPr/>
          <a:lstStyle/>
          <a:p>
            <a:r>
              <a:rPr lang="en-US" dirty="0" err="1">
                <a:highlight>
                  <a:srgbClr val="FBC25D"/>
                </a:highlight>
              </a:rPr>
              <a:t>Khi</a:t>
            </a:r>
            <a:r>
              <a:rPr lang="en-US" dirty="0">
                <a:highlight>
                  <a:srgbClr val="FBC25D"/>
                </a:highlight>
              </a:rPr>
              <a:t> </a:t>
            </a:r>
            <a:r>
              <a:rPr lang="en-US" b="1" dirty="0" err="1">
                <a:highlight>
                  <a:srgbClr val="FBC25D"/>
                </a:highlight>
              </a:rPr>
              <a:t>sabba</a:t>
            </a:r>
            <a:r>
              <a:rPr lang="en-US" dirty="0">
                <a:highlight>
                  <a:srgbClr val="FBC25D"/>
                </a:highlight>
              </a:rPr>
              <a:t> ‘</a:t>
            </a:r>
            <a:r>
              <a:rPr lang="en-US" dirty="0" err="1">
                <a:highlight>
                  <a:srgbClr val="FBC25D"/>
                </a:highlight>
              </a:rPr>
              <a:t>tất</a:t>
            </a:r>
            <a:r>
              <a:rPr lang="en-US" dirty="0">
                <a:highlight>
                  <a:srgbClr val="FBC25D"/>
                </a:highlight>
              </a:rPr>
              <a:t> </a:t>
            </a:r>
            <a:r>
              <a:rPr lang="en-US" dirty="0" err="1">
                <a:highlight>
                  <a:srgbClr val="FBC25D"/>
                </a:highlight>
              </a:rPr>
              <a:t>cả</a:t>
            </a:r>
            <a:r>
              <a:rPr lang="en-US" dirty="0">
                <a:highlight>
                  <a:srgbClr val="FBC25D"/>
                </a:highlight>
              </a:rPr>
              <a:t>’ </a:t>
            </a:r>
            <a:r>
              <a:rPr lang="en-US" dirty="0" err="1">
                <a:highlight>
                  <a:srgbClr val="FBC25D"/>
                </a:highlight>
              </a:rPr>
              <a:t>được</a:t>
            </a:r>
            <a:r>
              <a:rPr lang="en-US" dirty="0">
                <a:highlight>
                  <a:srgbClr val="FBC25D"/>
                </a:highlight>
              </a:rPr>
              <a:t> </a:t>
            </a:r>
            <a:r>
              <a:rPr lang="en-US" dirty="0" err="1">
                <a:highlight>
                  <a:srgbClr val="FBC25D"/>
                </a:highlight>
              </a:rPr>
              <a:t>dùng</a:t>
            </a:r>
            <a:r>
              <a:rPr lang="en-US" dirty="0">
                <a:highlight>
                  <a:srgbClr val="FBC25D"/>
                </a:highlight>
              </a:rPr>
              <a:t> </a:t>
            </a:r>
            <a:r>
              <a:rPr lang="en-US" dirty="0" err="1">
                <a:highlight>
                  <a:srgbClr val="FBC25D"/>
                </a:highlight>
              </a:rPr>
              <a:t>làm</a:t>
            </a:r>
            <a:r>
              <a:rPr lang="en-US" dirty="0">
                <a:highlight>
                  <a:srgbClr val="FBC25D"/>
                </a:highlight>
              </a:rPr>
              <a:t> </a:t>
            </a:r>
            <a:r>
              <a:rPr lang="en-US" dirty="0" err="1">
                <a:highlight>
                  <a:srgbClr val="FBC25D"/>
                </a:highlight>
              </a:rPr>
              <a:t>đại</a:t>
            </a:r>
            <a:r>
              <a:rPr lang="en-US" dirty="0">
                <a:highlight>
                  <a:srgbClr val="FBC25D"/>
                </a:highlight>
              </a:rPr>
              <a:t> </a:t>
            </a:r>
            <a:r>
              <a:rPr lang="en-US" dirty="0" err="1">
                <a:highlight>
                  <a:srgbClr val="FBC25D"/>
                </a:highlight>
              </a:rPr>
              <a:t>từ</a:t>
            </a:r>
            <a:r>
              <a:rPr lang="en-US" dirty="0">
                <a:highlight>
                  <a:srgbClr val="FBC25D"/>
                </a:highlight>
              </a:rPr>
              <a:t>, </a:t>
            </a:r>
          </a:p>
          <a:p>
            <a:pPr marL="342900" indent="-342900">
              <a:buFont typeface="Wingdings" panose="05000000000000000000" pitchFamily="2" charset="2"/>
              <a:buChar char="à"/>
            </a:pPr>
            <a:r>
              <a:rPr lang="en-US" dirty="0" err="1"/>
              <a:t>Nó</a:t>
            </a:r>
            <a:r>
              <a:rPr lang="en-US" dirty="0"/>
              <a:t> </a:t>
            </a:r>
            <a:r>
              <a:rPr lang="en-US" dirty="0" err="1"/>
              <a:t>sẽ</a:t>
            </a:r>
            <a:r>
              <a:rPr lang="en-US" dirty="0"/>
              <a:t> </a:t>
            </a:r>
            <a:r>
              <a:rPr lang="en-US" dirty="0" err="1"/>
              <a:t>biến</a:t>
            </a:r>
            <a:r>
              <a:rPr lang="en-US" dirty="0"/>
              <a:t> </a:t>
            </a:r>
            <a:r>
              <a:rPr lang="en-US" dirty="0" err="1"/>
              <a:t>cách</a:t>
            </a:r>
            <a:r>
              <a:rPr lang="en-US" dirty="0"/>
              <a:t> </a:t>
            </a:r>
            <a:r>
              <a:rPr lang="en-US" dirty="0" err="1"/>
              <a:t>theo</a:t>
            </a:r>
            <a:r>
              <a:rPr lang="en-US" dirty="0"/>
              <a:t> </a:t>
            </a:r>
            <a:r>
              <a:rPr lang="en-US" dirty="0" err="1"/>
              <a:t>số</a:t>
            </a:r>
            <a:r>
              <a:rPr lang="en-US" dirty="0"/>
              <a:t> </a:t>
            </a:r>
            <a:r>
              <a:rPr lang="en-US" dirty="0" err="1"/>
              <a:t>nhiều</a:t>
            </a:r>
            <a:r>
              <a:rPr lang="en-US" dirty="0"/>
              <a:t> </a:t>
            </a:r>
            <a:r>
              <a:rPr lang="en-US" dirty="0" err="1"/>
              <a:t>giống</a:t>
            </a:r>
            <a:r>
              <a:rPr lang="en-US" dirty="0"/>
              <a:t> </a:t>
            </a:r>
            <a:r>
              <a:rPr lang="en-US" dirty="0" err="1"/>
              <a:t>như</a:t>
            </a:r>
            <a:r>
              <a:rPr lang="en-US" dirty="0"/>
              <a:t> </a:t>
            </a:r>
            <a:r>
              <a:rPr lang="en-US" b="1" dirty="0" err="1"/>
              <a:t>sa</a:t>
            </a:r>
            <a:r>
              <a:rPr lang="en-US" b="1" dirty="0"/>
              <a:t>/</a:t>
            </a:r>
            <a:r>
              <a:rPr lang="en-US" b="1" dirty="0" err="1"/>
              <a:t>taṃ</a:t>
            </a:r>
            <a:r>
              <a:rPr lang="en-US" b="1" dirty="0"/>
              <a:t> </a:t>
            </a:r>
            <a:r>
              <a:rPr lang="en-US" dirty="0"/>
              <a:t>(II, 2.11). </a:t>
            </a:r>
          </a:p>
          <a:p>
            <a:pPr marL="342900" indent="-342900">
              <a:buFont typeface="Wingdings" panose="05000000000000000000" pitchFamily="2" charset="2"/>
              <a:buChar char="à"/>
            </a:pPr>
            <a:r>
              <a:rPr lang="en-US" dirty="0"/>
              <a:t>Do </a:t>
            </a:r>
            <a:r>
              <a:rPr lang="en-US" dirty="0" err="1"/>
              <a:t>đó</a:t>
            </a:r>
            <a:r>
              <a:rPr lang="en-US" dirty="0"/>
              <a:t>, </a:t>
            </a:r>
            <a:r>
              <a:rPr lang="en-US" dirty="0" err="1"/>
              <a:t>hình</a:t>
            </a:r>
            <a:r>
              <a:rPr lang="en-US" dirty="0"/>
              <a:t> </a:t>
            </a:r>
            <a:r>
              <a:rPr lang="en-US" dirty="0" err="1"/>
              <a:t>thức</a:t>
            </a:r>
            <a:r>
              <a:rPr lang="en-US" dirty="0"/>
              <a:t> </a:t>
            </a:r>
            <a:r>
              <a:rPr lang="en-US" dirty="0" err="1"/>
              <a:t>chủ</a:t>
            </a:r>
            <a:r>
              <a:rPr lang="en-US" dirty="0"/>
              <a:t> </a:t>
            </a:r>
            <a:r>
              <a:rPr lang="en-US" dirty="0" err="1"/>
              <a:t>cách</a:t>
            </a:r>
            <a:r>
              <a:rPr lang="en-US" dirty="0"/>
              <a:t> </a:t>
            </a:r>
            <a:r>
              <a:rPr lang="en-US" dirty="0" err="1"/>
              <a:t>nam</a:t>
            </a:r>
            <a:r>
              <a:rPr lang="en-US" dirty="0"/>
              <a:t> </a:t>
            </a:r>
            <a:r>
              <a:rPr lang="en-US" dirty="0" err="1"/>
              <a:t>tính</a:t>
            </a:r>
            <a:r>
              <a:rPr lang="en-US" dirty="0"/>
              <a:t> </a:t>
            </a:r>
            <a:r>
              <a:rPr lang="en-US" dirty="0" err="1"/>
              <a:t>của</a:t>
            </a:r>
            <a:r>
              <a:rPr lang="en-US" dirty="0"/>
              <a:t> </a:t>
            </a:r>
            <a:r>
              <a:rPr lang="en-US" dirty="0" err="1"/>
              <a:t>nó</a:t>
            </a:r>
            <a:r>
              <a:rPr lang="en-US" dirty="0"/>
              <a:t> </a:t>
            </a:r>
            <a:r>
              <a:rPr lang="en-US" dirty="0" err="1"/>
              <a:t>là</a:t>
            </a:r>
            <a:r>
              <a:rPr lang="en-US" dirty="0"/>
              <a:t> </a:t>
            </a:r>
            <a:r>
              <a:rPr lang="en-US" b="1" dirty="0" err="1"/>
              <a:t>sabbe</a:t>
            </a:r>
            <a:r>
              <a:rPr lang="en-US" dirty="0"/>
              <a:t>, </a:t>
            </a:r>
            <a:r>
              <a:rPr lang="en-US" dirty="0" err="1"/>
              <a:t>trung</a:t>
            </a:r>
            <a:r>
              <a:rPr lang="en-US" dirty="0"/>
              <a:t> </a:t>
            </a:r>
            <a:r>
              <a:rPr lang="en-US" dirty="0" err="1"/>
              <a:t>tính</a:t>
            </a:r>
            <a:r>
              <a:rPr lang="en-US" dirty="0"/>
              <a:t> </a:t>
            </a:r>
            <a:r>
              <a:rPr lang="en-US" dirty="0" err="1"/>
              <a:t>là</a:t>
            </a:r>
            <a:r>
              <a:rPr lang="en-US" dirty="0"/>
              <a:t> </a:t>
            </a:r>
            <a:r>
              <a:rPr lang="en-US" b="1" dirty="0" err="1"/>
              <a:t>sabbāni</a:t>
            </a:r>
            <a:r>
              <a:rPr lang="en-US" dirty="0"/>
              <a:t>, </a:t>
            </a:r>
            <a:r>
              <a:rPr lang="en-US" dirty="0" err="1"/>
              <a:t>nữ</a:t>
            </a:r>
            <a:r>
              <a:rPr lang="en-US" dirty="0"/>
              <a:t> </a:t>
            </a:r>
            <a:r>
              <a:rPr lang="en-US" dirty="0" err="1"/>
              <a:t>tính</a:t>
            </a:r>
            <a:r>
              <a:rPr lang="en-US" dirty="0"/>
              <a:t> </a:t>
            </a:r>
            <a:r>
              <a:rPr lang="en-US" dirty="0" err="1"/>
              <a:t>là</a:t>
            </a:r>
            <a:r>
              <a:rPr lang="en-US" dirty="0"/>
              <a:t> </a:t>
            </a:r>
            <a:r>
              <a:rPr lang="en-US" b="1" dirty="0" err="1"/>
              <a:t>sabbā</a:t>
            </a:r>
            <a:r>
              <a:rPr lang="en-US" dirty="0"/>
              <a:t>. </a:t>
            </a:r>
            <a:br>
              <a:rPr lang="en-US" dirty="0"/>
            </a:br>
            <a:r>
              <a:rPr lang="en-US" dirty="0"/>
              <a:t>Nam </a:t>
            </a:r>
            <a:r>
              <a:rPr lang="en-US" dirty="0" err="1"/>
              <a:t>tính</a:t>
            </a:r>
            <a:r>
              <a:rPr lang="en-US" dirty="0"/>
              <a:t> </a:t>
            </a:r>
            <a:r>
              <a:rPr lang="en-US" dirty="0" err="1"/>
              <a:t>trung</a:t>
            </a:r>
            <a:r>
              <a:rPr lang="en-US" dirty="0"/>
              <a:t> </a:t>
            </a:r>
            <a:r>
              <a:rPr lang="en-US" dirty="0" err="1"/>
              <a:t>tính</a:t>
            </a:r>
            <a:r>
              <a:rPr lang="en-US" dirty="0"/>
              <a:t> </a:t>
            </a:r>
            <a:r>
              <a:rPr lang="en-US" dirty="0" err="1"/>
              <a:t>sở</a:t>
            </a:r>
            <a:r>
              <a:rPr lang="en-US" dirty="0"/>
              <a:t> </a:t>
            </a:r>
            <a:r>
              <a:rPr lang="en-US" dirty="0" err="1"/>
              <a:t>hữu</a:t>
            </a:r>
            <a:r>
              <a:rPr lang="en-US" dirty="0"/>
              <a:t> </a:t>
            </a:r>
            <a:r>
              <a:rPr lang="en-US" dirty="0" err="1"/>
              <a:t>cách</a:t>
            </a:r>
            <a:r>
              <a:rPr lang="en-US" dirty="0"/>
              <a:t> - </a:t>
            </a:r>
            <a:r>
              <a:rPr lang="en-US" dirty="0" err="1"/>
              <a:t>gián</a:t>
            </a:r>
            <a:r>
              <a:rPr lang="en-US" dirty="0"/>
              <a:t> </a:t>
            </a:r>
            <a:r>
              <a:rPr lang="en-US" dirty="0" err="1"/>
              <a:t>bổ</a:t>
            </a:r>
            <a:r>
              <a:rPr lang="en-US" dirty="0"/>
              <a:t> </a:t>
            </a:r>
            <a:r>
              <a:rPr lang="en-US" dirty="0" err="1"/>
              <a:t>cách</a:t>
            </a:r>
            <a:r>
              <a:rPr lang="en-US" dirty="0"/>
              <a:t> </a:t>
            </a:r>
            <a:r>
              <a:rPr lang="en-US" dirty="0" err="1"/>
              <a:t>là</a:t>
            </a:r>
            <a:r>
              <a:rPr lang="en-US" dirty="0"/>
              <a:t> </a:t>
            </a:r>
            <a:r>
              <a:rPr lang="en-US" b="1" dirty="0" err="1"/>
              <a:t>sabbesaṃ</a:t>
            </a:r>
            <a:r>
              <a:rPr lang="en-US" dirty="0"/>
              <a:t> …</a:t>
            </a:r>
          </a:p>
          <a:p>
            <a:r>
              <a:rPr lang="en-US" dirty="0"/>
              <a:t> </a:t>
            </a:r>
          </a:p>
          <a:p>
            <a:r>
              <a:rPr lang="en-US" dirty="0" err="1">
                <a:highlight>
                  <a:srgbClr val="FBC25D"/>
                </a:highlight>
              </a:rPr>
              <a:t>Khi</a:t>
            </a:r>
            <a:r>
              <a:rPr lang="en-US" dirty="0">
                <a:highlight>
                  <a:srgbClr val="FBC25D"/>
                </a:highlight>
              </a:rPr>
              <a:t> </a:t>
            </a:r>
            <a:r>
              <a:rPr lang="en-US" b="1" dirty="0">
                <a:highlight>
                  <a:srgbClr val="FBC25D"/>
                </a:highlight>
              </a:rPr>
              <a:t>Para</a:t>
            </a:r>
            <a:r>
              <a:rPr lang="en-US" dirty="0">
                <a:highlight>
                  <a:srgbClr val="FBC25D"/>
                </a:highlight>
              </a:rPr>
              <a:t> ‘</a:t>
            </a:r>
            <a:r>
              <a:rPr lang="en-US" dirty="0" err="1">
                <a:highlight>
                  <a:srgbClr val="FBC25D"/>
                </a:highlight>
              </a:rPr>
              <a:t>khác</a:t>
            </a:r>
            <a:r>
              <a:rPr lang="en-US" dirty="0">
                <a:highlight>
                  <a:srgbClr val="FBC25D"/>
                </a:highlight>
              </a:rPr>
              <a:t>’ </a:t>
            </a:r>
            <a:r>
              <a:rPr lang="en-US" dirty="0" err="1">
                <a:highlight>
                  <a:srgbClr val="FBC25D"/>
                </a:highlight>
              </a:rPr>
              <a:t>được</a:t>
            </a:r>
            <a:r>
              <a:rPr lang="en-US" dirty="0">
                <a:highlight>
                  <a:srgbClr val="FBC25D"/>
                </a:highlight>
              </a:rPr>
              <a:t> </a:t>
            </a:r>
            <a:r>
              <a:rPr lang="en-US" dirty="0" err="1">
                <a:highlight>
                  <a:srgbClr val="FBC25D"/>
                </a:highlight>
              </a:rPr>
              <a:t>dùng</a:t>
            </a:r>
            <a:r>
              <a:rPr lang="en-US" dirty="0">
                <a:highlight>
                  <a:srgbClr val="FBC25D"/>
                </a:highlight>
              </a:rPr>
              <a:t> </a:t>
            </a:r>
            <a:r>
              <a:rPr lang="en-US" dirty="0" err="1">
                <a:highlight>
                  <a:srgbClr val="FBC25D"/>
                </a:highlight>
              </a:rPr>
              <a:t>làm</a:t>
            </a:r>
            <a:r>
              <a:rPr lang="en-US" dirty="0">
                <a:highlight>
                  <a:srgbClr val="FBC25D"/>
                </a:highlight>
              </a:rPr>
              <a:t> </a:t>
            </a:r>
            <a:r>
              <a:rPr lang="en-US" dirty="0" err="1">
                <a:highlight>
                  <a:srgbClr val="FBC25D"/>
                </a:highlight>
              </a:rPr>
              <a:t>đại</a:t>
            </a:r>
            <a:r>
              <a:rPr lang="en-US" dirty="0">
                <a:highlight>
                  <a:srgbClr val="FBC25D"/>
                </a:highlight>
              </a:rPr>
              <a:t> </a:t>
            </a:r>
            <a:r>
              <a:rPr lang="en-US" dirty="0" err="1">
                <a:highlight>
                  <a:srgbClr val="FBC25D"/>
                </a:highlight>
              </a:rPr>
              <a:t>từ</a:t>
            </a:r>
            <a:r>
              <a:rPr lang="en-US" dirty="0">
                <a:highlight>
                  <a:srgbClr val="FBC25D"/>
                </a:highlight>
              </a:rPr>
              <a:t>, </a:t>
            </a:r>
          </a:p>
          <a:p>
            <a:pPr marL="342900" indent="-342900">
              <a:buFont typeface="Wingdings" panose="05000000000000000000" pitchFamily="2" charset="2"/>
              <a:buChar char="à"/>
            </a:pPr>
            <a:r>
              <a:rPr lang="en-US" dirty="0" err="1"/>
              <a:t>Nó</a:t>
            </a:r>
            <a:r>
              <a:rPr lang="en-US" dirty="0"/>
              <a:t> </a:t>
            </a:r>
            <a:r>
              <a:rPr lang="en-US" dirty="0" err="1"/>
              <a:t>cũng</a:t>
            </a:r>
            <a:r>
              <a:rPr lang="en-US" dirty="0"/>
              <a:t> </a:t>
            </a:r>
            <a:r>
              <a:rPr lang="en-US" dirty="0" err="1"/>
              <a:t>biến</a:t>
            </a:r>
            <a:r>
              <a:rPr lang="en-US" dirty="0"/>
              <a:t> </a:t>
            </a:r>
            <a:r>
              <a:rPr lang="en-US" dirty="0" err="1"/>
              <a:t>cách</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trên</a:t>
            </a:r>
            <a:r>
              <a:rPr lang="en-US" dirty="0"/>
              <a:t>, </a:t>
            </a:r>
          </a:p>
          <a:p>
            <a:pPr marL="342900" indent="-342900">
              <a:buFont typeface="Wingdings" panose="05000000000000000000" pitchFamily="2" charset="2"/>
              <a:buChar char="à"/>
            </a:pPr>
            <a:r>
              <a:rPr lang="en-US" dirty="0"/>
              <a:t>Do </a:t>
            </a:r>
            <a:r>
              <a:rPr lang="en-US" dirty="0" err="1"/>
              <a:t>đó</a:t>
            </a:r>
            <a:r>
              <a:rPr lang="en-US" dirty="0"/>
              <a:t> </a:t>
            </a:r>
            <a:r>
              <a:rPr lang="en-US" dirty="0" err="1"/>
              <a:t>sở</a:t>
            </a:r>
            <a:r>
              <a:rPr lang="en-US" dirty="0"/>
              <a:t> </a:t>
            </a:r>
            <a:r>
              <a:rPr lang="en-US" dirty="0" err="1"/>
              <a:t>hữu</a:t>
            </a:r>
            <a:r>
              <a:rPr lang="en-US" dirty="0"/>
              <a:t> </a:t>
            </a:r>
            <a:r>
              <a:rPr lang="en-US" dirty="0" err="1"/>
              <a:t>cách</a:t>
            </a:r>
            <a:r>
              <a:rPr lang="en-US" dirty="0"/>
              <a:t> (hay </a:t>
            </a:r>
            <a:r>
              <a:rPr lang="en-US" dirty="0" err="1"/>
              <a:t>gián</a:t>
            </a:r>
            <a:r>
              <a:rPr lang="en-US" dirty="0"/>
              <a:t> </a:t>
            </a:r>
            <a:r>
              <a:rPr lang="en-US" dirty="0" err="1"/>
              <a:t>bổ</a:t>
            </a:r>
            <a:r>
              <a:rPr lang="en-US" dirty="0"/>
              <a:t> </a:t>
            </a:r>
            <a:r>
              <a:rPr lang="en-US" dirty="0" err="1"/>
              <a:t>cách</a:t>
            </a:r>
            <a:r>
              <a:rPr lang="en-US" dirty="0"/>
              <a:t>) </a:t>
            </a:r>
            <a:r>
              <a:rPr lang="en-US" dirty="0" err="1"/>
              <a:t>số</a:t>
            </a:r>
            <a:r>
              <a:rPr lang="en-US" dirty="0"/>
              <a:t> </a:t>
            </a:r>
            <a:r>
              <a:rPr lang="en-US" dirty="0" err="1"/>
              <a:t>nhiều</a:t>
            </a:r>
            <a:r>
              <a:rPr lang="en-US" dirty="0"/>
              <a:t> </a:t>
            </a:r>
            <a:r>
              <a:rPr lang="en-US" dirty="0" err="1"/>
              <a:t>của</a:t>
            </a:r>
            <a:r>
              <a:rPr lang="en-US" dirty="0"/>
              <a:t> </a:t>
            </a:r>
            <a:r>
              <a:rPr lang="en-US" dirty="0" err="1"/>
              <a:t>nó</a:t>
            </a:r>
            <a:r>
              <a:rPr lang="en-US" dirty="0"/>
              <a:t> </a:t>
            </a:r>
            <a:r>
              <a:rPr lang="en-US" dirty="0" err="1"/>
              <a:t>là</a:t>
            </a:r>
            <a:r>
              <a:rPr lang="en-US" dirty="0"/>
              <a:t> </a:t>
            </a:r>
            <a:r>
              <a:rPr lang="en-US" b="1" dirty="0" err="1"/>
              <a:t>paresaṃ</a:t>
            </a:r>
            <a:r>
              <a:rPr lang="en-US" dirty="0"/>
              <a:t> ‘</a:t>
            </a:r>
            <a:r>
              <a:rPr lang="en-US" dirty="0" err="1"/>
              <a:t>của</a:t>
            </a:r>
            <a:r>
              <a:rPr lang="en-US" dirty="0"/>
              <a:t> </a:t>
            </a:r>
            <a:r>
              <a:rPr lang="en-US" dirty="0" err="1"/>
              <a:t>những</a:t>
            </a:r>
            <a:r>
              <a:rPr lang="en-US" dirty="0"/>
              <a:t> </a:t>
            </a:r>
            <a:r>
              <a:rPr lang="en-US" dirty="0" err="1"/>
              <a:t>cái</a:t>
            </a:r>
            <a:r>
              <a:rPr lang="en-US" dirty="0"/>
              <a:t> </a:t>
            </a:r>
            <a:r>
              <a:rPr lang="en-US" dirty="0" err="1"/>
              <a:t>khác</a:t>
            </a:r>
            <a:r>
              <a:rPr lang="en-US" dirty="0"/>
              <a:t>/</a:t>
            </a:r>
            <a:r>
              <a:rPr lang="en-US" dirty="0" err="1"/>
              <a:t>của</a:t>
            </a:r>
            <a:r>
              <a:rPr lang="en-US" dirty="0"/>
              <a:t> </a:t>
            </a:r>
            <a:r>
              <a:rPr lang="en-US" dirty="0" err="1"/>
              <a:t>những</a:t>
            </a:r>
            <a:r>
              <a:rPr lang="en-US" dirty="0"/>
              <a:t> </a:t>
            </a:r>
            <a:r>
              <a:rPr lang="en-US" dirty="0" err="1"/>
              <a:t>người</a:t>
            </a:r>
            <a:r>
              <a:rPr lang="en-US" dirty="0"/>
              <a:t> </a:t>
            </a:r>
            <a:r>
              <a:rPr lang="en-US" dirty="0" err="1"/>
              <a:t>khác</a:t>
            </a:r>
            <a:r>
              <a:rPr lang="en-US" dirty="0"/>
              <a:t>’ </a:t>
            </a:r>
          </a:p>
          <a:p>
            <a:endParaRPr lang="en-US" dirty="0"/>
          </a:p>
        </p:txBody>
      </p:sp>
    </p:spTree>
    <p:extLst>
      <p:ext uri="{BB962C8B-B14F-4D97-AF65-F5344CB8AC3E}">
        <p14:creationId xmlns:p14="http://schemas.microsoft.com/office/powerpoint/2010/main" val="3627465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F6B-A46C-487F-B402-89B98CBACF2F}"/>
              </a:ext>
            </a:extLst>
          </p:cNvPr>
          <p:cNvSpPr>
            <a:spLocks noGrp="1"/>
          </p:cNvSpPr>
          <p:nvPr>
            <p:ph type="title"/>
          </p:nvPr>
        </p:nvSpPr>
        <p:spPr/>
        <p:txBody>
          <a:bodyPr/>
          <a:lstStyle/>
          <a:p>
            <a:endParaRPr lang="en-US"/>
          </a:p>
        </p:txBody>
      </p:sp>
      <p:sp>
        <p:nvSpPr>
          <p:cNvPr id="5" name="Title 3">
            <a:extLst>
              <a:ext uri="{FF2B5EF4-FFF2-40B4-BE49-F238E27FC236}">
                <a16:creationId xmlns:a16="http://schemas.microsoft.com/office/drawing/2014/main" id="{F616B048-22A2-4980-BB38-633B1C55A0C9}"/>
              </a:ext>
            </a:extLst>
          </p:cNvPr>
          <p:cNvSpPr txBox="1">
            <a:spLocks/>
          </p:cNvSpPr>
          <p:nvPr/>
        </p:nvSpPr>
        <p:spPr>
          <a:xfrm>
            <a:off x="2159563" y="0"/>
            <a:ext cx="10032437" cy="1179288"/>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marL="1371600" indent="-1371600"/>
            <a:r>
              <a:rPr lang="en-US" sz="3600" dirty="0">
                <a:solidFill>
                  <a:srgbClr val="FBC25D"/>
                </a:solidFill>
              </a:rPr>
              <a:t>	9. </a:t>
            </a:r>
            <a:r>
              <a:rPr lang="en-US" sz="3600" dirty="0" err="1">
                <a:solidFill>
                  <a:srgbClr val="FBC25D"/>
                </a:solidFill>
              </a:rPr>
              <a:t>Sở</a:t>
            </a:r>
            <a:r>
              <a:rPr lang="en-US" sz="3600" dirty="0">
                <a:solidFill>
                  <a:srgbClr val="FBC25D"/>
                </a:solidFill>
              </a:rPr>
              <a:t> </a:t>
            </a:r>
            <a:r>
              <a:rPr lang="en-US" sz="3600" dirty="0" err="1">
                <a:solidFill>
                  <a:srgbClr val="FBC25D"/>
                </a:solidFill>
              </a:rPr>
              <a:t>hữu</a:t>
            </a:r>
            <a:r>
              <a:rPr lang="en-US" sz="3600" dirty="0">
                <a:solidFill>
                  <a:srgbClr val="FBC25D"/>
                </a:solidFill>
              </a:rPr>
              <a:t> </a:t>
            </a:r>
            <a:r>
              <a:rPr lang="en-US" sz="3600" dirty="0" err="1">
                <a:solidFill>
                  <a:srgbClr val="FBC25D"/>
                </a:solidFill>
              </a:rPr>
              <a:t>cách</a:t>
            </a:r>
            <a:r>
              <a:rPr lang="en-US" sz="3600" dirty="0">
                <a:solidFill>
                  <a:srgbClr val="FBC25D"/>
                </a:solidFill>
              </a:rPr>
              <a:t> </a:t>
            </a:r>
            <a:r>
              <a:rPr lang="en-US" sz="3600" dirty="0" err="1">
                <a:solidFill>
                  <a:srgbClr val="FBC25D"/>
                </a:solidFill>
              </a:rPr>
              <a:t>kết</a:t>
            </a:r>
            <a:r>
              <a:rPr lang="en-US" sz="3600" dirty="0">
                <a:solidFill>
                  <a:srgbClr val="FBC25D"/>
                </a:solidFill>
              </a:rPr>
              <a:t> </a:t>
            </a:r>
            <a:r>
              <a:rPr lang="en-US" sz="3600" dirty="0" err="1">
                <a:solidFill>
                  <a:srgbClr val="FBC25D"/>
                </a:solidFill>
              </a:rPr>
              <a:t>hợp</a:t>
            </a:r>
            <a:r>
              <a:rPr lang="en-US" sz="3600" dirty="0">
                <a:solidFill>
                  <a:srgbClr val="FBC25D"/>
                </a:solidFill>
              </a:rPr>
              <a:t> </a:t>
            </a:r>
            <a:r>
              <a:rPr lang="en-US" sz="3600" dirty="0" err="1">
                <a:solidFill>
                  <a:srgbClr val="FBC25D"/>
                </a:solidFill>
              </a:rPr>
              <a:t>động</a:t>
            </a:r>
            <a:r>
              <a:rPr lang="en-US" sz="3600" dirty="0">
                <a:solidFill>
                  <a:srgbClr val="FBC25D"/>
                </a:solidFill>
              </a:rPr>
              <a:t> </a:t>
            </a:r>
            <a:r>
              <a:rPr lang="en-US" sz="3600" dirty="0" err="1">
                <a:solidFill>
                  <a:srgbClr val="FBC25D"/>
                </a:solidFill>
              </a:rPr>
              <a:t>từ</a:t>
            </a:r>
            <a:r>
              <a:rPr lang="en-US" sz="3600" dirty="0">
                <a:solidFill>
                  <a:srgbClr val="FBC25D"/>
                </a:solidFill>
              </a:rPr>
              <a:t> </a:t>
            </a:r>
            <a:r>
              <a:rPr lang="en-US" sz="3600" dirty="0" err="1">
                <a:solidFill>
                  <a:srgbClr val="FBC25D"/>
                </a:solidFill>
              </a:rPr>
              <a:t>chỉ</a:t>
            </a:r>
            <a:r>
              <a:rPr lang="en-US" sz="3600" dirty="0">
                <a:solidFill>
                  <a:srgbClr val="FBC25D"/>
                </a:solidFill>
              </a:rPr>
              <a:t> </a:t>
            </a:r>
            <a:r>
              <a:rPr lang="en-US" sz="3600" dirty="0" err="1">
                <a:solidFill>
                  <a:srgbClr val="FBC25D"/>
                </a:solidFill>
              </a:rPr>
              <a:t>sợ</a:t>
            </a:r>
            <a:r>
              <a:rPr lang="en-US" sz="3600" dirty="0">
                <a:solidFill>
                  <a:srgbClr val="FBC25D"/>
                </a:solidFill>
              </a:rPr>
              <a:t> </a:t>
            </a:r>
            <a:r>
              <a:rPr lang="en-US" sz="3600" dirty="0" err="1">
                <a:solidFill>
                  <a:srgbClr val="FBC25D"/>
                </a:solidFill>
              </a:rPr>
              <a:t>hãi</a:t>
            </a:r>
            <a:r>
              <a:rPr lang="en-US" sz="3600" dirty="0">
                <a:solidFill>
                  <a:srgbClr val="FBC25D"/>
                </a:solidFill>
              </a:rPr>
              <a:t> </a:t>
            </a:r>
          </a:p>
        </p:txBody>
      </p:sp>
      <p:pic>
        <p:nvPicPr>
          <p:cNvPr id="6" name="Picture 5" descr="A close up of a tree&#10;&#10;Description automatically generated">
            <a:extLst>
              <a:ext uri="{FF2B5EF4-FFF2-40B4-BE49-F238E27FC236}">
                <a16:creationId xmlns:a16="http://schemas.microsoft.com/office/drawing/2014/main" id="{1B205DE6-1944-4F42-BB4A-0FBD79A6D8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7" name="Picture 6" descr="A close up of a rug&#10;&#10;Description automatically generated">
            <a:extLst>
              <a:ext uri="{FF2B5EF4-FFF2-40B4-BE49-F238E27FC236}">
                <a16:creationId xmlns:a16="http://schemas.microsoft.com/office/drawing/2014/main" id="{53E464BD-9C3C-47B6-9867-E1E8A8889855}"/>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11" name="Content Placeholder 10">
            <a:extLst>
              <a:ext uri="{FF2B5EF4-FFF2-40B4-BE49-F238E27FC236}">
                <a16:creationId xmlns:a16="http://schemas.microsoft.com/office/drawing/2014/main" id="{FC9419F6-72F9-47E0-8F4F-DCBEF2A5837A}"/>
              </a:ext>
            </a:extLst>
          </p:cNvPr>
          <p:cNvSpPr>
            <a:spLocks noGrp="1"/>
          </p:cNvSpPr>
          <p:nvPr>
            <p:ph idx="10"/>
          </p:nvPr>
        </p:nvSpPr>
        <p:spPr>
          <a:xfrm>
            <a:off x="2159563" y="2699656"/>
            <a:ext cx="9697076" cy="3358871"/>
          </a:xfrm>
        </p:spPr>
        <p:txBody>
          <a:bodyPr>
            <a:normAutofit/>
          </a:bodyPr>
          <a:lstStyle/>
          <a:p>
            <a:r>
              <a:rPr lang="en-US" sz="2000" dirty="0" err="1"/>
              <a:t>Các</a:t>
            </a:r>
            <a:r>
              <a:rPr lang="en-US" sz="2000" dirty="0"/>
              <a:t> </a:t>
            </a:r>
            <a:r>
              <a:rPr lang="en-US" sz="2000" dirty="0" err="1"/>
              <a:t>động</a:t>
            </a:r>
            <a:r>
              <a:rPr lang="en-US" sz="2000" dirty="0"/>
              <a:t> </a:t>
            </a:r>
            <a:r>
              <a:rPr lang="en-US" sz="2000" dirty="0" err="1"/>
              <a:t>từ</a:t>
            </a:r>
            <a:r>
              <a:rPr lang="en-US" sz="2000" dirty="0"/>
              <a:t> </a:t>
            </a:r>
            <a:r>
              <a:rPr lang="en-US" sz="2000" dirty="0" err="1"/>
              <a:t>chỉ</a:t>
            </a:r>
            <a:r>
              <a:rPr lang="en-US" sz="2000" dirty="0"/>
              <a:t> </a:t>
            </a:r>
            <a:r>
              <a:rPr lang="en-US" sz="2000" i="1" dirty="0" err="1"/>
              <a:t>hành</a:t>
            </a:r>
            <a:r>
              <a:rPr lang="en-US" sz="2000" i="1" dirty="0"/>
              <a:t> vi </a:t>
            </a:r>
            <a:r>
              <a:rPr lang="en-US" sz="2000" i="1" dirty="0" err="1"/>
              <a:t>sợ</a:t>
            </a:r>
            <a:r>
              <a:rPr lang="en-US" sz="2000" i="1" dirty="0"/>
              <a:t> </a:t>
            </a:r>
            <a:r>
              <a:rPr lang="en-US" sz="2000" i="1" dirty="0" err="1"/>
              <a:t>hãi</a:t>
            </a:r>
            <a:r>
              <a:rPr lang="en-US" sz="2000" dirty="0"/>
              <a:t>, </a:t>
            </a:r>
            <a:r>
              <a:rPr lang="en-US" sz="2000" dirty="0" err="1"/>
              <a:t>ví</a:t>
            </a:r>
            <a:r>
              <a:rPr lang="en-US" sz="2000" dirty="0"/>
              <a:t> </a:t>
            </a:r>
            <a:r>
              <a:rPr lang="en-US" sz="2000" dirty="0" err="1"/>
              <a:t>dụ</a:t>
            </a:r>
            <a:r>
              <a:rPr lang="en-US" sz="2000" dirty="0"/>
              <a:t> </a:t>
            </a:r>
            <a:r>
              <a:rPr lang="en-US" sz="2000" dirty="0" err="1"/>
              <a:t>như</a:t>
            </a:r>
            <a:r>
              <a:rPr lang="en-US" sz="2000" dirty="0"/>
              <a:t> </a:t>
            </a:r>
            <a:r>
              <a:rPr lang="en-US" sz="2000" b="1" dirty="0" err="1"/>
              <a:t>tasati</a:t>
            </a:r>
            <a:r>
              <a:rPr lang="en-US" sz="2000" dirty="0"/>
              <a:t> hay </a:t>
            </a:r>
            <a:r>
              <a:rPr lang="en-US" sz="2000" b="1" dirty="0" err="1"/>
              <a:t>bhāyati</a:t>
            </a:r>
            <a:r>
              <a:rPr lang="en-US" sz="2000" dirty="0"/>
              <a:t> </a:t>
            </a:r>
            <a:r>
              <a:rPr lang="en-US" sz="2000" dirty="0" err="1"/>
              <a:t>có</a:t>
            </a:r>
            <a:r>
              <a:rPr lang="en-US" sz="2000" dirty="0"/>
              <a:t> </a:t>
            </a:r>
            <a:r>
              <a:rPr lang="en-US" sz="2000" dirty="0" err="1"/>
              <a:t>túc</a:t>
            </a:r>
            <a:r>
              <a:rPr lang="en-US" sz="2000" dirty="0"/>
              <a:t> </a:t>
            </a:r>
            <a:r>
              <a:rPr lang="en-US" sz="2000" dirty="0" err="1"/>
              <a:t>từ</a:t>
            </a:r>
            <a:r>
              <a:rPr lang="en-US" sz="2000" dirty="0"/>
              <a:t> </a:t>
            </a:r>
            <a:r>
              <a:rPr lang="en-US" sz="2000" dirty="0" err="1"/>
              <a:t>trực</a:t>
            </a:r>
            <a:r>
              <a:rPr lang="en-US" sz="2000" dirty="0"/>
              <a:t> </a:t>
            </a:r>
            <a:r>
              <a:rPr lang="en-US" sz="2000" dirty="0" err="1"/>
              <a:t>tiếp</a:t>
            </a:r>
            <a:r>
              <a:rPr lang="en-US" sz="2000" dirty="0"/>
              <a:t> ở </a:t>
            </a:r>
            <a:r>
              <a:rPr lang="en-US" sz="2000" dirty="0" err="1"/>
              <a:t>sở</a:t>
            </a:r>
            <a:r>
              <a:rPr lang="en-US" sz="2000" dirty="0"/>
              <a:t> </a:t>
            </a:r>
            <a:r>
              <a:rPr lang="en-US" sz="2000" dirty="0" err="1"/>
              <a:t>hữu</a:t>
            </a:r>
            <a:r>
              <a:rPr lang="en-US" sz="2000" dirty="0"/>
              <a:t> </a:t>
            </a:r>
            <a:r>
              <a:rPr lang="en-US" sz="2000" dirty="0" err="1"/>
              <a:t>cách</a:t>
            </a:r>
            <a:r>
              <a:rPr lang="en-US" sz="2000" dirty="0"/>
              <a:t> (</a:t>
            </a:r>
            <a:r>
              <a:rPr lang="en-US" sz="2000" dirty="0" err="1"/>
              <a:t>chứ</a:t>
            </a:r>
            <a:r>
              <a:rPr lang="en-US" sz="2000" dirty="0"/>
              <a:t> </a:t>
            </a:r>
            <a:r>
              <a:rPr lang="en-US" sz="2000" dirty="0" err="1"/>
              <a:t>không</a:t>
            </a:r>
            <a:r>
              <a:rPr lang="en-US" sz="2000" dirty="0"/>
              <a:t> phải </a:t>
            </a:r>
            <a:r>
              <a:rPr lang="en-US" sz="2000" dirty="0" err="1"/>
              <a:t>trực</a:t>
            </a:r>
            <a:r>
              <a:rPr lang="en-US" sz="2000" dirty="0"/>
              <a:t> </a:t>
            </a:r>
            <a:r>
              <a:rPr lang="en-US" sz="2000" dirty="0" err="1"/>
              <a:t>bổ</a:t>
            </a:r>
            <a:r>
              <a:rPr lang="en-US" sz="2000" dirty="0"/>
              <a:t> </a:t>
            </a:r>
            <a:r>
              <a:rPr lang="en-US" sz="2000" dirty="0" err="1"/>
              <a:t>cách</a:t>
            </a:r>
            <a:r>
              <a:rPr lang="en-US" sz="2000" dirty="0"/>
              <a:t> </a:t>
            </a:r>
            <a:r>
              <a:rPr lang="en-US" sz="2000" dirty="0" err="1"/>
              <a:t>như</a:t>
            </a:r>
            <a:r>
              <a:rPr lang="en-US" sz="2000" dirty="0"/>
              <a:t> </a:t>
            </a:r>
            <a:r>
              <a:rPr lang="en-US" sz="2000" dirty="0" err="1"/>
              <a:t>phần</a:t>
            </a:r>
            <a:r>
              <a:rPr lang="en-US" sz="2000" dirty="0"/>
              <a:t> </a:t>
            </a:r>
            <a:r>
              <a:rPr lang="en-US" sz="2000" dirty="0" err="1"/>
              <a:t>lớn</a:t>
            </a:r>
            <a:r>
              <a:rPr lang="en-US" sz="2000" dirty="0"/>
              <a:t> </a:t>
            </a:r>
            <a:r>
              <a:rPr lang="en-US" sz="2000" dirty="0" err="1"/>
              <a:t>các</a:t>
            </a:r>
            <a:r>
              <a:rPr lang="en-US" sz="2000" dirty="0"/>
              <a:t> </a:t>
            </a:r>
            <a:r>
              <a:rPr lang="en-US" sz="2000" dirty="0" err="1"/>
              <a:t>động</a:t>
            </a:r>
            <a:r>
              <a:rPr lang="en-US" sz="2000" dirty="0"/>
              <a:t> </a:t>
            </a:r>
            <a:r>
              <a:rPr lang="en-US" sz="2000" dirty="0" err="1"/>
              <a:t>từ</a:t>
            </a:r>
            <a:r>
              <a:rPr lang="en-US" sz="2000" dirty="0"/>
              <a:t> </a:t>
            </a:r>
            <a:r>
              <a:rPr lang="en-US" sz="2000" dirty="0" err="1"/>
              <a:t>khác</a:t>
            </a:r>
            <a:r>
              <a:rPr lang="en-US" sz="2000" dirty="0"/>
              <a:t>):</a:t>
            </a:r>
          </a:p>
          <a:p>
            <a:r>
              <a:rPr lang="en-US" sz="2000" dirty="0"/>
              <a:t> </a:t>
            </a:r>
          </a:p>
          <a:p>
            <a:pPr algn="ctr"/>
            <a:endParaRPr lang="en-US" sz="2000" b="1" dirty="0">
              <a:highlight>
                <a:srgbClr val="FBC25D"/>
              </a:highlight>
            </a:endParaRPr>
          </a:p>
          <a:p>
            <a:pPr algn="ctr"/>
            <a:endParaRPr lang="en-US" sz="2000" b="1" dirty="0">
              <a:highlight>
                <a:srgbClr val="FBC25D"/>
              </a:highlight>
            </a:endParaRPr>
          </a:p>
          <a:p>
            <a:pPr algn="ctr"/>
            <a:r>
              <a:rPr lang="en-US" sz="2000" b="1" dirty="0" err="1">
                <a:highlight>
                  <a:srgbClr val="FBC25D"/>
                </a:highlight>
              </a:rPr>
              <a:t>Tasanti</a:t>
            </a:r>
            <a:r>
              <a:rPr lang="en-US" sz="2000" b="1" dirty="0">
                <a:highlight>
                  <a:srgbClr val="FBC25D"/>
                </a:highlight>
              </a:rPr>
              <a:t> </a:t>
            </a:r>
            <a:r>
              <a:rPr lang="en-US" sz="2000" b="1" dirty="0" err="1">
                <a:highlight>
                  <a:srgbClr val="FBC25D"/>
                </a:highlight>
              </a:rPr>
              <a:t>daṇḍassa</a:t>
            </a:r>
            <a:r>
              <a:rPr lang="en-US" sz="2000" b="1" dirty="0">
                <a:highlight>
                  <a:srgbClr val="FBC25D"/>
                </a:highlight>
              </a:rPr>
              <a:t> </a:t>
            </a:r>
            <a:r>
              <a:rPr lang="en-US" sz="2000" dirty="0"/>
              <a:t> -----------  ’(</a:t>
            </a:r>
            <a:r>
              <a:rPr lang="en-US" sz="2000" dirty="0" err="1"/>
              <a:t>họ</a:t>
            </a:r>
            <a:r>
              <a:rPr lang="en-US" sz="2000" dirty="0"/>
              <a:t>) </a:t>
            </a:r>
            <a:r>
              <a:rPr lang="en-US" sz="2000" dirty="0" err="1"/>
              <a:t>sợ</a:t>
            </a:r>
            <a:r>
              <a:rPr lang="en-US" sz="2000" dirty="0"/>
              <a:t> </a:t>
            </a:r>
            <a:r>
              <a:rPr lang="en-US" sz="2000" dirty="0" err="1"/>
              <a:t>gậy</a:t>
            </a:r>
            <a:r>
              <a:rPr lang="en-US" sz="2000" dirty="0"/>
              <a:t> </a:t>
            </a:r>
            <a:r>
              <a:rPr lang="en-US" sz="2000" dirty="0" err="1"/>
              <a:t>gộc</a:t>
            </a:r>
            <a:r>
              <a:rPr lang="en-US" sz="2000" dirty="0"/>
              <a:t>’</a:t>
            </a:r>
          </a:p>
          <a:p>
            <a:endParaRPr lang="en-US" sz="2000" dirty="0"/>
          </a:p>
        </p:txBody>
      </p:sp>
      <p:sp>
        <p:nvSpPr>
          <p:cNvPr id="3" name="Rectangle 2">
            <a:extLst>
              <a:ext uri="{FF2B5EF4-FFF2-40B4-BE49-F238E27FC236}">
                <a16:creationId xmlns:a16="http://schemas.microsoft.com/office/drawing/2014/main" id="{1FBF5593-CED7-4882-AFE4-45F553D0F2B1}"/>
              </a:ext>
            </a:extLst>
          </p:cNvPr>
          <p:cNvSpPr/>
          <p:nvPr/>
        </p:nvSpPr>
        <p:spPr>
          <a:xfrm>
            <a:off x="4332514" y="4180113"/>
            <a:ext cx="5910943" cy="1179288"/>
          </a:xfrm>
          <a:prstGeom prst="rect">
            <a:avLst/>
          </a:prstGeom>
          <a:noFill/>
          <a:ln w="19050">
            <a:solidFill>
              <a:srgbClr val="814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34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F6B-A46C-487F-B402-89B98CBACF2F}"/>
              </a:ext>
            </a:extLst>
          </p:cNvPr>
          <p:cNvSpPr>
            <a:spLocks noGrp="1"/>
          </p:cNvSpPr>
          <p:nvPr>
            <p:ph type="title"/>
          </p:nvPr>
        </p:nvSpPr>
        <p:spPr/>
        <p:txBody>
          <a:bodyPr/>
          <a:lstStyle/>
          <a:p>
            <a:endParaRPr lang="en-US"/>
          </a:p>
        </p:txBody>
      </p:sp>
      <p:sp>
        <p:nvSpPr>
          <p:cNvPr id="5" name="Title 3">
            <a:extLst>
              <a:ext uri="{FF2B5EF4-FFF2-40B4-BE49-F238E27FC236}">
                <a16:creationId xmlns:a16="http://schemas.microsoft.com/office/drawing/2014/main" id="{F616B048-22A2-4980-BB38-633B1C55A0C9}"/>
              </a:ext>
            </a:extLst>
          </p:cNvPr>
          <p:cNvSpPr txBox="1">
            <a:spLocks/>
          </p:cNvSpPr>
          <p:nvPr/>
        </p:nvSpPr>
        <p:spPr>
          <a:xfrm>
            <a:off x="2159563" y="0"/>
            <a:ext cx="10032437" cy="1179288"/>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marL="1371600" indent="-1371600"/>
            <a:r>
              <a:rPr lang="en-US" sz="3600" dirty="0">
                <a:solidFill>
                  <a:srgbClr val="FBC25D"/>
                </a:solidFill>
              </a:rPr>
              <a:t>	</a:t>
            </a:r>
            <a:r>
              <a:rPr lang="vi-VN" sz="3600" dirty="0">
                <a:solidFill>
                  <a:srgbClr val="FBC25D"/>
                </a:solidFill>
                <a:latin typeface="Calibri" panose="020F0502020204030204" pitchFamily="34" charset="0"/>
                <a:cs typeface="Calibri" panose="020F0502020204030204" pitchFamily="34" charset="0"/>
              </a:rPr>
              <a:t>10. IVA ‘TƯƠNG TỰ, GIỐNG NHƯ’</a:t>
            </a:r>
            <a:endParaRPr lang="en-US" sz="3600" dirty="0">
              <a:solidFill>
                <a:srgbClr val="FBC25D"/>
              </a:solidFill>
              <a:latin typeface="Calibri" panose="020F0502020204030204" pitchFamily="34" charset="0"/>
              <a:cs typeface="Calibri" panose="020F0502020204030204" pitchFamily="34" charset="0"/>
            </a:endParaRPr>
          </a:p>
        </p:txBody>
      </p:sp>
      <p:pic>
        <p:nvPicPr>
          <p:cNvPr id="6" name="Picture 5" descr="A close up of a tree&#10;&#10;Description automatically generated">
            <a:extLst>
              <a:ext uri="{FF2B5EF4-FFF2-40B4-BE49-F238E27FC236}">
                <a16:creationId xmlns:a16="http://schemas.microsoft.com/office/drawing/2014/main" id="{1B205DE6-1944-4F42-BB4A-0FBD79A6D8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7" name="Picture 6" descr="A close up of a rug&#10;&#10;Description automatically generated">
            <a:extLst>
              <a:ext uri="{FF2B5EF4-FFF2-40B4-BE49-F238E27FC236}">
                <a16:creationId xmlns:a16="http://schemas.microsoft.com/office/drawing/2014/main" id="{53E464BD-9C3C-47B6-9867-E1E8A8889855}"/>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11" name="Content Placeholder 10">
            <a:extLst>
              <a:ext uri="{FF2B5EF4-FFF2-40B4-BE49-F238E27FC236}">
                <a16:creationId xmlns:a16="http://schemas.microsoft.com/office/drawing/2014/main" id="{FC9419F6-72F9-47E0-8F4F-DCBEF2A5837A}"/>
              </a:ext>
            </a:extLst>
          </p:cNvPr>
          <p:cNvSpPr>
            <a:spLocks noGrp="1"/>
          </p:cNvSpPr>
          <p:nvPr>
            <p:ph idx="10"/>
          </p:nvPr>
        </p:nvSpPr>
        <p:spPr>
          <a:xfrm>
            <a:off x="2159563" y="2383972"/>
            <a:ext cx="9697076" cy="3674556"/>
          </a:xfrm>
        </p:spPr>
        <p:txBody>
          <a:bodyPr>
            <a:normAutofit/>
          </a:bodyPr>
          <a:lstStyle/>
          <a:p>
            <a:r>
              <a:rPr lang="en-US" sz="2400" dirty="0" err="1"/>
              <a:t>Phụ</a:t>
            </a:r>
            <a:r>
              <a:rPr lang="en-US" sz="2400" dirty="0"/>
              <a:t> </a:t>
            </a:r>
            <a:r>
              <a:rPr lang="en-US" sz="2400" dirty="0" err="1"/>
              <a:t>từ</a:t>
            </a:r>
            <a:r>
              <a:rPr lang="en-US" sz="2400" dirty="0"/>
              <a:t> </a:t>
            </a:r>
            <a:r>
              <a:rPr lang="en-US" sz="2400" b="1" dirty="0" err="1"/>
              <a:t>iva</a:t>
            </a:r>
            <a:r>
              <a:rPr lang="en-US" sz="2400" dirty="0"/>
              <a:t> ‘</a:t>
            </a:r>
            <a:r>
              <a:rPr lang="en-US" sz="2400" i="1" dirty="0" err="1"/>
              <a:t>tương</a:t>
            </a:r>
            <a:r>
              <a:rPr lang="en-US" sz="2400" i="1" dirty="0"/>
              <a:t> </a:t>
            </a:r>
            <a:r>
              <a:rPr lang="en-US" sz="2400" i="1" dirty="0" err="1"/>
              <a:t>tự</a:t>
            </a:r>
            <a:r>
              <a:rPr lang="en-US" sz="2400" i="1" dirty="0"/>
              <a:t>, </a:t>
            </a:r>
            <a:r>
              <a:rPr lang="en-US" sz="2400" i="1" dirty="0" err="1"/>
              <a:t>giống</a:t>
            </a:r>
            <a:r>
              <a:rPr lang="en-US" sz="2400" i="1" dirty="0"/>
              <a:t> </a:t>
            </a:r>
            <a:r>
              <a:rPr lang="en-US" sz="2400" i="1" dirty="0" err="1"/>
              <a:t>như</a:t>
            </a:r>
            <a:r>
              <a:rPr lang="en-US" sz="2400" dirty="0"/>
              <a:t>’ </a:t>
            </a:r>
            <a:r>
              <a:rPr lang="en-US" sz="2400" dirty="0" err="1"/>
              <a:t>thường</a:t>
            </a:r>
            <a:r>
              <a:rPr lang="en-US" sz="2400" dirty="0"/>
              <a:t> </a:t>
            </a:r>
            <a:r>
              <a:rPr lang="en-US" sz="2400" dirty="0" err="1"/>
              <a:t>xuất</a:t>
            </a:r>
            <a:r>
              <a:rPr lang="en-US" sz="2400" dirty="0"/>
              <a:t> </a:t>
            </a:r>
            <a:r>
              <a:rPr lang="en-US" sz="2400" dirty="0" err="1"/>
              <a:t>hiện</a:t>
            </a:r>
            <a:r>
              <a:rPr lang="en-US" sz="2400" dirty="0"/>
              <a:t> </a:t>
            </a:r>
            <a:r>
              <a:rPr lang="en-US" sz="2400" dirty="0" err="1"/>
              <a:t>trong</a:t>
            </a:r>
            <a:r>
              <a:rPr lang="en-US" sz="2400" dirty="0"/>
              <a:t> </a:t>
            </a:r>
            <a:r>
              <a:rPr lang="en-US" sz="2400" dirty="0" err="1"/>
              <a:t>hợp</a:t>
            </a:r>
            <a:r>
              <a:rPr lang="en-US" sz="2400" dirty="0"/>
              <a:t> </a:t>
            </a:r>
            <a:r>
              <a:rPr lang="en-US" sz="2400" dirty="0" err="1"/>
              <a:t>âm</a:t>
            </a:r>
            <a:r>
              <a:rPr lang="en-US" sz="2400" dirty="0"/>
              <a:t> </a:t>
            </a:r>
            <a:r>
              <a:rPr lang="en-US" sz="2400" dirty="0" err="1"/>
              <a:t>dưới</a:t>
            </a:r>
            <a:r>
              <a:rPr lang="en-US" sz="2400" dirty="0"/>
              <a:t> </a:t>
            </a:r>
            <a:r>
              <a:rPr lang="en-US" sz="2400" dirty="0" err="1"/>
              <a:t>dạng</a:t>
            </a:r>
            <a:r>
              <a:rPr lang="en-US" sz="2400" dirty="0"/>
              <a:t> </a:t>
            </a:r>
            <a:r>
              <a:rPr lang="en-US" sz="2400" dirty="0" err="1"/>
              <a:t>phụ</a:t>
            </a:r>
            <a:r>
              <a:rPr lang="en-US" sz="2400" dirty="0"/>
              <a:t> </a:t>
            </a:r>
            <a:r>
              <a:rPr lang="en-US" sz="2400" dirty="0" err="1"/>
              <a:t>tố</a:t>
            </a:r>
            <a:r>
              <a:rPr lang="en-US" sz="2400" dirty="0"/>
              <a:t> </a:t>
            </a:r>
            <a:r>
              <a:rPr lang="en-US" sz="2400" dirty="0" err="1"/>
              <a:t>không</a:t>
            </a:r>
            <a:r>
              <a:rPr lang="en-US" sz="2400" dirty="0"/>
              <a:t> </a:t>
            </a:r>
            <a:r>
              <a:rPr lang="en-US" sz="2400" dirty="0" err="1"/>
              <a:t>nhấn</a:t>
            </a:r>
            <a:r>
              <a:rPr lang="en-US" sz="2400" dirty="0"/>
              <a:t> </a:t>
            </a:r>
            <a:r>
              <a:rPr lang="en-US" sz="2400" dirty="0" err="1"/>
              <a:t>mạnh</a:t>
            </a:r>
            <a:r>
              <a:rPr lang="en-US" sz="2400" dirty="0"/>
              <a:t> -</a:t>
            </a:r>
            <a:r>
              <a:rPr lang="en-US" sz="2400" b="1" dirty="0" err="1"/>
              <a:t>va</a:t>
            </a:r>
            <a:r>
              <a:rPr lang="en-US" sz="2400" dirty="0" err="1"/>
              <a:t>.</a:t>
            </a:r>
            <a:r>
              <a:rPr lang="en-US" sz="2400" dirty="0"/>
              <a:t> </a:t>
            </a:r>
            <a:r>
              <a:rPr lang="en-US" sz="2400" dirty="0" err="1"/>
              <a:t>Nó</a:t>
            </a:r>
            <a:r>
              <a:rPr lang="en-US" sz="2400" dirty="0"/>
              <a:t> </a:t>
            </a:r>
            <a:r>
              <a:rPr lang="en-US" sz="2400" dirty="0" err="1"/>
              <a:t>được</a:t>
            </a:r>
            <a:r>
              <a:rPr lang="en-US" sz="2400" dirty="0"/>
              <a:t> </a:t>
            </a:r>
            <a:r>
              <a:rPr lang="en-US" sz="2400" dirty="0" err="1"/>
              <a:t>dùng</a:t>
            </a:r>
            <a:r>
              <a:rPr lang="en-US" sz="2400" dirty="0"/>
              <a:t> </a:t>
            </a:r>
            <a:r>
              <a:rPr lang="en-US" sz="2400" dirty="0" err="1"/>
              <a:t>biểu</a:t>
            </a:r>
            <a:r>
              <a:rPr lang="en-US" sz="2400" dirty="0"/>
              <a:t> </a:t>
            </a:r>
            <a:r>
              <a:rPr lang="en-US" sz="2400" dirty="0" err="1"/>
              <a:t>đạt</a:t>
            </a:r>
            <a:r>
              <a:rPr lang="en-US" sz="2400" dirty="0"/>
              <a:t> </a:t>
            </a:r>
            <a:r>
              <a:rPr lang="en-US" sz="2400" dirty="0" err="1"/>
              <a:t>ví</a:t>
            </a:r>
            <a:r>
              <a:rPr lang="en-US" sz="2400" dirty="0"/>
              <a:t> </a:t>
            </a:r>
            <a:r>
              <a:rPr lang="en-US" sz="2400" dirty="0" err="1"/>
              <a:t>dụ</a:t>
            </a:r>
            <a:r>
              <a:rPr lang="en-US" sz="2400" dirty="0"/>
              <a:t> hay so </a:t>
            </a:r>
            <a:r>
              <a:rPr lang="en-US" sz="2400" dirty="0" err="1"/>
              <a:t>sánh</a:t>
            </a:r>
            <a:r>
              <a:rPr lang="en-US" sz="2400" dirty="0"/>
              <a:t>, </a:t>
            </a:r>
            <a:r>
              <a:rPr lang="en-US" sz="2400" dirty="0" err="1"/>
              <a:t>và</a:t>
            </a:r>
            <a:r>
              <a:rPr lang="en-US" sz="2400" dirty="0"/>
              <a:t> </a:t>
            </a:r>
            <a:r>
              <a:rPr lang="en-US" sz="2400" dirty="0" err="1"/>
              <a:t>được</a:t>
            </a:r>
            <a:r>
              <a:rPr lang="en-US" sz="2400" dirty="0"/>
              <a:t> </a:t>
            </a:r>
            <a:r>
              <a:rPr lang="en-US" sz="2400" dirty="0" err="1"/>
              <a:t>gắn</a:t>
            </a:r>
            <a:r>
              <a:rPr lang="en-US" sz="2400" dirty="0"/>
              <a:t> </a:t>
            </a:r>
            <a:r>
              <a:rPr lang="en-US" sz="2400" dirty="0" err="1"/>
              <a:t>vào</a:t>
            </a:r>
            <a:r>
              <a:rPr lang="en-US" sz="2400" dirty="0"/>
              <a:t> </a:t>
            </a:r>
            <a:r>
              <a:rPr lang="en-US" sz="2400" dirty="0" err="1"/>
              <a:t>từ</a:t>
            </a:r>
            <a:r>
              <a:rPr lang="en-US" sz="2400" dirty="0"/>
              <a:t> </a:t>
            </a:r>
            <a:r>
              <a:rPr lang="en-US" sz="2400" dirty="0" err="1"/>
              <a:t>biểu</a:t>
            </a:r>
            <a:r>
              <a:rPr lang="en-US" sz="2400" dirty="0"/>
              <a:t> </a:t>
            </a:r>
            <a:r>
              <a:rPr lang="en-US" sz="2400" dirty="0" err="1"/>
              <a:t>đạt</a:t>
            </a:r>
            <a:r>
              <a:rPr lang="en-US" sz="2400" dirty="0"/>
              <a:t> </a:t>
            </a:r>
            <a:r>
              <a:rPr lang="en-US" sz="2400" dirty="0" err="1"/>
              <a:t>hình</a:t>
            </a:r>
            <a:r>
              <a:rPr lang="en-US" sz="2400" dirty="0"/>
              <a:t> </a:t>
            </a:r>
            <a:r>
              <a:rPr lang="en-US" sz="2400" dirty="0" err="1"/>
              <a:t>ảnh</a:t>
            </a:r>
            <a:r>
              <a:rPr lang="en-US" sz="2400" dirty="0"/>
              <a:t> so </a:t>
            </a:r>
            <a:r>
              <a:rPr lang="en-US" sz="2400" dirty="0" err="1"/>
              <a:t>sánh</a:t>
            </a:r>
            <a:r>
              <a:rPr lang="en-US" sz="2400" dirty="0"/>
              <a:t>. </a:t>
            </a:r>
            <a:r>
              <a:rPr lang="en-US" sz="2400" dirty="0" err="1"/>
              <a:t>Chẳng</a:t>
            </a:r>
            <a:r>
              <a:rPr lang="en-US" sz="2400" dirty="0"/>
              <a:t> </a:t>
            </a:r>
            <a:r>
              <a:rPr lang="en-US" sz="2400" dirty="0" err="1"/>
              <a:t>hạn</a:t>
            </a:r>
            <a:r>
              <a:rPr lang="en-US" sz="2400" dirty="0"/>
              <a:t>:</a:t>
            </a:r>
          </a:p>
          <a:p>
            <a:endParaRPr lang="en-US" sz="2400" dirty="0"/>
          </a:p>
          <a:p>
            <a:r>
              <a:rPr lang="en-US" sz="2400" dirty="0"/>
              <a:t> </a:t>
            </a:r>
          </a:p>
          <a:p>
            <a:pPr algn="ctr"/>
            <a:r>
              <a:rPr lang="en-US" sz="2400" dirty="0" err="1">
                <a:highlight>
                  <a:srgbClr val="FBC25D"/>
                </a:highlight>
              </a:rPr>
              <a:t>Gopo’va</a:t>
            </a:r>
            <a:r>
              <a:rPr lang="en-US" sz="2400" dirty="0">
                <a:highlight>
                  <a:srgbClr val="FBC25D"/>
                </a:highlight>
              </a:rPr>
              <a:t> </a:t>
            </a:r>
            <a:r>
              <a:rPr lang="en-US" sz="2400" dirty="0" err="1">
                <a:highlight>
                  <a:srgbClr val="FBC25D"/>
                </a:highlight>
              </a:rPr>
              <a:t>gāvo</a:t>
            </a:r>
            <a:r>
              <a:rPr lang="en-US" sz="2400" dirty="0">
                <a:highlight>
                  <a:srgbClr val="FBC25D"/>
                </a:highlight>
              </a:rPr>
              <a:t> </a:t>
            </a:r>
            <a:r>
              <a:rPr lang="en-US" sz="2400" dirty="0" err="1">
                <a:highlight>
                  <a:srgbClr val="FBC25D"/>
                </a:highlight>
              </a:rPr>
              <a:t>gaṇayaṃ</a:t>
            </a:r>
            <a:r>
              <a:rPr lang="en-US" sz="2400" dirty="0">
                <a:highlight>
                  <a:srgbClr val="FBC25D"/>
                </a:highlight>
              </a:rPr>
              <a:t> </a:t>
            </a:r>
            <a:r>
              <a:rPr lang="en-US" sz="2400" dirty="0" err="1">
                <a:highlight>
                  <a:srgbClr val="FBC25D"/>
                </a:highlight>
              </a:rPr>
              <a:t>paresaṃ</a:t>
            </a:r>
            <a:endParaRPr lang="en-US" sz="2400" dirty="0">
              <a:highlight>
                <a:srgbClr val="FBC25D"/>
              </a:highlight>
            </a:endParaRPr>
          </a:p>
          <a:p>
            <a:pPr algn="ctr"/>
            <a:r>
              <a:rPr lang="en-US" sz="2400" dirty="0" err="1"/>
              <a:t>giống</a:t>
            </a:r>
            <a:r>
              <a:rPr lang="en-US" sz="2400" dirty="0"/>
              <a:t> </a:t>
            </a:r>
            <a:r>
              <a:rPr lang="en-US" sz="2400" dirty="0" err="1"/>
              <a:t>như</a:t>
            </a:r>
            <a:r>
              <a:rPr lang="en-US" sz="2400" dirty="0"/>
              <a:t> </a:t>
            </a:r>
            <a:r>
              <a:rPr lang="en-US" sz="2400" dirty="0" err="1"/>
              <a:t>người</a:t>
            </a:r>
            <a:r>
              <a:rPr lang="en-US" sz="2400" dirty="0"/>
              <a:t> </a:t>
            </a:r>
            <a:r>
              <a:rPr lang="en-US" sz="2400" dirty="0" err="1"/>
              <a:t>chăn</a:t>
            </a:r>
            <a:r>
              <a:rPr lang="en-US" sz="2400" dirty="0"/>
              <a:t> </a:t>
            </a:r>
            <a:r>
              <a:rPr lang="en-US" sz="2400" dirty="0" err="1"/>
              <a:t>bò</a:t>
            </a:r>
            <a:r>
              <a:rPr lang="en-US" sz="2400" dirty="0"/>
              <a:t> </a:t>
            </a:r>
            <a:r>
              <a:rPr lang="en-US" sz="2400" dirty="0" err="1"/>
              <a:t>đếm</a:t>
            </a:r>
            <a:r>
              <a:rPr lang="en-US" sz="2400" dirty="0"/>
              <a:t> </a:t>
            </a:r>
            <a:r>
              <a:rPr lang="en-US" sz="2400" dirty="0" err="1"/>
              <a:t>gia</a:t>
            </a:r>
            <a:r>
              <a:rPr lang="en-US" sz="2400" dirty="0"/>
              <a:t> </a:t>
            </a:r>
            <a:r>
              <a:rPr lang="en-US" sz="2400" dirty="0" err="1"/>
              <a:t>súc</a:t>
            </a:r>
            <a:r>
              <a:rPr lang="en-US" sz="2400" dirty="0"/>
              <a:t> </a:t>
            </a:r>
            <a:r>
              <a:rPr lang="en-US" sz="2400" dirty="0" err="1"/>
              <a:t>của</a:t>
            </a:r>
            <a:r>
              <a:rPr lang="en-US" sz="2400" dirty="0"/>
              <a:t> </a:t>
            </a:r>
            <a:r>
              <a:rPr lang="en-US" sz="2400" dirty="0" err="1"/>
              <a:t>người</a:t>
            </a:r>
            <a:r>
              <a:rPr lang="en-US" sz="2400" dirty="0"/>
              <a:t> </a:t>
            </a:r>
            <a:r>
              <a:rPr lang="en-US" sz="2400" dirty="0" err="1"/>
              <a:t>khác</a:t>
            </a:r>
            <a:endParaRPr lang="en-US" sz="2400" dirty="0"/>
          </a:p>
        </p:txBody>
      </p:sp>
      <p:sp>
        <p:nvSpPr>
          <p:cNvPr id="3" name="Rectangle 2">
            <a:extLst>
              <a:ext uri="{FF2B5EF4-FFF2-40B4-BE49-F238E27FC236}">
                <a16:creationId xmlns:a16="http://schemas.microsoft.com/office/drawing/2014/main" id="{1FBF5593-CED7-4882-AFE4-45F553D0F2B1}"/>
              </a:ext>
            </a:extLst>
          </p:cNvPr>
          <p:cNvSpPr/>
          <p:nvPr/>
        </p:nvSpPr>
        <p:spPr>
          <a:xfrm>
            <a:off x="3478022" y="4180113"/>
            <a:ext cx="7877086" cy="1179288"/>
          </a:xfrm>
          <a:prstGeom prst="rect">
            <a:avLst/>
          </a:prstGeom>
          <a:noFill/>
          <a:ln w="19050">
            <a:solidFill>
              <a:srgbClr val="814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90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F6B-A46C-487F-B402-89B98CBACF2F}"/>
              </a:ext>
            </a:extLst>
          </p:cNvPr>
          <p:cNvSpPr>
            <a:spLocks noGrp="1"/>
          </p:cNvSpPr>
          <p:nvPr>
            <p:ph type="title"/>
          </p:nvPr>
        </p:nvSpPr>
        <p:spPr/>
        <p:txBody>
          <a:bodyPr/>
          <a:lstStyle/>
          <a:p>
            <a:endParaRPr lang="en-US"/>
          </a:p>
        </p:txBody>
      </p:sp>
      <p:sp>
        <p:nvSpPr>
          <p:cNvPr id="5" name="Title 3">
            <a:extLst>
              <a:ext uri="{FF2B5EF4-FFF2-40B4-BE49-F238E27FC236}">
                <a16:creationId xmlns:a16="http://schemas.microsoft.com/office/drawing/2014/main" id="{F616B048-22A2-4980-BB38-633B1C55A0C9}"/>
              </a:ext>
            </a:extLst>
          </p:cNvPr>
          <p:cNvSpPr txBox="1">
            <a:spLocks/>
          </p:cNvSpPr>
          <p:nvPr/>
        </p:nvSpPr>
        <p:spPr>
          <a:xfrm>
            <a:off x="2159563" y="0"/>
            <a:ext cx="10032437" cy="1179288"/>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pPr marL="1371600" indent="-1371600"/>
            <a:r>
              <a:rPr lang="en-US" sz="3600" dirty="0">
                <a:solidFill>
                  <a:srgbClr val="FBC25D"/>
                </a:solidFill>
              </a:rPr>
              <a:t>	</a:t>
            </a:r>
            <a:r>
              <a:rPr lang="vi-VN" sz="3600" dirty="0">
                <a:solidFill>
                  <a:srgbClr val="FBC25D"/>
                </a:solidFill>
                <a:latin typeface="Calibri" panose="020F0502020204030204" pitchFamily="34" charset="0"/>
                <a:cs typeface="Calibri" panose="020F0502020204030204" pitchFamily="34" charset="0"/>
              </a:rPr>
              <a:t>11. Ce ‘nếu’</a:t>
            </a:r>
            <a:endParaRPr lang="en-US" sz="3600" dirty="0">
              <a:solidFill>
                <a:srgbClr val="FBC25D"/>
              </a:solidFill>
              <a:latin typeface="Calibri" panose="020F0502020204030204" pitchFamily="34" charset="0"/>
              <a:cs typeface="Calibri" panose="020F0502020204030204" pitchFamily="34" charset="0"/>
            </a:endParaRPr>
          </a:p>
        </p:txBody>
      </p:sp>
      <p:pic>
        <p:nvPicPr>
          <p:cNvPr id="6" name="Picture 5" descr="A close up of a tree&#10;&#10;Description automatically generated">
            <a:extLst>
              <a:ext uri="{FF2B5EF4-FFF2-40B4-BE49-F238E27FC236}">
                <a16:creationId xmlns:a16="http://schemas.microsoft.com/office/drawing/2014/main" id="{1B205DE6-1944-4F42-BB4A-0FBD79A6D8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7" name="Picture 6" descr="A close up of a rug&#10;&#10;Description automatically generated">
            <a:extLst>
              <a:ext uri="{FF2B5EF4-FFF2-40B4-BE49-F238E27FC236}">
                <a16:creationId xmlns:a16="http://schemas.microsoft.com/office/drawing/2014/main" id="{53E464BD-9C3C-47B6-9867-E1E8A8889855}"/>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11" name="Content Placeholder 10">
            <a:extLst>
              <a:ext uri="{FF2B5EF4-FFF2-40B4-BE49-F238E27FC236}">
                <a16:creationId xmlns:a16="http://schemas.microsoft.com/office/drawing/2014/main" id="{FC9419F6-72F9-47E0-8F4F-DCBEF2A5837A}"/>
              </a:ext>
            </a:extLst>
          </p:cNvPr>
          <p:cNvSpPr>
            <a:spLocks noGrp="1"/>
          </p:cNvSpPr>
          <p:nvPr>
            <p:ph idx="10"/>
          </p:nvPr>
        </p:nvSpPr>
        <p:spPr>
          <a:xfrm>
            <a:off x="2159563" y="1687285"/>
            <a:ext cx="9697076" cy="4615543"/>
          </a:xfrm>
        </p:spPr>
        <p:txBody>
          <a:bodyPr>
            <a:normAutofit/>
          </a:bodyPr>
          <a:lstStyle/>
          <a:p>
            <a:r>
              <a:rPr lang="vi-VN" sz="2400" b="1" dirty="0">
                <a:highlight>
                  <a:srgbClr val="FBC25D"/>
                </a:highlight>
              </a:rPr>
              <a:t>Ce</a:t>
            </a:r>
            <a:r>
              <a:rPr lang="vi-VN" sz="2400" dirty="0"/>
              <a:t> cũng là một từ biểu đạt ý ‘nếu’. Nó là một phụ tố không nhấn mạnh (xem bài 1, điểm ngữ pháp số 3) và do đó không thể đứng đầu câu, mà phải theo sau một số từ khác, thông thường nó sẽ theo sau từ đầu tiên trong mệnh đề ‘nếu’</a:t>
            </a:r>
            <a:endParaRPr lang="en-US" sz="2400" dirty="0"/>
          </a:p>
          <a:p>
            <a:r>
              <a:rPr lang="en-US" sz="2400" dirty="0"/>
              <a:t> </a:t>
            </a:r>
          </a:p>
          <a:p>
            <a:pPr algn="ctr"/>
            <a:r>
              <a:rPr lang="vi-VN" sz="2400" b="1" dirty="0">
                <a:highlight>
                  <a:srgbClr val="FBC25D"/>
                </a:highlight>
              </a:rPr>
              <a:t>Ahañce eva kho pana musāvadi assaṃ…</a:t>
            </a:r>
          </a:p>
          <a:p>
            <a:pPr algn="ctr"/>
            <a:r>
              <a:rPr lang="vi-VN" sz="2400" dirty="0"/>
              <a:t>Nếu tôi nói dối (nguyên văn ‘nếu tôi là người nói dối’ </a:t>
            </a:r>
            <a:br>
              <a:rPr lang="en-US" sz="2400" dirty="0"/>
            </a:br>
            <a:r>
              <a:rPr lang="vi-VN" sz="2400" dirty="0"/>
              <a:t>(</a:t>
            </a:r>
            <a:r>
              <a:rPr lang="vi-VN" sz="2400" b="1" dirty="0">
                <a:highlight>
                  <a:srgbClr val="FBC25D"/>
                </a:highlight>
              </a:rPr>
              <a:t>musāvadin</a:t>
            </a:r>
            <a:r>
              <a:rPr lang="vi-VN" sz="2400" dirty="0"/>
              <a:t> = người nói dối))</a:t>
            </a:r>
            <a:endParaRPr lang="en-US" sz="2400" dirty="0"/>
          </a:p>
          <a:p>
            <a:pPr algn="ctr"/>
            <a:endParaRPr lang="en-US" sz="2400" dirty="0"/>
          </a:p>
          <a:p>
            <a:r>
              <a:rPr lang="en-US" sz="2000" i="1" dirty="0" err="1"/>
              <a:t>Trong</a:t>
            </a:r>
            <a:r>
              <a:rPr lang="en-US" sz="2000" i="1" dirty="0"/>
              <a:t> </a:t>
            </a:r>
            <a:r>
              <a:rPr lang="en-US" sz="2000" i="1" dirty="0" err="1"/>
              <a:t>ví</a:t>
            </a:r>
            <a:r>
              <a:rPr lang="en-US" sz="2000" i="1" dirty="0"/>
              <a:t> </a:t>
            </a:r>
            <a:r>
              <a:rPr lang="en-US" sz="2000" i="1" dirty="0" err="1"/>
              <a:t>dụ</a:t>
            </a:r>
            <a:r>
              <a:rPr lang="en-US" sz="2000" i="1" dirty="0"/>
              <a:t> </a:t>
            </a:r>
            <a:r>
              <a:rPr lang="en-US" sz="2000" i="1" dirty="0" err="1"/>
              <a:t>vừa</a:t>
            </a:r>
            <a:r>
              <a:rPr lang="en-US" sz="2000" i="1" dirty="0"/>
              <a:t> </a:t>
            </a:r>
            <a:r>
              <a:rPr lang="en-US" sz="2000" i="1" dirty="0" err="1"/>
              <a:t>nêu</a:t>
            </a:r>
            <a:r>
              <a:rPr lang="en-US" sz="2000" i="1" dirty="0"/>
              <a:t> </a:t>
            </a:r>
            <a:r>
              <a:rPr lang="en-US" sz="2000" i="1" dirty="0" err="1"/>
              <a:t>trên</a:t>
            </a:r>
            <a:r>
              <a:rPr lang="en-US" sz="2000" i="1" dirty="0"/>
              <a:t> </a:t>
            </a:r>
            <a:r>
              <a:rPr lang="en-US" sz="2000" b="1" i="1" dirty="0" err="1"/>
              <a:t>assaṃ</a:t>
            </a:r>
            <a:r>
              <a:rPr lang="en-US" sz="2000" i="1" dirty="0"/>
              <a:t> </a:t>
            </a:r>
            <a:r>
              <a:rPr lang="en-US" sz="2000" i="1" dirty="0" err="1"/>
              <a:t>là</a:t>
            </a:r>
            <a:r>
              <a:rPr lang="en-US" sz="2000" i="1" dirty="0"/>
              <a:t> </a:t>
            </a:r>
            <a:r>
              <a:rPr lang="en-US" sz="2000" i="1" dirty="0" err="1"/>
              <a:t>cầu</a:t>
            </a:r>
            <a:r>
              <a:rPr lang="en-US" sz="2000" i="1" dirty="0"/>
              <a:t> </a:t>
            </a:r>
            <a:r>
              <a:rPr lang="en-US" sz="2000" i="1" dirty="0" err="1"/>
              <a:t>khiến</a:t>
            </a:r>
            <a:r>
              <a:rPr lang="en-US" sz="2000" i="1" dirty="0"/>
              <a:t> </a:t>
            </a:r>
            <a:r>
              <a:rPr lang="en-US" sz="2000" i="1" dirty="0" err="1"/>
              <a:t>cách</a:t>
            </a:r>
            <a:r>
              <a:rPr lang="en-US" sz="2000" i="1" dirty="0"/>
              <a:t> </a:t>
            </a:r>
            <a:r>
              <a:rPr lang="en-US" sz="2000" i="1" dirty="0" err="1"/>
              <a:t>của</a:t>
            </a:r>
            <a:r>
              <a:rPr lang="en-US" sz="2000" i="1" dirty="0"/>
              <a:t> </a:t>
            </a:r>
            <a:r>
              <a:rPr lang="en-US" sz="2000" b="1" i="1" dirty="0" err="1"/>
              <a:t>atthi</a:t>
            </a:r>
            <a:r>
              <a:rPr lang="en-US" sz="2000" i="1" dirty="0"/>
              <a:t> ‘</a:t>
            </a:r>
            <a:r>
              <a:rPr lang="en-US" sz="2000" i="1" dirty="0" err="1"/>
              <a:t>thì</a:t>
            </a:r>
            <a:r>
              <a:rPr lang="en-US" sz="2000" i="1" dirty="0"/>
              <a:t>, </a:t>
            </a:r>
            <a:r>
              <a:rPr lang="en-US" sz="2000" i="1" dirty="0" err="1"/>
              <a:t>là</a:t>
            </a:r>
            <a:r>
              <a:rPr lang="en-US" sz="2000" i="1" dirty="0"/>
              <a:t>’, do </a:t>
            </a:r>
            <a:r>
              <a:rPr lang="en-US" sz="2000" i="1" dirty="0" err="1"/>
              <a:t>đó</a:t>
            </a:r>
            <a:r>
              <a:rPr lang="en-US" sz="2000" i="1" dirty="0"/>
              <a:t> </a:t>
            </a:r>
            <a:r>
              <a:rPr lang="en-US" sz="2000" i="1" dirty="0" err="1"/>
              <a:t>mệnh</a:t>
            </a:r>
            <a:r>
              <a:rPr lang="en-US" sz="2000" i="1" dirty="0"/>
              <a:t> </a:t>
            </a:r>
            <a:r>
              <a:rPr lang="en-US" sz="2000" i="1" dirty="0" err="1"/>
              <a:t>đề</a:t>
            </a:r>
            <a:r>
              <a:rPr lang="en-US" sz="2000" i="1" dirty="0"/>
              <a:t> </a:t>
            </a:r>
            <a:r>
              <a:rPr lang="en-US" sz="2000" i="1" dirty="0" err="1"/>
              <a:t>này</a:t>
            </a:r>
            <a:r>
              <a:rPr lang="en-US" sz="2000" i="1" dirty="0"/>
              <a:t> </a:t>
            </a:r>
            <a:r>
              <a:rPr lang="en-US" sz="2000" i="1" dirty="0" err="1"/>
              <a:t>biểu</a:t>
            </a:r>
            <a:r>
              <a:rPr lang="en-US" sz="2000" i="1" dirty="0"/>
              <a:t> </a:t>
            </a:r>
            <a:r>
              <a:rPr lang="en-US" sz="2000" i="1" dirty="0" err="1"/>
              <a:t>đạt</a:t>
            </a:r>
            <a:r>
              <a:rPr lang="en-US" sz="2000" i="1" dirty="0"/>
              <a:t> </a:t>
            </a:r>
            <a:r>
              <a:rPr lang="en-US" sz="2000" i="1" dirty="0" err="1"/>
              <a:t>một</a:t>
            </a:r>
            <a:r>
              <a:rPr lang="en-US" sz="2000" i="1" dirty="0"/>
              <a:t> </a:t>
            </a:r>
            <a:r>
              <a:rPr lang="en-US" sz="2000" i="1" dirty="0" err="1"/>
              <a:t>giả</a:t>
            </a:r>
            <a:r>
              <a:rPr lang="en-US" sz="2000" i="1" dirty="0"/>
              <a:t> </a:t>
            </a:r>
            <a:r>
              <a:rPr lang="en-US" sz="2000" i="1" dirty="0" err="1"/>
              <a:t>thiết</a:t>
            </a:r>
            <a:r>
              <a:rPr lang="en-US" sz="2000" i="1" dirty="0"/>
              <a:t> </a:t>
            </a:r>
            <a:r>
              <a:rPr lang="en-US" sz="2000" i="1" dirty="0" err="1"/>
              <a:t>trái</a:t>
            </a:r>
            <a:r>
              <a:rPr lang="en-US" sz="2000" i="1" dirty="0"/>
              <a:t> </a:t>
            </a:r>
            <a:r>
              <a:rPr lang="en-US" sz="2000" i="1" dirty="0" err="1"/>
              <a:t>với</a:t>
            </a:r>
            <a:r>
              <a:rPr lang="en-US" sz="2000" i="1" dirty="0"/>
              <a:t> </a:t>
            </a:r>
            <a:r>
              <a:rPr lang="en-US" sz="2000" i="1" dirty="0" err="1"/>
              <a:t>sự</a:t>
            </a:r>
            <a:r>
              <a:rPr lang="en-US" sz="2000" i="1" dirty="0"/>
              <a:t> </a:t>
            </a:r>
            <a:r>
              <a:rPr lang="en-US" sz="2000" i="1" dirty="0" err="1"/>
              <a:t>thật</a:t>
            </a:r>
            <a:r>
              <a:rPr lang="en-US" sz="2000" i="1" dirty="0"/>
              <a:t>, </a:t>
            </a:r>
            <a:br>
              <a:rPr lang="en-US" sz="2000" i="1" dirty="0"/>
            </a:br>
            <a:r>
              <a:rPr lang="en-US" sz="2000" i="1" dirty="0" err="1"/>
              <a:t>tương</a:t>
            </a:r>
            <a:r>
              <a:rPr lang="en-US" sz="2000" i="1" dirty="0"/>
              <a:t> </a:t>
            </a:r>
            <a:r>
              <a:rPr lang="en-US" sz="2000" i="1" dirty="0" err="1"/>
              <a:t>tự</a:t>
            </a:r>
            <a:r>
              <a:rPr lang="en-US" sz="2000" i="1" dirty="0"/>
              <a:t> </a:t>
            </a:r>
            <a:r>
              <a:rPr lang="en-US" sz="2000" i="1" dirty="0" err="1"/>
              <a:t>như</a:t>
            </a:r>
            <a:r>
              <a:rPr lang="en-US" sz="2000" i="1" dirty="0"/>
              <a:t> </a:t>
            </a:r>
            <a:r>
              <a:rPr lang="en-US" sz="2000" i="1" dirty="0" err="1"/>
              <a:t>ví</a:t>
            </a:r>
            <a:r>
              <a:rPr lang="en-US" sz="2000" i="1" dirty="0"/>
              <a:t> </a:t>
            </a:r>
            <a:r>
              <a:rPr lang="en-US" sz="2000" i="1" dirty="0" err="1"/>
              <a:t>dụ</a:t>
            </a:r>
            <a:r>
              <a:rPr lang="en-US" sz="2000" i="1" dirty="0"/>
              <a:t> </a:t>
            </a:r>
            <a:r>
              <a:rPr lang="en-US" sz="2000" i="1" dirty="0" err="1"/>
              <a:t>trong</a:t>
            </a:r>
            <a:r>
              <a:rPr lang="en-US" sz="2000" i="1" dirty="0"/>
              <a:t> </a:t>
            </a:r>
            <a:r>
              <a:rPr lang="en-US" sz="2000" i="1" dirty="0" err="1"/>
              <a:t>bài</a:t>
            </a:r>
            <a:r>
              <a:rPr lang="en-US" sz="2000" i="1" dirty="0"/>
              <a:t> III, </a:t>
            </a:r>
            <a:r>
              <a:rPr lang="en-US" sz="2000" i="1" dirty="0" err="1"/>
              <a:t>ngữ</a:t>
            </a:r>
            <a:r>
              <a:rPr lang="en-US" sz="2000" i="1" dirty="0"/>
              <a:t> </a:t>
            </a:r>
            <a:r>
              <a:rPr lang="en-US" sz="2000" i="1" dirty="0" err="1"/>
              <a:t>pháp</a:t>
            </a:r>
            <a:r>
              <a:rPr lang="en-US" sz="2000" i="1" dirty="0"/>
              <a:t> </a:t>
            </a:r>
            <a:r>
              <a:rPr lang="en-US" sz="2000" i="1" dirty="0" err="1"/>
              <a:t>phần</a:t>
            </a:r>
            <a:r>
              <a:rPr lang="en-US" sz="2000" i="1" dirty="0"/>
              <a:t> 4.2 </a:t>
            </a:r>
            <a:r>
              <a:rPr lang="en-US" sz="2000" i="1" dirty="0" err="1"/>
              <a:t>và</a:t>
            </a:r>
            <a:r>
              <a:rPr lang="en-US" sz="2000" i="1" dirty="0"/>
              <a:t> 9.</a:t>
            </a:r>
          </a:p>
          <a:p>
            <a:pPr algn="ctr"/>
            <a:endParaRPr lang="vi-VN" sz="2400" dirty="0"/>
          </a:p>
        </p:txBody>
      </p:sp>
      <p:sp>
        <p:nvSpPr>
          <p:cNvPr id="3" name="Rectangle 2">
            <a:extLst>
              <a:ext uri="{FF2B5EF4-FFF2-40B4-BE49-F238E27FC236}">
                <a16:creationId xmlns:a16="http://schemas.microsoft.com/office/drawing/2014/main" id="{1FBF5593-CED7-4882-AFE4-45F553D0F2B1}"/>
              </a:ext>
            </a:extLst>
          </p:cNvPr>
          <p:cNvSpPr/>
          <p:nvPr/>
        </p:nvSpPr>
        <p:spPr>
          <a:xfrm>
            <a:off x="3478022" y="3407227"/>
            <a:ext cx="7877086" cy="1578430"/>
          </a:xfrm>
          <a:prstGeom prst="rect">
            <a:avLst/>
          </a:prstGeom>
          <a:noFill/>
          <a:ln w="19050">
            <a:solidFill>
              <a:srgbClr val="814B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69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86BC-6B62-4ED2-865A-BFE3476CC7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0E09F-7274-4B19-97E9-EA37440E62B0}"/>
              </a:ext>
            </a:extLst>
          </p:cNvPr>
          <p:cNvSpPr>
            <a:spLocks noGrp="1"/>
          </p:cNvSpPr>
          <p:nvPr>
            <p:ph idx="1"/>
          </p:nvPr>
        </p:nvSpPr>
        <p:spPr/>
        <p:txBody>
          <a:bodyPr>
            <a:normAutofit fontScale="85000" lnSpcReduction="20000"/>
          </a:bodyPr>
          <a:lstStyle/>
          <a:p>
            <a:r>
              <a:rPr lang="en-US" dirty="0" err="1"/>
              <a:t>Một</a:t>
            </a:r>
            <a:r>
              <a:rPr lang="en-US" dirty="0"/>
              <a:t> </a:t>
            </a:r>
            <a:r>
              <a:rPr lang="en-US" dirty="0" err="1"/>
              <a:t>vài</a:t>
            </a:r>
            <a:r>
              <a:rPr lang="en-US" dirty="0"/>
              <a:t> </a:t>
            </a:r>
            <a:r>
              <a:rPr lang="en-US" dirty="0" err="1"/>
              <a:t>dạng</a:t>
            </a:r>
            <a:r>
              <a:rPr lang="en-US" dirty="0"/>
              <a:t> </a:t>
            </a:r>
            <a:r>
              <a:rPr lang="en-US" dirty="0" err="1"/>
              <a:t>biến</a:t>
            </a:r>
            <a:r>
              <a:rPr lang="en-US" dirty="0"/>
              <a:t> </a:t>
            </a:r>
            <a:r>
              <a:rPr lang="en-US" dirty="0" err="1"/>
              <a:t>cách</a:t>
            </a:r>
            <a:r>
              <a:rPr lang="en-US" dirty="0"/>
              <a:t> </a:t>
            </a:r>
            <a:r>
              <a:rPr lang="en-US" dirty="0" err="1"/>
              <a:t>của</a:t>
            </a:r>
            <a:r>
              <a:rPr lang="en-US" dirty="0"/>
              <a:t> Ima (</a:t>
            </a:r>
            <a:r>
              <a:rPr lang="en-US" dirty="0" err="1"/>
              <a:t>ayaṃ</a:t>
            </a:r>
            <a:r>
              <a:rPr lang="en-US" dirty="0"/>
              <a:t>) </a:t>
            </a:r>
            <a:r>
              <a:rPr lang="en-US" dirty="0" err="1"/>
              <a:t>đã</a:t>
            </a:r>
            <a:r>
              <a:rPr lang="en-US" dirty="0"/>
              <a:t> </a:t>
            </a:r>
            <a:r>
              <a:rPr lang="en-US" dirty="0" err="1"/>
              <a:t>được</a:t>
            </a:r>
            <a:r>
              <a:rPr lang="en-US" dirty="0"/>
              <a:t> </a:t>
            </a:r>
            <a:r>
              <a:rPr lang="en-US" dirty="0" err="1"/>
              <a:t>cho</a:t>
            </a:r>
            <a:r>
              <a:rPr lang="en-US" dirty="0"/>
              <a:t> ở </a:t>
            </a:r>
            <a:r>
              <a:rPr lang="en-US" dirty="0" err="1"/>
              <a:t>bài</a:t>
            </a:r>
            <a:r>
              <a:rPr lang="en-US" dirty="0"/>
              <a:t> II, </a:t>
            </a:r>
            <a:r>
              <a:rPr lang="en-US" dirty="0" err="1"/>
              <a:t>mục</a:t>
            </a:r>
            <a:r>
              <a:rPr lang="en-US" dirty="0"/>
              <a:t> 2.14. </a:t>
            </a:r>
            <a:br>
              <a:rPr lang="en-US" dirty="0"/>
            </a:br>
            <a:r>
              <a:rPr lang="en-US" dirty="0" err="1"/>
              <a:t>Toàn</a:t>
            </a:r>
            <a:r>
              <a:rPr lang="en-US" dirty="0"/>
              <a:t> </a:t>
            </a:r>
            <a:r>
              <a:rPr lang="en-US" dirty="0" err="1"/>
              <a:t>bộ</a:t>
            </a:r>
            <a:r>
              <a:rPr lang="en-US" dirty="0"/>
              <a:t> </a:t>
            </a:r>
            <a:r>
              <a:rPr lang="en-US" dirty="0" err="1"/>
              <a:t>các</a:t>
            </a:r>
            <a:r>
              <a:rPr lang="en-US" dirty="0"/>
              <a:t> </a:t>
            </a:r>
            <a:r>
              <a:rPr lang="en-US" dirty="0" err="1"/>
              <a:t>dạng</a:t>
            </a:r>
            <a:r>
              <a:rPr lang="en-US" dirty="0"/>
              <a:t> </a:t>
            </a:r>
            <a:r>
              <a:rPr lang="en-US" dirty="0" err="1"/>
              <a:t>biến</a:t>
            </a:r>
            <a:r>
              <a:rPr lang="en-US" dirty="0"/>
              <a:t> </a:t>
            </a:r>
            <a:r>
              <a:rPr lang="en-US" dirty="0" err="1"/>
              <a:t>cách</a:t>
            </a:r>
            <a:r>
              <a:rPr lang="en-US" dirty="0"/>
              <a:t> </a:t>
            </a:r>
            <a:r>
              <a:rPr lang="en-US" dirty="0" err="1"/>
              <a:t>của</a:t>
            </a:r>
            <a:r>
              <a:rPr lang="en-US" dirty="0"/>
              <a:t> </a:t>
            </a:r>
            <a:r>
              <a:rPr lang="en-US" dirty="0" err="1"/>
              <a:t>nó</a:t>
            </a:r>
            <a:r>
              <a:rPr lang="en-US" dirty="0"/>
              <a:t> </a:t>
            </a:r>
            <a:r>
              <a:rPr lang="en-US" dirty="0" err="1"/>
              <a:t>như</a:t>
            </a:r>
            <a:r>
              <a:rPr lang="en-US" dirty="0"/>
              <a:t> </a:t>
            </a:r>
            <a:r>
              <a:rPr lang="en-US" dirty="0" err="1"/>
              <a:t>sau</a:t>
            </a:r>
            <a:r>
              <a:rPr lang="en-US" dirty="0"/>
              <a:t>:</a:t>
            </a:r>
          </a:p>
        </p:txBody>
      </p:sp>
      <p:sp>
        <p:nvSpPr>
          <p:cNvPr id="5" name="Title 3">
            <a:extLst>
              <a:ext uri="{FF2B5EF4-FFF2-40B4-BE49-F238E27FC236}">
                <a16:creationId xmlns:a16="http://schemas.microsoft.com/office/drawing/2014/main" id="{9F7F8E5D-B50E-4565-9A9B-D613411773AB}"/>
              </a:ext>
            </a:extLst>
          </p:cNvPr>
          <p:cNvSpPr txBox="1">
            <a:spLocks/>
          </p:cNvSpPr>
          <p:nvPr/>
        </p:nvSpPr>
        <p:spPr>
          <a:xfrm>
            <a:off x="2159563" y="0"/>
            <a:ext cx="10032437" cy="1179288"/>
          </a:xfrm>
          <a:prstGeom prst="rect">
            <a:avLst/>
          </a:prstGeom>
          <a:solidFill>
            <a:srgbClr val="471200"/>
          </a:solidFill>
          <a:ln w="57150">
            <a:solidFill>
              <a:srgbClr val="FBC25D"/>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a:lstStyle>
          <a:p>
            <a:r>
              <a:rPr lang="en-US" sz="3600" dirty="0">
                <a:solidFill>
                  <a:srgbClr val="FBC25D"/>
                </a:solidFill>
              </a:rPr>
              <a:t>5.	1.Dạng </a:t>
            </a:r>
            <a:r>
              <a:rPr lang="en-US" sz="3600" dirty="0" err="1">
                <a:solidFill>
                  <a:srgbClr val="FBC25D"/>
                </a:solidFill>
              </a:rPr>
              <a:t>biến</a:t>
            </a:r>
            <a:r>
              <a:rPr lang="en-US" sz="3600" dirty="0">
                <a:solidFill>
                  <a:srgbClr val="FBC25D"/>
                </a:solidFill>
              </a:rPr>
              <a:t> </a:t>
            </a:r>
            <a:r>
              <a:rPr lang="en-US" sz="3600" dirty="0" err="1">
                <a:solidFill>
                  <a:srgbClr val="FBC25D"/>
                </a:solidFill>
              </a:rPr>
              <a:t>cách</a:t>
            </a:r>
            <a:r>
              <a:rPr lang="en-US" sz="3600" dirty="0">
                <a:solidFill>
                  <a:srgbClr val="FBC25D"/>
                </a:solidFill>
              </a:rPr>
              <a:t> </a:t>
            </a:r>
            <a:r>
              <a:rPr lang="en-US" sz="3600" dirty="0" err="1">
                <a:solidFill>
                  <a:srgbClr val="FBC25D"/>
                </a:solidFill>
              </a:rPr>
              <a:t>của</a:t>
            </a:r>
            <a:r>
              <a:rPr lang="en-US" sz="3600" dirty="0">
                <a:solidFill>
                  <a:srgbClr val="FBC25D"/>
                </a:solidFill>
              </a:rPr>
              <a:t> IMA “</a:t>
            </a:r>
            <a:r>
              <a:rPr lang="en-US" sz="3600" dirty="0" err="1">
                <a:solidFill>
                  <a:srgbClr val="FBC25D"/>
                </a:solidFill>
              </a:rPr>
              <a:t>cái</a:t>
            </a:r>
            <a:r>
              <a:rPr lang="en-US" sz="3600" dirty="0">
                <a:solidFill>
                  <a:srgbClr val="FBC25D"/>
                </a:solidFill>
              </a:rPr>
              <a:t> </a:t>
            </a:r>
            <a:r>
              <a:rPr lang="en-US" sz="3600" dirty="0" err="1">
                <a:solidFill>
                  <a:srgbClr val="FBC25D"/>
                </a:solidFill>
              </a:rPr>
              <a:t>này</a:t>
            </a:r>
            <a:r>
              <a:rPr lang="en-US" sz="3600" dirty="0">
                <a:solidFill>
                  <a:srgbClr val="FBC25D"/>
                </a:solidFill>
              </a:rPr>
              <a:t>, </a:t>
            </a:r>
            <a:r>
              <a:rPr lang="en-US" sz="3600" dirty="0" err="1">
                <a:solidFill>
                  <a:srgbClr val="FBC25D"/>
                </a:solidFill>
              </a:rPr>
              <a:t>cái</a:t>
            </a:r>
            <a:r>
              <a:rPr lang="en-US" sz="3600" dirty="0">
                <a:solidFill>
                  <a:srgbClr val="FBC25D"/>
                </a:solidFill>
              </a:rPr>
              <a:t> </a:t>
            </a:r>
            <a:r>
              <a:rPr lang="en-US" sz="3600" dirty="0" err="1">
                <a:solidFill>
                  <a:srgbClr val="FBC25D"/>
                </a:solidFill>
              </a:rPr>
              <a:t>kia</a:t>
            </a:r>
            <a:r>
              <a:rPr lang="en-US" sz="3600" dirty="0">
                <a:solidFill>
                  <a:srgbClr val="FBC25D"/>
                </a:solidFill>
              </a:rPr>
              <a:t>”</a:t>
            </a:r>
          </a:p>
        </p:txBody>
      </p:sp>
      <p:pic>
        <p:nvPicPr>
          <p:cNvPr id="6" name="Picture 5" descr="A close up of a tree&#10;&#10;Description automatically generated">
            <a:extLst>
              <a:ext uri="{FF2B5EF4-FFF2-40B4-BE49-F238E27FC236}">
                <a16:creationId xmlns:a16="http://schemas.microsoft.com/office/drawing/2014/main" id="{CB35AF18-8088-4F36-BF2A-D774A0567F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7" name="Picture 6" descr="A close up of a rug&#10;&#10;Description automatically generated">
            <a:extLst>
              <a:ext uri="{FF2B5EF4-FFF2-40B4-BE49-F238E27FC236}">
                <a16:creationId xmlns:a16="http://schemas.microsoft.com/office/drawing/2014/main" id="{D56A14E7-F858-47F4-9747-AFFABB013AE9}"/>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graphicFrame>
        <p:nvGraphicFramePr>
          <p:cNvPr id="4" name="Table 3">
            <a:extLst>
              <a:ext uri="{FF2B5EF4-FFF2-40B4-BE49-F238E27FC236}">
                <a16:creationId xmlns:a16="http://schemas.microsoft.com/office/drawing/2014/main" id="{43FEF4DB-2800-4ACE-BE60-2C73A2C3AE05}"/>
              </a:ext>
            </a:extLst>
          </p:cNvPr>
          <p:cNvGraphicFramePr>
            <a:graphicFrameLocks noGrp="1"/>
          </p:cNvGraphicFramePr>
          <p:nvPr>
            <p:extLst>
              <p:ext uri="{D42A27DB-BD31-4B8C-83A1-F6EECF244321}">
                <p14:modId xmlns:p14="http://schemas.microsoft.com/office/powerpoint/2010/main" val="3049510995"/>
              </p:ext>
            </p:extLst>
          </p:nvPr>
        </p:nvGraphicFramePr>
        <p:xfrm>
          <a:off x="2653408" y="2167401"/>
          <a:ext cx="9203232" cy="4339280"/>
        </p:xfrm>
        <a:graphic>
          <a:graphicData uri="http://schemas.openxmlformats.org/drawingml/2006/table">
            <a:tbl>
              <a:tblPr firstRow="1" firstCol="1" bandRow="1">
                <a:tableStyleId>{F5AB1C69-6EDB-4FF4-983F-18BD219EF322}</a:tableStyleId>
              </a:tblPr>
              <a:tblGrid>
                <a:gridCol w="2300808">
                  <a:extLst>
                    <a:ext uri="{9D8B030D-6E8A-4147-A177-3AD203B41FA5}">
                      <a16:colId xmlns:a16="http://schemas.microsoft.com/office/drawing/2014/main" val="3380455398"/>
                    </a:ext>
                  </a:extLst>
                </a:gridCol>
                <a:gridCol w="2300808">
                  <a:extLst>
                    <a:ext uri="{9D8B030D-6E8A-4147-A177-3AD203B41FA5}">
                      <a16:colId xmlns:a16="http://schemas.microsoft.com/office/drawing/2014/main" val="2120780894"/>
                    </a:ext>
                  </a:extLst>
                </a:gridCol>
                <a:gridCol w="2300808">
                  <a:extLst>
                    <a:ext uri="{9D8B030D-6E8A-4147-A177-3AD203B41FA5}">
                      <a16:colId xmlns:a16="http://schemas.microsoft.com/office/drawing/2014/main" val="1981193018"/>
                    </a:ext>
                  </a:extLst>
                </a:gridCol>
                <a:gridCol w="2300808">
                  <a:extLst>
                    <a:ext uri="{9D8B030D-6E8A-4147-A177-3AD203B41FA5}">
                      <a16:colId xmlns:a16="http://schemas.microsoft.com/office/drawing/2014/main" val="1160949563"/>
                    </a:ext>
                  </a:extLst>
                </a:gridCol>
              </a:tblGrid>
              <a:tr h="370620">
                <a:tc gridSpan="4">
                  <a:txBody>
                    <a:bodyPr/>
                    <a:lstStyle/>
                    <a:p>
                      <a:pPr marL="0" marR="0" algn="ctr">
                        <a:spcBef>
                          <a:spcPts val="0"/>
                        </a:spcBef>
                        <a:spcAft>
                          <a:spcPts val="0"/>
                        </a:spcAft>
                      </a:pPr>
                      <a:r>
                        <a:rPr lang="en-US" sz="2400" dirty="0" err="1">
                          <a:effectLst/>
                        </a:rPr>
                        <a:t>Số</a:t>
                      </a:r>
                      <a:r>
                        <a:rPr lang="en-US" sz="2400" dirty="0">
                          <a:effectLst/>
                        </a:rPr>
                        <a:t> </a:t>
                      </a:r>
                      <a:r>
                        <a:rPr lang="en-US" sz="2400" dirty="0" err="1">
                          <a:effectLst/>
                        </a:rPr>
                        <a:t>nhiều</a:t>
                      </a:r>
                      <a:endParaRPr lang="en-US" sz="2400" b="1" dirty="0">
                        <a:solidFill>
                          <a:srgbClr val="000000"/>
                        </a:solidFill>
                        <a:effectLst/>
                        <a:latin typeface="Helvetica Neue"/>
                        <a:ea typeface="Helvetica Neue"/>
                        <a:cs typeface="Helvetica Neue"/>
                      </a:endParaRPr>
                    </a:p>
                  </a:txBody>
                  <a:tcPr marL="50800" marR="50800" marT="50800" marB="50800">
                    <a:solidFill>
                      <a:srgbClr val="4712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35158474"/>
                  </a:ext>
                </a:extLst>
              </a:tr>
              <a:tr h="537398">
                <a:tc>
                  <a:txBody>
                    <a:bodyPr/>
                    <a:lstStyle/>
                    <a:p>
                      <a:pPr marL="0" marR="0">
                        <a:spcBef>
                          <a:spcPts val="0"/>
                        </a:spcBef>
                        <a:spcAft>
                          <a:spcPts val="0"/>
                        </a:spcAft>
                      </a:pPr>
                      <a:r>
                        <a:rPr lang="en-US" sz="3200" dirty="0">
                          <a:effectLst/>
                        </a:rPr>
                        <a:t> </a:t>
                      </a:r>
                      <a:endParaRPr lang="en-US" sz="3200" dirty="0">
                        <a:effectLst/>
                        <a:latin typeface="Times New Roman" panose="02020603050405020304" pitchFamily="18" charset="0"/>
                        <a:ea typeface="Arial Unicode MS" panose="020B0604020202020204" pitchFamily="34" charset="-128"/>
                      </a:endParaRPr>
                    </a:p>
                  </a:txBody>
                  <a:tcPr marL="50800" marR="50800" marT="50800" marB="50800">
                    <a:solidFill>
                      <a:srgbClr val="814B1C"/>
                    </a:solidFill>
                  </a:tcPr>
                </a:tc>
                <a:tc>
                  <a:txBody>
                    <a:bodyPr/>
                    <a:lstStyle/>
                    <a:p>
                      <a:pPr marL="0" marR="0" algn="ctr">
                        <a:spcBef>
                          <a:spcPts val="0"/>
                        </a:spcBef>
                        <a:spcAft>
                          <a:spcPts val="0"/>
                        </a:spcAft>
                      </a:pPr>
                      <a:r>
                        <a:rPr lang="en-US" sz="2000" dirty="0">
                          <a:effectLst/>
                        </a:rPr>
                        <a:t>Nam </a:t>
                      </a:r>
                      <a:r>
                        <a:rPr lang="en-US" sz="2000" dirty="0" err="1">
                          <a:effectLst/>
                        </a:rPr>
                        <a:t>tính</a:t>
                      </a:r>
                      <a:endParaRPr lang="en-US" sz="2000" dirty="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000">
                          <a:effectLst/>
                        </a:rPr>
                        <a:t>Trung tính</a:t>
                      </a:r>
                      <a:endParaRPr lang="en-US" sz="20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2000">
                          <a:effectLst/>
                        </a:rPr>
                        <a:t>Nữ tính</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630116716"/>
                  </a:ext>
                </a:extLst>
              </a:tr>
              <a:tr h="370620">
                <a:tc>
                  <a:txBody>
                    <a:bodyPr/>
                    <a:lstStyle/>
                    <a:p>
                      <a:pPr marL="0" marR="0">
                        <a:spcBef>
                          <a:spcPts val="0"/>
                        </a:spcBef>
                        <a:spcAft>
                          <a:spcPts val="0"/>
                        </a:spcAft>
                      </a:pPr>
                      <a:r>
                        <a:rPr lang="en-US" sz="2000" dirty="0">
                          <a:effectLst/>
                        </a:rPr>
                        <a:t>Nom: </a:t>
                      </a:r>
                      <a:r>
                        <a:rPr lang="en-US" sz="2000" dirty="0" err="1">
                          <a:effectLst/>
                        </a:rPr>
                        <a:t>Chủ</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a:txBody>
                    <a:bodyPr/>
                    <a:lstStyle/>
                    <a:p>
                      <a:pPr marL="0" marR="0" algn="ctr">
                        <a:spcBef>
                          <a:spcPts val="0"/>
                        </a:spcBef>
                        <a:spcAft>
                          <a:spcPts val="0"/>
                        </a:spcAft>
                      </a:pPr>
                      <a:r>
                        <a:rPr lang="en-US" sz="2000" dirty="0" err="1">
                          <a:effectLst/>
                        </a:rPr>
                        <a:t>ime</a:t>
                      </a:r>
                      <a:endParaRPr lang="en-US" sz="2000" dirty="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2000">
                          <a:effectLst/>
                        </a:rPr>
                        <a:t>Imāni</a:t>
                      </a:r>
                      <a:endParaRPr lang="en-US" sz="200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2000">
                          <a:effectLst/>
                        </a:rPr>
                        <a:t>Imā(yo)</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26912983"/>
                  </a:ext>
                </a:extLst>
              </a:tr>
              <a:tr h="493968">
                <a:tc>
                  <a:txBody>
                    <a:bodyPr/>
                    <a:lstStyle/>
                    <a:p>
                      <a:pPr marL="0" marR="0">
                        <a:spcBef>
                          <a:spcPts val="0"/>
                        </a:spcBef>
                        <a:spcAft>
                          <a:spcPts val="0"/>
                        </a:spcAft>
                      </a:pPr>
                      <a:r>
                        <a:rPr lang="en-US" sz="2000" dirty="0">
                          <a:effectLst/>
                        </a:rPr>
                        <a:t>Acc: Trực </a:t>
                      </a:r>
                      <a:r>
                        <a:rPr lang="en-US" sz="2000" dirty="0" err="1">
                          <a:effectLst/>
                        </a:rPr>
                        <a:t>bổ</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33525491"/>
                  </a:ext>
                </a:extLst>
              </a:tr>
              <a:tr h="493968">
                <a:tc>
                  <a:txBody>
                    <a:bodyPr/>
                    <a:lstStyle/>
                    <a:p>
                      <a:pPr marL="0" marR="0">
                        <a:spcBef>
                          <a:spcPts val="0"/>
                        </a:spcBef>
                        <a:spcAft>
                          <a:spcPts val="0"/>
                        </a:spcAft>
                      </a:pPr>
                      <a:r>
                        <a:rPr lang="en-US" sz="2000" dirty="0">
                          <a:effectLst/>
                        </a:rPr>
                        <a:t>Gen: </a:t>
                      </a:r>
                      <a:r>
                        <a:rPr lang="en-US" sz="2000" dirty="0" err="1">
                          <a:effectLst/>
                        </a:rPr>
                        <a:t>Sở</a:t>
                      </a:r>
                      <a:r>
                        <a:rPr lang="en-US" sz="2000" dirty="0">
                          <a:effectLst/>
                        </a:rPr>
                        <a:t> </a:t>
                      </a:r>
                      <a:r>
                        <a:rPr lang="en-US" sz="2000" dirty="0" err="1">
                          <a:effectLst/>
                        </a:rPr>
                        <a:t>hữu</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gridSpan="2">
                  <a:txBody>
                    <a:bodyPr/>
                    <a:lstStyle/>
                    <a:p>
                      <a:pPr marL="0" marR="0" algn="ctr">
                        <a:spcBef>
                          <a:spcPts val="0"/>
                        </a:spcBef>
                        <a:spcAft>
                          <a:spcPts val="0"/>
                        </a:spcAft>
                      </a:pPr>
                      <a:r>
                        <a:rPr lang="en-US" sz="2000">
                          <a:effectLst/>
                        </a:rPr>
                        <a:t>imesaṃ / emesānaṃ </a:t>
                      </a:r>
                    </a:p>
                    <a:p>
                      <a:pPr marL="0" marR="0" algn="ctr">
                        <a:spcBef>
                          <a:spcPts val="0"/>
                        </a:spcBef>
                        <a:spcAft>
                          <a:spcPts val="0"/>
                        </a:spcAft>
                      </a:pPr>
                      <a:r>
                        <a:rPr lang="en-US" sz="2000">
                          <a:effectLst/>
                        </a:rPr>
                        <a:t>esaṃ / esānaṃ </a:t>
                      </a:r>
                      <a:endParaRPr lang="en-US" sz="2000">
                        <a:solidFill>
                          <a:srgbClr val="000000"/>
                        </a:solidFill>
                        <a:effectLst/>
                        <a:latin typeface="Helvetica Neue"/>
                        <a:ea typeface="Helvetica Neue"/>
                        <a:cs typeface="Helvetica Neue"/>
                      </a:endParaRPr>
                    </a:p>
                  </a:txBody>
                  <a:tcPr marL="50800" marR="50800" marT="50800" marB="50800" anchor="ctr"/>
                </a:tc>
                <a:tc rowSpan="2" hMerge="1">
                  <a:txBody>
                    <a:bodyPr/>
                    <a:lstStyle/>
                    <a:p>
                      <a:endParaRPr lang="en-US"/>
                    </a:p>
                  </a:txBody>
                  <a:tcPr/>
                </a:tc>
                <a:tc rowSpan="2">
                  <a:txBody>
                    <a:bodyPr/>
                    <a:lstStyle/>
                    <a:p>
                      <a:pPr marL="0" marR="0" algn="ctr">
                        <a:spcBef>
                          <a:spcPts val="0"/>
                        </a:spcBef>
                        <a:spcAft>
                          <a:spcPts val="0"/>
                        </a:spcAft>
                      </a:pPr>
                      <a:r>
                        <a:rPr lang="en-US" sz="2000">
                          <a:effectLst/>
                        </a:rPr>
                        <a:t>imāsaṃ / </a:t>
                      </a:r>
                    </a:p>
                    <a:p>
                      <a:pPr marL="0" marR="0" algn="ctr">
                        <a:spcBef>
                          <a:spcPts val="0"/>
                        </a:spcBef>
                        <a:spcAft>
                          <a:spcPts val="0"/>
                        </a:spcAft>
                      </a:pPr>
                      <a:r>
                        <a:rPr lang="en-US" sz="2000">
                          <a:effectLst/>
                        </a:rPr>
                        <a:t>imāsānaṃ</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878306357"/>
                  </a:ext>
                </a:extLst>
              </a:tr>
              <a:tr h="493968">
                <a:tc>
                  <a:txBody>
                    <a:bodyPr/>
                    <a:lstStyle/>
                    <a:p>
                      <a:pPr marL="0" marR="0">
                        <a:spcBef>
                          <a:spcPts val="0"/>
                        </a:spcBef>
                        <a:spcAft>
                          <a:spcPts val="0"/>
                        </a:spcAft>
                      </a:pPr>
                      <a:r>
                        <a:rPr lang="en-US" sz="2000" dirty="0" err="1">
                          <a:effectLst/>
                        </a:rPr>
                        <a:t>Dat</a:t>
                      </a:r>
                      <a:r>
                        <a:rPr lang="en-US" sz="2000" dirty="0">
                          <a:effectLst/>
                        </a:rPr>
                        <a:t>: </a:t>
                      </a:r>
                      <a:r>
                        <a:rPr lang="en-US" sz="2000" dirty="0" err="1">
                          <a:effectLst/>
                        </a:rPr>
                        <a:t>Gián</a:t>
                      </a:r>
                      <a:r>
                        <a:rPr lang="en-US" sz="2000" dirty="0">
                          <a:effectLst/>
                        </a:rPr>
                        <a:t> </a:t>
                      </a:r>
                      <a:r>
                        <a:rPr lang="en-US" sz="2000" dirty="0" err="1">
                          <a:effectLst/>
                        </a:rPr>
                        <a:t>bổ</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90485228"/>
                  </a:ext>
                </a:extLst>
              </a:tr>
              <a:tr h="493968">
                <a:tc>
                  <a:txBody>
                    <a:bodyPr/>
                    <a:lstStyle/>
                    <a:p>
                      <a:pPr marL="0" marR="0">
                        <a:spcBef>
                          <a:spcPts val="0"/>
                        </a:spcBef>
                        <a:spcAft>
                          <a:spcPts val="0"/>
                        </a:spcAft>
                      </a:pPr>
                      <a:r>
                        <a:rPr lang="en-US" sz="2000" dirty="0">
                          <a:effectLst/>
                        </a:rPr>
                        <a:t>Inst: </a:t>
                      </a:r>
                      <a:r>
                        <a:rPr lang="en-US" sz="2000" dirty="0" err="1">
                          <a:effectLst/>
                        </a:rPr>
                        <a:t>Dụng</a:t>
                      </a:r>
                      <a:r>
                        <a:rPr lang="en-US" sz="2000" dirty="0">
                          <a:effectLst/>
                        </a:rPr>
                        <a:t> </a:t>
                      </a:r>
                      <a:r>
                        <a:rPr lang="en-US" sz="2000" dirty="0" err="1">
                          <a:effectLst/>
                        </a:rPr>
                        <a:t>cụ</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gridSpan="2">
                  <a:txBody>
                    <a:bodyPr/>
                    <a:lstStyle/>
                    <a:p>
                      <a:pPr marL="0" marR="0" algn="ctr">
                        <a:spcBef>
                          <a:spcPts val="0"/>
                        </a:spcBef>
                        <a:spcAft>
                          <a:spcPts val="0"/>
                        </a:spcAft>
                      </a:pPr>
                      <a:r>
                        <a:rPr lang="en-US" sz="2000">
                          <a:effectLst/>
                        </a:rPr>
                        <a:t>Imebhi / imehi </a:t>
                      </a:r>
                    </a:p>
                    <a:p>
                      <a:pPr marL="0" marR="0" algn="ctr">
                        <a:spcBef>
                          <a:spcPts val="0"/>
                        </a:spcBef>
                        <a:spcAft>
                          <a:spcPts val="0"/>
                        </a:spcAft>
                      </a:pPr>
                      <a:r>
                        <a:rPr lang="en-US" sz="2000">
                          <a:effectLst/>
                        </a:rPr>
                        <a:t>Ebhi / ehi </a:t>
                      </a:r>
                      <a:endParaRPr lang="en-US" sz="2000">
                        <a:solidFill>
                          <a:srgbClr val="000000"/>
                        </a:solidFill>
                        <a:effectLst/>
                        <a:latin typeface="Helvetica Neue"/>
                        <a:ea typeface="Helvetica Neue"/>
                        <a:cs typeface="Helvetica Neue"/>
                      </a:endParaRPr>
                    </a:p>
                  </a:txBody>
                  <a:tcPr marL="50800" marR="50800" marT="50800" marB="50800" anchor="ctr"/>
                </a:tc>
                <a:tc rowSpan="2" hMerge="1">
                  <a:txBody>
                    <a:bodyPr/>
                    <a:lstStyle/>
                    <a:p>
                      <a:endParaRPr lang="en-US"/>
                    </a:p>
                  </a:txBody>
                  <a:tcPr/>
                </a:tc>
                <a:tc rowSpan="2">
                  <a:txBody>
                    <a:bodyPr/>
                    <a:lstStyle/>
                    <a:p>
                      <a:pPr marL="0" marR="0" algn="ctr">
                        <a:spcBef>
                          <a:spcPts val="0"/>
                        </a:spcBef>
                        <a:spcAft>
                          <a:spcPts val="0"/>
                        </a:spcAft>
                      </a:pPr>
                      <a:r>
                        <a:rPr lang="en-US" sz="2000">
                          <a:effectLst/>
                        </a:rPr>
                        <a:t>Imābhi / </a:t>
                      </a:r>
                    </a:p>
                    <a:p>
                      <a:pPr marL="0" marR="0" algn="ctr">
                        <a:spcBef>
                          <a:spcPts val="0"/>
                        </a:spcBef>
                        <a:spcAft>
                          <a:spcPts val="0"/>
                        </a:spcAft>
                      </a:pPr>
                      <a:r>
                        <a:rPr lang="en-US" sz="2000">
                          <a:effectLst/>
                        </a:rPr>
                        <a:t>Imāhi</a:t>
                      </a:r>
                      <a:endParaRPr lang="en-US" sz="20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994223787"/>
                  </a:ext>
                </a:extLst>
              </a:tr>
              <a:tr h="493968">
                <a:tc>
                  <a:txBody>
                    <a:bodyPr/>
                    <a:lstStyle/>
                    <a:p>
                      <a:pPr marL="0" marR="0">
                        <a:spcBef>
                          <a:spcPts val="0"/>
                        </a:spcBef>
                        <a:spcAft>
                          <a:spcPts val="0"/>
                        </a:spcAft>
                      </a:pPr>
                      <a:r>
                        <a:rPr lang="en-US" sz="2000" dirty="0" err="1">
                          <a:effectLst/>
                        </a:rPr>
                        <a:t>Abl</a:t>
                      </a:r>
                      <a:r>
                        <a:rPr lang="en-US" sz="2000" dirty="0">
                          <a:effectLst/>
                        </a:rPr>
                        <a:t>: </a:t>
                      </a:r>
                      <a:r>
                        <a:rPr lang="en-US" sz="2000" dirty="0" err="1">
                          <a:effectLst/>
                        </a:rPr>
                        <a:t>Xuất</a:t>
                      </a:r>
                      <a:r>
                        <a:rPr lang="en-US" sz="2000" dirty="0">
                          <a:effectLst/>
                        </a:rPr>
                        <a:t> </a:t>
                      </a:r>
                      <a:r>
                        <a:rPr lang="en-US" sz="2000" dirty="0" err="1">
                          <a:effectLst/>
                        </a:rPr>
                        <a:t>xử</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3464239016"/>
                  </a:ext>
                </a:extLst>
              </a:tr>
              <a:tr h="370620">
                <a:tc>
                  <a:txBody>
                    <a:bodyPr/>
                    <a:lstStyle/>
                    <a:p>
                      <a:pPr marL="0" marR="0">
                        <a:spcBef>
                          <a:spcPts val="0"/>
                        </a:spcBef>
                        <a:spcAft>
                          <a:spcPts val="0"/>
                        </a:spcAft>
                      </a:pPr>
                      <a:r>
                        <a:rPr lang="en-US" sz="2000" dirty="0">
                          <a:effectLst/>
                        </a:rPr>
                        <a:t>Loc: </a:t>
                      </a:r>
                      <a:r>
                        <a:rPr lang="en-US" sz="2000" dirty="0" err="1">
                          <a:effectLst/>
                        </a:rPr>
                        <a:t>Vị</a:t>
                      </a:r>
                      <a:r>
                        <a:rPr lang="en-US" sz="2000" dirty="0">
                          <a:effectLst/>
                        </a:rPr>
                        <a:t> </a:t>
                      </a:r>
                      <a:r>
                        <a:rPr lang="en-US" sz="2000" dirty="0" err="1">
                          <a:effectLst/>
                        </a:rPr>
                        <a:t>trí</a:t>
                      </a:r>
                      <a:r>
                        <a:rPr lang="en-US" sz="2000" dirty="0">
                          <a:effectLst/>
                        </a:rPr>
                        <a:t> </a:t>
                      </a:r>
                      <a:r>
                        <a:rPr lang="en-US" sz="2000" dirty="0" err="1">
                          <a:effectLst/>
                        </a:rPr>
                        <a:t>cách</a:t>
                      </a:r>
                      <a:endParaRPr lang="en-US" sz="2000" b="1" dirty="0">
                        <a:solidFill>
                          <a:srgbClr val="000000"/>
                        </a:solidFill>
                        <a:effectLst/>
                        <a:latin typeface="Helvetica Neue"/>
                        <a:ea typeface="Helvetica Neue"/>
                        <a:cs typeface="Helvetica Neue"/>
                      </a:endParaRPr>
                    </a:p>
                  </a:txBody>
                  <a:tcPr marL="50800" marR="50800" marT="50800" marB="50800">
                    <a:solidFill>
                      <a:srgbClr val="814B1C"/>
                    </a:solidFill>
                  </a:tcPr>
                </a:tc>
                <a:tc gridSpan="2">
                  <a:txBody>
                    <a:bodyPr/>
                    <a:lstStyle/>
                    <a:p>
                      <a:pPr marL="0" marR="0" algn="ctr">
                        <a:spcBef>
                          <a:spcPts val="0"/>
                        </a:spcBef>
                        <a:spcAft>
                          <a:spcPts val="0"/>
                        </a:spcAft>
                      </a:pPr>
                      <a:r>
                        <a:rPr lang="en-US" sz="2000">
                          <a:effectLst/>
                        </a:rPr>
                        <a:t>Imesu / esu</a:t>
                      </a:r>
                      <a:endParaRPr lang="en-US" sz="2000">
                        <a:solidFill>
                          <a:srgbClr val="000000"/>
                        </a:solidFill>
                        <a:effectLst/>
                        <a:latin typeface="Helvetica Neue"/>
                        <a:ea typeface="Helvetica Neue"/>
                        <a:cs typeface="Helvetica Neue"/>
                      </a:endParaRPr>
                    </a:p>
                  </a:txBody>
                  <a:tcPr marL="50800" marR="50800" marT="50800" marB="50800" anchor="ctr"/>
                </a:tc>
                <a:tc hMerge="1">
                  <a:txBody>
                    <a:bodyPr/>
                    <a:lstStyle/>
                    <a:p>
                      <a:endParaRPr lang="en-US"/>
                    </a:p>
                  </a:txBody>
                  <a:tcPr/>
                </a:tc>
                <a:tc>
                  <a:txBody>
                    <a:bodyPr/>
                    <a:lstStyle/>
                    <a:p>
                      <a:pPr marL="0" marR="0" algn="ctr">
                        <a:spcBef>
                          <a:spcPts val="0"/>
                        </a:spcBef>
                        <a:spcAft>
                          <a:spcPts val="0"/>
                        </a:spcAft>
                      </a:pPr>
                      <a:r>
                        <a:rPr lang="en-US" sz="2000" dirty="0" err="1">
                          <a:effectLst/>
                        </a:rPr>
                        <a:t>Imāsu</a:t>
                      </a:r>
                      <a:endParaRPr lang="en-US" sz="20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668181125"/>
                  </a:ext>
                </a:extLst>
              </a:tr>
            </a:tbl>
          </a:graphicData>
        </a:graphic>
      </p:graphicFrame>
    </p:spTree>
    <p:extLst>
      <p:ext uri="{BB962C8B-B14F-4D97-AF65-F5344CB8AC3E}">
        <p14:creationId xmlns:p14="http://schemas.microsoft.com/office/powerpoint/2010/main" val="19522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2. Danh </a:t>
            </a:r>
            <a:r>
              <a:rPr lang="en-US" sz="3600" dirty="0" err="1">
                <a:solidFill>
                  <a:srgbClr val="FBC25D"/>
                </a:solidFill>
              </a:rPr>
              <a:t>từ</a:t>
            </a:r>
            <a:r>
              <a:rPr lang="en-US" sz="3600" dirty="0">
                <a:solidFill>
                  <a:srgbClr val="FBC25D"/>
                </a:solidFill>
              </a:rPr>
              <a:t> GO “Con </a:t>
            </a:r>
            <a:r>
              <a:rPr lang="en-US" sz="3600" dirty="0" err="1">
                <a:solidFill>
                  <a:srgbClr val="FBC25D"/>
                </a:solidFill>
              </a:rPr>
              <a:t>bò</a:t>
            </a:r>
            <a:r>
              <a:rPr lang="en-US" sz="3600" dirty="0">
                <a:solidFill>
                  <a:srgbClr val="FBC25D"/>
                </a:solidFill>
              </a:rPr>
              <a:t>”</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456541" y="1367364"/>
            <a:ext cx="9400098" cy="1923140"/>
          </a:xfrm>
        </p:spPr>
        <p:txBody>
          <a:bodyPr>
            <a:noAutofit/>
          </a:bodyPr>
          <a:lstStyle/>
          <a:p>
            <a:pPr algn="just"/>
            <a:r>
              <a:rPr lang="en-US" sz="2000" dirty="0"/>
              <a:t>Danh </a:t>
            </a:r>
            <a:r>
              <a:rPr lang="en-US" sz="2000" dirty="0" err="1"/>
              <a:t>từ</a:t>
            </a:r>
            <a:r>
              <a:rPr lang="en-US" sz="2000" dirty="0"/>
              <a:t> Pali GO “con </a:t>
            </a:r>
            <a:r>
              <a:rPr lang="en-US" sz="2000" dirty="0" err="1"/>
              <a:t>bò</a:t>
            </a:r>
            <a:r>
              <a:rPr lang="en-US" sz="2000" dirty="0"/>
              <a:t>” </a:t>
            </a:r>
            <a:r>
              <a:rPr lang="en-US" sz="2000" dirty="0" err="1"/>
              <a:t>là</a:t>
            </a:r>
            <a:r>
              <a:rPr lang="en-US" sz="2000" dirty="0"/>
              <a:t> </a:t>
            </a:r>
            <a:r>
              <a:rPr lang="en-US" sz="2000" dirty="0" err="1"/>
              <a:t>nam</a:t>
            </a:r>
            <a:r>
              <a:rPr lang="en-US" sz="2000" dirty="0"/>
              <a:t> </a:t>
            </a:r>
            <a:r>
              <a:rPr lang="en-US" sz="2000" dirty="0" err="1"/>
              <a:t>tính</a:t>
            </a:r>
            <a:r>
              <a:rPr lang="en-US" sz="2000" dirty="0"/>
              <a:t>, </a:t>
            </a:r>
            <a:r>
              <a:rPr lang="en-US" sz="2000" dirty="0" err="1"/>
              <a:t>không</a:t>
            </a:r>
            <a:r>
              <a:rPr lang="en-US" sz="2000" dirty="0"/>
              <a:t> </a:t>
            </a:r>
            <a:r>
              <a:rPr lang="en-US" sz="2000" dirty="0" err="1"/>
              <a:t>giống</a:t>
            </a:r>
            <a:r>
              <a:rPr lang="en-US" sz="2000" dirty="0"/>
              <a:t> </a:t>
            </a:r>
            <a:r>
              <a:rPr lang="en-US" sz="2000" dirty="0" err="1"/>
              <a:t>như</a:t>
            </a:r>
            <a:r>
              <a:rPr lang="en-US" sz="2000" dirty="0"/>
              <a:t> </a:t>
            </a:r>
            <a:r>
              <a:rPr lang="en-US" sz="2000" dirty="0" err="1"/>
              <a:t>từ</a:t>
            </a:r>
            <a:r>
              <a:rPr lang="en-US" sz="2000" dirty="0"/>
              <a:t> COW </a:t>
            </a:r>
            <a:r>
              <a:rPr lang="en-US" sz="2000" dirty="0" err="1"/>
              <a:t>trong</a:t>
            </a:r>
            <a:r>
              <a:rPr lang="en-US" sz="2000" dirty="0"/>
              <a:t> </a:t>
            </a:r>
            <a:r>
              <a:rPr lang="en-US" sz="2000" dirty="0" err="1"/>
              <a:t>tiếng</a:t>
            </a:r>
            <a:r>
              <a:rPr lang="en-US" sz="2000" dirty="0"/>
              <a:t> Anh </a:t>
            </a:r>
            <a:r>
              <a:rPr lang="en-US" sz="2000" dirty="0" err="1"/>
              <a:t>vốn</a:t>
            </a:r>
            <a:r>
              <a:rPr lang="en-US" sz="2000" dirty="0"/>
              <a:t> </a:t>
            </a:r>
            <a:r>
              <a:rPr lang="en-US" sz="2000" dirty="0" err="1"/>
              <a:t>chỉ</a:t>
            </a:r>
            <a:r>
              <a:rPr lang="en-US" sz="2000" dirty="0"/>
              <a:t> ‘</a:t>
            </a:r>
            <a:r>
              <a:rPr lang="en-US" sz="2000" dirty="0" err="1"/>
              <a:t>bò</a:t>
            </a:r>
            <a:r>
              <a:rPr lang="en-US" sz="2000" dirty="0"/>
              <a:t> </a:t>
            </a:r>
            <a:r>
              <a:rPr lang="en-US" sz="2000" dirty="0" err="1"/>
              <a:t>cái</a:t>
            </a:r>
            <a:r>
              <a:rPr lang="en-US" sz="2000" dirty="0"/>
              <a:t>’, GO </a:t>
            </a:r>
            <a:r>
              <a:rPr lang="en-US" sz="2000" dirty="0" err="1"/>
              <a:t>ngoài</a:t>
            </a:r>
            <a:r>
              <a:rPr lang="en-US" sz="2000" dirty="0"/>
              <a:t> </a:t>
            </a:r>
            <a:r>
              <a:rPr lang="en-US" sz="2000" dirty="0" err="1"/>
              <a:t>nghĩa</a:t>
            </a:r>
            <a:r>
              <a:rPr lang="en-US" sz="2000" dirty="0"/>
              <a:t> ‘</a:t>
            </a:r>
            <a:r>
              <a:rPr lang="en-US" sz="2000" dirty="0" err="1"/>
              <a:t>bò</a:t>
            </a:r>
            <a:r>
              <a:rPr lang="en-US" sz="2000" dirty="0"/>
              <a:t>’ </a:t>
            </a:r>
            <a:r>
              <a:rPr lang="en-US" sz="2000" dirty="0" err="1"/>
              <a:t>còn</a:t>
            </a:r>
            <a:r>
              <a:rPr lang="en-US" sz="2000" dirty="0"/>
              <a:t> </a:t>
            </a:r>
            <a:r>
              <a:rPr lang="en-US" sz="2000" dirty="0" err="1"/>
              <a:t>chỉ</a:t>
            </a:r>
            <a:r>
              <a:rPr lang="en-US" sz="2000" dirty="0"/>
              <a:t> “</a:t>
            </a:r>
            <a:r>
              <a:rPr lang="en-US" sz="2000" dirty="0" err="1"/>
              <a:t>gia</a:t>
            </a:r>
            <a:r>
              <a:rPr lang="en-US" sz="2000" dirty="0"/>
              <a:t> </a:t>
            </a:r>
            <a:r>
              <a:rPr lang="en-US" sz="2000" dirty="0" err="1"/>
              <a:t>súc</a:t>
            </a:r>
            <a:r>
              <a:rPr lang="en-US" sz="2000" dirty="0"/>
              <a:t>” </a:t>
            </a:r>
            <a:r>
              <a:rPr lang="en-US" sz="2000" dirty="0" err="1"/>
              <a:t>số</a:t>
            </a:r>
            <a:r>
              <a:rPr lang="en-US" sz="2000" dirty="0"/>
              <a:t> </a:t>
            </a:r>
            <a:r>
              <a:rPr lang="en-US" sz="2000" dirty="0" err="1"/>
              <a:t>ít</a:t>
            </a:r>
            <a:r>
              <a:rPr lang="en-US" sz="2000" dirty="0"/>
              <a:t> – </a:t>
            </a:r>
            <a:r>
              <a:rPr lang="en-US" sz="2000" dirty="0" err="1"/>
              <a:t>tức</a:t>
            </a:r>
            <a:r>
              <a:rPr lang="en-US" sz="2000" dirty="0"/>
              <a:t> 1 con </a:t>
            </a:r>
            <a:r>
              <a:rPr lang="en-US" sz="2000" dirty="0" err="1"/>
              <a:t>gia</a:t>
            </a:r>
            <a:r>
              <a:rPr lang="en-US" sz="2000" dirty="0"/>
              <a:t> </a:t>
            </a:r>
            <a:r>
              <a:rPr lang="en-US" sz="2000" dirty="0" err="1"/>
              <a:t>súc</a:t>
            </a:r>
            <a:r>
              <a:rPr lang="en-US" sz="2000" dirty="0"/>
              <a:t>. Danh </a:t>
            </a:r>
            <a:r>
              <a:rPr lang="en-US" sz="2000" dirty="0" err="1"/>
              <a:t>từ</a:t>
            </a:r>
            <a:r>
              <a:rPr lang="en-US" sz="2000" dirty="0"/>
              <a:t> Pali </a:t>
            </a:r>
            <a:r>
              <a:rPr lang="en-US" sz="2000" dirty="0" err="1"/>
              <a:t>này</a:t>
            </a:r>
            <a:r>
              <a:rPr lang="en-US" sz="2000" dirty="0"/>
              <a:t> </a:t>
            </a:r>
            <a:r>
              <a:rPr lang="en-US" sz="2000" dirty="0" err="1"/>
              <a:t>mang</a:t>
            </a:r>
            <a:r>
              <a:rPr lang="en-US" sz="2000" dirty="0"/>
              <a:t> </a:t>
            </a:r>
            <a:r>
              <a:rPr lang="en-US" sz="2000" dirty="0" err="1"/>
              <a:t>tính</a:t>
            </a:r>
            <a:r>
              <a:rPr lang="en-US" sz="2000" dirty="0"/>
              <a:t> </a:t>
            </a:r>
            <a:r>
              <a:rPr lang="en-US" sz="2000" dirty="0" err="1"/>
              <a:t>bất</a:t>
            </a:r>
            <a:r>
              <a:rPr lang="en-US" sz="2000" dirty="0"/>
              <a:t> </a:t>
            </a:r>
            <a:r>
              <a:rPr lang="en-US" sz="2000" dirty="0" err="1"/>
              <a:t>quy</a:t>
            </a:r>
            <a:r>
              <a:rPr lang="en-US" sz="2000" dirty="0"/>
              <a:t> </a:t>
            </a:r>
            <a:r>
              <a:rPr lang="en-US" sz="2000" dirty="0" err="1"/>
              <a:t>tắc</a:t>
            </a:r>
            <a:r>
              <a:rPr lang="en-US" sz="2000" dirty="0"/>
              <a:t> </a:t>
            </a:r>
            <a:r>
              <a:rPr lang="en-US" sz="2000" dirty="0" err="1"/>
              <a:t>và</a:t>
            </a:r>
            <a:r>
              <a:rPr lang="en-US" sz="2000" dirty="0"/>
              <a:t> </a:t>
            </a:r>
            <a:r>
              <a:rPr lang="en-US" sz="2000" dirty="0" err="1"/>
              <a:t>có</a:t>
            </a:r>
            <a:r>
              <a:rPr lang="en-US" sz="2000" dirty="0"/>
              <a:t> </a:t>
            </a:r>
            <a:r>
              <a:rPr lang="en-US" sz="2000" dirty="0" err="1"/>
              <a:t>nhiều</a:t>
            </a:r>
            <a:r>
              <a:rPr lang="en-US" sz="2000" dirty="0"/>
              <a:t> </a:t>
            </a:r>
            <a:r>
              <a:rPr lang="en-US" sz="2000" dirty="0" err="1"/>
              <a:t>dạng</a:t>
            </a:r>
            <a:r>
              <a:rPr lang="en-US" sz="2000" dirty="0"/>
              <a:t>. </a:t>
            </a:r>
          </a:p>
          <a:p>
            <a:pPr algn="just"/>
            <a:r>
              <a:rPr lang="en-US" sz="2000" dirty="0" err="1"/>
              <a:t>Tuy</a:t>
            </a:r>
            <a:r>
              <a:rPr lang="en-US" sz="2000" dirty="0"/>
              <a:t> </a:t>
            </a:r>
            <a:r>
              <a:rPr lang="en-US" sz="2000" dirty="0" err="1"/>
              <a:t>nhiên</a:t>
            </a:r>
            <a:r>
              <a:rPr lang="en-US" sz="2000" dirty="0"/>
              <a:t>, </a:t>
            </a:r>
            <a:r>
              <a:rPr lang="en-US" sz="2000" dirty="0" err="1"/>
              <a:t>hầu</a:t>
            </a:r>
            <a:r>
              <a:rPr lang="en-US" sz="2000" dirty="0"/>
              <a:t> </a:t>
            </a:r>
            <a:r>
              <a:rPr lang="en-US" sz="2000" dirty="0" err="1"/>
              <a:t>hết</a:t>
            </a:r>
            <a:r>
              <a:rPr lang="en-US" sz="2000" dirty="0"/>
              <a:t> </a:t>
            </a:r>
            <a:r>
              <a:rPr lang="en-US" sz="2000" dirty="0" err="1"/>
              <a:t>các</a:t>
            </a:r>
            <a:r>
              <a:rPr lang="en-US" sz="2000" dirty="0"/>
              <a:t> </a:t>
            </a:r>
            <a:r>
              <a:rPr lang="en-US" sz="2000" dirty="0" err="1"/>
              <a:t>dạng</a:t>
            </a:r>
            <a:r>
              <a:rPr lang="en-US" sz="2000" dirty="0"/>
              <a:t> </a:t>
            </a:r>
            <a:r>
              <a:rPr lang="en-US" sz="2000" dirty="0" err="1"/>
              <a:t>này</a:t>
            </a:r>
            <a:r>
              <a:rPr lang="en-US" sz="2000" dirty="0"/>
              <a:t> </a:t>
            </a:r>
            <a:r>
              <a:rPr lang="en-US" sz="2000" dirty="0" err="1"/>
              <a:t>cũng</a:t>
            </a:r>
            <a:r>
              <a:rPr lang="en-US" sz="2000" dirty="0"/>
              <a:t> </a:t>
            </a:r>
            <a:r>
              <a:rPr lang="en-US" sz="2000" dirty="0" err="1"/>
              <a:t>biến</a:t>
            </a:r>
            <a:r>
              <a:rPr lang="en-US" sz="2000" dirty="0"/>
              <a:t> </a:t>
            </a:r>
            <a:r>
              <a:rPr lang="en-US" sz="2000" dirty="0" err="1"/>
              <a:t>cách</a:t>
            </a:r>
            <a:r>
              <a:rPr lang="en-US" sz="2000" dirty="0"/>
              <a:t> </a:t>
            </a:r>
            <a:r>
              <a:rPr lang="en-US" sz="2000" dirty="0" err="1"/>
              <a:t>gần</a:t>
            </a:r>
            <a:r>
              <a:rPr lang="en-US" sz="2000" dirty="0"/>
              <a:t> </a:t>
            </a:r>
            <a:r>
              <a:rPr lang="en-US" sz="2000" dirty="0" err="1"/>
              <a:t>gũi</a:t>
            </a:r>
            <a:r>
              <a:rPr lang="en-US" sz="2000" dirty="0"/>
              <a:t> (</a:t>
            </a:r>
            <a:r>
              <a:rPr lang="en-US" sz="2000" dirty="0" err="1"/>
              <a:t>dù</a:t>
            </a:r>
            <a:r>
              <a:rPr lang="en-US" sz="2000" dirty="0"/>
              <a:t> </a:t>
            </a:r>
            <a:r>
              <a:rPr lang="en-US" sz="2000" dirty="0" err="1"/>
              <a:t>không</a:t>
            </a:r>
            <a:r>
              <a:rPr lang="en-US" sz="2000" dirty="0"/>
              <a:t> </a:t>
            </a:r>
            <a:r>
              <a:rPr lang="en-US" sz="2000" dirty="0" err="1"/>
              <a:t>giống</a:t>
            </a:r>
            <a:r>
              <a:rPr lang="en-US" sz="2000" dirty="0"/>
              <a:t> </a:t>
            </a:r>
            <a:r>
              <a:rPr lang="en-US" sz="2000" dirty="0" err="1"/>
              <a:t>hoàn</a:t>
            </a:r>
            <a:r>
              <a:rPr lang="en-US" sz="2000" dirty="0"/>
              <a:t> </a:t>
            </a:r>
            <a:r>
              <a:rPr lang="en-US" sz="2000" dirty="0" err="1"/>
              <a:t>toàn</a:t>
            </a:r>
            <a:r>
              <a:rPr lang="en-US" sz="2000" dirty="0"/>
              <a:t>) </a:t>
            </a:r>
            <a:r>
              <a:rPr lang="en-US" sz="2000" dirty="0" err="1"/>
              <a:t>với</a:t>
            </a:r>
            <a:r>
              <a:rPr lang="en-US" sz="2000" dirty="0"/>
              <a:t> </a:t>
            </a:r>
            <a:r>
              <a:rPr lang="en-US" sz="2000" dirty="0" err="1"/>
              <a:t>các</a:t>
            </a:r>
            <a:r>
              <a:rPr lang="en-US" sz="2000" dirty="0"/>
              <a:t> </a:t>
            </a:r>
            <a:r>
              <a:rPr lang="en-US" sz="2000" dirty="0" err="1"/>
              <a:t>danh</a:t>
            </a:r>
            <a:r>
              <a:rPr lang="en-US" sz="2000" dirty="0"/>
              <a:t> </a:t>
            </a:r>
            <a:r>
              <a:rPr lang="en-US" sz="2000" dirty="0" err="1"/>
              <a:t>từ</a:t>
            </a:r>
            <a:r>
              <a:rPr lang="en-US" sz="2000" dirty="0"/>
              <a:t> </a:t>
            </a:r>
            <a:r>
              <a:rPr lang="en-US" sz="2000" dirty="0" err="1"/>
              <a:t>thông</a:t>
            </a:r>
            <a:r>
              <a:rPr lang="en-US" sz="2000" dirty="0"/>
              <a:t> </a:t>
            </a:r>
            <a:r>
              <a:rPr lang="en-US" sz="2000" dirty="0" err="1"/>
              <a:t>thường</a:t>
            </a:r>
            <a:r>
              <a:rPr lang="en-US" sz="2000" dirty="0"/>
              <a:t>, </a:t>
            </a:r>
            <a:r>
              <a:rPr lang="en-US" sz="2000" dirty="0" err="1"/>
              <a:t>sau</a:t>
            </a:r>
            <a:r>
              <a:rPr lang="en-US" sz="2000" dirty="0"/>
              <a:t> </a:t>
            </a:r>
            <a:r>
              <a:rPr lang="en-US" sz="2000" dirty="0" err="1"/>
              <a:t>đây</a:t>
            </a:r>
            <a:r>
              <a:rPr lang="en-US" sz="2000" dirty="0"/>
              <a:t> </a:t>
            </a:r>
            <a:r>
              <a:rPr lang="en-US" sz="2000" dirty="0" err="1"/>
              <a:t>là</a:t>
            </a:r>
            <a:r>
              <a:rPr lang="en-US" sz="2000" dirty="0"/>
              <a:t> </a:t>
            </a:r>
            <a:r>
              <a:rPr lang="en-US" sz="2000" dirty="0" err="1"/>
              <a:t>một</a:t>
            </a:r>
            <a:r>
              <a:rPr lang="en-US" sz="2000" dirty="0"/>
              <a:t> </a:t>
            </a:r>
            <a:r>
              <a:rPr lang="en-US" sz="2000" dirty="0" err="1"/>
              <a:t>số</a:t>
            </a:r>
            <a:r>
              <a:rPr lang="en-US" sz="2000" dirty="0"/>
              <a:t> </a:t>
            </a:r>
            <a:r>
              <a:rPr lang="en-US" sz="2000" dirty="0" err="1"/>
              <a:t>biến</a:t>
            </a:r>
            <a:r>
              <a:rPr lang="en-US" sz="2000" dirty="0"/>
              <a:t> </a:t>
            </a:r>
            <a:r>
              <a:rPr lang="en-US" sz="2000" dirty="0" err="1"/>
              <a:t>cách</a:t>
            </a:r>
            <a:r>
              <a:rPr lang="en-US" sz="2000" dirty="0"/>
              <a:t> </a:t>
            </a:r>
            <a:r>
              <a:rPr lang="en-US" sz="2000" dirty="0" err="1"/>
              <a:t>của</a:t>
            </a:r>
            <a:r>
              <a:rPr lang="en-US" sz="2000" dirty="0"/>
              <a:t> GO:</a:t>
            </a:r>
          </a:p>
        </p:txBody>
      </p:sp>
      <p:graphicFrame>
        <p:nvGraphicFramePr>
          <p:cNvPr id="2" name="Table 1">
            <a:extLst>
              <a:ext uri="{FF2B5EF4-FFF2-40B4-BE49-F238E27FC236}">
                <a16:creationId xmlns:a16="http://schemas.microsoft.com/office/drawing/2014/main" id="{141E6FDC-1CC5-4814-8AA5-F1505BC2C149}"/>
              </a:ext>
            </a:extLst>
          </p:cNvPr>
          <p:cNvGraphicFramePr>
            <a:graphicFrameLocks noGrp="1"/>
          </p:cNvGraphicFramePr>
          <p:nvPr>
            <p:extLst>
              <p:ext uri="{D42A27DB-BD31-4B8C-83A1-F6EECF244321}">
                <p14:modId xmlns:p14="http://schemas.microsoft.com/office/powerpoint/2010/main" val="4027864018"/>
              </p:ext>
            </p:extLst>
          </p:nvPr>
        </p:nvGraphicFramePr>
        <p:xfrm>
          <a:off x="2456541" y="3309258"/>
          <a:ext cx="9400098" cy="3352800"/>
        </p:xfrm>
        <a:graphic>
          <a:graphicData uri="http://schemas.openxmlformats.org/drawingml/2006/table">
            <a:tbl>
              <a:tblPr firstRow="1" firstCol="1" bandRow="1">
                <a:tableStyleId>{F5AB1C69-6EDB-4FF4-983F-18BD219EF322}</a:tableStyleId>
              </a:tblPr>
              <a:tblGrid>
                <a:gridCol w="3133366">
                  <a:extLst>
                    <a:ext uri="{9D8B030D-6E8A-4147-A177-3AD203B41FA5}">
                      <a16:colId xmlns:a16="http://schemas.microsoft.com/office/drawing/2014/main" val="2717940663"/>
                    </a:ext>
                  </a:extLst>
                </a:gridCol>
                <a:gridCol w="3133366">
                  <a:extLst>
                    <a:ext uri="{9D8B030D-6E8A-4147-A177-3AD203B41FA5}">
                      <a16:colId xmlns:a16="http://schemas.microsoft.com/office/drawing/2014/main" val="1040537041"/>
                    </a:ext>
                  </a:extLst>
                </a:gridCol>
                <a:gridCol w="3133366">
                  <a:extLst>
                    <a:ext uri="{9D8B030D-6E8A-4147-A177-3AD203B41FA5}">
                      <a16:colId xmlns:a16="http://schemas.microsoft.com/office/drawing/2014/main" val="4028768912"/>
                    </a:ext>
                  </a:extLst>
                </a:gridCol>
              </a:tblGrid>
              <a:tr h="187325">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Arial Unicode MS" panose="020B0604020202020204" pitchFamily="34" charset="-128"/>
                      </a:endParaRPr>
                    </a:p>
                  </a:txBody>
                  <a:tcPr marL="50800" marR="50800" marT="50800" marB="50800">
                    <a:solidFill>
                      <a:srgbClr val="471200"/>
                    </a:solidFill>
                  </a:tcPr>
                </a:tc>
                <a:tc>
                  <a:txBody>
                    <a:bodyPr/>
                    <a:lstStyle/>
                    <a:p>
                      <a:pPr marL="0" marR="0">
                        <a:spcBef>
                          <a:spcPts val="0"/>
                        </a:spcBef>
                        <a:spcAft>
                          <a:spcPts val="0"/>
                        </a:spcAft>
                      </a:pPr>
                      <a:r>
                        <a:rPr lang="en-US" sz="2000" dirty="0" err="1">
                          <a:effectLst/>
                        </a:rPr>
                        <a:t>Số</a:t>
                      </a:r>
                      <a:r>
                        <a:rPr lang="en-US" sz="2000" dirty="0">
                          <a:effectLst/>
                        </a:rPr>
                        <a:t> </a:t>
                      </a:r>
                      <a:r>
                        <a:rPr lang="en-US" sz="2000" dirty="0" err="1">
                          <a:effectLst/>
                        </a:rPr>
                        <a:t>ít</a:t>
                      </a:r>
                      <a:endParaRPr lang="en-US" sz="2000" b="1" dirty="0">
                        <a:solidFill>
                          <a:srgbClr val="000000"/>
                        </a:solidFill>
                        <a:effectLst/>
                        <a:latin typeface="Helvetica Neue"/>
                        <a:ea typeface="Helvetica Neue"/>
                        <a:cs typeface="Helvetica Neue"/>
                      </a:endParaRPr>
                    </a:p>
                  </a:txBody>
                  <a:tcPr marL="50800" marR="50800" marT="50800" marB="50800">
                    <a:solidFill>
                      <a:srgbClr val="471200"/>
                    </a:solidFill>
                  </a:tcPr>
                </a:tc>
                <a:tc>
                  <a:txBody>
                    <a:bodyPr/>
                    <a:lstStyle/>
                    <a:p>
                      <a:pPr marL="0" marR="0">
                        <a:spcBef>
                          <a:spcPts val="0"/>
                        </a:spcBef>
                        <a:spcAft>
                          <a:spcPts val="0"/>
                        </a:spcAft>
                      </a:pPr>
                      <a:r>
                        <a:rPr lang="en-US" sz="2000" dirty="0" err="1">
                          <a:effectLst/>
                        </a:rPr>
                        <a:t>Số</a:t>
                      </a:r>
                      <a:r>
                        <a:rPr lang="en-US" sz="2000" dirty="0">
                          <a:effectLst/>
                        </a:rPr>
                        <a:t> </a:t>
                      </a:r>
                      <a:r>
                        <a:rPr lang="en-US" sz="2000" dirty="0" err="1">
                          <a:effectLst/>
                        </a:rPr>
                        <a:t>nhiều</a:t>
                      </a:r>
                      <a:endParaRPr lang="en-US" sz="2000" b="1" dirty="0">
                        <a:solidFill>
                          <a:srgbClr val="000000"/>
                        </a:solidFill>
                        <a:effectLst/>
                        <a:latin typeface="Helvetica Neue"/>
                        <a:ea typeface="Helvetica Neue"/>
                        <a:cs typeface="Helvetica Neue"/>
                      </a:endParaRPr>
                    </a:p>
                  </a:txBody>
                  <a:tcPr marL="50800" marR="50800" marT="50800" marB="50800">
                    <a:solidFill>
                      <a:srgbClr val="471200"/>
                    </a:solidFill>
                  </a:tcPr>
                </a:tc>
                <a:extLst>
                  <a:ext uri="{0D108BD9-81ED-4DB2-BD59-A6C34878D82A}">
                    <a16:rowId xmlns:a16="http://schemas.microsoft.com/office/drawing/2014/main" val="1700811748"/>
                  </a:ext>
                </a:extLst>
              </a:tr>
              <a:tr h="187325">
                <a:tc>
                  <a:txBody>
                    <a:bodyPr/>
                    <a:lstStyle/>
                    <a:p>
                      <a:pPr marL="0" marR="0">
                        <a:spcBef>
                          <a:spcPts val="0"/>
                        </a:spcBef>
                        <a:spcAft>
                          <a:spcPts val="0"/>
                        </a:spcAft>
                      </a:pPr>
                      <a:r>
                        <a:rPr lang="en-US" sz="1400" dirty="0">
                          <a:effectLst/>
                        </a:rPr>
                        <a:t>Nom: </a:t>
                      </a:r>
                      <a:r>
                        <a:rPr lang="en-US" sz="1400" dirty="0" err="1">
                          <a:effectLst/>
                        </a:rPr>
                        <a:t>Chủ</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400" dirty="0">
                          <a:effectLst/>
                        </a:rPr>
                        <a:t>Go</a:t>
                      </a:r>
                      <a:endParaRPr lang="en-US" sz="1400" dirty="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1400">
                          <a:effectLst/>
                        </a:rPr>
                        <a:t>Gāvo / gavo</a:t>
                      </a:r>
                      <a:endParaRPr lang="en-US" sz="1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3812785701"/>
                  </a:ext>
                </a:extLst>
              </a:tr>
              <a:tr h="187325">
                <a:tc>
                  <a:txBody>
                    <a:bodyPr/>
                    <a:lstStyle/>
                    <a:p>
                      <a:pPr marL="0" marR="0">
                        <a:spcBef>
                          <a:spcPts val="0"/>
                        </a:spcBef>
                        <a:spcAft>
                          <a:spcPts val="0"/>
                        </a:spcAft>
                      </a:pPr>
                      <a:r>
                        <a:rPr lang="en-US" sz="1400" dirty="0">
                          <a:effectLst/>
                        </a:rPr>
                        <a:t>Acc: Trực </a:t>
                      </a:r>
                      <a:r>
                        <a:rPr lang="en-US" sz="1400" dirty="0" err="1">
                          <a:effectLst/>
                        </a:rPr>
                        <a:t>bổ</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400" dirty="0" err="1">
                          <a:effectLst/>
                        </a:rPr>
                        <a:t>gāvaṃ</a:t>
                      </a:r>
                      <a:r>
                        <a:rPr lang="en-US" sz="1400" dirty="0">
                          <a:effectLst/>
                        </a:rPr>
                        <a:t> / </a:t>
                      </a:r>
                      <a:r>
                        <a:rPr lang="en-US" sz="1400" dirty="0" err="1">
                          <a:effectLst/>
                        </a:rPr>
                        <a:t>gavaṃ</a:t>
                      </a:r>
                      <a:r>
                        <a:rPr lang="en-US" sz="1400" dirty="0">
                          <a:effectLst/>
                        </a:rPr>
                        <a:t> / </a:t>
                      </a:r>
                      <a:r>
                        <a:rPr lang="en-US" sz="1400" dirty="0" err="1">
                          <a:effectLst/>
                        </a:rPr>
                        <a:t>gāvuṃ</a:t>
                      </a:r>
                      <a:endParaRPr lang="en-US" sz="1400" dirty="0">
                        <a:solidFill>
                          <a:srgbClr val="000000"/>
                        </a:solidFill>
                        <a:effectLst/>
                        <a:latin typeface="Helvetica Neue"/>
                        <a:ea typeface="Helvetica Neue"/>
                        <a:cs typeface="Helvetica Neue"/>
                      </a:endParaRPr>
                    </a:p>
                  </a:txBody>
                  <a:tcPr marL="50800" marR="50800" marT="50800" marB="50800" anchor="ctr"/>
                </a:tc>
                <a:tc vMerge="1">
                  <a:txBody>
                    <a:bodyPr/>
                    <a:lstStyle/>
                    <a:p>
                      <a:endParaRPr lang="en-US"/>
                    </a:p>
                  </a:txBody>
                  <a:tcPr/>
                </a:tc>
                <a:extLst>
                  <a:ext uri="{0D108BD9-81ED-4DB2-BD59-A6C34878D82A}">
                    <a16:rowId xmlns:a16="http://schemas.microsoft.com/office/drawing/2014/main" val="2918671746"/>
                  </a:ext>
                </a:extLst>
              </a:tr>
              <a:tr h="251187">
                <a:tc>
                  <a:txBody>
                    <a:bodyPr/>
                    <a:lstStyle/>
                    <a:p>
                      <a:pPr marL="0" marR="0">
                        <a:spcBef>
                          <a:spcPts val="0"/>
                        </a:spcBef>
                        <a:spcAft>
                          <a:spcPts val="0"/>
                        </a:spcAft>
                      </a:pPr>
                      <a:r>
                        <a:rPr lang="en-US" sz="1400" dirty="0">
                          <a:effectLst/>
                        </a:rPr>
                        <a:t>Gen: </a:t>
                      </a:r>
                      <a:r>
                        <a:rPr lang="en-US" sz="1400" dirty="0" err="1">
                          <a:effectLst/>
                        </a:rPr>
                        <a:t>Sở</a:t>
                      </a:r>
                      <a:r>
                        <a:rPr lang="en-US" sz="1400" dirty="0">
                          <a:effectLst/>
                        </a:rPr>
                        <a:t> </a:t>
                      </a:r>
                      <a:r>
                        <a:rPr lang="en-US" sz="1400" dirty="0" err="1">
                          <a:effectLst/>
                        </a:rPr>
                        <a:t>hữu</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rowSpan="2">
                  <a:txBody>
                    <a:bodyPr/>
                    <a:lstStyle/>
                    <a:p>
                      <a:pPr marL="0" marR="0" algn="ctr">
                        <a:spcBef>
                          <a:spcPts val="0"/>
                        </a:spcBef>
                        <a:spcAft>
                          <a:spcPts val="0"/>
                        </a:spcAft>
                      </a:pPr>
                      <a:r>
                        <a:rPr lang="en-US" sz="1400" dirty="0" err="1">
                          <a:effectLst/>
                        </a:rPr>
                        <a:t>Gāvassa</a:t>
                      </a:r>
                      <a:r>
                        <a:rPr lang="en-US" sz="1400" dirty="0">
                          <a:effectLst/>
                        </a:rPr>
                        <a:t> / </a:t>
                      </a:r>
                      <a:r>
                        <a:rPr lang="en-US" sz="1400" dirty="0" err="1">
                          <a:effectLst/>
                        </a:rPr>
                        <a:t>gavassa</a:t>
                      </a:r>
                      <a:r>
                        <a:rPr lang="en-US" sz="1400" dirty="0">
                          <a:effectLst/>
                        </a:rPr>
                        <a:t> </a:t>
                      </a:r>
                      <a:endParaRPr lang="en-US" sz="1400" dirty="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1400">
                          <a:effectLst/>
                        </a:rPr>
                        <a:t>gavaṃ / gunnaṃ / gonaṃ </a:t>
                      </a:r>
                      <a:endParaRPr lang="en-US" sz="1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1951282254"/>
                  </a:ext>
                </a:extLst>
              </a:tr>
              <a:tr h="187325">
                <a:tc>
                  <a:txBody>
                    <a:bodyPr/>
                    <a:lstStyle/>
                    <a:p>
                      <a:pPr marL="0" marR="0">
                        <a:spcBef>
                          <a:spcPts val="0"/>
                        </a:spcBef>
                        <a:spcAft>
                          <a:spcPts val="0"/>
                        </a:spcAft>
                      </a:pPr>
                      <a:r>
                        <a:rPr lang="en-US" sz="1400" dirty="0" err="1">
                          <a:effectLst/>
                        </a:rPr>
                        <a:t>Dat</a:t>
                      </a:r>
                      <a:r>
                        <a:rPr lang="en-US" sz="1400" dirty="0">
                          <a:effectLst/>
                        </a:rPr>
                        <a:t>: </a:t>
                      </a:r>
                      <a:r>
                        <a:rPr lang="en-US" sz="1400" dirty="0" err="1">
                          <a:effectLst/>
                        </a:rPr>
                        <a:t>Gián</a:t>
                      </a:r>
                      <a:r>
                        <a:rPr lang="en-US" sz="1400" dirty="0">
                          <a:effectLst/>
                        </a:rPr>
                        <a:t> </a:t>
                      </a:r>
                      <a:r>
                        <a:rPr lang="en-US" sz="1400" dirty="0" err="1">
                          <a:effectLst/>
                        </a:rPr>
                        <a:t>bổ</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36430429"/>
                  </a:ext>
                </a:extLst>
              </a:tr>
              <a:tr h="187325">
                <a:tc>
                  <a:txBody>
                    <a:bodyPr/>
                    <a:lstStyle/>
                    <a:p>
                      <a:pPr marL="0" marR="0">
                        <a:spcBef>
                          <a:spcPts val="0"/>
                        </a:spcBef>
                        <a:spcAft>
                          <a:spcPts val="0"/>
                        </a:spcAft>
                      </a:pPr>
                      <a:r>
                        <a:rPr lang="en-US" sz="1400" dirty="0">
                          <a:effectLst/>
                        </a:rPr>
                        <a:t>Inst: </a:t>
                      </a:r>
                      <a:r>
                        <a:rPr lang="en-US" sz="1400" dirty="0" err="1">
                          <a:effectLst/>
                        </a:rPr>
                        <a:t>Dụng</a:t>
                      </a:r>
                      <a:r>
                        <a:rPr lang="en-US" sz="1400" dirty="0">
                          <a:effectLst/>
                        </a:rPr>
                        <a:t> </a:t>
                      </a:r>
                      <a:r>
                        <a:rPr lang="en-US" sz="1400" dirty="0" err="1">
                          <a:effectLst/>
                        </a:rPr>
                        <a:t>cụ</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400" dirty="0" err="1">
                          <a:effectLst/>
                        </a:rPr>
                        <a:t>Gāvena</a:t>
                      </a:r>
                      <a:r>
                        <a:rPr lang="en-US" sz="1400" dirty="0">
                          <a:effectLst/>
                        </a:rPr>
                        <a:t> / </a:t>
                      </a:r>
                      <a:r>
                        <a:rPr lang="en-US" sz="1400" dirty="0" err="1">
                          <a:effectLst/>
                        </a:rPr>
                        <a:t>gavena</a:t>
                      </a:r>
                      <a:endParaRPr lang="en-US" sz="1400" dirty="0">
                        <a:solidFill>
                          <a:srgbClr val="000000"/>
                        </a:solidFill>
                        <a:effectLst/>
                        <a:latin typeface="Helvetica Neue"/>
                        <a:ea typeface="Helvetica Neue"/>
                        <a:cs typeface="Helvetica Neue"/>
                      </a:endParaRPr>
                    </a:p>
                  </a:txBody>
                  <a:tcPr marL="50800" marR="50800" marT="50800" marB="50800" anchor="ctr"/>
                </a:tc>
                <a:tc rowSpan="2">
                  <a:txBody>
                    <a:bodyPr/>
                    <a:lstStyle/>
                    <a:p>
                      <a:pPr marL="0" marR="0" algn="ctr">
                        <a:spcBef>
                          <a:spcPts val="0"/>
                        </a:spcBef>
                        <a:spcAft>
                          <a:spcPts val="0"/>
                        </a:spcAft>
                      </a:pPr>
                      <a:r>
                        <a:rPr lang="en-US" sz="1400">
                          <a:effectLst/>
                        </a:rPr>
                        <a:t>Gohi / gobhi</a:t>
                      </a:r>
                      <a:endParaRPr lang="en-US" sz="140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2998558777"/>
                  </a:ext>
                </a:extLst>
              </a:tr>
              <a:tr h="304165">
                <a:tc>
                  <a:txBody>
                    <a:bodyPr/>
                    <a:lstStyle/>
                    <a:p>
                      <a:pPr marL="0" marR="0">
                        <a:spcBef>
                          <a:spcPts val="0"/>
                        </a:spcBef>
                        <a:spcAft>
                          <a:spcPts val="0"/>
                        </a:spcAft>
                      </a:pPr>
                      <a:r>
                        <a:rPr lang="en-US" sz="1400" dirty="0" err="1">
                          <a:effectLst/>
                        </a:rPr>
                        <a:t>Abl</a:t>
                      </a:r>
                      <a:r>
                        <a:rPr lang="en-US" sz="1400" dirty="0">
                          <a:effectLst/>
                        </a:rPr>
                        <a:t>: </a:t>
                      </a:r>
                      <a:r>
                        <a:rPr lang="en-US" sz="1400" dirty="0" err="1">
                          <a:effectLst/>
                        </a:rPr>
                        <a:t>Xuất</a:t>
                      </a:r>
                      <a:r>
                        <a:rPr lang="en-US" sz="1400" dirty="0">
                          <a:effectLst/>
                        </a:rPr>
                        <a:t> </a:t>
                      </a:r>
                      <a:r>
                        <a:rPr lang="en-US" sz="1400" dirty="0" err="1">
                          <a:effectLst/>
                        </a:rPr>
                        <a:t>xử</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400" dirty="0" err="1">
                          <a:effectLst/>
                        </a:rPr>
                        <a:t>Gāvā</a:t>
                      </a:r>
                      <a:r>
                        <a:rPr lang="en-US" sz="1400" dirty="0">
                          <a:effectLst/>
                        </a:rPr>
                        <a:t> / </a:t>
                      </a:r>
                      <a:r>
                        <a:rPr lang="en-US" sz="1400" dirty="0" err="1">
                          <a:effectLst/>
                        </a:rPr>
                        <a:t>gāvamha</a:t>
                      </a:r>
                      <a:r>
                        <a:rPr lang="en-US" sz="1400" dirty="0">
                          <a:effectLst/>
                        </a:rPr>
                        <a:t> / (-</a:t>
                      </a:r>
                      <a:r>
                        <a:rPr lang="en-US" sz="1400" dirty="0" err="1">
                          <a:effectLst/>
                        </a:rPr>
                        <a:t>smā</a:t>
                      </a:r>
                      <a:r>
                        <a:rPr lang="en-US" sz="1400" dirty="0">
                          <a:effectLst/>
                        </a:rPr>
                        <a:t>)</a:t>
                      </a:r>
                    </a:p>
                    <a:p>
                      <a:pPr marL="0" marR="0" algn="ctr">
                        <a:spcBef>
                          <a:spcPts val="0"/>
                        </a:spcBef>
                        <a:spcAft>
                          <a:spcPts val="0"/>
                        </a:spcAft>
                      </a:pPr>
                      <a:r>
                        <a:rPr lang="en-US" sz="1400" dirty="0" err="1">
                          <a:effectLst/>
                        </a:rPr>
                        <a:t>gavā</a:t>
                      </a:r>
                      <a:r>
                        <a:rPr lang="en-US" sz="1400" dirty="0">
                          <a:effectLst/>
                        </a:rPr>
                        <a:t> / </a:t>
                      </a:r>
                      <a:r>
                        <a:rPr lang="en-US" sz="1400" dirty="0" err="1">
                          <a:effectLst/>
                        </a:rPr>
                        <a:t>gavamha</a:t>
                      </a:r>
                      <a:r>
                        <a:rPr lang="en-US" sz="1400" dirty="0">
                          <a:effectLst/>
                        </a:rPr>
                        <a:t> / (-</a:t>
                      </a:r>
                      <a:r>
                        <a:rPr lang="en-US" sz="1400" dirty="0" err="1">
                          <a:effectLst/>
                        </a:rPr>
                        <a:t>smā</a:t>
                      </a:r>
                      <a:r>
                        <a:rPr lang="en-US" sz="1400" dirty="0">
                          <a:effectLst/>
                        </a:rPr>
                        <a:t>)</a:t>
                      </a:r>
                      <a:endParaRPr lang="en-US" sz="1400" dirty="0">
                        <a:solidFill>
                          <a:srgbClr val="000000"/>
                        </a:solidFill>
                        <a:effectLst/>
                        <a:latin typeface="Helvetica Neue"/>
                        <a:ea typeface="Helvetica Neue"/>
                        <a:cs typeface="Helvetica Neue"/>
                      </a:endParaRPr>
                    </a:p>
                  </a:txBody>
                  <a:tcPr marL="50800" marR="50800" marT="50800" marB="50800" anchor="ctr"/>
                </a:tc>
                <a:tc vMerge="1">
                  <a:txBody>
                    <a:bodyPr/>
                    <a:lstStyle/>
                    <a:p>
                      <a:endParaRPr lang="en-US"/>
                    </a:p>
                  </a:txBody>
                  <a:tcPr/>
                </a:tc>
                <a:extLst>
                  <a:ext uri="{0D108BD9-81ED-4DB2-BD59-A6C34878D82A}">
                    <a16:rowId xmlns:a16="http://schemas.microsoft.com/office/drawing/2014/main" val="3677348809"/>
                  </a:ext>
                </a:extLst>
              </a:tr>
              <a:tr h="304165">
                <a:tc>
                  <a:txBody>
                    <a:bodyPr/>
                    <a:lstStyle/>
                    <a:p>
                      <a:pPr marL="0" marR="0">
                        <a:spcBef>
                          <a:spcPts val="0"/>
                        </a:spcBef>
                        <a:spcAft>
                          <a:spcPts val="0"/>
                        </a:spcAft>
                      </a:pPr>
                      <a:r>
                        <a:rPr lang="en-US" sz="1400" dirty="0">
                          <a:effectLst/>
                        </a:rPr>
                        <a:t>Loc: </a:t>
                      </a:r>
                      <a:r>
                        <a:rPr lang="en-US" sz="1400" dirty="0" err="1">
                          <a:effectLst/>
                        </a:rPr>
                        <a:t>Vị</a:t>
                      </a:r>
                      <a:r>
                        <a:rPr lang="en-US" sz="1400" dirty="0">
                          <a:effectLst/>
                        </a:rPr>
                        <a:t> </a:t>
                      </a:r>
                      <a:r>
                        <a:rPr lang="en-US" sz="1400" dirty="0" err="1">
                          <a:effectLst/>
                        </a:rPr>
                        <a:t>trí</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400" dirty="0" err="1">
                          <a:effectLst/>
                        </a:rPr>
                        <a:t>Gāve</a:t>
                      </a:r>
                      <a:r>
                        <a:rPr lang="en-US" sz="1400" dirty="0">
                          <a:effectLst/>
                        </a:rPr>
                        <a:t> / </a:t>
                      </a:r>
                      <a:r>
                        <a:rPr lang="en-US" sz="1400" dirty="0" err="1">
                          <a:effectLst/>
                        </a:rPr>
                        <a:t>gāvamhi</a:t>
                      </a:r>
                      <a:r>
                        <a:rPr lang="en-US" sz="1400" dirty="0">
                          <a:effectLst/>
                        </a:rPr>
                        <a:t> / (-</a:t>
                      </a:r>
                      <a:r>
                        <a:rPr lang="en-US" sz="1400" dirty="0" err="1">
                          <a:effectLst/>
                        </a:rPr>
                        <a:t>smiṃ</a:t>
                      </a:r>
                      <a:r>
                        <a:rPr lang="en-US" sz="1400" dirty="0">
                          <a:effectLst/>
                        </a:rPr>
                        <a:t>)</a:t>
                      </a:r>
                    </a:p>
                    <a:p>
                      <a:pPr marL="0" marR="0" algn="ctr">
                        <a:spcBef>
                          <a:spcPts val="0"/>
                        </a:spcBef>
                        <a:spcAft>
                          <a:spcPts val="0"/>
                        </a:spcAft>
                      </a:pPr>
                      <a:r>
                        <a:rPr lang="en-US" sz="1400" dirty="0">
                          <a:effectLst/>
                        </a:rPr>
                        <a:t>Gave / </a:t>
                      </a:r>
                      <a:r>
                        <a:rPr lang="en-US" sz="1400" dirty="0" err="1">
                          <a:effectLst/>
                        </a:rPr>
                        <a:t>gavamhi</a:t>
                      </a:r>
                      <a:r>
                        <a:rPr lang="en-US" sz="1400" dirty="0">
                          <a:effectLst/>
                        </a:rPr>
                        <a:t> / (-</a:t>
                      </a:r>
                      <a:r>
                        <a:rPr lang="en-US" sz="1400" dirty="0" err="1">
                          <a:effectLst/>
                        </a:rPr>
                        <a:t>smiṃ</a:t>
                      </a:r>
                      <a:r>
                        <a:rPr lang="en-US" sz="1400" dirty="0">
                          <a:effectLst/>
                        </a:rPr>
                        <a:t>)</a:t>
                      </a:r>
                      <a:endParaRPr lang="en-US" sz="1400" dirty="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1400" dirty="0" err="1">
                          <a:effectLst/>
                        </a:rPr>
                        <a:t>Gāvesu</a:t>
                      </a:r>
                      <a:r>
                        <a:rPr lang="en-US" sz="1400" dirty="0">
                          <a:effectLst/>
                        </a:rPr>
                        <a:t> / </a:t>
                      </a:r>
                      <a:r>
                        <a:rPr lang="en-US" sz="1400" dirty="0" err="1">
                          <a:effectLst/>
                        </a:rPr>
                        <a:t>gavesu</a:t>
                      </a:r>
                      <a:r>
                        <a:rPr lang="en-US" sz="1400" dirty="0">
                          <a:effectLst/>
                        </a:rPr>
                        <a:t> / </a:t>
                      </a:r>
                      <a:r>
                        <a:rPr lang="en-US" sz="1400" dirty="0" err="1">
                          <a:effectLst/>
                        </a:rPr>
                        <a:t>gosu</a:t>
                      </a:r>
                      <a:endParaRPr lang="en-US" sz="1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4235001074"/>
                  </a:ext>
                </a:extLst>
              </a:tr>
              <a:tr h="187325">
                <a:tc>
                  <a:txBody>
                    <a:bodyPr/>
                    <a:lstStyle/>
                    <a:p>
                      <a:pPr marL="0" marR="0">
                        <a:spcBef>
                          <a:spcPts val="0"/>
                        </a:spcBef>
                        <a:spcAft>
                          <a:spcPts val="0"/>
                        </a:spcAft>
                      </a:pPr>
                      <a:r>
                        <a:rPr lang="en-US" sz="1400" dirty="0" err="1">
                          <a:effectLst/>
                        </a:rPr>
                        <a:t>Voc</a:t>
                      </a:r>
                      <a:r>
                        <a:rPr lang="en-US" sz="1400" dirty="0">
                          <a:effectLst/>
                        </a:rPr>
                        <a:t>: </a:t>
                      </a:r>
                      <a:r>
                        <a:rPr lang="en-US" sz="1400" dirty="0" err="1">
                          <a:effectLst/>
                        </a:rPr>
                        <a:t>Hô</a:t>
                      </a:r>
                      <a:r>
                        <a:rPr lang="en-US" sz="1400" dirty="0">
                          <a:effectLst/>
                        </a:rPr>
                        <a:t> </a:t>
                      </a:r>
                      <a:r>
                        <a:rPr lang="en-US" sz="1400" dirty="0" err="1">
                          <a:effectLst/>
                        </a:rPr>
                        <a:t>cách</a:t>
                      </a:r>
                      <a:endParaRPr lang="en-US" sz="1400" b="1" dirty="0">
                        <a:solidFill>
                          <a:srgbClr val="000000"/>
                        </a:solidFill>
                        <a:effectLst/>
                        <a:latin typeface="Helvetica Neue"/>
                        <a:ea typeface="Helvetica Neue"/>
                        <a:cs typeface="Helvetica Neue"/>
                      </a:endParaRPr>
                    </a:p>
                  </a:txBody>
                  <a:tcPr marL="50800" marR="50800" marT="50800" marB="50800">
                    <a:solidFill>
                      <a:srgbClr val="814B1C"/>
                    </a:solidFill>
                  </a:tcPr>
                </a:tc>
                <a:tc>
                  <a:txBody>
                    <a:bodyPr/>
                    <a:lstStyle/>
                    <a:p>
                      <a:pPr marL="0" marR="0" algn="ctr">
                        <a:spcBef>
                          <a:spcPts val="0"/>
                        </a:spcBef>
                        <a:spcAft>
                          <a:spcPts val="0"/>
                        </a:spcAft>
                      </a:pPr>
                      <a:r>
                        <a:rPr lang="en-US" sz="1400">
                          <a:effectLst/>
                        </a:rPr>
                        <a:t>Go</a:t>
                      </a:r>
                      <a:endParaRPr lang="en-US" sz="1400">
                        <a:solidFill>
                          <a:srgbClr val="000000"/>
                        </a:solidFill>
                        <a:effectLst/>
                        <a:latin typeface="Helvetica Neue"/>
                        <a:ea typeface="Helvetica Neue"/>
                        <a:cs typeface="Helvetica Neue"/>
                      </a:endParaRPr>
                    </a:p>
                  </a:txBody>
                  <a:tcPr marL="50800" marR="50800" marT="50800" marB="50800" anchor="ctr"/>
                </a:tc>
                <a:tc>
                  <a:txBody>
                    <a:bodyPr/>
                    <a:lstStyle/>
                    <a:p>
                      <a:pPr marL="0" marR="0" algn="ctr">
                        <a:spcBef>
                          <a:spcPts val="0"/>
                        </a:spcBef>
                        <a:spcAft>
                          <a:spcPts val="0"/>
                        </a:spcAft>
                      </a:pPr>
                      <a:r>
                        <a:rPr lang="en-US" sz="1400" dirty="0" err="1">
                          <a:effectLst/>
                        </a:rPr>
                        <a:t>Gāvo</a:t>
                      </a:r>
                      <a:r>
                        <a:rPr lang="en-US" sz="1400" dirty="0">
                          <a:effectLst/>
                        </a:rPr>
                        <a:t> / </a:t>
                      </a:r>
                      <a:r>
                        <a:rPr lang="en-US" sz="1400" dirty="0" err="1">
                          <a:effectLst/>
                        </a:rPr>
                        <a:t>gavo</a:t>
                      </a:r>
                      <a:endParaRPr lang="en-US" sz="1400" dirty="0">
                        <a:solidFill>
                          <a:srgbClr val="000000"/>
                        </a:solidFill>
                        <a:effectLst/>
                        <a:latin typeface="Helvetica Neue"/>
                        <a:ea typeface="Helvetica Neue"/>
                        <a:cs typeface="Helvetica Neue"/>
                      </a:endParaRPr>
                    </a:p>
                  </a:txBody>
                  <a:tcPr marL="50800" marR="50800" marT="50800" marB="50800" anchor="ctr"/>
                </a:tc>
                <a:extLst>
                  <a:ext uri="{0D108BD9-81ED-4DB2-BD59-A6C34878D82A}">
                    <a16:rowId xmlns:a16="http://schemas.microsoft.com/office/drawing/2014/main" val="4276753521"/>
                  </a:ext>
                </a:extLst>
              </a:tr>
            </a:tbl>
          </a:graphicData>
        </a:graphic>
      </p:graphicFrame>
    </p:spTree>
    <p:extLst>
      <p:ext uri="{BB962C8B-B14F-4D97-AF65-F5344CB8AC3E}">
        <p14:creationId xmlns:p14="http://schemas.microsoft.com/office/powerpoint/2010/main" val="1994109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3. ĐỘNG TỪ BẤT BIẾN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456542" y="1386117"/>
            <a:ext cx="9485086" cy="5569857"/>
          </a:xfrm>
        </p:spPr>
        <p:txBody>
          <a:bodyPr>
            <a:noAutofit/>
          </a:bodyPr>
          <a:lstStyle/>
          <a:p>
            <a:pPr algn="just"/>
            <a:r>
              <a:rPr lang="en-US" sz="2000" b="1" dirty="0">
                <a:solidFill>
                  <a:srgbClr val="471200"/>
                </a:solidFill>
                <a:highlight>
                  <a:srgbClr val="FBC25D"/>
                </a:highlight>
              </a:rPr>
              <a:t>3.1	</a:t>
            </a:r>
            <a:r>
              <a:rPr lang="en-US" sz="2000" b="1" dirty="0" err="1">
                <a:solidFill>
                  <a:srgbClr val="471200"/>
                </a:solidFill>
                <a:highlight>
                  <a:srgbClr val="FBC25D"/>
                </a:highlight>
              </a:rPr>
              <a:t>Hình</a:t>
            </a:r>
            <a:r>
              <a:rPr lang="en-US" sz="2000" b="1" dirty="0">
                <a:solidFill>
                  <a:srgbClr val="471200"/>
                </a:solidFill>
                <a:highlight>
                  <a:srgbClr val="FBC25D"/>
                </a:highlight>
              </a:rPr>
              <a:t> </a:t>
            </a:r>
            <a:r>
              <a:rPr lang="en-US" sz="2000" b="1" dirty="0" err="1">
                <a:solidFill>
                  <a:srgbClr val="471200"/>
                </a:solidFill>
                <a:highlight>
                  <a:srgbClr val="FBC25D"/>
                </a:highlight>
              </a:rPr>
              <a:t>thức</a:t>
            </a:r>
            <a:r>
              <a:rPr lang="en-US" sz="2000" b="1" dirty="0">
                <a:solidFill>
                  <a:srgbClr val="471200"/>
                </a:solidFill>
                <a:highlight>
                  <a:srgbClr val="FBC25D"/>
                </a:highlight>
              </a:rPr>
              <a:t> </a:t>
            </a:r>
            <a:r>
              <a:rPr lang="en-US" sz="2000" b="1" dirty="0" err="1">
                <a:solidFill>
                  <a:srgbClr val="471200"/>
                </a:solidFill>
                <a:highlight>
                  <a:srgbClr val="FBC25D"/>
                </a:highlight>
              </a:rPr>
              <a:t>của</a:t>
            </a:r>
            <a:r>
              <a:rPr lang="en-US" sz="2000" b="1" dirty="0">
                <a:solidFill>
                  <a:srgbClr val="471200"/>
                </a:solidFill>
                <a:highlight>
                  <a:srgbClr val="FBC25D"/>
                </a:highlight>
              </a:rPr>
              <a:t> </a:t>
            </a:r>
            <a:r>
              <a:rPr lang="en-US" sz="2000" b="1" dirty="0" err="1">
                <a:solidFill>
                  <a:srgbClr val="471200"/>
                </a:solidFill>
                <a:highlight>
                  <a:srgbClr val="FBC25D"/>
                </a:highlight>
              </a:rPr>
              <a:t>động</a:t>
            </a:r>
            <a:r>
              <a:rPr lang="en-US" sz="2000" b="1" dirty="0">
                <a:solidFill>
                  <a:srgbClr val="471200"/>
                </a:solidFill>
                <a:highlight>
                  <a:srgbClr val="FBC25D"/>
                </a:highlight>
              </a:rPr>
              <a:t> </a:t>
            </a:r>
            <a:r>
              <a:rPr lang="en-US" sz="2000" b="1" dirty="0" err="1">
                <a:solidFill>
                  <a:srgbClr val="471200"/>
                </a:solidFill>
                <a:highlight>
                  <a:srgbClr val="FBC25D"/>
                </a:highlight>
              </a:rPr>
              <a:t>từ</a:t>
            </a:r>
            <a:r>
              <a:rPr lang="en-US" sz="2000" b="1" dirty="0">
                <a:solidFill>
                  <a:srgbClr val="471200"/>
                </a:solidFill>
                <a:highlight>
                  <a:srgbClr val="FBC25D"/>
                </a:highlight>
              </a:rPr>
              <a:t> </a:t>
            </a:r>
            <a:r>
              <a:rPr lang="en-US" sz="2000" b="1" dirty="0" err="1">
                <a:solidFill>
                  <a:srgbClr val="471200"/>
                </a:solidFill>
                <a:highlight>
                  <a:srgbClr val="FBC25D"/>
                </a:highlight>
              </a:rPr>
              <a:t>bất</a:t>
            </a:r>
            <a:r>
              <a:rPr lang="en-US" sz="2000" b="1" dirty="0">
                <a:solidFill>
                  <a:srgbClr val="471200"/>
                </a:solidFill>
                <a:highlight>
                  <a:srgbClr val="FBC25D"/>
                </a:highlight>
              </a:rPr>
              <a:t> </a:t>
            </a:r>
            <a:r>
              <a:rPr lang="en-US" sz="2000" b="1" dirty="0" err="1">
                <a:solidFill>
                  <a:srgbClr val="471200"/>
                </a:solidFill>
                <a:highlight>
                  <a:srgbClr val="FBC25D"/>
                </a:highlight>
              </a:rPr>
              <a:t>biến</a:t>
            </a:r>
            <a:endParaRPr lang="en-US" sz="2000" b="1" dirty="0">
              <a:solidFill>
                <a:srgbClr val="471200"/>
              </a:solidFill>
              <a:highlight>
                <a:srgbClr val="FBC25D"/>
              </a:highlight>
            </a:endParaRPr>
          </a:p>
          <a:p>
            <a:pPr algn="just"/>
            <a:r>
              <a:rPr lang="en-US" sz="2000" b="1" i="1" dirty="0" err="1"/>
              <a:t>Động</a:t>
            </a:r>
            <a:r>
              <a:rPr lang="en-US" sz="2000" b="1" i="1" dirty="0"/>
              <a:t> </a:t>
            </a:r>
            <a:r>
              <a:rPr lang="en-US" sz="2000" b="1" i="1" dirty="0" err="1"/>
              <a:t>từ</a:t>
            </a:r>
            <a:r>
              <a:rPr lang="en-US" sz="2000" b="1" i="1" dirty="0"/>
              <a:t> </a:t>
            </a:r>
            <a:r>
              <a:rPr lang="en-US" sz="2000" b="1" i="1" dirty="0" err="1"/>
              <a:t>bất</a:t>
            </a:r>
            <a:r>
              <a:rPr lang="en-US" sz="2000" b="1" i="1" dirty="0"/>
              <a:t> </a:t>
            </a:r>
            <a:r>
              <a:rPr lang="en-US" sz="2000" b="1" i="1" dirty="0" err="1"/>
              <a:t>biến</a:t>
            </a:r>
            <a:r>
              <a:rPr lang="en-US" sz="2000" b="1" i="1" dirty="0"/>
              <a:t> -</a:t>
            </a:r>
            <a:r>
              <a:rPr lang="en-US" sz="2000" b="1" i="1" dirty="0" err="1"/>
              <a:t>tvā</a:t>
            </a:r>
            <a:r>
              <a:rPr lang="en-US" sz="2000" b="1" i="1" dirty="0"/>
              <a:t>(</a:t>
            </a:r>
            <a:r>
              <a:rPr lang="en-US" sz="2000" b="1" i="1" dirty="0" err="1"/>
              <a:t>na</a:t>
            </a:r>
            <a:r>
              <a:rPr lang="en-US" sz="2000" b="1" i="1" dirty="0"/>
              <a:t>): </a:t>
            </a:r>
            <a:r>
              <a:rPr lang="en-US" sz="2000" i="1" dirty="0" err="1"/>
              <a:t>hậu</a:t>
            </a:r>
            <a:r>
              <a:rPr lang="en-US" sz="2000" i="1" dirty="0"/>
              <a:t> </a:t>
            </a:r>
            <a:r>
              <a:rPr lang="en-US" sz="2000" i="1" dirty="0" err="1"/>
              <a:t>tố</a:t>
            </a:r>
            <a:r>
              <a:rPr lang="en-US" sz="2000" i="1" dirty="0"/>
              <a:t> </a:t>
            </a:r>
            <a:r>
              <a:rPr lang="en-US" sz="2000" i="1" dirty="0" err="1"/>
              <a:t>phổ</a:t>
            </a:r>
            <a:r>
              <a:rPr lang="en-US" sz="2000" i="1" dirty="0"/>
              <a:t> </a:t>
            </a:r>
            <a:r>
              <a:rPr lang="en-US" sz="2000" i="1" dirty="0" err="1"/>
              <a:t>biến</a:t>
            </a:r>
            <a:r>
              <a:rPr lang="en-US" sz="2000" i="1" dirty="0"/>
              <a:t> </a:t>
            </a:r>
            <a:r>
              <a:rPr lang="en-US" sz="2000" i="1" dirty="0" err="1"/>
              <a:t>nhất</a:t>
            </a:r>
            <a:r>
              <a:rPr lang="en-US" sz="2000" i="1" dirty="0"/>
              <a:t> </a:t>
            </a:r>
            <a:r>
              <a:rPr lang="en-US" sz="2000" i="1" dirty="0" err="1"/>
              <a:t>của</a:t>
            </a:r>
            <a:r>
              <a:rPr lang="en-US" sz="2000" i="1" dirty="0"/>
              <a:t> </a:t>
            </a:r>
            <a:r>
              <a:rPr lang="en-US" sz="2000" i="1" dirty="0" err="1"/>
              <a:t>động</a:t>
            </a:r>
            <a:r>
              <a:rPr lang="en-US" sz="2000" i="1" dirty="0"/>
              <a:t> </a:t>
            </a:r>
            <a:r>
              <a:rPr lang="en-US" sz="2000" i="1" dirty="0" err="1"/>
              <a:t>từ</a:t>
            </a:r>
            <a:r>
              <a:rPr lang="en-US" sz="2000" i="1" dirty="0"/>
              <a:t> </a:t>
            </a:r>
            <a:r>
              <a:rPr lang="en-US" sz="2000" i="1" dirty="0" err="1"/>
              <a:t>bất</a:t>
            </a:r>
            <a:r>
              <a:rPr lang="en-US" sz="2000" i="1" dirty="0"/>
              <a:t> </a:t>
            </a:r>
            <a:r>
              <a:rPr lang="en-US" sz="2000" i="1" dirty="0" err="1"/>
              <a:t>biến</a:t>
            </a:r>
            <a:r>
              <a:rPr lang="en-US" sz="2000" i="1" dirty="0"/>
              <a:t> </a:t>
            </a:r>
            <a:r>
              <a:rPr lang="en-US" sz="2000" i="1" dirty="0" err="1"/>
              <a:t>là</a:t>
            </a:r>
            <a:r>
              <a:rPr lang="en-US" sz="2000" i="1" dirty="0"/>
              <a:t> </a:t>
            </a:r>
            <a:r>
              <a:rPr lang="en-US" sz="2000" b="1" i="1" dirty="0" err="1"/>
              <a:t>tvā</a:t>
            </a:r>
            <a:r>
              <a:rPr lang="en-US" sz="2000" i="1" dirty="0"/>
              <a:t> </a:t>
            </a:r>
            <a:r>
              <a:rPr lang="en-US" sz="2000" i="1" dirty="0" err="1"/>
              <a:t>hoặc</a:t>
            </a:r>
            <a:r>
              <a:rPr lang="en-US" sz="2000" i="1" dirty="0"/>
              <a:t> </a:t>
            </a:r>
            <a:r>
              <a:rPr lang="en-US" sz="2000" b="1" i="1" dirty="0" err="1"/>
              <a:t>tvāna</a:t>
            </a:r>
            <a:r>
              <a:rPr lang="en-US" sz="2000" i="1" dirty="0"/>
              <a:t>. </a:t>
            </a:r>
            <a:r>
              <a:rPr lang="en-US" sz="2000" i="1" dirty="0" err="1"/>
              <a:t>Đối</a:t>
            </a:r>
            <a:r>
              <a:rPr lang="en-US" sz="2000" i="1" dirty="0"/>
              <a:t> </a:t>
            </a:r>
            <a:r>
              <a:rPr lang="en-US" sz="2000" i="1" dirty="0" err="1"/>
              <a:t>với</a:t>
            </a:r>
            <a:r>
              <a:rPr lang="en-US" sz="2000" i="1" dirty="0"/>
              <a:t> </a:t>
            </a:r>
            <a:r>
              <a:rPr lang="en-US" sz="2000" i="1" dirty="0" err="1"/>
              <a:t>những</a:t>
            </a:r>
            <a:r>
              <a:rPr lang="en-US" sz="2000" i="1" dirty="0"/>
              <a:t> </a:t>
            </a:r>
            <a:r>
              <a:rPr lang="en-US" sz="2000" i="1" dirty="0" err="1"/>
              <a:t>động</a:t>
            </a:r>
            <a:r>
              <a:rPr lang="en-US" sz="2000" i="1" dirty="0"/>
              <a:t> </a:t>
            </a:r>
            <a:r>
              <a:rPr lang="en-US" sz="2000" i="1" dirty="0" err="1"/>
              <a:t>từ</a:t>
            </a:r>
            <a:r>
              <a:rPr lang="en-US" sz="2000" i="1" dirty="0"/>
              <a:t> </a:t>
            </a:r>
            <a:r>
              <a:rPr lang="en-US" sz="2000" i="1" dirty="0" err="1"/>
              <a:t>có</a:t>
            </a:r>
            <a:r>
              <a:rPr lang="en-US" sz="2000" i="1" dirty="0"/>
              <a:t> </a:t>
            </a:r>
            <a:r>
              <a:rPr lang="en-US" sz="2000" i="1" dirty="0" err="1"/>
              <a:t>gốc</a:t>
            </a:r>
            <a:r>
              <a:rPr lang="en-US" sz="2000" i="1" dirty="0"/>
              <a:t> </a:t>
            </a:r>
            <a:r>
              <a:rPr lang="en-US" sz="2000" i="1" dirty="0" err="1"/>
              <a:t>hiện</a:t>
            </a:r>
            <a:r>
              <a:rPr lang="en-US" sz="2000" i="1" dirty="0"/>
              <a:t> </a:t>
            </a:r>
            <a:r>
              <a:rPr lang="en-US" sz="2000" i="1" dirty="0" err="1"/>
              <a:t>tại</a:t>
            </a:r>
            <a:r>
              <a:rPr lang="en-US" sz="2000" i="1" dirty="0"/>
              <a:t> </a:t>
            </a:r>
            <a:r>
              <a:rPr lang="en-US" sz="2000" i="1" dirty="0" err="1"/>
              <a:t>tận</a:t>
            </a:r>
            <a:r>
              <a:rPr lang="en-US" sz="2000" i="1" dirty="0"/>
              <a:t> </a:t>
            </a:r>
            <a:r>
              <a:rPr lang="en-US" sz="2000" i="1" dirty="0" err="1"/>
              <a:t>cùng</a:t>
            </a:r>
            <a:r>
              <a:rPr lang="en-US" sz="2000" i="1" dirty="0"/>
              <a:t> </a:t>
            </a:r>
            <a:r>
              <a:rPr lang="en-US" sz="2000" i="1" dirty="0" err="1"/>
              <a:t>là</a:t>
            </a:r>
            <a:r>
              <a:rPr lang="en-US" sz="2000" i="1" dirty="0"/>
              <a:t> -a, </a:t>
            </a:r>
            <a:r>
              <a:rPr lang="en-US" sz="2000" i="1" dirty="0" err="1"/>
              <a:t>nguyên</a:t>
            </a:r>
            <a:r>
              <a:rPr lang="en-US" sz="2000" i="1" dirty="0"/>
              <a:t> </a:t>
            </a:r>
            <a:r>
              <a:rPr lang="en-US" sz="2000" i="1" dirty="0" err="1"/>
              <a:t>âm</a:t>
            </a:r>
            <a:r>
              <a:rPr lang="en-US" sz="2000" i="1" dirty="0"/>
              <a:t> -a- </a:t>
            </a:r>
            <a:r>
              <a:rPr lang="en-US" sz="2000" i="1" dirty="0" err="1"/>
              <a:t>thường</a:t>
            </a:r>
            <a:r>
              <a:rPr lang="en-US" sz="2000" i="1" dirty="0"/>
              <a:t> </a:t>
            </a:r>
            <a:r>
              <a:rPr lang="en-US" sz="2000" i="1" dirty="0" err="1"/>
              <a:t>được</a:t>
            </a:r>
            <a:r>
              <a:rPr lang="en-US" sz="2000" i="1" dirty="0"/>
              <a:t> </a:t>
            </a:r>
            <a:r>
              <a:rPr lang="en-US" sz="2000" i="1" dirty="0" err="1"/>
              <a:t>thay</a:t>
            </a:r>
            <a:r>
              <a:rPr lang="en-US" sz="2000" i="1" dirty="0"/>
              <a:t> </a:t>
            </a:r>
            <a:r>
              <a:rPr lang="en-US" sz="2000" i="1" dirty="0" err="1"/>
              <a:t>thế</a:t>
            </a:r>
            <a:r>
              <a:rPr lang="en-US" sz="2000" i="1" dirty="0"/>
              <a:t> </a:t>
            </a:r>
            <a:r>
              <a:rPr lang="en-US" sz="2000" i="1" dirty="0" err="1"/>
              <a:t>bằng</a:t>
            </a:r>
            <a:r>
              <a:rPr lang="en-US" sz="2000" i="1" dirty="0"/>
              <a:t> –</a:t>
            </a:r>
            <a:r>
              <a:rPr lang="en-US" sz="2000" i="1" dirty="0" err="1"/>
              <a:t>i</a:t>
            </a:r>
            <a:r>
              <a:rPr lang="en-US" sz="2000" i="1" dirty="0"/>
              <a:t>- </a:t>
            </a:r>
            <a:r>
              <a:rPr lang="en-US" sz="2000" i="1" dirty="0" err="1"/>
              <a:t>khi</a:t>
            </a:r>
            <a:r>
              <a:rPr lang="en-US" sz="2000" i="1" dirty="0"/>
              <a:t> </a:t>
            </a:r>
            <a:r>
              <a:rPr lang="en-US" sz="2000" i="1" dirty="0" err="1"/>
              <a:t>thêm</a:t>
            </a:r>
            <a:r>
              <a:rPr lang="en-US" sz="2000" i="1" dirty="0"/>
              <a:t> </a:t>
            </a:r>
            <a:r>
              <a:rPr lang="en-US" sz="2000" i="1" dirty="0" err="1"/>
              <a:t>hậu</a:t>
            </a:r>
            <a:r>
              <a:rPr lang="en-US" sz="2000" i="1" dirty="0"/>
              <a:t> </a:t>
            </a:r>
            <a:r>
              <a:rPr lang="en-US" sz="2000" i="1" dirty="0" err="1"/>
              <a:t>tố</a:t>
            </a:r>
            <a:r>
              <a:rPr lang="en-US" sz="2000" i="1" dirty="0"/>
              <a:t> -</a:t>
            </a:r>
            <a:r>
              <a:rPr lang="en-US" sz="2000" i="1" dirty="0" err="1"/>
              <a:t>tvā</a:t>
            </a:r>
            <a:r>
              <a:rPr lang="en-US" sz="2000" i="1" dirty="0"/>
              <a:t>(</a:t>
            </a:r>
            <a:r>
              <a:rPr lang="en-US" sz="2000" i="1" dirty="0" err="1"/>
              <a:t>na</a:t>
            </a:r>
            <a:r>
              <a:rPr lang="en-US" sz="2000" i="1" dirty="0"/>
              <a:t>), </a:t>
            </a:r>
            <a:r>
              <a:rPr lang="en-US" sz="2000" i="1" dirty="0" err="1"/>
              <a:t>bởi</a:t>
            </a:r>
            <a:r>
              <a:rPr lang="en-US" sz="2000" i="1" dirty="0"/>
              <a:t> </a:t>
            </a:r>
            <a:r>
              <a:rPr lang="en-US" sz="2000" i="1" dirty="0" err="1"/>
              <a:t>thế</a:t>
            </a:r>
            <a:r>
              <a:rPr lang="en-US" sz="2000" i="1" dirty="0"/>
              <a:t> </a:t>
            </a:r>
            <a:r>
              <a:rPr lang="en-US" sz="2000" i="1" dirty="0" err="1"/>
              <a:t>gốc</a:t>
            </a:r>
            <a:r>
              <a:rPr lang="en-US" sz="2000" i="1" dirty="0"/>
              <a:t> </a:t>
            </a:r>
            <a:r>
              <a:rPr lang="en-US" sz="2000" i="1" dirty="0" err="1"/>
              <a:t>động</a:t>
            </a:r>
            <a:r>
              <a:rPr lang="en-US" sz="2000" i="1" dirty="0"/>
              <a:t> </a:t>
            </a:r>
            <a:r>
              <a:rPr lang="en-US" sz="2000" i="1" dirty="0" err="1"/>
              <a:t>từ</a:t>
            </a:r>
            <a:r>
              <a:rPr lang="en-US" sz="2000" i="1" dirty="0"/>
              <a:t> </a:t>
            </a:r>
            <a:r>
              <a:rPr lang="en-US" sz="2000" i="1" dirty="0" err="1"/>
              <a:t>bất</a:t>
            </a:r>
            <a:r>
              <a:rPr lang="en-US" sz="2000" i="1" dirty="0"/>
              <a:t> </a:t>
            </a:r>
            <a:r>
              <a:rPr lang="en-US" sz="2000" i="1" dirty="0" err="1"/>
              <a:t>biến</a:t>
            </a:r>
            <a:r>
              <a:rPr lang="en-US" sz="2000" i="1" dirty="0"/>
              <a:t> </a:t>
            </a:r>
            <a:r>
              <a:rPr lang="en-US" sz="2000" i="1" dirty="0" err="1"/>
              <a:t>giống</a:t>
            </a:r>
            <a:r>
              <a:rPr lang="en-US" sz="2000" i="1" dirty="0"/>
              <a:t> </a:t>
            </a:r>
            <a:r>
              <a:rPr lang="en-US" sz="2000" i="1" dirty="0" err="1"/>
              <a:t>với</a:t>
            </a:r>
            <a:r>
              <a:rPr lang="en-US" sz="2000" i="1" dirty="0"/>
              <a:t> </a:t>
            </a:r>
            <a:r>
              <a:rPr lang="en-US" sz="2000" i="1" dirty="0" err="1"/>
              <a:t>gốc</a:t>
            </a:r>
            <a:r>
              <a:rPr lang="en-US" sz="2000" i="1" dirty="0"/>
              <a:t> </a:t>
            </a:r>
            <a:r>
              <a:rPr lang="en-US" sz="2000" i="1" dirty="0" err="1"/>
              <a:t>động</a:t>
            </a:r>
            <a:r>
              <a:rPr lang="en-US" sz="2000" i="1" dirty="0"/>
              <a:t> </a:t>
            </a:r>
            <a:r>
              <a:rPr lang="en-US" sz="2000" i="1" dirty="0" err="1"/>
              <a:t>từ</a:t>
            </a:r>
            <a:r>
              <a:rPr lang="en-US" sz="2000" i="1" dirty="0"/>
              <a:t> </a:t>
            </a:r>
            <a:r>
              <a:rPr lang="en-US" sz="2000" i="1" dirty="0" err="1"/>
              <a:t>nguyên</a:t>
            </a:r>
            <a:r>
              <a:rPr lang="en-US" sz="2000" i="1" dirty="0"/>
              <a:t> </a:t>
            </a:r>
            <a:r>
              <a:rPr lang="en-US" sz="2000" i="1" dirty="0" err="1"/>
              <a:t>mẫu</a:t>
            </a:r>
            <a:r>
              <a:rPr lang="en-US" sz="2000" i="1" dirty="0"/>
              <a:t> (II, 4).</a:t>
            </a:r>
          </a:p>
          <a:p>
            <a:pPr algn="just"/>
            <a:endParaRPr lang="en-US" sz="2000" dirty="0"/>
          </a:p>
          <a:p>
            <a:r>
              <a:rPr lang="en-US" sz="2000" dirty="0"/>
              <a:t>Do </a:t>
            </a:r>
            <a:r>
              <a:rPr lang="en-US" sz="2000" dirty="0" err="1"/>
              <a:t>đó</a:t>
            </a:r>
            <a:endParaRPr lang="en-US" sz="2000" dirty="0"/>
          </a:p>
          <a:p>
            <a:r>
              <a:rPr lang="en-US" sz="2000" b="1" dirty="0">
                <a:solidFill>
                  <a:srgbClr val="471200"/>
                </a:solidFill>
                <a:highlight>
                  <a:srgbClr val="FBC25D"/>
                </a:highlight>
              </a:rPr>
              <a:t>	</a:t>
            </a:r>
            <a:r>
              <a:rPr lang="en-US" sz="2000" b="1" dirty="0" err="1">
                <a:solidFill>
                  <a:srgbClr val="471200"/>
                </a:solidFill>
                <a:highlight>
                  <a:srgbClr val="FBC25D"/>
                </a:highlight>
              </a:rPr>
              <a:t>Hiện</a:t>
            </a:r>
            <a:r>
              <a:rPr lang="en-US" sz="2000" b="1" dirty="0">
                <a:solidFill>
                  <a:srgbClr val="471200"/>
                </a:solidFill>
                <a:highlight>
                  <a:srgbClr val="FBC25D"/>
                </a:highlight>
              </a:rPr>
              <a:t> </a:t>
            </a:r>
            <a:r>
              <a:rPr lang="en-US" sz="2000" b="1" dirty="0" err="1">
                <a:solidFill>
                  <a:srgbClr val="471200"/>
                </a:solidFill>
                <a:highlight>
                  <a:srgbClr val="FBC25D"/>
                </a:highlight>
              </a:rPr>
              <a:t>tại</a:t>
            </a:r>
            <a:r>
              <a:rPr lang="en-US" sz="2000" b="1" dirty="0">
                <a:solidFill>
                  <a:srgbClr val="471200"/>
                </a:solidFill>
                <a:highlight>
                  <a:srgbClr val="FBC25D"/>
                </a:highlight>
              </a:rPr>
              <a:t> </a:t>
            </a:r>
            <a:r>
              <a:rPr lang="en-US" sz="2000" b="1" dirty="0" err="1">
                <a:solidFill>
                  <a:srgbClr val="471200"/>
                </a:solidFill>
                <a:highlight>
                  <a:srgbClr val="FBC25D"/>
                </a:highlight>
              </a:rPr>
              <a:t>ngôi</a:t>
            </a:r>
            <a:r>
              <a:rPr lang="en-US" sz="2000" b="1" dirty="0">
                <a:solidFill>
                  <a:srgbClr val="471200"/>
                </a:solidFill>
                <a:highlight>
                  <a:srgbClr val="FBC25D"/>
                </a:highlight>
              </a:rPr>
              <a:t> </a:t>
            </a:r>
            <a:r>
              <a:rPr lang="en-US" sz="2000" b="1" dirty="0" err="1">
                <a:solidFill>
                  <a:srgbClr val="471200"/>
                </a:solidFill>
                <a:highlight>
                  <a:srgbClr val="FBC25D"/>
                </a:highlight>
              </a:rPr>
              <a:t>thứ</a:t>
            </a:r>
            <a:r>
              <a:rPr lang="en-US" sz="2000" b="1" dirty="0">
                <a:solidFill>
                  <a:srgbClr val="471200"/>
                </a:solidFill>
                <a:highlight>
                  <a:srgbClr val="FBC25D"/>
                </a:highlight>
              </a:rPr>
              <a:t> 3 </a:t>
            </a:r>
            <a:r>
              <a:rPr lang="en-US" sz="2000" b="1" dirty="0" err="1">
                <a:solidFill>
                  <a:srgbClr val="471200"/>
                </a:solidFill>
                <a:highlight>
                  <a:srgbClr val="FBC25D"/>
                </a:highlight>
              </a:rPr>
              <a:t>số</a:t>
            </a:r>
            <a:r>
              <a:rPr lang="en-US" sz="2000" b="1" dirty="0">
                <a:solidFill>
                  <a:srgbClr val="471200"/>
                </a:solidFill>
                <a:highlight>
                  <a:srgbClr val="FBC25D"/>
                </a:highlight>
              </a:rPr>
              <a:t> </a:t>
            </a:r>
            <a:r>
              <a:rPr lang="en-US" sz="2000" b="1" dirty="0" err="1">
                <a:solidFill>
                  <a:srgbClr val="471200"/>
                </a:solidFill>
                <a:highlight>
                  <a:srgbClr val="FBC25D"/>
                </a:highlight>
              </a:rPr>
              <a:t>ít</a:t>
            </a:r>
            <a:r>
              <a:rPr lang="en-US" sz="2000" b="1" dirty="0">
                <a:solidFill>
                  <a:srgbClr val="471200"/>
                </a:solidFill>
                <a:highlight>
                  <a:srgbClr val="FBC25D"/>
                </a:highlight>
              </a:rPr>
              <a:t>		</a:t>
            </a:r>
            <a:r>
              <a:rPr lang="en-US" sz="2000" b="1" dirty="0" err="1">
                <a:solidFill>
                  <a:srgbClr val="471200"/>
                </a:solidFill>
                <a:highlight>
                  <a:srgbClr val="FBC25D"/>
                </a:highlight>
              </a:rPr>
              <a:t>Động</a:t>
            </a:r>
            <a:r>
              <a:rPr lang="en-US" sz="2000" b="1" dirty="0">
                <a:solidFill>
                  <a:srgbClr val="471200"/>
                </a:solidFill>
                <a:highlight>
                  <a:srgbClr val="FBC25D"/>
                </a:highlight>
              </a:rPr>
              <a:t> </a:t>
            </a:r>
            <a:r>
              <a:rPr lang="en-US" sz="2000" b="1" dirty="0" err="1">
                <a:solidFill>
                  <a:srgbClr val="471200"/>
                </a:solidFill>
                <a:highlight>
                  <a:srgbClr val="FBC25D"/>
                </a:highlight>
              </a:rPr>
              <a:t>từ</a:t>
            </a:r>
            <a:r>
              <a:rPr lang="en-US" sz="2000" b="1" dirty="0">
                <a:solidFill>
                  <a:srgbClr val="471200"/>
                </a:solidFill>
                <a:highlight>
                  <a:srgbClr val="FBC25D"/>
                </a:highlight>
              </a:rPr>
              <a:t> </a:t>
            </a:r>
            <a:r>
              <a:rPr lang="en-US" sz="2000" b="1" dirty="0" err="1">
                <a:solidFill>
                  <a:srgbClr val="471200"/>
                </a:solidFill>
                <a:highlight>
                  <a:srgbClr val="FBC25D"/>
                </a:highlight>
              </a:rPr>
              <a:t>nguyên</a:t>
            </a:r>
            <a:r>
              <a:rPr lang="en-US" sz="2000" b="1" dirty="0">
                <a:solidFill>
                  <a:srgbClr val="471200"/>
                </a:solidFill>
                <a:highlight>
                  <a:srgbClr val="FBC25D"/>
                </a:highlight>
              </a:rPr>
              <a:t> </a:t>
            </a:r>
            <a:r>
              <a:rPr lang="en-US" sz="2000" b="1" dirty="0" err="1">
                <a:solidFill>
                  <a:srgbClr val="471200"/>
                </a:solidFill>
                <a:highlight>
                  <a:srgbClr val="FBC25D"/>
                </a:highlight>
              </a:rPr>
              <a:t>mẫu</a:t>
            </a:r>
            <a:r>
              <a:rPr lang="en-US" sz="2000" b="1" dirty="0">
                <a:solidFill>
                  <a:srgbClr val="471200"/>
                </a:solidFill>
                <a:highlight>
                  <a:srgbClr val="FBC25D"/>
                </a:highlight>
              </a:rPr>
              <a:t>	</a:t>
            </a:r>
            <a:r>
              <a:rPr lang="en-US" sz="2000" b="1" dirty="0" err="1">
                <a:solidFill>
                  <a:srgbClr val="471200"/>
                </a:solidFill>
                <a:highlight>
                  <a:srgbClr val="FBC25D"/>
                </a:highlight>
              </a:rPr>
              <a:t>Động</a:t>
            </a:r>
            <a:r>
              <a:rPr lang="en-US" sz="2000" b="1" dirty="0">
                <a:solidFill>
                  <a:srgbClr val="471200"/>
                </a:solidFill>
                <a:highlight>
                  <a:srgbClr val="FBC25D"/>
                </a:highlight>
              </a:rPr>
              <a:t> </a:t>
            </a:r>
            <a:r>
              <a:rPr lang="en-US" sz="2000" b="1" dirty="0" err="1">
                <a:solidFill>
                  <a:srgbClr val="471200"/>
                </a:solidFill>
                <a:highlight>
                  <a:srgbClr val="FBC25D"/>
                </a:highlight>
              </a:rPr>
              <a:t>từ</a:t>
            </a:r>
            <a:r>
              <a:rPr lang="en-US" sz="2000" b="1" dirty="0">
                <a:solidFill>
                  <a:srgbClr val="471200"/>
                </a:solidFill>
                <a:highlight>
                  <a:srgbClr val="FBC25D"/>
                </a:highlight>
              </a:rPr>
              <a:t> </a:t>
            </a:r>
            <a:r>
              <a:rPr lang="en-US" sz="2000" b="1" dirty="0" err="1">
                <a:solidFill>
                  <a:srgbClr val="471200"/>
                </a:solidFill>
                <a:highlight>
                  <a:srgbClr val="FBC25D"/>
                </a:highlight>
              </a:rPr>
              <a:t>bất</a:t>
            </a:r>
            <a:r>
              <a:rPr lang="en-US" sz="2000" b="1" dirty="0">
                <a:solidFill>
                  <a:srgbClr val="471200"/>
                </a:solidFill>
                <a:highlight>
                  <a:srgbClr val="FBC25D"/>
                </a:highlight>
              </a:rPr>
              <a:t> </a:t>
            </a:r>
            <a:r>
              <a:rPr lang="en-US" sz="2000" b="1" dirty="0" err="1">
                <a:solidFill>
                  <a:srgbClr val="471200"/>
                </a:solidFill>
                <a:highlight>
                  <a:srgbClr val="FBC25D"/>
                </a:highlight>
              </a:rPr>
              <a:t>biến</a:t>
            </a:r>
            <a:r>
              <a:rPr lang="en-US" sz="2000" b="1" dirty="0">
                <a:solidFill>
                  <a:srgbClr val="FBC25D"/>
                </a:solidFill>
                <a:highlight>
                  <a:srgbClr val="FBC25D"/>
                </a:highlight>
              </a:rPr>
              <a:t>…</a:t>
            </a:r>
          </a:p>
          <a:p>
            <a:r>
              <a:rPr lang="en-US" sz="2000" dirty="0"/>
              <a:t>	</a:t>
            </a:r>
            <a:r>
              <a:rPr lang="en-US" sz="2000" dirty="0" err="1"/>
              <a:t>Bhavati</a:t>
            </a:r>
            <a:r>
              <a:rPr lang="en-US" sz="2000" dirty="0"/>
              <a:t>  ‘</a:t>
            </a:r>
            <a:r>
              <a:rPr lang="en-US" sz="2000" dirty="0" err="1"/>
              <a:t>là</a:t>
            </a:r>
            <a:r>
              <a:rPr lang="en-US" sz="2000" dirty="0"/>
              <a:t>, </a:t>
            </a:r>
            <a:r>
              <a:rPr lang="en-US" sz="2000" dirty="0" err="1"/>
              <a:t>trở</a:t>
            </a:r>
            <a:r>
              <a:rPr lang="en-US" sz="2000" dirty="0"/>
              <a:t> </a:t>
            </a:r>
            <a:r>
              <a:rPr lang="en-US" sz="2000" dirty="0" err="1"/>
              <a:t>nên</a:t>
            </a:r>
            <a:r>
              <a:rPr lang="en-US" sz="2000" dirty="0"/>
              <a:t>’		</a:t>
            </a:r>
            <a:r>
              <a:rPr lang="en-US" sz="2000" dirty="0" err="1"/>
              <a:t>bhavituṃ</a:t>
            </a:r>
            <a:r>
              <a:rPr lang="en-US" sz="2000" dirty="0"/>
              <a:t>		</a:t>
            </a:r>
            <a:r>
              <a:rPr lang="en-US" sz="2000" dirty="0" err="1"/>
              <a:t>bhavitvā</a:t>
            </a:r>
            <a:r>
              <a:rPr lang="en-US" sz="2000" dirty="0"/>
              <a:t>(</a:t>
            </a:r>
            <a:r>
              <a:rPr lang="en-US" sz="2000" dirty="0" err="1"/>
              <a:t>na</a:t>
            </a:r>
            <a:r>
              <a:rPr lang="en-US" sz="2000" dirty="0"/>
              <a:t>)		</a:t>
            </a:r>
            <a:r>
              <a:rPr lang="en-US" sz="2000" dirty="0" err="1"/>
              <a:t>bhavitvā</a:t>
            </a:r>
            <a:r>
              <a:rPr lang="en-US" sz="2000" dirty="0"/>
              <a:t>(</a:t>
            </a:r>
            <a:r>
              <a:rPr lang="en-US" sz="2000" dirty="0" err="1"/>
              <a:t>na</a:t>
            </a:r>
            <a:r>
              <a:rPr lang="en-US" sz="2000" dirty="0"/>
              <a:t>)</a:t>
            </a:r>
          </a:p>
          <a:p>
            <a:r>
              <a:rPr lang="en-US" sz="2000" dirty="0"/>
              <a:t>	</a:t>
            </a:r>
            <a:r>
              <a:rPr lang="en-US" sz="2000" dirty="0" err="1"/>
              <a:t>labhati</a:t>
            </a:r>
            <a:r>
              <a:rPr lang="en-US" sz="2000" dirty="0"/>
              <a:t>  ‘</a:t>
            </a:r>
            <a:r>
              <a:rPr lang="en-US" sz="2000" dirty="0" err="1"/>
              <a:t>lấy</a:t>
            </a:r>
            <a:r>
              <a:rPr lang="en-US" sz="2000" dirty="0"/>
              <a:t>, </a:t>
            </a:r>
            <a:r>
              <a:rPr lang="en-US" sz="2000" dirty="0" err="1"/>
              <a:t>đạt</a:t>
            </a:r>
            <a:r>
              <a:rPr lang="en-US" sz="2000" dirty="0"/>
              <a:t> </a:t>
            </a:r>
            <a:r>
              <a:rPr lang="en-US" sz="2000" dirty="0" err="1"/>
              <a:t>được</a:t>
            </a:r>
            <a:r>
              <a:rPr lang="en-US" sz="2000" dirty="0"/>
              <a:t>”		</a:t>
            </a:r>
            <a:r>
              <a:rPr lang="en-US" sz="2000" dirty="0" err="1"/>
              <a:t>labhituṃ</a:t>
            </a:r>
            <a:r>
              <a:rPr lang="en-US" sz="2000" dirty="0"/>
              <a:t>		</a:t>
            </a:r>
            <a:r>
              <a:rPr lang="en-US" sz="2000" dirty="0" err="1"/>
              <a:t>labhitvā</a:t>
            </a:r>
            <a:r>
              <a:rPr lang="en-US" sz="2000" dirty="0"/>
              <a:t>(</a:t>
            </a:r>
            <a:r>
              <a:rPr lang="en-US" sz="2000" dirty="0" err="1"/>
              <a:t>na</a:t>
            </a:r>
            <a:r>
              <a:rPr lang="en-US" sz="2000" dirty="0"/>
              <a:t>)		</a:t>
            </a:r>
            <a:r>
              <a:rPr lang="en-US" sz="2000" dirty="0" err="1"/>
              <a:t>labhitvā</a:t>
            </a:r>
            <a:r>
              <a:rPr lang="en-US" sz="2000" dirty="0"/>
              <a:t>(</a:t>
            </a:r>
            <a:r>
              <a:rPr lang="en-US" sz="2000" dirty="0" err="1"/>
              <a:t>na</a:t>
            </a:r>
            <a:r>
              <a:rPr lang="en-US" sz="2000" dirty="0"/>
              <a:t>)</a:t>
            </a:r>
          </a:p>
          <a:p>
            <a:r>
              <a:rPr lang="en-US" sz="2000" dirty="0"/>
              <a:t>	</a:t>
            </a:r>
            <a:r>
              <a:rPr lang="en-US" sz="2000" dirty="0" err="1"/>
              <a:t>garahati</a:t>
            </a:r>
            <a:r>
              <a:rPr lang="en-US" sz="2000" dirty="0"/>
              <a:t> ‘</a:t>
            </a:r>
            <a:r>
              <a:rPr lang="en-US" sz="2000" dirty="0" err="1"/>
              <a:t>khinh</a:t>
            </a:r>
            <a:r>
              <a:rPr lang="en-US" sz="2000" dirty="0"/>
              <a:t> </a:t>
            </a:r>
            <a:r>
              <a:rPr lang="en-US" sz="2000" dirty="0" err="1"/>
              <a:t>thường</a:t>
            </a:r>
            <a:r>
              <a:rPr lang="en-US" sz="2000" dirty="0"/>
              <a:t>’ 		</a:t>
            </a:r>
            <a:r>
              <a:rPr lang="en-US" sz="2000" dirty="0" err="1"/>
              <a:t>garahituṃ</a:t>
            </a:r>
            <a:r>
              <a:rPr lang="en-US" sz="2000" dirty="0"/>
              <a:t>		</a:t>
            </a:r>
            <a:r>
              <a:rPr lang="en-US" sz="2000" dirty="0" err="1"/>
              <a:t>garahitvā</a:t>
            </a:r>
            <a:r>
              <a:rPr lang="en-US" sz="2000" dirty="0"/>
              <a:t>(</a:t>
            </a:r>
            <a:r>
              <a:rPr lang="en-US" sz="2000" dirty="0" err="1"/>
              <a:t>na</a:t>
            </a:r>
            <a:r>
              <a:rPr lang="en-US" sz="2000" dirty="0"/>
              <a:t>)		</a:t>
            </a:r>
            <a:r>
              <a:rPr lang="en-US" sz="2000" dirty="0" err="1"/>
              <a:t>garahitvā</a:t>
            </a:r>
            <a:r>
              <a:rPr lang="en-US" sz="2000" dirty="0"/>
              <a:t>(</a:t>
            </a:r>
            <a:r>
              <a:rPr lang="en-US" sz="2000" dirty="0" err="1"/>
              <a:t>na</a:t>
            </a:r>
            <a:r>
              <a:rPr lang="en-US" sz="2000" dirty="0"/>
              <a:t>)</a:t>
            </a:r>
          </a:p>
          <a:p>
            <a:pPr algn="just"/>
            <a:endParaRPr lang="en-US" sz="2000" dirty="0"/>
          </a:p>
        </p:txBody>
      </p:sp>
    </p:spTree>
    <p:extLst>
      <p:ext uri="{BB962C8B-B14F-4D97-AF65-F5344CB8AC3E}">
        <p14:creationId xmlns:p14="http://schemas.microsoft.com/office/powerpoint/2010/main" val="84013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3. ĐỘNG TỪ BẤT BIẾN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159563" y="754745"/>
            <a:ext cx="9782065" cy="5569857"/>
          </a:xfrm>
        </p:spPr>
        <p:txBody>
          <a:bodyPr>
            <a:noAutofit/>
          </a:bodyPr>
          <a:lstStyle/>
          <a:p>
            <a:pPr algn="just"/>
            <a:r>
              <a:rPr lang="en-US" sz="3200" baseline="-25000" dirty="0" err="1"/>
              <a:t>Đối</a:t>
            </a:r>
            <a:r>
              <a:rPr lang="en-US" sz="3200" baseline="-25000" dirty="0"/>
              <a:t> </a:t>
            </a:r>
            <a:r>
              <a:rPr lang="en-US" sz="3200" baseline="-25000" dirty="0" err="1"/>
              <a:t>với</a:t>
            </a:r>
            <a:r>
              <a:rPr lang="en-US" sz="3200" baseline="-25000" dirty="0"/>
              <a:t> </a:t>
            </a:r>
            <a:r>
              <a:rPr lang="en-US" sz="3200" baseline="-25000" dirty="0" err="1"/>
              <a:t>động</a:t>
            </a:r>
            <a:r>
              <a:rPr lang="en-US" sz="3200" baseline="-25000" dirty="0"/>
              <a:t> </a:t>
            </a:r>
            <a:r>
              <a:rPr lang="en-US" sz="3200" baseline="-25000" dirty="0" err="1"/>
              <a:t>từ</a:t>
            </a:r>
            <a:r>
              <a:rPr lang="en-US" sz="3200" baseline="-25000" dirty="0"/>
              <a:t> </a:t>
            </a:r>
            <a:r>
              <a:rPr lang="en-US" sz="3200" baseline="-25000" dirty="0" err="1"/>
              <a:t>có</a:t>
            </a:r>
            <a:r>
              <a:rPr lang="en-US" sz="3200" baseline="-25000" dirty="0"/>
              <a:t> </a:t>
            </a:r>
            <a:r>
              <a:rPr lang="en-US" sz="3200" baseline="-25000" dirty="0" err="1"/>
              <a:t>gốc</a:t>
            </a:r>
            <a:r>
              <a:rPr lang="en-US" sz="3200" baseline="-25000" dirty="0"/>
              <a:t> </a:t>
            </a:r>
            <a:r>
              <a:rPr lang="en-US" sz="3200" baseline="-25000" dirty="0" err="1"/>
              <a:t>hiện</a:t>
            </a:r>
            <a:r>
              <a:rPr lang="en-US" sz="3200" baseline="-25000" dirty="0"/>
              <a:t> </a:t>
            </a:r>
            <a:r>
              <a:rPr lang="en-US" sz="3200" baseline="-25000" dirty="0" err="1"/>
              <a:t>tại</a:t>
            </a:r>
            <a:r>
              <a:rPr lang="en-US" sz="3200" baseline="-25000" dirty="0"/>
              <a:t> </a:t>
            </a:r>
            <a:r>
              <a:rPr lang="en-US" sz="3200" baseline="-25000" dirty="0" err="1"/>
              <a:t>tận</a:t>
            </a:r>
            <a:r>
              <a:rPr lang="en-US" sz="3200" baseline="-25000" dirty="0"/>
              <a:t> </a:t>
            </a:r>
            <a:r>
              <a:rPr lang="en-US" sz="3200" baseline="-25000" dirty="0" err="1"/>
              <a:t>cùng</a:t>
            </a:r>
            <a:r>
              <a:rPr lang="en-US" sz="3200" baseline="-25000" dirty="0"/>
              <a:t> </a:t>
            </a:r>
            <a:r>
              <a:rPr lang="en-US" sz="3200" baseline="-25000" dirty="0" err="1"/>
              <a:t>bằng</a:t>
            </a:r>
            <a:r>
              <a:rPr lang="en-US" sz="3200" baseline="-25000" dirty="0"/>
              <a:t> -e, </a:t>
            </a:r>
            <a:r>
              <a:rPr lang="en-US" sz="3200" baseline="-25000" dirty="0" err="1"/>
              <a:t>hậu</a:t>
            </a:r>
            <a:r>
              <a:rPr lang="en-US" sz="3200" baseline="-25000" dirty="0"/>
              <a:t> </a:t>
            </a:r>
            <a:r>
              <a:rPr lang="en-US" sz="3200" baseline="-25000" dirty="0" err="1"/>
              <a:t>tố</a:t>
            </a:r>
            <a:r>
              <a:rPr lang="en-US" sz="3200" baseline="-25000" dirty="0"/>
              <a:t> -</a:t>
            </a:r>
            <a:r>
              <a:rPr lang="en-US" sz="3200" baseline="-25000" dirty="0" err="1"/>
              <a:t>tvā</a:t>
            </a:r>
            <a:r>
              <a:rPr lang="en-US" sz="3200" baseline="-25000" dirty="0"/>
              <a:t>(</a:t>
            </a:r>
            <a:r>
              <a:rPr lang="en-US" sz="3200" baseline="-25000" dirty="0" err="1"/>
              <a:t>na</a:t>
            </a:r>
            <a:r>
              <a:rPr lang="en-US" sz="3200" baseline="-25000" dirty="0"/>
              <a:t>) </a:t>
            </a:r>
            <a:r>
              <a:rPr lang="en-US" sz="3200" baseline="-25000" dirty="0" err="1"/>
              <a:t>được</a:t>
            </a:r>
            <a:r>
              <a:rPr lang="en-US" sz="3200" baseline="-25000" dirty="0"/>
              <a:t> </a:t>
            </a:r>
            <a:r>
              <a:rPr lang="en-US" sz="3200" baseline="-25000" dirty="0" err="1"/>
              <a:t>thêm</a:t>
            </a:r>
            <a:r>
              <a:rPr lang="en-US" sz="3200" baseline="-25000" dirty="0"/>
              <a:t> </a:t>
            </a:r>
            <a:r>
              <a:rPr lang="en-US" sz="3200" baseline="-25000" dirty="0" err="1"/>
              <a:t>vào</a:t>
            </a:r>
            <a:r>
              <a:rPr lang="en-US" sz="3200" baseline="-25000" dirty="0"/>
              <a:t> </a:t>
            </a:r>
            <a:r>
              <a:rPr lang="en-US" sz="3200" baseline="-25000" dirty="0" err="1"/>
              <a:t>trực</a:t>
            </a:r>
            <a:r>
              <a:rPr lang="en-US" sz="3200" baseline="-25000" dirty="0"/>
              <a:t> </a:t>
            </a:r>
            <a:r>
              <a:rPr lang="en-US" sz="3200" baseline="-25000" dirty="0" err="1"/>
              <a:t>tiếp</a:t>
            </a:r>
            <a:r>
              <a:rPr lang="en-US" sz="3200" baseline="-25000" dirty="0"/>
              <a:t>, </a:t>
            </a:r>
            <a:r>
              <a:rPr lang="en-US" sz="3200" baseline="-25000" dirty="0" err="1"/>
              <a:t>giống</a:t>
            </a:r>
            <a:r>
              <a:rPr lang="en-US" sz="3200" baseline="-25000" dirty="0"/>
              <a:t> </a:t>
            </a:r>
            <a:r>
              <a:rPr lang="en-US" sz="3200" baseline="-25000" dirty="0" err="1"/>
              <a:t>như</a:t>
            </a:r>
            <a:r>
              <a:rPr lang="en-US" sz="3200" baseline="-25000" dirty="0"/>
              <a:t> </a:t>
            </a:r>
            <a:r>
              <a:rPr lang="en-US" sz="3200" baseline="-25000" dirty="0" err="1"/>
              <a:t>đuôi</a:t>
            </a:r>
            <a:r>
              <a:rPr lang="en-US" sz="3200" baseline="-25000" dirty="0"/>
              <a:t> </a:t>
            </a:r>
            <a:r>
              <a:rPr lang="en-US" sz="3200" baseline="-25000" dirty="0" err="1"/>
              <a:t>của</a:t>
            </a:r>
            <a:r>
              <a:rPr lang="en-US" sz="3200" baseline="-25000" dirty="0"/>
              <a:t> </a:t>
            </a:r>
            <a:r>
              <a:rPr lang="en-US" sz="3200" baseline="-25000" dirty="0" err="1"/>
              <a:t>động</a:t>
            </a:r>
            <a:r>
              <a:rPr lang="en-US" sz="3200" baseline="-25000" dirty="0"/>
              <a:t> </a:t>
            </a:r>
            <a:r>
              <a:rPr lang="en-US" sz="3200" baseline="-25000" dirty="0" err="1"/>
              <a:t>từ</a:t>
            </a:r>
            <a:r>
              <a:rPr lang="en-US" sz="3200" baseline="-25000" dirty="0"/>
              <a:t> </a:t>
            </a:r>
            <a:r>
              <a:rPr lang="en-US" sz="3200" baseline="-25000" dirty="0" err="1"/>
              <a:t>nguyên</a:t>
            </a:r>
            <a:r>
              <a:rPr lang="en-US" sz="3200" baseline="-25000" dirty="0"/>
              <a:t> </a:t>
            </a:r>
            <a:r>
              <a:rPr lang="en-US" sz="3200" baseline="-25000" dirty="0" err="1"/>
              <a:t>mẫu</a:t>
            </a:r>
            <a:endParaRPr lang="en-US" sz="3200" baseline="-25000" dirty="0"/>
          </a:p>
          <a:p>
            <a:r>
              <a:rPr lang="en-US" sz="3200" baseline="-25000" dirty="0"/>
              <a:t> </a:t>
            </a:r>
          </a:p>
          <a:p>
            <a:pPr>
              <a:lnSpc>
                <a:spcPct val="150000"/>
              </a:lnSpc>
            </a:pPr>
            <a:r>
              <a:rPr lang="en-US" sz="2400" b="1" baseline="-25000" dirty="0">
                <a:solidFill>
                  <a:srgbClr val="471200"/>
                </a:solidFill>
                <a:highlight>
                  <a:srgbClr val="FBC25D"/>
                </a:highlight>
              </a:rPr>
              <a:t>	</a:t>
            </a:r>
            <a:r>
              <a:rPr lang="en-US" sz="2000" b="1" dirty="0" err="1">
                <a:solidFill>
                  <a:srgbClr val="471200"/>
                </a:solidFill>
                <a:highlight>
                  <a:srgbClr val="FBC25D"/>
                </a:highlight>
              </a:rPr>
              <a:t>Hiện</a:t>
            </a:r>
            <a:r>
              <a:rPr lang="en-US" sz="2000" b="1" dirty="0">
                <a:solidFill>
                  <a:srgbClr val="471200"/>
                </a:solidFill>
                <a:highlight>
                  <a:srgbClr val="FBC25D"/>
                </a:highlight>
              </a:rPr>
              <a:t> </a:t>
            </a:r>
            <a:r>
              <a:rPr lang="en-US" sz="2000" b="1" dirty="0" err="1">
                <a:solidFill>
                  <a:srgbClr val="471200"/>
                </a:solidFill>
                <a:highlight>
                  <a:srgbClr val="FBC25D"/>
                </a:highlight>
              </a:rPr>
              <a:t>tại</a:t>
            </a:r>
            <a:r>
              <a:rPr lang="en-US" sz="2000" b="1" dirty="0">
                <a:solidFill>
                  <a:srgbClr val="471200"/>
                </a:solidFill>
                <a:highlight>
                  <a:srgbClr val="FBC25D"/>
                </a:highlight>
              </a:rPr>
              <a:t> </a:t>
            </a:r>
            <a:r>
              <a:rPr lang="en-US" sz="2000" b="1" dirty="0" err="1">
                <a:solidFill>
                  <a:srgbClr val="471200"/>
                </a:solidFill>
                <a:highlight>
                  <a:srgbClr val="FBC25D"/>
                </a:highlight>
              </a:rPr>
              <a:t>ngôi</a:t>
            </a:r>
            <a:r>
              <a:rPr lang="en-US" sz="2000" b="1" dirty="0">
                <a:solidFill>
                  <a:srgbClr val="471200"/>
                </a:solidFill>
                <a:highlight>
                  <a:srgbClr val="FBC25D"/>
                </a:highlight>
              </a:rPr>
              <a:t> </a:t>
            </a:r>
            <a:r>
              <a:rPr lang="en-US" sz="2000" b="1" dirty="0" err="1">
                <a:solidFill>
                  <a:srgbClr val="471200"/>
                </a:solidFill>
                <a:highlight>
                  <a:srgbClr val="FBC25D"/>
                </a:highlight>
              </a:rPr>
              <a:t>thứ</a:t>
            </a:r>
            <a:r>
              <a:rPr lang="en-US" sz="2000" b="1" dirty="0">
                <a:solidFill>
                  <a:srgbClr val="471200"/>
                </a:solidFill>
                <a:highlight>
                  <a:srgbClr val="FBC25D"/>
                </a:highlight>
              </a:rPr>
              <a:t> 3 </a:t>
            </a:r>
            <a:r>
              <a:rPr lang="en-US" sz="2000" b="1" dirty="0" err="1">
                <a:solidFill>
                  <a:srgbClr val="471200"/>
                </a:solidFill>
                <a:highlight>
                  <a:srgbClr val="FBC25D"/>
                </a:highlight>
              </a:rPr>
              <a:t>số</a:t>
            </a:r>
            <a:r>
              <a:rPr lang="en-US" sz="2000" b="1" dirty="0">
                <a:solidFill>
                  <a:srgbClr val="471200"/>
                </a:solidFill>
                <a:highlight>
                  <a:srgbClr val="FBC25D"/>
                </a:highlight>
              </a:rPr>
              <a:t> </a:t>
            </a:r>
            <a:r>
              <a:rPr lang="en-US" sz="2000" b="1" dirty="0" err="1">
                <a:solidFill>
                  <a:srgbClr val="471200"/>
                </a:solidFill>
                <a:highlight>
                  <a:srgbClr val="FBC25D"/>
                </a:highlight>
              </a:rPr>
              <a:t>ít</a:t>
            </a:r>
            <a:r>
              <a:rPr lang="en-US" sz="2000" b="1" dirty="0">
                <a:solidFill>
                  <a:srgbClr val="471200"/>
                </a:solidFill>
                <a:highlight>
                  <a:srgbClr val="FBC25D"/>
                </a:highlight>
              </a:rPr>
              <a:t>		</a:t>
            </a:r>
            <a:r>
              <a:rPr lang="en-US" sz="2000" b="1" dirty="0" err="1">
                <a:solidFill>
                  <a:srgbClr val="471200"/>
                </a:solidFill>
                <a:highlight>
                  <a:srgbClr val="FBC25D"/>
                </a:highlight>
              </a:rPr>
              <a:t>Động</a:t>
            </a:r>
            <a:r>
              <a:rPr lang="en-US" sz="2000" b="1" dirty="0">
                <a:solidFill>
                  <a:srgbClr val="471200"/>
                </a:solidFill>
                <a:highlight>
                  <a:srgbClr val="FBC25D"/>
                </a:highlight>
              </a:rPr>
              <a:t> </a:t>
            </a:r>
            <a:r>
              <a:rPr lang="en-US" sz="2000" b="1" dirty="0" err="1">
                <a:solidFill>
                  <a:srgbClr val="471200"/>
                </a:solidFill>
                <a:highlight>
                  <a:srgbClr val="FBC25D"/>
                </a:highlight>
              </a:rPr>
              <a:t>từ</a:t>
            </a:r>
            <a:r>
              <a:rPr lang="en-US" sz="2000" b="1" dirty="0">
                <a:solidFill>
                  <a:srgbClr val="471200"/>
                </a:solidFill>
                <a:highlight>
                  <a:srgbClr val="FBC25D"/>
                </a:highlight>
              </a:rPr>
              <a:t> </a:t>
            </a:r>
            <a:r>
              <a:rPr lang="en-US" sz="2000" b="1" dirty="0" err="1">
                <a:solidFill>
                  <a:srgbClr val="471200"/>
                </a:solidFill>
                <a:highlight>
                  <a:srgbClr val="FBC25D"/>
                </a:highlight>
              </a:rPr>
              <a:t>nguyên</a:t>
            </a:r>
            <a:r>
              <a:rPr lang="en-US" sz="2000" b="1" dirty="0">
                <a:solidFill>
                  <a:srgbClr val="471200"/>
                </a:solidFill>
                <a:highlight>
                  <a:srgbClr val="FBC25D"/>
                </a:highlight>
              </a:rPr>
              <a:t> </a:t>
            </a:r>
            <a:r>
              <a:rPr lang="en-US" sz="2000" b="1" dirty="0" err="1">
                <a:solidFill>
                  <a:srgbClr val="471200"/>
                </a:solidFill>
                <a:highlight>
                  <a:srgbClr val="FBC25D"/>
                </a:highlight>
              </a:rPr>
              <a:t>mẫu</a:t>
            </a:r>
            <a:r>
              <a:rPr lang="en-US" sz="2000" b="1" dirty="0">
                <a:solidFill>
                  <a:srgbClr val="471200"/>
                </a:solidFill>
                <a:highlight>
                  <a:srgbClr val="FBC25D"/>
                </a:highlight>
              </a:rPr>
              <a:t>	</a:t>
            </a:r>
            <a:r>
              <a:rPr lang="en-US" sz="2000" b="1" dirty="0" err="1">
                <a:solidFill>
                  <a:srgbClr val="471200"/>
                </a:solidFill>
                <a:highlight>
                  <a:srgbClr val="FBC25D"/>
                </a:highlight>
              </a:rPr>
              <a:t>Động</a:t>
            </a:r>
            <a:r>
              <a:rPr lang="en-US" sz="2000" b="1" dirty="0">
                <a:solidFill>
                  <a:srgbClr val="471200"/>
                </a:solidFill>
                <a:highlight>
                  <a:srgbClr val="FBC25D"/>
                </a:highlight>
              </a:rPr>
              <a:t> </a:t>
            </a:r>
            <a:r>
              <a:rPr lang="en-US" sz="2000" b="1" dirty="0" err="1">
                <a:solidFill>
                  <a:srgbClr val="471200"/>
                </a:solidFill>
                <a:highlight>
                  <a:srgbClr val="FBC25D"/>
                </a:highlight>
              </a:rPr>
              <a:t>từ</a:t>
            </a:r>
            <a:r>
              <a:rPr lang="en-US" sz="2000" b="1" dirty="0">
                <a:solidFill>
                  <a:srgbClr val="471200"/>
                </a:solidFill>
                <a:highlight>
                  <a:srgbClr val="FBC25D"/>
                </a:highlight>
              </a:rPr>
              <a:t> </a:t>
            </a:r>
            <a:r>
              <a:rPr lang="en-US" sz="2000" b="1" dirty="0" err="1">
                <a:solidFill>
                  <a:srgbClr val="471200"/>
                </a:solidFill>
                <a:highlight>
                  <a:srgbClr val="FBC25D"/>
                </a:highlight>
              </a:rPr>
              <a:t>bất</a:t>
            </a:r>
            <a:r>
              <a:rPr lang="en-US" sz="2000" b="1" dirty="0">
                <a:solidFill>
                  <a:srgbClr val="471200"/>
                </a:solidFill>
                <a:highlight>
                  <a:srgbClr val="FBC25D"/>
                </a:highlight>
              </a:rPr>
              <a:t> </a:t>
            </a:r>
            <a:r>
              <a:rPr lang="en-US" sz="2000" b="1" dirty="0" err="1">
                <a:solidFill>
                  <a:srgbClr val="471200"/>
                </a:solidFill>
                <a:highlight>
                  <a:srgbClr val="FBC25D"/>
                </a:highlight>
              </a:rPr>
              <a:t>biến</a:t>
            </a:r>
            <a:r>
              <a:rPr lang="en-US" sz="2000" b="1" dirty="0">
                <a:solidFill>
                  <a:srgbClr val="FBC25D"/>
                </a:solidFill>
                <a:highlight>
                  <a:srgbClr val="FBC25D"/>
                </a:highlight>
              </a:rPr>
              <a:t>&gt;&gt;&gt;</a:t>
            </a:r>
          </a:p>
          <a:p>
            <a:pPr>
              <a:lnSpc>
                <a:spcPct val="150000"/>
              </a:lnSpc>
            </a:pPr>
            <a:r>
              <a:rPr lang="en-US" sz="2800" baseline="-25000" dirty="0"/>
              <a:t>	</a:t>
            </a:r>
            <a:r>
              <a:rPr lang="en-US" sz="2800" baseline="-25000" dirty="0" err="1"/>
              <a:t>neti</a:t>
            </a:r>
            <a:r>
              <a:rPr lang="en-US" sz="2800" baseline="-25000" dirty="0"/>
              <a:t> ‘ </a:t>
            </a:r>
            <a:r>
              <a:rPr lang="en-US" sz="2800" baseline="-25000" dirty="0" err="1"/>
              <a:t>dẫn</a:t>
            </a:r>
            <a:r>
              <a:rPr lang="en-US" sz="2800" baseline="-25000" dirty="0"/>
              <a:t> </a:t>
            </a:r>
            <a:r>
              <a:rPr lang="en-US" sz="2800" baseline="-25000" dirty="0" err="1"/>
              <a:t>dắt</a:t>
            </a:r>
            <a:r>
              <a:rPr lang="en-US" sz="2800" baseline="-25000" dirty="0"/>
              <a:t>’			</a:t>
            </a:r>
            <a:r>
              <a:rPr lang="en-US" sz="2800" baseline="-25000" dirty="0" err="1"/>
              <a:t>netuṃ</a:t>
            </a:r>
            <a:r>
              <a:rPr lang="en-US" sz="2800" baseline="-25000" dirty="0"/>
              <a:t>      		</a:t>
            </a:r>
            <a:r>
              <a:rPr lang="en-US" sz="2800" baseline="-25000" dirty="0" err="1"/>
              <a:t>netvā</a:t>
            </a:r>
            <a:r>
              <a:rPr lang="en-US" sz="2800" baseline="-25000" dirty="0"/>
              <a:t>(</a:t>
            </a:r>
            <a:r>
              <a:rPr lang="en-US" sz="2800" baseline="-25000" dirty="0" err="1"/>
              <a:t>na</a:t>
            </a:r>
            <a:r>
              <a:rPr lang="en-US" sz="2800" baseline="-25000" dirty="0"/>
              <a:t>)</a:t>
            </a:r>
          </a:p>
          <a:p>
            <a:pPr>
              <a:lnSpc>
                <a:spcPct val="150000"/>
              </a:lnSpc>
            </a:pPr>
            <a:r>
              <a:rPr lang="en-US" sz="2800" baseline="-25000" dirty="0"/>
              <a:t>	</a:t>
            </a:r>
            <a:r>
              <a:rPr lang="en-US" sz="2800" baseline="-25000" dirty="0" err="1"/>
              <a:t>deceti</a:t>
            </a:r>
            <a:r>
              <a:rPr lang="en-US" sz="2800" baseline="-25000" dirty="0"/>
              <a:t> ‘ </a:t>
            </a:r>
            <a:r>
              <a:rPr lang="en-US" sz="2800" baseline="-25000" dirty="0" err="1"/>
              <a:t>thuyết</a:t>
            </a:r>
            <a:r>
              <a:rPr lang="en-US" sz="2800" baseline="-25000" dirty="0"/>
              <a:t> </a:t>
            </a:r>
            <a:r>
              <a:rPr lang="en-US" sz="2800" baseline="-25000" dirty="0" err="1"/>
              <a:t>giảng</a:t>
            </a:r>
            <a:r>
              <a:rPr lang="en-US" sz="2800" baseline="-25000" dirty="0"/>
              <a:t>‘ 		</a:t>
            </a:r>
            <a:r>
              <a:rPr lang="en-US" sz="2800" baseline="-25000" dirty="0" err="1"/>
              <a:t>desetuṃ</a:t>
            </a:r>
            <a:r>
              <a:rPr lang="en-US" sz="2800" baseline="-25000" dirty="0"/>
              <a:t>			</a:t>
            </a:r>
            <a:r>
              <a:rPr lang="en-US" sz="2800" baseline="-25000" dirty="0" err="1"/>
              <a:t>desetvā</a:t>
            </a:r>
            <a:r>
              <a:rPr lang="en-US" sz="2800" baseline="-25000" dirty="0"/>
              <a:t>(</a:t>
            </a:r>
            <a:r>
              <a:rPr lang="en-US" sz="2800" baseline="-25000" dirty="0" err="1"/>
              <a:t>na</a:t>
            </a:r>
            <a:r>
              <a:rPr lang="en-US" sz="2800" baseline="-25000" dirty="0"/>
              <a:t>)</a:t>
            </a:r>
          </a:p>
          <a:p>
            <a:pPr algn="just"/>
            <a:endParaRPr lang="en-US" sz="2400" baseline="-25000" dirty="0"/>
          </a:p>
        </p:txBody>
      </p:sp>
    </p:spTree>
    <p:extLst>
      <p:ext uri="{BB962C8B-B14F-4D97-AF65-F5344CB8AC3E}">
        <p14:creationId xmlns:p14="http://schemas.microsoft.com/office/powerpoint/2010/main" val="35645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3. ĐỘNG TỪ BẤT BIẾN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181335" y="1680039"/>
            <a:ext cx="9782065" cy="5569857"/>
          </a:xfrm>
        </p:spPr>
        <p:txBody>
          <a:bodyPr>
            <a:noAutofit/>
          </a:bodyPr>
          <a:lstStyle/>
          <a:p>
            <a:pPr algn="just"/>
            <a:r>
              <a:rPr lang="en-US" sz="2000" dirty="0" err="1"/>
              <a:t>Đối</a:t>
            </a:r>
            <a:r>
              <a:rPr lang="en-US" sz="2000" dirty="0"/>
              <a:t> </a:t>
            </a:r>
            <a:r>
              <a:rPr lang="en-US" sz="2000" dirty="0" err="1"/>
              <a:t>với</a:t>
            </a:r>
            <a:r>
              <a:rPr lang="en-US" sz="2000" dirty="0"/>
              <a:t> </a:t>
            </a:r>
            <a:r>
              <a:rPr lang="en-US" sz="2000" dirty="0" err="1"/>
              <a:t>những</a:t>
            </a:r>
            <a:r>
              <a:rPr lang="en-US" sz="2000" dirty="0"/>
              <a:t> </a:t>
            </a:r>
            <a:r>
              <a:rPr lang="en-US" sz="2000" dirty="0" err="1"/>
              <a:t>loại</a:t>
            </a:r>
            <a:r>
              <a:rPr lang="en-US" sz="2000" dirty="0"/>
              <a:t> </a:t>
            </a:r>
            <a:r>
              <a:rPr lang="en-US" sz="2000" dirty="0" err="1"/>
              <a:t>động</a:t>
            </a:r>
            <a:r>
              <a:rPr lang="en-US" sz="2000" dirty="0"/>
              <a:t> </a:t>
            </a:r>
            <a:r>
              <a:rPr lang="en-US" sz="2000" dirty="0" err="1"/>
              <a:t>từ</a:t>
            </a:r>
            <a:r>
              <a:rPr lang="en-US" sz="2000" dirty="0"/>
              <a:t> </a:t>
            </a:r>
            <a:r>
              <a:rPr lang="en-US" sz="2000" dirty="0" err="1"/>
              <a:t>khác</a:t>
            </a:r>
            <a:r>
              <a:rPr lang="en-US" sz="2000" dirty="0"/>
              <a:t>, </a:t>
            </a:r>
            <a:r>
              <a:rPr lang="en-US" sz="2000" dirty="0" err="1"/>
              <a:t>hậu</a:t>
            </a:r>
            <a:r>
              <a:rPr lang="en-US" sz="2000" dirty="0"/>
              <a:t> </a:t>
            </a:r>
            <a:r>
              <a:rPr lang="en-US" sz="2000" dirty="0" err="1"/>
              <a:t>tố</a:t>
            </a:r>
            <a:r>
              <a:rPr lang="en-US" sz="2000" dirty="0"/>
              <a:t> -</a:t>
            </a:r>
            <a:r>
              <a:rPr lang="en-US" sz="2000" dirty="0" err="1"/>
              <a:t>tvā</a:t>
            </a:r>
            <a:r>
              <a:rPr lang="en-US" sz="2000" dirty="0"/>
              <a:t>(</a:t>
            </a:r>
            <a:r>
              <a:rPr lang="en-US" sz="2000" dirty="0" err="1"/>
              <a:t>na</a:t>
            </a:r>
            <a:r>
              <a:rPr lang="en-US" sz="2000" dirty="0"/>
              <a:t>) </a:t>
            </a:r>
            <a:r>
              <a:rPr lang="en-US" sz="2000" dirty="0" err="1"/>
              <a:t>được</a:t>
            </a:r>
            <a:r>
              <a:rPr lang="en-US" sz="2000" dirty="0"/>
              <a:t> </a:t>
            </a:r>
            <a:r>
              <a:rPr lang="en-US" sz="2000" dirty="0" err="1"/>
              <a:t>thêm</a:t>
            </a:r>
            <a:r>
              <a:rPr lang="en-US" sz="2000" dirty="0"/>
              <a:t> </a:t>
            </a:r>
            <a:r>
              <a:rPr lang="en-US" sz="2000" dirty="0" err="1"/>
              <a:t>trực</a:t>
            </a:r>
            <a:r>
              <a:rPr lang="en-US" sz="2000" dirty="0"/>
              <a:t> </a:t>
            </a:r>
            <a:r>
              <a:rPr lang="en-US" sz="2000" dirty="0" err="1"/>
              <a:t>tiếp</a:t>
            </a:r>
            <a:r>
              <a:rPr lang="en-US" sz="2000" dirty="0"/>
              <a:t> </a:t>
            </a:r>
            <a:r>
              <a:rPr lang="en-US" sz="2000" dirty="0" err="1"/>
              <a:t>vào</a:t>
            </a:r>
            <a:r>
              <a:rPr lang="en-US" sz="2000" dirty="0"/>
              <a:t> </a:t>
            </a:r>
            <a:r>
              <a:rPr lang="en-US" sz="2000" dirty="0" err="1"/>
              <a:t>căn</a:t>
            </a:r>
            <a:r>
              <a:rPr lang="en-US" sz="2000" dirty="0"/>
              <a:t> </a:t>
            </a:r>
            <a:r>
              <a:rPr lang="en-US" sz="2000" dirty="0" err="1"/>
              <a:t>động</a:t>
            </a:r>
            <a:r>
              <a:rPr lang="en-US" sz="2000" dirty="0"/>
              <a:t> </a:t>
            </a:r>
            <a:r>
              <a:rPr lang="en-US" sz="2000" dirty="0" err="1"/>
              <a:t>từ</a:t>
            </a:r>
            <a:r>
              <a:rPr lang="en-US" sz="2000" dirty="0"/>
              <a:t> </a:t>
            </a:r>
            <a:r>
              <a:rPr lang="en-US" sz="2000" dirty="0" err="1"/>
              <a:t>chứ</a:t>
            </a:r>
            <a:r>
              <a:rPr lang="en-US" sz="2000" dirty="0"/>
              <a:t> </a:t>
            </a:r>
            <a:r>
              <a:rPr lang="en-US" sz="2000" dirty="0" err="1"/>
              <a:t>không</a:t>
            </a:r>
            <a:r>
              <a:rPr lang="en-US" sz="2000" dirty="0"/>
              <a:t> phải </a:t>
            </a:r>
            <a:r>
              <a:rPr lang="en-US" sz="2000" dirty="0" err="1"/>
              <a:t>gốc</a:t>
            </a:r>
            <a:r>
              <a:rPr lang="en-US" sz="2000" dirty="0"/>
              <a:t> </a:t>
            </a:r>
            <a:r>
              <a:rPr lang="en-US" sz="2000" dirty="0" err="1"/>
              <a:t>động</a:t>
            </a:r>
            <a:r>
              <a:rPr lang="en-US" sz="2000" dirty="0"/>
              <a:t> </a:t>
            </a:r>
            <a:r>
              <a:rPr lang="en-US" sz="2000" dirty="0" err="1"/>
              <a:t>từ</a:t>
            </a:r>
            <a:r>
              <a:rPr lang="en-US" sz="2000" dirty="0"/>
              <a:t> </a:t>
            </a:r>
            <a:r>
              <a:rPr lang="en-US" sz="2000" dirty="0" err="1"/>
              <a:t>hiện</a:t>
            </a:r>
            <a:r>
              <a:rPr lang="en-US" sz="2000" dirty="0"/>
              <a:t> </a:t>
            </a:r>
            <a:r>
              <a:rPr lang="en-US" sz="2000" dirty="0" err="1"/>
              <a:t>tại</a:t>
            </a:r>
            <a:r>
              <a:rPr lang="en-US" sz="2000" dirty="0"/>
              <a:t> hay </a:t>
            </a:r>
            <a:r>
              <a:rPr lang="en-US" sz="2000" dirty="0" err="1"/>
              <a:t>gốc</a:t>
            </a:r>
            <a:r>
              <a:rPr lang="en-US" sz="2000" dirty="0"/>
              <a:t> </a:t>
            </a:r>
            <a:r>
              <a:rPr lang="en-US" sz="2000" dirty="0" err="1"/>
              <a:t>động</a:t>
            </a:r>
            <a:r>
              <a:rPr lang="en-US" sz="2000" dirty="0"/>
              <a:t> </a:t>
            </a:r>
            <a:r>
              <a:rPr lang="en-US" sz="2000" dirty="0" err="1"/>
              <a:t>từ</a:t>
            </a:r>
            <a:r>
              <a:rPr lang="en-US" sz="2000" dirty="0"/>
              <a:t> </a:t>
            </a:r>
            <a:r>
              <a:rPr lang="en-US" sz="2000" dirty="0" err="1"/>
              <a:t>nguyên</a:t>
            </a:r>
            <a:r>
              <a:rPr lang="en-US" sz="2000" dirty="0"/>
              <a:t> </a:t>
            </a:r>
            <a:r>
              <a:rPr lang="en-US" sz="2000" dirty="0" err="1"/>
              <a:t>mẫu</a:t>
            </a:r>
            <a:r>
              <a:rPr lang="en-US" sz="2000" dirty="0"/>
              <a:t>, </a:t>
            </a:r>
            <a:r>
              <a:rPr lang="en-US" sz="2000" dirty="0" err="1"/>
              <a:t>tuy</a:t>
            </a:r>
            <a:r>
              <a:rPr lang="en-US" sz="2000" dirty="0"/>
              <a:t> </a:t>
            </a:r>
            <a:r>
              <a:rPr lang="en-US" sz="2000" dirty="0" err="1"/>
              <a:t>nhiên</a:t>
            </a:r>
            <a:r>
              <a:rPr lang="en-US" sz="2000" dirty="0"/>
              <a:t>, </a:t>
            </a:r>
            <a:r>
              <a:rPr lang="en-US" sz="2000" dirty="0" err="1"/>
              <a:t>căn</a:t>
            </a:r>
            <a:r>
              <a:rPr lang="en-US" sz="2000" dirty="0"/>
              <a:t> </a:t>
            </a:r>
            <a:r>
              <a:rPr lang="en-US" sz="2000" dirty="0" err="1"/>
              <a:t>động</a:t>
            </a:r>
            <a:r>
              <a:rPr lang="en-US" sz="2000" dirty="0"/>
              <a:t> </a:t>
            </a:r>
            <a:r>
              <a:rPr lang="en-US" sz="2000" dirty="0" err="1"/>
              <a:t>từ</a:t>
            </a:r>
            <a:r>
              <a:rPr lang="en-US" sz="2000" dirty="0"/>
              <a:t> </a:t>
            </a:r>
            <a:r>
              <a:rPr lang="en-US" sz="2000" dirty="0" err="1"/>
              <a:t>lúc</a:t>
            </a:r>
            <a:r>
              <a:rPr lang="en-US" sz="2000" dirty="0"/>
              <a:t> </a:t>
            </a:r>
            <a:r>
              <a:rPr lang="en-US" sz="2000" dirty="0" err="1"/>
              <a:t>đó</a:t>
            </a:r>
            <a:r>
              <a:rPr lang="en-US" sz="2000" dirty="0"/>
              <a:t> </a:t>
            </a:r>
            <a:r>
              <a:rPr lang="en-US" sz="2000" dirty="0" err="1"/>
              <a:t>có</a:t>
            </a:r>
            <a:r>
              <a:rPr lang="en-US" sz="2000" dirty="0"/>
              <a:t> </a:t>
            </a:r>
            <a:r>
              <a:rPr lang="en-US" sz="2000" dirty="0" err="1"/>
              <a:t>thể</a:t>
            </a:r>
            <a:r>
              <a:rPr lang="en-US" sz="2000" dirty="0"/>
              <a:t> </a:t>
            </a:r>
            <a:r>
              <a:rPr lang="en-US" sz="2000" dirty="0" err="1"/>
              <a:t>biến</a:t>
            </a:r>
            <a:r>
              <a:rPr lang="en-US" sz="2000" dirty="0"/>
              <a:t> </a:t>
            </a:r>
            <a:r>
              <a:rPr lang="en-US" sz="2000" dirty="0" err="1"/>
              <a:t>đổi</a:t>
            </a:r>
            <a:r>
              <a:rPr lang="en-US" sz="2000" dirty="0"/>
              <a:t>, </a:t>
            </a:r>
            <a:r>
              <a:rPr lang="en-US" sz="2000" dirty="0" err="1"/>
              <a:t>và</a:t>
            </a:r>
            <a:r>
              <a:rPr lang="en-US" sz="2000" dirty="0"/>
              <a:t> </a:t>
            </a:r>
            <a:r>
              <a:rPr lang="en-US" sz="2000" dirty="0" err="1"/>
              <a:t>trong</a:t>
            </a:r>
            <a:r>
              <a:rPr lang="en-US" sz="2000" dirty="0"/>
              <a:t> </a:t>
            </a:r>
            <a:r>
              <a:rPr lang="en-US" sz="2000" dirty="0" err="1"/>
              <a:t>sự</a:t>
            </a:r>
            <a:r>
              <a:rPr lang="en-US" sz="2000" dirty="0"/>
              <a:t> </a:t>
            </a:r>
            <a:r>
              <a:rPr lang="en-US" sz="2000" dirty="0" err="1"/>
              <a:t>biến</a:t>
            </a:r>
            <a:r>
              <a:rPr lang="en-US" sz="2000" dirty="0"/>
              <a:t> </a:t>
            </a:r>
            <a:r>
              <a:rPr lang="en-US" sz="2000" dirty="0" err="1"/>
              <a:t>đổi</a:t>
            </a:r>
            <a:r>
              <a:rPr lang="en-US" sz="2000" dirty="0"/>
              <a:t>, </a:t>
            </a:r>
            <a:r>
              <a:rPr lang="en-US" sz="2000" dirty="0" err="1"/>
              <a:t>cũng</a:t>
            </a:r>
            <a:r>
              <a:rPr lang="en-US" sz="2000" dirty="0"/>
              <a:t> </a:t>
            </a:r>
            <a:r>
              <a:rPr lang="en-US" sz="2000" dirty="0" err="1"/>
              <a:t>có</a:t>
            </a:r>
            <a:r>
              <a:rPr lang="en-US" sz="2000" dirty="0"/>
              <a:t> </a:t>
            </a:r>
            <a:r>
              <a:rPr lang="en-US" sz="2000" dirty="0" err="1"/>
              <a:t>khi</a:t>
            </a:r>
            <a:r>
              <a:rPr lang="en-US" sz="2000" dirty="0"/>
              <a:t> </a:t>
            </a:r>
            <a:r>
              <a:rPr lang="en-US" sz="2000" dirty="0" err="1"/>
              <a:t>bất</a:t>
            </a:r>
            <a:r>
              <a:rPr lang="en-US" sz="2000" dirty="0"/>
              <a:t> </a:t>
            </a:r>
            <a:r>
              <a:rPr lang="en-US" sz="2000" dirty="0" err="1"/>
              <a:t>quy</a:t>
            </a:r>
            <a:r>
              <a:rPr lang="en-US" sz="2000" dirty="0"/>
              <a:t> </a:t>
            </a:r>
            <a:r>
              <a:rPr lang="en-US" sz="2000" dirty="0" err="1"/>
              <a:t>tắc</a:t>
            </a:r>
            <a:r>
              <a:rPr lang="en-US" sz="2000" dirty="0"/>
              <a:t>. </a:t>
            </a:r>
            <a:r>
              <a:rPr lang="en-US" sz="2000" dirty="0" err="1"/>
              <a:t>Bên</a:t>
            </a:r>
            <a:r>
              <a:rPr lang="en-US" sz="2000" dirty="0"/>
              <a:t> </a:t>
            </a:r>
            <a:r>
              <a:rPr lang="en-US" sz="2000" dirty="0" err="1"/>
              <a:t>dưới</a:t>
            </a:r>
            <a:r>
              <a:rPr lang="en-US" sz="2000" dirty="0"/>
              <a:t> </a:t>
            </a:r>
            <a:r>
              <a:rPr lang="en-US" sz="2000" dirty="0" err="1"/>
              <a:t>là</a:t>
            </a:r>
            <a:r>
              <a:rPr lang="en-US" sz="2000" dirty="0"/>
              <a:t> </a:t>
            </a:r>
            <a:r>
              <a:rPr lang="en-US" sz="2000" dirty="0" err="1"/>
              <a:t>một</a:t>
            </a:r>
            <a:r>
              <a:rPr lang="en-US" sz="2000" dirty="0"/>
              <a:t> </a:t>
            </a:r>
            <a:r>
              <a:rPr lang="en-US" sz="2000" dirty="0" err="1"/>
              <a:t>số</a:t>
            </a:r>
            <a:r>
              <a:rPr lang="en-US" sz="2000" dirty="0"/>
              <a:t> </a:t>
            </a:r>
            <a:r>
              <a:rPr lang="en-US" sz="2000" dirty="0" err="1"/>
              <a:t>ví</a:t>
            </a:r>
            <a:r>
              <a:rPr lang="en-US" sz="2000" dirty="0"/>
              <a:t> </a:t>
            </a:r>
            <a:r>
              <a:rPr lang="en-US" sz="2000" dirty="0" err="1"/>
              <a:t>dụ</a:t>
            </a:r>
            <a:r>
              <a:rPr lang="en-US" sz="2000" dirty="0"/>
              <a:t> </a:t>
            </a:r>
            <a:r>
              <a:rPr lang="en-US" sz="2000" dirty="0" err="1"/>
              <a:t>cho</a:t>
            </a:r>
            <a:r>
              <a:rPr lang="en-US" sz="2000" dirty="0"/>
              <a:t> </a:t>
            </a:r>
            <a:r>
              <a:rPr lang="en-US" sz="2000" dirty="0" err="1"/>
              <a:t>các</a:t>
            </a:r>
            <a:r>
              <a:rPr lang="en-US" sz="2000" dirty="0"/>
              <a:t> </a:t>
            </a:r>
            <a:r>
              <a:rPr lang="en-US" sz="2000" dirty="0" err="1"/>
              <a:t>loại</a:t>
            </a:r>
            <a:r>
              <a:rPr lang="en-US" sz="2000" dirty="0"/>
              <a:t> </a:t>
            </a:r>
            <a:r>
              <a:rPr lang="en-US" sz="2000" dirty="0" err="1"/>
              <a:t>động</a:t>
            </a:r>
            <a:r>
              <a:rPr lang="en-US" sz="2000" dirty="0"/>
              <a:t> </a:t>
            </a:r>
            <a:r>
              <a:rPr lang="en-US" sz="2000" dirty="0" err="1"/>
              <a:t>từ</a:t>
            </a:r>
            <a:r>
              <a:rPr lang="en-US" sz="2000" dirty="0"/>
              <a:t> </a:t>
            </a:r>
            <a:r>
              <a:rPr lang="en-US" sz="2000" dirty="0" err="1"/>
              <a:t>như</a:t>
            </a:r>
            <a:r>
              <a:rPr lang="en-US" sz="2000" dirty="0"/>
              <a:t> </a:t>
            </a:r>
            <a:r>
              <a:rPr lang="en-US" sz="2000" dirty="0" err="1"/>
              <a:t>thế</a:t>
            </a:r>
            <a:r>
              <a:rPr lang="en-US" sz="2000" dirty="0"/>
              <a:t>:</a:t>
            </a:r>
          </a:p>
          <a:p>
            <a:endParaRPr lang="en-US" sz="2000" dirty="0"/>
          </a:p>
          <a:p>
            <a:r>
              <a:rPr lang="en-US" sz="2800" b="1" baseline="-25000" dirty="0">
                <a:solidFill>
                  <a:srgbClr val="471200"/>
                </a:solidFill>
                <a:highlight>
                  <a:srgbClr val="FBC25D"/>
                </a:highlight>
              </a:rPr>
              <a:t> </a:t>
            </a:r>
            <a:r>
              <a:rPr lang="en-US" sz="2000" b="1" dirty="0" err="1">
                <a:solidFill>
                  <a:srgbClr val="471200"/>
                </a:solidFill>
                <a:highlight>
                  <a:srgbClr val="FBC25D"/>
                </a:highlight>
              </a:rPr>
              <a:t>Hiện</a:t>
            </a:r>
            <a:r>
              <a:rPr lang="en-US" sz="2000" b="1" dirty="0">
                <a:solidFill>
                  <a:srgbClr val="471200"/>
                </a:solidFill>
                <a:highlight>
                  <a:srgbClr val="FBC25D"/>
                </a:highlight>
              </a:rPr>
              <a:t> </a:t>
            </a:r>
            <a:r>
              <a:rPr lang="en-US" sz="2000" b="1" dirty="0" err="1">
                <a:solidFill>
                  <a:srgbClr val="471200"/>
                </a:solidFill>
                <a:highlight>
                  <a:srgbClr val="FBC25D"/>
                </a:highlight>
              </a:rPr>
              <a:t>tại</a:t>
            </a:r>
            <a:r>
              <a:rPr lang="en-US" sz="2000" b="1" dirty="0">
                <a:solidFill>
                  <a:srgbClr val="471200"/>
                </a:solidFill>
                <a:highlight>
                  <a:srgbClr val="FBC25D"/>
                </a:highlight>
              </a:rPr>
              <a:t> </a:t>
            </a:r>
            <a:r>
              <a:rPr lang="en-US" sz="2000" b="1" dirty="0" err="1">
                <a:solidFill>
                  <a:srgbClr val="471200"/>
                </a:solidFill>
                <a:highlight>
                  <a:srgbClr val="FBC25D"/>
                </a:highlight>
              </a:rPr>
              <a:t>ngôi</a:t>
            </a:r>
            <a:r>
              <a:rPr lang="en-US" sz="2000" b="1" dirty="0">
                <a:solidFill>
                  <a:srgbClr val="471200"/>
                </a:solidFill>
                <a:highlight>
                  <a:srgbClr val="FBC25D"/>
                </a:highlight>
              </a:rPr>
              <a:t> </a:t>
            </a:r>
            <a:r>
              <a:rPr lang="en-US" sz="2000" b="1" dirty="0" err="1">
                <a:solidFill>
                  <a:srgbClr val="471200"/>
                </a:solidFill>
                <a:highlight>
                  <a:srgbClr val="FBC25D"/>
                </a:highlight>
              </a:rPr>
              <a:t>thứ</a:t>
            </a:r>
            <a:r>
              <a:rPr lang="en-US" sz="2000" b="1" dirty="0">
                <a:solidFill>
                  <a:srgbClr val="471200"/>
                </a:solidFill>
                <a:highlight>
                  <a:srgbClr val="FBC25D"/>
                </a:highlight>
              </a:rPr>
              <a:t> 3 </a:t>
            </a:r>
            <a:r>
              <a:rPr lang="en-US" sz="2000" b="1" dirty="0" err="1">
                <a:solidFill>
                  <a:srgbClr val="471200"/>
                </a:solidFill>
                <a:highlight>
                  <a:srgbClr val="FBC25D"/>
                </a:highlight>
              </a:rPr>
              <a:t>số</a:t>
            </a:r>
            <a:r>
              <a:rPr lang="en-US" sz="2000" b="1" dirty="0">
                <a:solidFill>
                  <a:srgbClr val="471200"/>
                </a:solidFill>
                <a:highlight>
                  <a:srgbClr val="FBC25D"/>
                </a:highlight>
              </a:rPr>
              <a:t> </a:t>
            </a:r>
            <a:r>
              <a:rPr lang="en-US" sz="2000" b="1" dirty="0" err="1">
                <a:solidFill>
                  <a:srgbClr val="471200"/>
                </a:solidFill>
                <a:highlight>
                  <a:srgbClr val="FBC25D"/>
                </a:highlight>
              </a:rPr>
              <a:t>ít</a:t>
            </a:r>
            <a:r>
              <a:rPr lang="en-US" sz="2000" b="1" dirty="0">
                <a:solidFill>
                  <a:srgbClr val="471200"/>
                </a:solidFill>
                <a:highlight>
                  <a:srgbClr val="FBC25D"/>
                </a:highlight>
              </a:rPr>
              <a:t>				</a:t>
            </a:r>
            <a:r>
              <a:rPr lang="en-US" sz="2000" b="1" dirty="0" err="1">
                <a:solidFill>
                  <a:srgbClr val="471200"/>
                </a:solidFill>
                <a:highlight>
                  <a:srgbClr val="FBC25D"/>
                </a:highlight>
              </a:rPr>
              <a:t>Động</a:t>
            </a:r>
            <a:r>
              <a:rPr lang="en-US" sz="2000" b="1" dirty="0">
                <a:solidFill>
                  <a:srgbClr val="471200"/>
                </a:solidFill>
                <a:highlight>
                  <a:srgbClr val="FBC25D"/>
                </a:highlight>
              </a:rPr>
              <a:t> </a:t>
            </a:r>
            <a:r>
              <a:rPr lang="en-US" sz="2000" b="1" dirty="0" err="1">
                <a:solidFill>
                  <a:srgbClr val="471200"/>
                </a:solidFill>
                <a:highlight>
                  <a:srgbClr val="FBC25D"/>
                </a:highlight>
              </a:rPr>
              <a:t>từ</a:t>
            </a:r>
            <a:r>
              <a:rPr lang="en-US" sz="2000" b="1" dirty="0">
                <a:solidFill>
                  <a:srgbClr val="471200"/>
                </a:solidFill>
                <a:highlight>
                  <a:srgbClr val="FBC25D"/>
                </a:highlight>
              </a:rPr>
              <a:t> </a:t>
            </a:r>
            <a:r>
              <a:rPr lang="en-US" sz="2000" b="1" dirty="0" err="1">
                <a:solidFill>
                  <a:srgbClr val="471200"/>
                </a:solidFill>
                <a:highlight>
                  <a:srgbClr val="FBC25D"/>
                </a:highlight>
              </a:rPr>
              <a:t>bất</a:t>
            </a:r>
            <a:r>
              <a:rPr lang="en-US" sz="2000" b="1" dirty="0">
                <a:solidFill>
                  <a:srgbClr val="471200"/>
                </a:solidFill>
                <a:highlight>
                  <a:srgbClr val="FBC25D"/>
                </a:highlight>
              </a:rPr>
              <a:t> </a:t>
            </a:r>
            <a:r>
              <a:rPr lang="en-US" sz="2000" b="1" dirty="0" err="1">
                <a:solidFill>
                  <a:srgbClr val="471200"/>
                </a:solidFill>
                <a:highlight>
                  <a:srgbClr val="FBC25D"/>
                </a:highlight>
              </a:rPr>
              <a:t>biến</a:t>
            </a:r>
            <a:r>
              <a:rPr lang="en-US" sz="2000" b="1" dirty="0">
                <a:solidFill>
                  <a:srgbClr val="FBC25D"/>
                </a:solidFill>
                <a:highlight>
                  <a:srgbClr val="FBC25D"/>
                </a:highlight>
              </a:rPr>
              <a:t>………………………….</a:t>
            </a:r>
          </a:p>
          <a:p>
            <a:r>
              <a:rPr lang="en-US" sz="2000" dirty="0"/>
              <a:t>	</a:t>
            </a:r>
            <a:r>
              <a:rPr lang="en-US" sz="2000" dirty="0" err="1"/>
              <a:t>karoti</a:t>
            </a:r>
            <a:r>
              <a:rPr lang="en-US" sz="2000" dirty="0"/>
              <a:t> ‘</a:t>
            </a:r>
            <a:r>
              <a:rPr lang="en-US" sz="2000" dirty="0" err="1"/>
              <a:t>làm</a:t>
            </a:r>
            <a:r>
              <a:rPr lang="en-US" sz="2000" dirty="0"/>
              <a:t>’				</a:t>
            </a:r>
            <a:r>
              <a:rPr lang="en-US" sz="2000" dirty="0" err="1"/>
              <a:t>katvā</a:t>
            </a:r>
            <a:r>
              <a:rPr lang="en-US" sz="2000" dirty="0"/>
              <a:t>(</a:t>
            </a:r>
            <a:r>
              <a:rPr lang="en-US" sz="2000" dirty="0" err="1"/>
              <a:t>na</a:t>
            </a:r>
            <a:r>
              <a:rPr lang="en-US" sz="2000" dirty="0"/>
              <a:t>)</a:t>
            </a:r>
          </a:p>
          <a:p>
            <a:r>
              <a:rPr lang="en-US" sz="2000" dirty="0"/>
              <a:t>	</a:t>
            </a:r>
            <a:r>
              <a:rPr lang="en-US" sz="2000" dirty="0" err="1"/>
              <a:t>gacchati</a:t>
            </a:r>
            <a:r>
              <a:rPr lang="en-US" sz="2000" dirty="0"/>
              <a:t> ‘</a:t>
            </a:r>
            <a:r>
              <a:rPr lang="en-US" sz="2000" dirty="0" err="1"/>
              <a:t>đi</a:t>
            </a:r>
            <a:r>
              <a:rPr lang="en-US" sz="2000" dirty="0"/>
              <a:t>‘				</a:t>
            </a:r>
            <a:r>
              <a:rPr lang="en-US" sz="2000" dirty="0" err="1"/>
              <a:t>gantvā</a:t>
            </a:r>
            <a:r>
              <a:rPr lang="en-US" sz="2000" dirty="0"/>
              <a:t>(</a:t>
            </a:r>
            <a:r>
              <a:rPr lang="en-US" sz="2000" dirty="0" err="1"/>
              <a:t>na</a:t>
            </a:r>
            <a:r>
              <a:rPr lang="en-US" sz="2000" dirty="0"/>
              <a:t>)</a:t>
            </a:r>
          </a:p>
          <a:p>
            <a:r>
              <a:rPr lang="en-US" sz="2000" dirty="0"/>
              <a:t>	</a:t>
            </a:r>
            <a:r>
              <a:rPr lang="en-US" sz="2000" dirty="0" err="1"/>
              <a:t>suṇoti</a:t>
            </a:r>
            <a:r>
              <a:rPr lang="en-US" sz="2000" dirty="0"/>
              <a:t> / </a:t>
            </a:r>
            <a:r>
              <a:rPr lang="en-US" sz="2000" dirty="0" err="1"/>
              <a:t>suṇāti</a:t>
            </a:r>
            <a:r>
              <a:rPr lang="en-US" sz="2000" dirty="0"/>
              <a:t> ‘</a:t>
            </a:r>
            <a:r>
              <a:rPr lang="en-US" sz="2000" dirty="0" err="1"/>
              <a:t>nghe</a:t>
            </a:r>
            <a:r>
              <a:rPr lang="en-US" sz="2000" dirty="0"/>
              <a:t>’			</a:t>
            </a:r>
            <a:r>
              <a:rPr lang="en-US" sz="2000" dirty="0" err="1"/>
              <a:t>sutvā</a:t>
            </a:r>
            <a:r>
              <a:rPr lang="en-US" sz="2000" dirty="0"/>
              <a:t>(</a:t>
            </a:r>
            <a:r>
              <a:rPr lang="en-US" sz="2000" dirty="0" err="1"/>
              <a:t>na</a:t>
            </a:r>
            <a:r>
              <a:rPr lang="en-US" sz="2000" dirty="0"/>
              <a:t>)</a:t>
            </a:r>
          </a:p>
          <a:p>
            <a:r>
              <a:rPr lang="en-US" sz="2000" dirty="0"/>
              <a:t>	</a:t>
            </a:r>
            <a:r>
              <a:rPr lang="en-US" sz="2000" dirty="0" err="1"/>
              <a:t>pivati</a:t>
            </a:r>
            <a:r>
              <a:rPr lang="en-US" sz="2000" dirty="0"/>
              <a:t> ‘</a:t>
            </a:r>
            <a:r>
              <a:rPr lang="en-US" sz="2000" dirty="0" err="1"/>
              <a:t>uống</a:t>
            </a:r>
            <a:r>
              <a:rPr lang="en-US" sz="2000" dirty="0"/>
              <a:t>’				</a:t>
            </a:r>
            <a:r>
              <a:rPr lang="en-US" sz="2000" dirty="0" err="1"/>
              <a:t>pitvā</a:t>
            </a:r>
            <a:r>
              <a:rPr lang="en-US" sz="2000" dirty="0"/>
              <a:t>(</a:t>
            </a:r>
            <a:r>
              <a:rPr lang="en-US" sz="2000" dirty="0" err="1"/>
              <a:t>na</a:t>
            </a:r>
            <a:r>
              <a:rPr lang="en-US" sz="2000" dirty="0"/>
              <a:t>)</a:t>
            </a:r>
          </a:p>
          <a:p>
            <a:r>
              <a:rPr lang="en-US" sz="2000" dirty="0"/>
              <a:t>	</a:t>
            </a:r>
            <a:r>
              <a:rPr lang="en-US" sz="2000" dirty="0" err="1"/>
              <a:t>passati</a:t>
            </a:r>
            <a:r>
              <a:rPr lang="en-US" sz="2000" dirty="0"/>
              <a:t> ‘</a:t>
            </a:r>
            <a:r>
              <a:rPr lang="en-US" sz="2000" dirty="0" err="1"/>
              <a:t>nhìn</a:t>
            </a:r>
            <a:r>
              <a:rPr lang="en-US" sz="2000" dirty="0"/>
              <a:t>’				</a:t>
            </a:r>
            <a:r>
              <a:rPr lang="en-US" sz="2000" dirty="0" err="1"/>
              <a:t>disvā</a:t>
            </a:r>
            <a:r>
              <a:rPr lang="en-US" sz="2000" dirty="0"/>
              <a:t>(</a:t>
            </a:r>
            <a:r>
              <a:rPr lang="en-US" sz="2000" dirty="0" err="1"/>
              <a:t>na</a:t>
            </a:r>
            <a:r>
              <a:rPr lang="en-US" sz="2000" dirty="0"/>
              <a:t>)</a:t>
            </a:r>
          </a:p>
          <a:p>
            <a:r>
              <a:rPr lang="en-US" sz="2000" dirty="0"/>
              <a:t>	</a:t>
            </a:r>
            <a:r>
              <a:rPr lang="en-US" sz="2000" dirty="0" err="1"/>
              <a:t>deti</a:t>
            </a:r>
            <a:r>
              <a:rPr lang="en-US" sz="2000" dirty="0"/>
              <a:t> / </a:t>
            </a:r>
            <a:r>
              <a:rPr lang="en-US" sz="2000" dirty="0" err="1"/>
              <a:t>dadāti</a:t>
            </a:r>
            <a:r>
              <a:rPr lang="en-US" sz="2000" dirty="0"/>
              <a:t> ‘</a:t>
            </a:r>
            <a:r>
              <a:rPr lang="en-US" sz="2000" dirty="0" err="1"/>
              <a:t>cho</a:t>
            </a:r>
            <a:r>
              <a:rPr lang="en-US" sz="2000" dirty="0"/>
              <a:t>’				</a:t>
            </a:r>
            <a:r>
              <a:rPr lang="en-US" sz="2000" dirty="0" err="1"/>
              <a:t>datvā</a:t>
            </a:r>
            <a:r>
              <a:rPr lang="en-US" sz="2000" dirty="0"/>
              <a:t>(</a:t>
            </a:r>
            <a:r>
              <a:rPr lang="en-US" sz="2000" dirty="0" err="1"/>
              <a:t>na</a:t>
            </a:r>
            <a:r>
              <a:rPr lang="en-US" sz="2000" dirty="0"/>
              <a:t>)</a:t>
            </a:r>
          </a:p>
          <a:p>
            <a:r>
              <a:rPr lang="en-US" sz="2000" dirty="0"/>
              <a:t>	</a:t>
            </a:r>
            <a:r>
              <a:rPr lang="en-US" sz="2000" dirty="0" err="1"/>
              <a:t>jānāti</a:t>
            </a:r>
            <a:r>
              <a:rPr lang="en-US" sz="2000" dirty="0"/>
              <a:t> ‘</a:t>
            </a:r>
            <a:r>
              <a:rPr lang="en-US" sz="2000" dirty="0" err="1"/>
              <a:t>biết</a:t>
            </a:r>
            <a:r>
              <a:rPr lang="en-US" sz="2000" dirty="0"/>
              <a:t>’				</a:t>
            </a:r>
            <a:r>
              <a:rPr lang="en-US" sz="2000" dirty="0" err="1"/>
              <a:t>ñatvā</a:t>
            </a:r>
            <a:r>
              <a:rPr lang="en-US" sz="2000" dirty="0"/>
              <a:t>(</a:t>
            </a:r>
            <a:r>
              <a:rPr lang="en-US" sz="2000" dirty="0" err="1"/>
              <a:t>na</a:t>
            </a:r>
            <a:r>
              <a:rPr lang="en-US" sz="2000" dirty="0"/>
              <a:t>) / </a:t>
            </a:r>
            <a:r>
              <a:rPr lang="en-US" sz="2000" dirty="0" err="1"/>
              <a:t>jānitvā</a:t>
            </a:r>
            <a:r>
              <a:rPr lang="en-US" sz="2000" dirty="0"/>
              <a:t>(</a:t>
            </a:r>
            <a:r>
              <a:rPr lang="en-US" sz="2000" dirty="0" err="1"/>
              <a:t>na</a:t>
            </a:r>
            <a:r>
              <a:rPr lang="en-US" sz="2000" dirty="0"/>
              <a:t>)</a:t>
            </a:r>
          </a:p>
          <a:p>
            <a:r>
              <a:rPr lang="en-US" sz="2000" dirty="0"/>
              <a:t>	</a:t>
            </a:r>
            <a:r>
              <a:rPr lang="en-US" sz="2000" dirty="0" err="1"/>
              <a:t>labhati</a:t>
            </a:r>
            <a:r>
              <a:rPr lang="en-US" sz="2000" dirty="0"/>
              <a:t> ‘</a:t>
            </a:r>
            <a:r>
              <a:rPr lang="en-US" sz="2000" dirty="0" err="1"/>
              <a:t>lấy</a:t>
            </a:r>
            <a:r>
              <a:rPr lang="en-US" sz="2000" dirty="0"/>
              <a:t>’				</a:t>
            </a:r>
            <a:r>
              <a:rPr lang="en-US" sz="2000" dirty="0" err="1"/>
              <a:t>laddhā</a:t>
            </a:r>
            <a:r>
              <a:rPr lang="en-US" sz="2000" dirty="0"/>
              <a:t>(</a:t>
            </a:r>
            <a:r>
              <a:rPr lang="en-US" sz="2000" dirty="0" err="1"/>
              <a:t>na</a:t>
            </a:r>
            <a:r>
              <a:rPr lang="en-US" sz="2000" dirty="0"/>
              <a:t>)</a:t>
            </a:r>
          </a:p>
          <a:p>
            <a:endParaRPr lang="en-US" sz="3200" baseline="-25000" dirty="0"/>
          </a:p>
          <a:p>
            <a:pPr>
              <a:lnSpc>
                <a:spcPct val="150000"/>
              </a:lnSpc>
            </a:pPr>
            <a:r>
              <a:rPr lang="en-US" sz="2400" b="1" baseline="-25000" dirty="0">
                <a:solidFill>
                  <a:srgbClr val="471200"/>
                </a:solidFill>
                <a:highlight>
                  <a:srgbClr val="FBC25D"/>
                </a:highlight>
              </a:rPr>
              <a:t>	</a:t>
            </a:r>
            <a:endParaRPr lang="en-US" sz="2400" baseline="-25000" dirty="0"/>
          </a:p>
        </p:txBody>
      </p:sp>
    </p:spTree>
    <p:extLst>
      <p:ext uri="{BB962C8B-B14F-4D97-AF65-F5344CB8AC3E}">
        <p14:creationId xmlns:p14="http://schemas.microsoft.com/office/powerpoint/2010/main" val="17075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DC8F3-9113-4751-957F-B2836193B7E6}"/>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sz="3600" dirty="0">
                <a:solidFill>
                  <a:srgbClr val="FBC25D"/>
                </a:solidFill>
              </a:rPr>
              <a:t>5.	3. ĐỘNG TỪ BẤT BIẾN</a:t>
            </a:r>
          </a:p>
        </p:txBody>
      </p:sp>
      <p:pic>
        <p:nvPicPr>
          <p:cNvPr id="14" name="Picture 13" descr="A close up of a tree&#10;&#10;Description automatically generated">
            <a:extLst>
              <a:ext uri="{FF2B5EF4-FFF2-40B4-BE49-F238E27FC236}">
                <a16:creationId xmlns:a16="http://schemas.microsoft.com/office/drawing/2014/main" id="{3AB6AA65-119E-4933-9637-E32E9B958E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8100000">
            <a:off x="1625621" y="-21201"/>
            <a:ext cx="1398082" cy="1864108"/>
          </a:xfrm>
          <a:prstGeom prst="rect">
            <a:avLst/>
          </a:prstGeom>
        </p:spPr>
      </p:pic>
      <p:pic>
        <p:nvPicPr>
          <p:cNvPr id="15" name="Picture 14" descr="A close up of a rug&#10;&#10;Description automatically generated">
            <a:extLst>
              <a:ext uri="{FF2B5EF4-FFF2-40B4-BE49-F238E27FC236}">
                <a16:creationId xmlns:a16="http://schemas.microsoft.com/office/drawing/2014/main" id="{E9918CE1-8FB3-4405-BA65-8483C2E527FC}"/>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70855" r="1132" b="62988"/>
          <a:stretch/>
        </p:blipFill>
        <p:spPr>
          <a:xfrm>
            <a:off x="11355108" y="0"/>
            <a:ext cx="501531" cy="1179289"/>
          </a:xfrm>
          <a:prstGeom prst="rect">
            <a:avLst/>
          </a:prstGeom>
        </p:spPr>
      </p:pic>
      <p:sp>
        <p:nvSpPr>
          <p:cNvPr id="6" name="Content Placeholder 5">
            <a:extLst>
              <a:ext uri="{FF2B5EF4-FFF2-40B4-BE49-F238E27FC236}">
                <a16:creationId xmlns:a16="http://schemas.microsoft.com/office/drawing/2014/main" id="{F9875D25-2FC4-47A7-B4BF-859086B55D7F}"/>
              </a:ext>
            </a:extLst>
          </p:cNvPr>
          <p:cNvSpPr>
            <a:spLocks noGrp="1"/>
          </p:cNvSpPr>
          <p:nvPr>
            <p:ph idx="1"/>
          </p:nvPr>
        </p:nvSpPr>
        <p:spPr>
          <a:xfrm>
            <a:off x="2181335" y="787409"/>
            <a:ext cx="9782065" cy="5569857"/>
          </a:xfrm>
        </p:spPr>
        <p:txBody>
          <a:bodyPr>
            <a:noAutofit/>
          </a:bodyPr>
          <a:lstStyle/>
          <a:p>
            <a:pPr algn="just"/>
            <a:r>
              <a:rPr lang="en-US" b="1" dirty="0" err="1"/>
              <a:t>Động</a:t>
            </a:r>
            <a:r>
              <a:rPr lang="en-US" b="1" dirty="0"/>
              <a:t> </a:t>
            </a:r>
            <a:r>
              <a:rPr lang="en-US" b="1" dirty="0" err="1"/>
              <a:t>từ</a:t>
            </a:r>
            <a:r>
              <a:rPr lang="en-US" b="1" dirty="0"/>
              <a:t> </a:t>
            </a:r>
            <a:r>
              <a:rPr lang="en-US" b="1" dirty="0" err="1"/>
              <a:t>bất</a:t>
            </a:r>
            <a:r>
              <a:rPr lang="en-US" b="1" dirty="0"/>
              <a:t> </a:t>
            </a:r>
            <a:r>
              <a:rPr lang="en-US" b="1" dirty="0" err="1"/>
              <a:t>biến</a:t>
            </a:r>
            <a:r>
              <a:rPr lang="en-US" b="1" dirty="0"/>
              <a:t> –</a:t>
            </a:r>
            <a:r>
              <a:rPr lang="en-US" b="1" dirty="0" err="1"/>
              <a:t>ya</a:t>
            </a:r>
            <a:r>
              <a:rPr lang="en-US" dirty="0"/>
              <a:t>: </a:t>
            </a:r>
            <a:r>
              <a:rPr lang="en-US" dirty="0" err="1"/>
              <a:t>một</a:t>
            </a:r>
            <a:r>
              <a:rPr lang="en-US" dirty="0"/>
              <a:t> </a:t>
            </a:r>
            <a:r>
              <a:rPr lang="en-US" dirty="0" err="1"/>
              <a:t>số</a:t>
            </a:r>
            <a:r>
              <a:rPr lang="en-US" dirty="0"/>
              <a:t> </a:t>
            </a:r>
            <a:r>
              <a:rPr lang="en-US" dirty="0" err="1"/>
              <a:t>động</a:t>
            </a:r>
            <a:r>
              <a:rPr lang="en-US" dirty="0"/>
              <a:t> </a:t>
            </a:r>
            <a:r>
              <a:rPr lang="en-US" dirty="0" err="1"/>
              <a:t>từ</a:t>
            </a:r>
            <a:r>
              <a:rPr lang="en-US" dirty="0"/>
              <a:t> </a:t>
            </a:r>
            <a:r>
              <a:rPr lang="en-US" dirty="0" err="1"/>
              <a:t>bất</a:t>
            </a:r>
            <a:r>
              <a:rPr lang="en-US" dirty="0"/>
              <a:t> </a:t>
            </a:r>
            <a:r>
              <a:rPr lang="en-US" dirty="0" err="1"/>
              <a:t>biến</a:t>
            </a:r>
            <a:r>
              <a:rPr lang="en-US" dirty="0"/>
              <a:t> </a:t>
            </a:r>
            <a:r>
              <a:rPr lang="en-US" dirty="0" err="1"/>
              <a:t>được</a:t>
            </a:r>
            <a:r>
              <a:rPr lang="en-US" dirty="0"/>
              <a:t> </a:t>
            </a:r>
            <a:r>
              <a:rPr lang="en-US" dirty="0" err="1"/>
              <a:t>hình</a:t>
            </a:r>
            <a:r>
              <a:rPr lang="en-US" dirty="0"/>
              <a:t> </a:t>
            </a:r>
            <a:r>
              <a:rPr lang="en-US" dirty="0" err="1"/>
              <a:t>thành</a:t>
            </a:r>
            <a:r>
              <a:rPr lang="en-US" dirty="0"/>
              <a:t> </a:t>
            </a:r>
            <a:r>
              <a:rPr lang="en-US" dirty="0" err="1"/>
              <a:t>bằng</a:t>
            </a:r>
            <a:r>
              <a:rPr lang="en-US" dirty="0"/>
              <a:t> </a:t>
            </a:r>
            <a:r>
              <a:rPr lang="en-US" dirty="0" err="1"/>
              <a:t>cách</a:t>
            </a:r>
            <a:r>
              <a:rPr lang="en-US" dirty="0"/>
              <a:t> </a:t>
            </a:r>
            <a:r>
              <a:rPr lang="en-US" dirty="0" err="1"/>
              <a:t>thêm</a:t>
            </a:r>
            <a:r>
              <a:rPr lang="en-US" dirty="0"/>
              <a:t> </a:t>
            </a:r>
            <a:r>
              <a:rPr lang="en-US" dirty="0" err="1"/>
              <a:t>hậu</a:t>
            </a:r>
            <a:r>
              <a:rPr lang="en-US" dirty="0"/>
              <a:t> </a:t>
            </a:r>
            <a:r>
              <a:rPr lang="en-US" dirty="0" err="1"/>
              <a:t>tố</a:t>
            </a:r>
            <a:r>
              <a:rPr lang="en-US" dirty="0"/>
              <a:t> -</a:t>
            </a:r>
            <a:r>
              <a:rPr lang="en-US" dirty="0" err="1"/>
              <a:t>ya</a:t>
            </a:r>
            <a:r>
              <a:rPr lang="en-US" dirty="0"/>
              <a:t>. </a:t>
            </a:r>
            <a:r>
              <a:rPr lang="en-US" dirty="0" err="1"/>
              <a:t>Dạng</a:t>
            </a:r>
            <a:r>
              <a:rPr lang="en-US" dirty="0"/>
              <a:t> </a:t>
            </a:r>
            <a:r>
              <a:rPr lang="en-US" dirty="0" err="1"/>
              <a:t>này</a:t>
            </a:r>
            <a:r>
              <a:rPr lang="en-US" dirty="0"/>
              <a:t> </a:t>
            </a:r>
            <a:r>
              <a:rPr lang="en-US" dirty="0" err="1"/>
              <a:t>đặc</a:t>
            </a:r>
            <a:r>
              <a:rPr lang="en-US" dirty="0"/>
              <a:t> </a:t>
            </a:r>
            <a:r>
              <a:rPr lang="en-US" dirty="0" err="1"/>
              <a:t>biệt</a:t>
            </a:r>
            <a:r>
              <a:rPr lang="en-US" dirty="0"/>
              <a:t> </a:t>
            </a:r>
            <a:r>
              <a:rPr lang="en-US" dirty="0" err="1"/>
              <a:t>phổ</a:t>
            </a:r>
            <a:r>
              <a:rPr lang="en-US" dirty="0"/>
              <a:t> </a:t>
            </a:r>
            <a:r>
              <a:rPr lang="en-US" dirty="0" err="1"/>
              <a:t>biến</a:t>
            </a:r>
            <a:r>
              <a:rPr lang="en-US" dirty="0"/>
              <a:t> </a:t>
            </a:r>
            <a:r>
              <a:rPr lang="en-US" dirty="0" err="1"/>
              <a:t>đối</a:t>
            </a:r>
            <a:r>
              <a:rPr lang="en-US" dirty="0"/>
              <a:t> </a:t>
            </a:r>
            <a:r>
              <a:rPr lang="en-US" dirty="0" err="1"/>
              <a:t>với</a:t>
            </a:r>
            <a:r>
              <a:rPr lang="en-US" dirty="0"/>
              <a:t> </a:t>
            </a:r>
            <a:r>
              <a:rPr lang="en-US" dirty="0" err="1"/>
              <a:t>những</a:t>
            </a:r>
            <a:r>
              <a:rPr lang="en-US" dirty="0"/>
              <a:t> </a:t>
            </a:r>
            <a:r>
              <a:rPr lang="en-US" dirty="0" err="1"/>
              <a:t>động</a:t>
            </a:r>
            <a:r>
              <a:rPr lang="en-US" dirty="0"/>
              <a:t> </a:t>
            </a:r>
            <a:r>
              <a:rPr lang="en-US" dirty="0" err="1"/>
              <a:t>từ</a:t>
            </a:r>
            <a:r>
              <a:rPr lang="en-US" dirty="0"/>
              <a:t> </a:t>
            </a:r>
            <a:r>
              <a:rPr lang="en-US" dirty="0" err="1"/>
              <a:t>có</a:t>
            </a:r>
            <a:r>
              <a:rPr lang="en-US" dirty="0"/>
              <a:t> </a:t>
            </a:r>
            <a:r>
              <a:rPr lang="en-US" dirty="0" err="1"/>
              <a:t>tiền</a:t>
            </a:r>
            <a:r>
              <a:rPr lang="en-US" dirty="0"/>
              <a:t> </a:t>
            </a:r>
            <a:r>
              <a:rPr lang="en-US" dirty="0" err="1"/>
              <a:t>tố</a:t>
            </a:r>
            <a:r>
              <a:rPr lang="en-US" dirty="0"/>
              <a:t> hay </a:t>
            </a:r>
            <a:r>
              <a:rPr lang="en-US" dirty="0" err="1"/>
              <a:t>căn</a:t>
            </a:r>
            <a:r>
              <a:rPr lang="en-US" dirty="0"/>
              <a:t> </a:t>
            </a:r>
            <a:r>
              <a:rPr lang="en-US" dirty="0" err="1"/>
              <a:t>động</a:t>
            </a:r>
            <a:r>
              <a:rPr lang="en-US" dirty="0"/>
              <a:t> </a:t>
            </a:r>
            <a:r>
              <a:rPr lang="en-US" dirty="0" err="1"/>
              <a:t>từ</a:t>
            </a:r>
            <a:r>
              <a:rPr lang="en-US" dirty="0"/>
              <a:t> </a:t>
            </a:r>
            <a:r>
              <a:rPr lang="en-US" dirty="0" err="1"/>
              <a:t>ấy</a:t>
            </a:r>
            <a:r>
              <a:rPr lang="en-US" dirty="0"/>
              <a:t> </a:t>
            </a:r>
            <a:r>
              <a:rPr lang="en-US" dirty="0" err="1"/>
              <a:t>có</a:t>
            </a:r>
            <a:r>
              <a:rPr lang="en-US" dirty="0"/>
              <a:t> </a:t>
            </a:r>
            <a:r>
              <a:rPr lang="en-US" dirty="0" err="1"/>
              <a:t>tiền</a:t>
            </a:r>
            <a:r>
              <a:rPr lang="en-US" dirty="0"/>
              <a:t> </a:t>
            </a:r>
            <a:r>
              <a:rPr lang="en-US" dirty="0" err="1"/>
              <a:t>tố</a:t>
            </a:r>
            <a:r>
              <a:rPr lang="en-US" dirty="0"/>
              <a:t>. </a:t>
            </a:r>
            <a:r>
              <a:rPr lang="en-US" dirty="0" err="1"/>
              <a:t>Động</a:t>
            </a:r>
            <a:r>
              <a:rPr lang="en-US" dirty="0"/>
              <a:t> </a:t>
            </a:r>
            <a:r>
              <a:rPr lang="en-US" dirty="0" err="1"/>
              <a:t>từ</a:t>
            </a:r>
            <a:r>
              <a:rPr lang="en-US" dirty="0"/>
              <a:t> </a:t>
            </a:r>
            <a:r>
              <a:rPr lang="en-US" dirty="0" err="1"/>
              <a:t>bất</a:t>
            </a:r>
            <a:r>
              <a:rPr lang="en-US" dirty="0"/>
              <a:t> </a:t>
            </a:r>
            <a:r>
              <a:rPr lang="en-US" dirty="0" err="1"/>
              <a:t>biến</a:t>
            </a:r>
            <a:r>
              <a:rPr lang="en-US" dirty="0"/>
              <a:t> </a:t>
            </a:r>
            <a:r>
              <a:rPr lang="en-US" dirty="0" err="1"/>
              <a:t>pariyādāya</a:t>
            </a:r>
            <a:r>
              <a:rPr lang="en-US" dirty="0"/>
              <a:t> ‘</a:t>
            </a:r>
            <a:r>
              <a:rPr lang="en-US" dirty="0" err="1"/>
              <a:t>sau</a:t>
            </a:r>
            <a:r>
              <a:rPr lang="en-US" dirty="0"/>
              <a:t> </a:t>
            </a:r>
            <a:r>
              <a:rPr lang="en-US" dirty="0" err="1"/>
              <a:t>khi</a:t>
            </a:r>
            <a:r>
              <a:rPr lang="en-US" dirty="0"/>
              <a:t> </a:t>
            </a:r>
            <a:r>
              <a:rPr lang="en-US" dirty="0" err="1"/>
              <a:t>nắm</a:t>
            </a:r>
            <a:r>
              <a:rPr lang="en-US" dirty="0"/>
              <a:t> </a:t>
            </a:r>
            <a:r>
              <a:rPr lang="en-US" dirty="0" err="1"/>
              <a:t>bắt</a:t>
            </a:r>
            <a:r>
              <a:rPr lang="en-US" dirty="0"/>
              <a:t> (</a:t>
            </a:r>
            <a:r>
              <a:rPr lang="en-US" dirty="0" err="1"/>
              <a:t>hoàn</a:t>
            </a:r>
            <a:r>
              <a:rPr lang="en-US" dirty="0"/>
              <a:t> </a:t>
            </a:r>
            <a:r>
              <a:rPr lang="en-US" dirty="0" err="1"/>
              <a:t>toàn</a:t>
            </a:r>
            <a:r>
              <a:rPr lang="en-US" dirty="0"/>
              <a:t>)’ </a:t>
            </a:r>
            <a:r>
              <a:rPr lang="en-US" dirty="0" err="1"/>
              <a:t>xuất</a:t>
            </a:r>
            <a:r>
              <a:rPr lang="en-US" dirty="0"/>
              <a:t> </a:t>
            </a:r>
            <a:r>
              <a:rPr lang="en-US" dirty="0" err="1"/>
              <a:t>hiện</a:t>
            </a:r>
            <a:r>
              <a:rPr lang="en-US" dirty="0"/>
              <a:t> </a:t>
            </a:r>
            <a:r>
              <a:rPr lang="en-US" dirty="0" err="1"/>
              <a:t>trong</a:t>
            </a:r>
            <a:r>
              <a:rPr lang="en-US" dirty="0"/>
              <a:t> </a:t>
            </a:r>
            <a:r>
              <a:rPr lang="en-US" dirty="0" err="1"/>
              <a:t>bài</a:t>
            </a:r>
            <a:r>
              <a:rPr lang="en-US" dirty="0"/>
              <a:t> </a:t>
            </a:r>
            <a:r>
              <a:rPr lang="en-US" dirty="0" err="1"/>
              <a:t>đọc</a:t>
            </a:r>
            <a:r>
              <a:rPr lang="en-US" dirty="0"/>
              <a:t> </a:t>
            </a:r>
            <a:r>
              <a:rPr lang="en-US" dirty="0" err="1"/>
              <a:t>thêm</a:t>
            </a:r>
            <a:r>
              <a:rPr lang="en-US" dirty="0"/>
              <a:t> </a:t>
            </a:r>
            <a:r>
              <a:rPr lang="en-US" dirty="0" err="1"/>
              <a:t>của</a:t>
            </a:r>
            <a:r>
              <a:rPr lang="en-US" dirty="0"/>
              <a:t> </a:t>
            </a:r>
            <a:r>
              <a:rPr lang="en-US" dirty="0" err="1"/>
              <a:t>bài</a:t>
            </a:r>
            <a:r>
              <a:rPr lang="en-US" dirty="0"/>
              <a:t> 1 </a:t>
            </a:r>
            <a:r>
              <a:rPr lang="en-US" dirty="0" err="1"/>
              <a:t>là</a:t>
            </a:r>
            <a:r>
              <a:rPr lang="en-US" dirty="0"/>
              <a:t> </a:t>
            </a:r>
            <a:r>
              <a:rPr lang="en-US" dirty="0" err="1"/>
              <a:t>một</a:t>
            </a:r>
            <a:r>
              <a:rPr lang="en-US" dirty="0"/>
              <a:t> </a:t>
            </a:r>
            <a:r>
              <a:rPr lang="en-US" dirty="0" err="1"/>
              <a:t>ví</a:t>
            </a:r>
            <a:r>
              <a:rPr lang="en-US" dirty="0"/>
              <a:t> </a:t>
            </a:r>
            <a:r>
              <a:rPr lang="en-US" dirty="0" err="1"/>
              <a:t>dụ</a:t>
            </a:r>
            <a:r>
              <a:rPr lang="en-US" dirty="0"/>
              <a:t> </a:t>
            </a:r>
            <a:r>
              <a:rPr lang="en-US" dirty="0" err="1"/>
              <a:t>thuộc</a:t>
            </a:r>
            <a:r>
              <a:rPr lang="en-US" dirty="0"/>
              <a:t> </a:t>
            </a:r>
            <a:r>
              <a:rPr lang="en-US" dirty="0" err="1"/>
              <a:t>dạng</a:t>
            </a:r>
            <a:r>
              <a:rPr lang="en-US" dirty="0"/>
              <a:t> </a:t>
            </a:r>
            <a:r>
              <a:rPr lang="en-US" dirty="0" err="1"/>
              <a:t>này</a:t>
            </a:r>
            <a:r>
              <a:rPr lang="en-US" dirty="0"/>
              <a:t>, </a:t>
            </a:r>
            <a:r>
              <a:rPr lang="en-US" dirty="0" err="1"/>
              <a:t>bởi</a:t>
            </a:r>
            <a:r>
              <a:rPr lang="en-US" dirty="0"/>
              <a:t> </a:t>
            </a:r>
            <a:r>
              <a:rPr lang="en-US" dirty="0" err="1"/>
              <a:t>vì</a:t>
            </a:r>
            <a:r>
              <a:rPr lang="en-US" dirty="0"/>
              <a:t> </a:t>
            </a:r>
            <a:r>
              <a:rPr lang="en-US" dirty="0" err="1"/>
              <a:t>nó</a:t>
            </a:r>
            <a:r>
              <a:rPr lang="en-US" dirty="0"/>
              <a:t> </a:t>
            </a:r>
            <a:r>
              <a:rPr lang="en-US" dirty="0" err="1"/>
              <a:t>bắt</a:t>
            </a:r>
            <a:r>
              <a:rPr lang="en-US" dirty="0"/>
              <a:t> </a:t>
            </a:r>
            <a:r>
              <a:rPr lang="en-US" dirty="0" err="1"/>
              <a:t>nguồn</a:t>
            </a:r>
            <a:r>
              <a:rPr lang="en-US" dirty="0"/>
              <a:t> </a:t>
            </a:r>
            <a:r>
              <a:rPr lang="en-US" dirty="0" err="1"/>
              <a:t>từ</a:t>
            </a:r>
            <a:r>
              <a:rPr lang="en-US" dirty="0"/>
              <a:t> </a:t>
            </a:r>
            <a:r>
              <a:rPr lang="en-US" dirty="0" err="1"/>
              <a:t>động</a:t>
            </a:r>
            <a:r>
              <a:rPr lang="en-US" dirty="0"/>
              <a:t> </a:t>
            </a:r>
            <a:r>
              <a:rPr lang="en-US" dirty="0" err="1"/>
              <a:t>từ</a:t>
            </a:r>
            <a:r>
              <a:rPr lang="en-US" dirty="0"/>
              <a:t> </a:t>
            </a:r>
            <a:r>
              <a:rPr lang="en-US" dirty="0" err="1"/>
              <a:t>pariyādāti</a:t>
            </a:r>
            <a:r>
              <a:rPr lang="en-US" dirty="0"/>
              <a:t> ‘</a:t>
            </a:r>
            <a:r>
              <a:rPr lang="en-US" dirty="0" err="1"/>
              <a:t>lấy</a:t>
            </a:r>
            <a:r>
              <a:rPr lang="en-US" dirty="0"/>
              <a:t>, </a:t>
            </a:r>
            <a:r>
              <a:rPr lang="en-US" dirty="0" err="1"/>
              <a:t>nắm</a:t>
            </a:r>
            <a:r>
              <a:rPr lang="en-US" dirty="0"/>
              <a:t> </a:t>
            </a:r>
            <a:r>
              <a:rPr lang="en-US" dirty="0" err="1"/>
              <a:t>lấy</a:t>
            </a:r>
            <a:r>
              <a:rPr lang="en-US" dirty="0"/>
              <a:t>’ </a:t>
            </a:r>
          </a:p>
          <a:p>
            <a:endParaRPr lang="en-US" dirty="0"/>
          </a:p>
          <a:p>
            <a:pPr algn="ctr"/>
            <a:r>
              <a:rPr lang="en-US" b="1" dirty="0">
                <a:solidFill>
                  <a:srgbClr val="FBC25D"/>
                </a:solidFill>
                <a:highlight>
                  <a:srgbClr val="FBC25D"/>
                </a:highlight>
              </a:rPr>
              <a:t>(&lt;</a:t>
            </a:r>
            <a:r>
              <a:rPr lang="en-US" b="1" dirty="0" err="1">
                <a:solidFill>
                  <a:srgbClr val="471200"/>
                </a:solidFill>
                <a:highlight>
                  <a:srgbClr val="FBC25D"/>
                </a:highlight>
              </a:rPr>
              <a:t>pari</a:t>
            </a:r>
            <a:r>
              <a:rPr lang="en-US" b="1" dirty="0">
                <a:solidFill>
                  <a:srgbClr val="471200"/>
                </a:solidFill>
                <a:highlight>
                  <a:srgbClr val="FBC25D"/>
                </a:highlight>
              </a:rPr>
              <a:t> + ā + </a:t>
            </a:r>
            <a:r>
              <a:rPr lang="en-US" b="1" dirty="0" err="1">
                <a:solidFill>
                  <a:srgbClr val="471200"/>
                </a:solidFill>
                <a:highlight>
                  <a:srgbClr val="FBC25D"/>
                </a:highlight>
              </a:rPr>
              <a:t>căn</a:t>
            </a:r>
            <a:r>
              <a:rPr lang="en-US" b="1" dirty="0">
                <a:solidFill>
                  <a:srgbClr val="471200"/>
                </a:solidFill>
                <a:highlight>
                  <a:srgbClr val="FBC25D"/>
                </a:highlight>
              </a:rPr>
              <a:t> </a:t>
            </a:r>
            <a:r>
              <a:rPr lang="en-US" b="1" dirty="0" err="1">
                <a:solidFill>
                  <a:srgbClr val="471200"/>
                </a:solidFill>
                <a:highlight>
                  <a:srgbClr val="FBC25D"/>
                </a:highlight>
              </a:rPr>
              <a:t>động</a:t>
            </a:r>
            <a:r>
              <a:rPr lang="en-US" b="1" dirty="0">
                <a:solidFill>
                  <a:srgbClr val="471200"/>
                </a:solidFill>
                <a:highlight>
                  <a:srgbClr val="FBC25D"/>
                </a:highlight>
              </a:rPr>
              <a:t> </a:t>
            </a:r>
            <a:r>
              <a:rPr lang="en-US" b="1" dirty="0" err="1">
                <a:solidFill>
                  <a:srgbClr val="471200"/>
                </a:solidFill>
                <a:highlight>
                  <a:srgbClr val="FBC25D"/>
                </a:highlight>
              </a:rPr>
              <a:t>từ</a:t>
            </a:r>
            <a:r>
              <a:rPr lang="en-US" b="1" dirty="0">
                <a:solidFill>
                  <a:srgbClr val="471200"/>
                </a:solidFill>
                <a:highlight>
                  <a:srgbClr val="FBC25D"/>
                </a:highlight>
              </a:rPr>
              <a:t> [</a:t>
            </a:r>
            <a:r>
              <a:rPr lang="en-US" b="1" dirty="0" err="1">
                <a:solidFill>
                  <a:srgbClr val="471200"/>
                </a:solidFill>
                <a:highlight>
                  <a:srgbClr val="FBC25D"/>
                </a:highlight>
              </a:rPr>
              <a:t>dā</a:t>
            </a:r>
            <a:r>
              <a:rPr lang="en-US" b="1" dirty="0">
                <a:solidFill>
                  <a:srgbClr val="471200"/>
                </a:solidFill>
                <a:highlight>
                  <a:srgbClr val="FBC25D"/>
                </a:highlight>
              </a:rPr>
              <a:t>]</a:t>
            </a:r>
            <a:r>
              <a:rPr lang="en-US" b="1" dirty="0">
                <a:solidFill>
                  <a:srgbClr val="FBC25D"/>
                </a:solidFill>
                <a:highlight>
                  <a:srgbClr val="FBC25D"/>
                </a:highlight>
              </a:rPr>
              <a:t>)-</a:t>
            </a:r>
          </a:p>
        </p:txBody>
      </p:sp>
    </p:spTree>
    <p:extLst>
      <p:ext uri="{BB962C8B-B14F-4D97-AF65-F5344CB8AC3E}">
        <p14:creationId xmlns:p14="http://schemas.microsoft.com/office/powerpoint/2010/main" val="84596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75F5-B217-48CA-A108-DA807133B774}"/>
              </a:ext>
            </a:extLst>
          </p:cNvPr>
          <p:cNvSpPr>
            <a:spLocks noGrp="1"/>
          </p:cNvSpPr>
          <p:nvPr>
            <p:ph type="title"/>
          </p:nvPr>
        </p:nvSpPr>
        <p:spPr>
          <a:solidFill>
            <a:srgbClr val="471200"/>
          </a:solidFill>
          <a:ln w="57150">
            <a:solidFill>
              <a:srgbClr val="FBC25D"/>
            </a:solidFill>
          </a:ln>
        </p:spPr>
        <p:txBody>
          <a:bodyPr vert="horz" lIns="91440" tIns="45720" rIns="91440" bIns="45720" rtlCol="0" anchor="ctr">
            <a:normAutofit/>
          </a:bodyPr>
          <a:lstStyle/>
          <a:p>
            <a:r>
              <a:rPr lang="en-US" dirty="0">
                <a:solidFill>
                  <a:srgbClr val="FBC25D"/>
                </a:solidFill>
              </a:rPr>
              <a:t>5.	3. ĐỘNG TỪ BẤT BIẾN</a:t>
            </a:r>
          </a:p>
        </p:txBody>
      </p:sp>
      <p:pic>
        <p:nvPicPr>
          <p:cNvPr id="4" name="Picture 3" descr="A close up of a tree&#10;&#10;Description automatically generated">
            <a:extLst>
              <a:ext uri="{FF2B5EF4-FFF2-40B4-BE49-F238E27FC236}">
                <a16:creationId xmlns:a16="http://schemas.microsoft.com/office/drawing/2014/main" id="{C7C5947B-ED0F-4FB0-9AF2-EBE0BDA70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100000">
            <a:off x="309720" y="324953"/>
            <a:ext cx="1571493" cy="2095324"/>
          </a:xfrm>
          <a:prstGeom prst="rect">
            <a:avLst/>
          </a:prstGeom>
        </p:spPr>
      </p:pic>
      <p:pic>
        <p:nvPicPr>
          <p:cNvPr id="5" name="Picture 4" descr="A close up of a rug&#10;&#10;Description automatically generated">
            <a:extLst>
              <a:ext uri="{FF2B5EF4-FFF2-40B4-BE49-F238E27FC236}">
                <a16:creationId xmlns:a16="http://schemas.microsoft.com/office/drawing/2014/main" id="{E3A88257-C72B-4C91-8295-E5EE19598A3C}"/>
              </a:ext>
            </a:extLst>
          </p:cNvPr>
          <p:cNvPicPr>
            <a:picLocks noChangeAspect="1"/>
          </p:cNvPicPr>
          <p:nvPr/>
        </p:nvPicPr>
        <p:blipFill rotWithShape="1">
          <a:blip r:embed="rId4">
            <a:extLst>
              <a:ext uri="{28A0092B-C50C-407E-A947-70E740481C1C}">
                <a14:useLocalDpi xmlns:a14="http://schemas.microsoft.com/office/drawing/2010/main" val="0"/>
              </a:ext>
            </a:extLst>
          </a:blip>
          <a:srcRect l="70855" r="1132" b="62988"/>
          <a:stretch/>
        </p:blipFill>
        <p:spPr>
          <a:xfrm>
            <a:off x="10523361" y="365125"/>
            <a:ext cx="563739" cy="1325563"/>
          </a:xfrm>
          <a:prstGeom prst="rect">
            <a:avLst/>
          </a:prstGeom>
        </p:spPr>
      </p:pic>
      <p:sp>
        <p:nvSpPr>
          <p:cNvPr id="6" name="Content Placeholder 5">
            <a:extLst>
              <a:ext uri="{FF2B5EF4-FFF2-40B4-BE49-F238E27FC236}">
                <a16:creationId xmlns:a16="http://schemas.microsoft.com/office/drawing/2014/main" id="{794CF4D9-EDAA-4DDB-A568-34801716A219}"/>
              </a:ext>
            </a:extLst>
          </p:cNvPr>
          <p:cNvSpPr>
            <a:spLocks noGrp="1"/>
          </p:cNvSpPr>
          <p:nvPr>
            <p:ph idx="1"/>
          </p:nvPr>
        </p:nvSpPr>
        <p:spPr>
          <a:xfrm>
            <a:off x="838200" y="2115878"/>
            <a:ext cx="10515600" cy="3764659"/>
          </a:xfrm>
        </p:spPr>
        <p:txBody>
          <a:bodyPr>
            <a:noAutofit/>
          </a:bodyPr>
          <a:lstStyle/>
          <a:p>
            <a:pPr marL="0" indent="0">
              <a:buNone/>
            </a:pPr>
            <a:r>
              <a:rPr lang="en-US" sz="2000" dirty="0" err="1"/>
              <a:t>Sử</a:t>
            </a:r>
            <a:r>
              <a:rPr lang="en-US" sz="2000" dirty="0"/>
              <a:t> </a:t>
            </a:r>
            <a:r>
              <a:rPr lang="en-US" sz="2000" dirty="0" err="1"/>
              <a:t>dụng</a:t>
            </a:r>
            <a:r>
              <a:rPr lang="en-US" sz="2000" dirty="0"/>
              <a:t> </a:t>
            </a:r>
            <a:r>
              <a:rPr lang="en-US" sz="2000" dirty="0" err="1"/>
              <a:t>động</a:t>
            </a:r>
            <a:r>
              <a:rPr lang="en-US" sz="2000" dirty="0"/>
              <a:t> </a:t>
            </a:r>
            <a:r>
              <a:rPr lang="en-US" sz="2000" dirty="0" err="1"/>
              <a:t>từ</a:t>
            </a:r>
            <a:r>
              <a:rPr lang="en-US" sz="2000" dirty="0"/>
              <a:t> </a:t>
            </a:r>
            <a:r>
              <a:rPr lang="en-US" sz="2000" dirty="0" err="1"/>
              <a:t>bất</a:t>
            </a:r>
            <a:r>
              <a:rPr lang="en-US" sz="2000" dirty="0"/>
              <a:t> </a:t>
            </a:r>
            <a:r>
              <a:rPr lang="en-US" sz="2000" dirty="0" err="1"/>
              <a:t>biến</a:t>
            </a:r>
            <a:r>
              <a:rPr lang="en-US" sz="2000" dirty="0"/>
              <a:t>: </a:t>
            </a:r>
            <a:r>
              <a:rPr lang="en-US" sz="2000" dirty="0" err="1"/>
              <a:t>Động</a:t>
            </a:r>
            <a:r>
              <a:rPr lang="en-US" sz="2000" dirty="0"/>
              <a:t> </a:t>
            </a:r>
            <a:r>
              <a:rPr lang="en-US" sz="2000" dirty="0" err="1"/>
              <a:t>từ</a:t>
            </a:r>
            <a:r>
              <a:rPr lang="en-US" sz="2000" dirty="0"/>
              <a:t> </a:t>
            </a:r>
            <a:r>
              <a:rPr lang="en-US" sz="2000" dirty="0" err="1"/>
              <a:t>bất</a:t>
            </a:r>
            <a:r>
              <a:rPr lang="en-US" sz="2000" dirty="0"/>
              <a:t> </a:t>
            </a:r>
            <a:r>
              <a:rPr lang="en-US" sz="2000" dirty="0" err="1"/>
              <a:t>biến</a:t>
            </a:r>
            <a:r>
              <a:rPr lang="en-US" sz="2000" dirty="0"/>
              <a:t> </a:t>
            </a:r>
            <a:r>
              <a:rPr lang="en-US" sz="2000" dirty="0" err="1"/>
              <a:t>thường</a:t>
            </a:r>
            <a:r>
              <a:rPr lang="en-US" sz="2000" dirty="0"/>
              <a:t> </a:t>
            </a:r>
            <a:r>
              <a:rPr lang="en-US" sz="2000" dirty="0" err="1"/>
              <a:t>diễn</a:t>
            </a:r>
            <a:r>
              <a:rPr lang="en-US" sz="2000" dirty="0"/>
              <a:t> </a:t>
            </a:r>
            <a:r>
              <a:rPr lang="en-US" sz="2000" dirty="0" err="1"/>
              <a:t>đạt</a:t>
            </a:r>
            <a:r>
              <a:rPr lang="en-US" sz="2000" dirty="0"/>
              <a:t> </a:t>
            </a:r>
            <a:r>
              <a:rPr lang="en-US" sz="2000" dirty="0" err="1"/>
              <a:t>hành</a:t>
            </a:r>
            <a:r>
              <a:rPr lang="en-US" sz="2000" dirty="0"/>
              <a:t> </a:t>
            </a:r>
            <a:r>
              <a:rPr lang="en-US" sz="2000" dirty="0" err="1"/>
              <a:t>động</a:t>
            </a:r>
            <a:r>
              <a:rPr lang="en-US" sz="2000" dirty="0"/>
              <a:t> </a:t>
            </a:r>
            <a:r>
              <a:rPr lang="en-US" sz="2000" dirty="0" err="1"/>
              <a:t>xảy</a:t>
            </a:r>
            <a:r>
              <a:rPr lang="en-US" sz="2000" dirty="0"/>
              <a:t> </a:t>
            </a:r>
            <a:r>
              <a:rPr lang="en-US" sz="2000" dirty="0" err="1"/>
              <a:t>tra</a:t>
            </a:r>
            <a:r>
              <a:rPr lang="en-US" sz="2000" dirty="0"/>
              <a:t> </a:t>
            </a:r>
            <a:r>
              <a:rPr lang="en-US" sz="2000" dirty="0" err="1"/>
              <a:t>trước</a:t>
            </a:r>
            <a:r>
              <a:rPr lang="en-US" sz="2000" dirty="0"/>
              <a:t> </a:t>
            </a:r>
            <a:r>
              <a:rPr lang="en-US" sz="2000" dirty="0" err="1"/>
              <a:t>hành</a:t>
            </a:r>
            <a:r>
              <a:rPr lang="en-US" sz="2000" dirty="0"/>
              <a:t> </a:t>
            </a:r>
            <a:r>
              <a:rPr lang="en-US" sz="2000" dirty="0" err="1"/>
              <a:t>động</a:t>
            </a:r>
            <a:r>
              <a:rPr lang="en-US" sz="2000" dirty="0"/>
              <a:t> </a:t>
            </a:r>
            <a:r>
              <a:rPr lang="en-US" sz="2000" dirty="0" err="1"/>
              <a:t>của</a:t>
            </a:r>
            <a:r>
              <a:rPr lang="en-US" sz="2000" dirty="0"/>
              <a:t> </a:t>
            </a:r>
            <a:r>
              <a:rPr lang="en-US" sz="2000" dirty="0" err="1"/>
              <a:t>động</a:t>
            </a:r>
            <a:r>
              <a:rPr lang="en-US" sz="2000" dirty="0"/>
              <a:t> </a:t>
            </a:r>
            <a:r>
              <a:rPr lang="en-US" sz="2000" dirty="0" err="1"/>
              <a:t>từ</a:t>
            </a:r>
            <a:r>
              <a:rPr lang="en-US" sz="2000" dirty="0"/>
              <a:t> </a:t>
            </a:r>
            <a:r>
              <a:rPr lang="en-US" sz="2000" dirty="0" err="1"/>
              <a:t>chính</a:t>
            </a:r>
            <a:r>
              <a:rPr lang="en-US" sz="2000" dirty="0"/>
              <a:t>, </a:t>
            </a:r>
            <a:r>
              <a:rPr lang="en-US" sz="2000" dirty="0" err="1"/>
              <a:t>và</a:t>
            </a:r>
            <a:r>
              <a:rPr lang="en-US" sz="2000" dirty="0"/>
              <a:t> </a:t>
            </a:r>
            <a:r>
              <a:rPr lang="en-US" sz="2000" dirty="0" err="1"/>
              <a:t>hai</a:t>
            </a:r>
            <a:r>
              <a:rPr lang="en-US" sz="2000" dirty="0"/>
              <a:t> </a:t>
            </a:r>
            <a:r>
              <a:rPr lang="en-US" sz="2000" dirty="0" err="1"/>
              <a:t>hành</a:t>
            </a:r>
            <a:r>
              <a:rPr lang="en-US" sz="2000" dirty="0"/>
              <a:t> </a:t>
            </a:r>
            <a:r>
              <a:rPr lang="en-US" sz="2000" dirty="0" err="1"/>
              <a:t>động</a:t>
            </a:r>
            <a:r>
              <a:rPr lang="en-US" sz="2000" dirty="0"/>
              <a:t> </a:t>
            </a:r>
            <a:r>
              <a:rPr lang="en-US" sz="2000" dirty="0" err="1"/>
              <a:t>này</a:t>
            </a:r>
            <a:r>
              <a:rPr lang="en-US" sz="2000" dirty="0"/>
              <a:t> </a:t>
            </a:r>
            <a:r>
              <a:rPr lang="en-US" sz="2000" dirty="0" err="1"/>
              <a:t>có</a:t>
            </a:r>
            <a:r>
              <a:rPr lang="en-US" sz="2000" dirty="0"/>
              <a:t> </a:t>
            </a:r>
            <a:r>
              <a:rPr lang="en-US" sz="2000" dirty="0" err="1"/>
              <a:t>thể</a:t>
            </a:r>
            <a:r>
              <a:rPr lang="en-US" sz="2000" dirty="0"/>
              <a:t> </a:t>
            </a:r>
            <a:r>
              <a:rPr lang="en-US" sz="2000" dirty="0" err="1"/>
              <a:t>liên</a:t>
            </a:r>
            <a:r>
              <a:rPr lang="en-US" sz="2000" dirty="0"/>
              <a:t> </a:t>
            </a:r>
            <a:r>
              <a:rPr lang="en-US" sz="2000" dirty="0" err="1"/>
              <a:t>hệ</a:t>
            </a:r>
            <a:r>
              <a:rPr lang="en-US" sz="2000" dirty="0"/>
              <a:t> </a:t>
            </a:r>
            <a:r>
              <a:rPr lang="en-US" sz="2000" dirty="0" err="1"/>
              <a:t>ít</a:t>
            </a:r>
            <a:r>
              <a:rPr lang="en-US" sz="2000" dirty="0"/>
              <a:t> </a:t>
            </a:r>
            <a:r>
              <a:rPr lang="en-US" sz="2000" dirty="0" err="1"/>
              <a:t>nhiều</a:t>
            </a:r>
            <a:r>
              <a:rPr lang="en-US" sz="2000" dirty="0"/>
              <a:t> </a:t>
            </a:r>
            <a:r>
              <a:rPr lang="en-US" sz="2000" dirty="0" err="1"/>
              <a:t>với</a:t>
            </a:r>
            <a:r>
              <a:rPr lang="en-US" sz="2000" dirty="0"/>
              <a:t> </a:t>
            </a:r>
            <a:r>
              <a:rPr lang="en-US" sz="2000" dirty="0" err="1"/>
              <a:t>nhau</a:t>
            </a:r>
            <a:r>
              <a:rPr lang="en-US" sz="2000" dirty="0"/>
              <a:t>. Ý </a:t>
            </a:r>
            <a:r>
              <a:rPr lang="en-US" sz="2000" dirty="0" err="1"/>
              <a:t>nghĩa</a:t>
            </a:r>
            <a:r>
              <a:rPr lang="en-US" sz="2000" dirty="0"/>
              <a:t> </a:t>
            </a:r>
            <a:r>
              <a:rPr lang="en-US" sz="2000" dirty="0" err="1"/>
              <a:t>tương</a:t>
            </a:r>
            <a:r>
              <a:rPr lang="en-US" sz="2000" dirty="0"/>
              <a:t> </a:t>
            </a:r>
            <a:r>
              <a:rPr lang="en-US" sz="2000" dirty="0" err="1"/>
              <a:t>tự</a:t>
            </a:r>
            <a:r>
              <a:rPr lang="en-US" sz="2000" dirty="0"/>
              <a:t> </a:t>
            </a:r>
            <a:r>
              <a:rPr lang="en-US" sz="2000" dirty="0" err="1"/>
              <a:t>như</a:t>
            </a:r>
            <a:r>
              <a:rPr lang="en-US" sz="2000" dirty="0"/>
              <a:t> </a:t>
            </a:r>
            <a:r>
              <a:rPr lang="en-US" sz="2000" dirty="0" err="1"/>
              <a:t>khi</a:t>
            </a:r>
            <a:r>
              <a:rPr lang="en-US" sz="2000" dirty="0"/>
              <a:t> ta </a:t>
            </a:r>
            <a:r>
              <a:rPr lang="en-US" sz="2000" dirty="0" err="1"/>
              <a:t>nói</a:t>
            </a:r>
            <a:r>
              <a:rPr lang="en-US" sz="2000" dirty="0"/>
              <a:t> ‘</a:t>
            </a:r>
            <a:r>
              <a:rPr lang="en-US" sz="2000" dirty="0" err="1"/>
              <a:t>đi</a:t>
            </a:r>
            <a:r>
              <a:rPr lang="en-US" sz="2000" dirty="0"/>
              <a:t> </a:t>
            </a:r>
            <a:r>
              <a:rPr lang="en-US" sz="2000" dirty="0" err="1"/>
              <a:t>mà</a:t>
            </a:r>
            <a:r>
              <a:rPr lang="en-US" sz="2000" dirty="0"/>
              <a:t> </a:t>
            </a:r>
            <a:r>
              <a:rPr lang="en-US" sz="2000" dirty="0" err="1"/>
              <a:t>xem</a:t>
            </a:r>
            <a:r>
              <a:rPr lang="en-US" sz="2000" dirty="0"/>
              <a:t>’ (‘go and see’). Do </a:t>
            </a:r>
            <a:r>
              <a:rPr lang="en-US" sz="2000" dirty="0" err="1"/>
              <a:t>đó</a:t>
            </a:r>
            <a:r>
              <a:rPr lang="en-US" sz="2000" dirty="0"/>
              <a:t>:</a:t>
            </a:r>
          </a:p>
          <a:p>
            <a:pPr marL="0" indent="0">
              <a:buNone/>
            </a:pPr>
            <a:r>
              <a:rPr lang="en-US" sz="2400" b="1" dirty="0" err="1">
                <a:solidFill>
                  <a:srgbClr val="471200"/>
                </a:solidFill>
                <a:highlight>
                  <a:srgbClr val="FBC25D"/>
                </a:highlight>
              </a:rPr>
              <a:t>gantvā</a:t>
            </a:r>
            <a:r>
              <a:rPr lang="en-US" sz="2400" b="1" dirty="0">
                <a:solidFill>
                  <a:srgbClr val="471200"/>
                </a:solidFill>
                <a:highlight>
                  <a:srgbClr val="FBC25D"/>
                </a:highlight>
              </a:rPr>
              <a:t> </a:t>
            </a:r>
            <a:r>
              <a:rPr lang="en-US" sz="2400" b="1" dirty="0" err="1">
                <a:solidFill>
                  <a:srgbClr val="471200"/>
                </a:solidFill>
                <a:highlight>
                  <a:srgbClr val="FBC25D"/>
                </a:highlight>
              </a:rPr>
              <a:t>deseti</a:t>
            </a:r>
            <a:r>
              <a:rPr lang="en-US" sz="2400" b="1" dirty="0">
                <a:solidFill>
                  <a:srgbClr val="471200"/>
                </a:solidFill>
                <a:highlight>
                  <a:srgbClr val="FBC25D"/>
                </a:highlight>
              </a:rPr>
              <a:t> </a:t>
            </a:r>
            <a:r>
              <a:rPr lang="en-US" sz="2400" dirty="0" err="1"/>
              <a:t>nghĩa</a:t>
            </a:r>
            <a:r>
              <a:rPr lang="en-US" sz="2400" dirty="0"/>
              <a:t> </a:t>
            </a:r>
            <a:r>
              <a:rPr lang="en-US" sz="2400" dirty="0" err="1"/>
              <a:t>là</a:t>
            </a:r>
            <a:r>
              <a:rPr lang="en-US" sz="2400" dirty="0"/>
              <a:t> </a:t>
            </a:r>
          </a:p>
          <a:p>
            <a:pPr marL="0" indent="0">
              <a:buNone/>
            </a:pPr>
            <a:r>
              <a:rPr lang="en-US" sz="2400" dirty="0"/>
              <a:t>‘</a:t>
            </a:r>
            <a:r>
              <a:rPr lang="en-US" sz="2400" dirty="0" err="1"/>
              <a:t>sau</a:t>
            </a:r>
            <a:r>
              <a:rPr lang="en-US" sz="2400" dirty="0"/>
              <a:t> </a:t>
            </a:r>
            <a:r>
              <a:rPr lang="en-US" sz="2400" dirty="0" err="1"/>
              <a:t>khi</a:t>
            </a:r>
            <a:r>
              <a:rPr lang="en-US" sz="2400" dirty="0"/>
              <a:t> </a:t>
            </a:r>
            <a:r>
              <a:rPr lang="en-US" sz="2400" dirty="0" err="1"/>
              <a:t>đi</a:t>
            </a:r>
            <a:r>
              <a:rPr lang="en-US" sz="2400" dirty="0"/>
              <a:t> </a:t>
            </a:r>
            <a:r>
              <a:rPr lang="en-US" sz="2400" dirty="0" err="1"/>
              <a:t>đến</a:t>
            </a:r>
            <a:r>
              <a:rPr lang="en-US" sz="2400" dirty="0"/>
              <a:t>, </a:t>
            </a:r>
            <a:r>
              <a:rPr lang="en-US" sz="2400" dirty="0" err="1"/>
              <a:t>vị</a:t>
            </a:r>
            <a:r>
              <a:rPr lang="en-US" sz="2400" dirty="0"/>
              <a:t> </a:t>
            </a:r>
            <a:r>
              <a:rPr lang="en-US" sz="2400" dirty="0" err="1"/>
              <a:t>ấy</a:t>
            </a:r>
            <a:r>
              <a:rPr lang="en-US" sz="2400" dirty="0"/>
              <a:t> </a:t>
            </a:r>
            <a:r>
              <a:rPr lang="en-US" sz="2400" dirty="0" err="1"/>
              <a:t>thuyết</a:t>
            </a:r>
            <a:r>
              <a:rPr lang="en-US" sz="2400" dirty="0"/>
              <a:t> </a:t>
            </a:r>
            <a:r>
              <a:rPr lang="en-US" sz="2400" dirty="0" err="1"/>
              <a:t>giảng</a:t>
            </a:r>
            <a:r>
              <a:rPr lang="en-US" sz="2400" dirty="0"/>
              <a:t>’  </a:t>
            </a:r>
            <a:r>
              <a:rPr lang="en-US" sz="2400" dirty="0" err="1"/>
              <a:t>hoặc</a:t>
            </a:r>
            <a:r>
              <a:rPr lang="en-US" sz="2400" dirty="0"/>
              <a:t> </a:t>
            </a:r>
          </a:p>
          <a:p>
            <a:pPr marL="0" indent="0">
              <a:buNone/>
            </a:pPr>
            <a:r>
              <a:rPr lang="en-US" sz="2400" dirty="0"/>
              <a:t>‘</a:t>
            </a:r>
            <a:r>
              <a:rPr lang="en-US" sz="2400" dirty="0" err="1"/>
              <a:t>vị</a:t>
            </a:r>
            <a:r>
              <a:rPr lang="en-US" sz="2400" dirty="0"/>
              <a:t> </a:t>
            </a:r>
            <a:r>
              <a:rPr lang="en-US" sz="2400" dirty="0" err="1"/>
              <a:t>ấy</a:t>
            </a:r>
            <a:r>
              <a:rPr lang="en-US" sz="2400" dirty="0"/>
              <a:t> </a:t>
            </a:r>
            <a:r>
              <a:rPr lang="en-US" sz="2400" dirty="0" err="1"/>
              <a:t>đi</a:t>
            </a:r>
            <a:r>
              <a:rPr lang="en-US" sz="2400" dirty="0"/>
              <a:t> </a:t>
            </a:r>
            <a:r>
              <a:rPr lang="en-US" sz="2400" dirty="0" err="1"/>
              <a:t>đến</a:t>
            </a:r>
            <a:r>
              <a:rPr lang="en-US" sz="2400" dirty="0"/>
              <a:t> </a:t>
            </a:r>
            <a:r>
              <a:rPr lang="en-US" sz="2400" dirty="0" err="1"/>
              <a:t>rồi</a:t>
            </a:r>
            <a:r>
              <a:rPr lang="en-US" sz="2400" dirty="0"/>
              <a:t> </a:t>
            </a:r>
            <a:r>
              <a:rPr lang="en-US" sz="2400" dirty="0" err="1"/>
              <a:t>thuyết</a:t>
            </a:r>
            <a:r>
              <a:rPr lang="en-US" sz="2400" dirty="0"/>
              <a:t> </a:t>
            </a:r>
            <a:r>
              <a:rPr lang="en-US" sz="2400" dirty="0" err="1"/>
              <a:t>giảng</a:t>
            </a:r>
            <a:r>
              <a:rPr lang="en-US" sz="2400" dirty="0"/>
              <a:t>’</a:t>
            </a:r>
          </a:p>
          <a:p>
            <a:pPr marL="0" indent="0">
              <a:buNone/>
            </a:pPr>
            <a:r>
              <a:rPr lang="en-US" sz="2400" b="1" dirty="0" err="1">
                <a:solidFill>
                  <a:srgbClr val="471200"/>
                </a:solidFill>
                <a:highlight>
                  <a:srgbClr val="FBC25D"/>
                </a:highlight>
              </a:rPr>
              <a:t>cittaṃ</a:t>
            </a:r>
            <a:r>
              <a:rPr lang="en-US" sz="2400" b="1" dirty="0">
                <a:solidFill>
                  <a:srgbClr val="471200"/>
                </a:solidFill>
                <a:highlight>
                  <a:srgbClr val="FBC25D"/>
                </a:highlight>
              </a:rPr>
              <a:t> </a:t>
            </a:r>
            <a:r>
              <a:rPr lang="en-US" sz="2400" b="1" dirty="0" err="1">
                <a:solidFill>
                  <a:srgbClr val="471200"/>
                </a:solidFill>
                <a:highlight>
                  <a:srgbClr val="FBC25D"/>
                </a:highlight>
              </a:rPr>
              <a:t>pariyādāya</a:t>
            </a:r>
            <a:r>
              <a:rPr lang="en-US" sz="2400" b="1" dirty="0">
                <a:solidFill>
                  <a:srgbClr val="471200"/>
                </a:solidFill>
                <a:highlight>
                  <a:srgbClr val="FBC25D"/>
                </a:highlight>
              </a:rPr>
              <a:t> </a:t>
            </a:r>
            <a:r>
              <a:rPr lang="en-US" sz="2400" b="1" dirty="0" err="1">
                <a:solidFill>
                  <a:srgbClr val="471200"/>
                </a:solidFill>
                <a:highlight>
                  <a:srgbClr val="FBC25D"/>
                </a:highlight>
              </a:rPr>
              <a:t>tiṭṭhati</a:t>
            </a:r>
            <a:r>
              <a:rPr lang="en-US" sz="2400" b="1" dirty="0">
                <a:solidFill>
                  <a:srgbClr val="471200"/>
                </a:solidFill>
                <a:highlight>
                  <a:srgbClr val="FBC25D"/>
                </a:highlight>
              </a:rPr>
              <a:t> </a:t>
            </a:r>
            <a:r>
              <a:rPr lang="en-US" sz="2400" dirty="0" err="1"/>
              <a:t>nghiã</a:t>
            </a:r>
            <a:r>
              <a:rPr lang="en-US" sz="2400" dirty="0"/>
              <a:t> </a:t>
            </a:r>
            <a:r>
              <a:rPr lang="en-US" sz="2400" dirty="0" err="1"/>
              <a:t>là</a:t>
            </a:r>
            <a:r>
              <a:rPr lang="en-US" sz="2400" dirty="0"/>
              <a:t>: </a:t>
            </a:r>
            <a:br>
              <a:rPr lang="en-US" sz="2400" dirty="0"/>
            </a:br>
            <a:r>
              <a:rPr lang="en-US" sz="2400" dirty="0"/>
              <a:t>‘</a:t>
            </a:r>
            <a:r>
              <a:rPr lang="en-US" sz="2400" dirty="0" err="1"/>
              <a:t>sau</a:t>
            </a:r>
            <a:r>
              <a:rPr lang="en-US" sz="2400" dirty="0"/>
              <a:t> </a:t>
            </a:r>
            <a:r>
              <a:rPr lang="en-US" sz="2400" dirty="0" err="1"/>
              <a:t>khi</a:t>
            </a:r>
            <a:r>
              <a:rPr lang="en-US" sz="2400" dirty="0"/>
              <a:t> </a:t>
            </a:r>
            <a:r>
              <a:rPr lang="en-US" sz="2400" dirty="0" err="1"/>
              <a:t>nắm</a:t>
            </a:r>
            <a:r>
              <a:rPr lang="en-US" sz="2400" dirty="0"/>
              <a:t> </a:t>
            </a:r>
            <a:r>
              <a:rPr lang="en-US" sz="2400" dirty="0" err="1"/>
              <a:t>bắt</a:t>
            </a:r>
            <a:r>
              <a:rPr lang="en-US" sz="2400" dirty="0"/>
              <a:t> </a:t>
            </a:r>
            <a:r>
              <a:rPr lang="en-US" sz="2400" dirty="0" err="1"/>
              <a:t>tâm</a:t>
            </a:r>
            <a:r>
              <a:rPr lang="en-US" sz="2400" dirty="0"/>
              <a:t> </a:t>
            </a:r>
            <a:r>
              <a:rPr lang="en-US" sz="2400" dirty="0" err="1"/>
              <a:t>hoàn</a:t>
            </a:r>
            <a:r>
              <a:rPr lang="en-US" sz="2400" dirty="0"/>
              <a:t> </a:t>
            </a:r>
            <a:r>
              <a:rPr lang="en-US" sz="2400" dirty="0" err="1"/>
              <a:t>toàn</a:t>
            </a:r>
            <a:r>
              <a:rPr lang="en-US" sz="2400" dirty="0"/>
              <a:t> </a:t>
            </a:r>
            <a:r>
              <a:rPr lang="en-US" sz="2400" dirty="0" err="1"/>
              <a:t>thì</a:t>
            </a:r>
            <a:r>
              <a:rPr lang="en-US" sz="2400" dirty="0"/>
              <a:t> </a:t>
            </a:r>
            <a:r>
              <a:rPr lang="en-US" sz="2400" dirty="0" err="1"/>
              <a:t>lưu</a:t>
            </a:r>
            <a:r>
              <a:rPr lang="en-US" sz="2400" dirty="0"/>
              <a:t> </a:t>
            </a:r>
            <a:r>
              <a:rPr lang="en-US" sz="2400" dirty="0" err="1"/>
              <a:t>lại</a:t>
            </a:r>
            <a:r>
              <a:rPr lang="en-US" sz="2400" dirty="0"/>
              <a:t>’ </a:t>
            </a:r>
            <a:r>
              <a:rPr lang="en-US" sz="2400" dirty="0" err="1"/>
              <a:t>hoặc</a:t>
            </a:r>
            <a:endParaRPr lang="en-US" sz="2400" dirty="0"/>
          </a:p>
          <a:p>
            <a:pPr marL="0" indent="0">
              <a:buNone/>
            </a:pPr>
            <a:r>
              <a:rPr lang="en-US" sz="2400" dirty="0"/>
              <a:t>‘</a:t>
            </a:r>
            <a:r>
              <a:rPr lang="en-US" sz="2400" dirty="0" err="1"/>
              <a:t>nắm</a:t>
            </a:r>
            <a:r>
              <a:rPr lang="en-US" sz="2400" dirty="0"/>
              <a:t> </a:t>
            </a:r>
            <a:r>
              <a:rPr lang="en-US" sz="2400" dirty="0" err="1"/>
              <a:t>bắt</a:t>
            </a:r>
            <a:r>
              <a:rPr lang="en-US" sz="2400" dirty="0"/>
              <a:t> </a:t>
            </a:r>
            <a:r>
              <a:rPr lang="en-US" sz="2400" dirty="0" err="1"/>
              <a:t>tâm</a:t>
            </a:r>
            <a:r>
              <a:rPr lang="en-US" sz="2400" dirty="0"/>
              <a:t> </a:t>
            </a:r>
            <a:r>
              <a:rPr lang="en-US" sz="2400" dirty="0" err="1"/>
              <a:t>hoàn</a:t>
            </a:r>
            <a:r>
              <a:rPr lang="en-US" sz="2400" dirty="0"/>
              <a:t> </a:t>
            </a:r>
            <a:r>
              <a:rPr lang="en-US" sz="2400" dirty="0" err="1"/>
              <a:t>toàn</a:t>
            </a:r>
            <a:r>
              <a:rPr lang="en-US" sz="2400" dirty="0"/>
              <a:t> </a:t>
            </a:r>
            <a:r>
              <a:rPr lang="en-US" sz="2400" dirty="0" err="1"/>
              <a:t>rồi</a:t>
            </a:r>
            <a:r>
              <a:rPr lang="en-US" sz="2400" dirty="0"/>
              <a:t> </a:t>
            </a:r>
            <a:r>
              <a:rPr lang="en-US" sz="2400" dirty="0" err="1"/>
              <a:t>lưu</a:t>
            </a:r>
            <a:r>
              <a:rPr lang="en-US" sz="2400" dirty="0"/>
              <a:t> </a:t>
            </a:r>
            <a:r>
              <a:rPr lang="en-US" sz="2400" dirty="0" err="1"/>
              <a:t>lại</a:t>
            </a:r>
            <a:r>
              <a:rPr lang="en-US" sz="2400" dirty="0"/>
              <a:t>’</a:t>
            </a:r>
          </a:p>
        </p:txBody>
      </p:sp>
      <p:sp>
        <p:nvSpPr>
          <p:cNvPr id="7" name="Rectangle 6">
            <a:extLst>
              <a:ext uri="{FF2B5EF4-FFF2-40B4-BE49-F238E27FC236}">
                <a16:creationId xmlns:a16="http://schemas.microsoft.com/office/drawing/2014/main" id="{10CF2FDC-316D-4347-9913-FB62E45B5588}"/>
              </a:ext>
            </a:extLst>
          </p:cNvPr>
          <p:cNvSpPr/>
          <p:nvPr/>
        </p:nvSpPr>
        <p:spPr>
          <a:xfrm>
            <a:off x="971550" y="5880537"/>
            <a:ext cx="10248900" cy="523220"/>
          </a:xfrm>
          <a:prstGeom prst="rect">
            <a:avLst/>
          </a:prstGeom>
          <a:solidFill>
            <a:srgbClr val="FBC25D"/>
          </a:solidFill>
        </p:spPr>
        <p:txBody>
          <a:bodyPr wrap="square">
            <a:spAutoFit/>
          </a:bodyPr>
          <a:lstStyle/>
          <a:p>
            <a:r>
              <a:rPr lang="en-US" sz="1400" b="1" dirty="0">
                <a:latin typeface="Arial" panose="020B0604020202020204" pitchFamily="34" charset="0"/>
                <a:cs typeface="Arial" panose="020B0604020202020204" pitchFamily="34" charset="0"/>
              </a:rPr>
              <a:t>L</a:t>
            </a:r>
            <a:r>
              <a:rPr lang="vi-VN" sz="1400" b="1" dirty="0">
                <a:latin typeface="Arial" panose="020B0604020202020204" pitchFamily="34" charset="0"/>
                <a:cs typeface="Arial" panose="020B0604020202020204" pitchFamily="34" charset="0"/>
              </a:rPr>
              <a:t>Ư</a:t>
            </a:r>
            <a:r>
              <a:rPr lang="en-US" sz="1400" b="1" dirty="0">
                <a:latin typeface="Arial" panose="020B0604020202020204" pitchFamily="34" charset="0"/>
                <a:cs typeface="Arial" panose="020B0604020202020204" pitchFamily="34" charset="0"/>
              </a:rPr>
              <a:t>U Ý :</a:t>
            </a:r>
          </a:p>
          <a:p>
            <a:r>
              <a:rPr lang="en-US" sz="1400" dirty="0"/>
              <a:t>Đ</a:t>
            </a:r>
            <a:r>
              <a:rPr lang="vi-VN" sz="1400" dirty="0"/>
              <a:t>ộng từ bất biến có thể có túc từ của riêng nó, nhưng chủ từ của nó thường cũng chính là chủ từ của động từ chính.</a:t>
            </a:r>
            <a:endParaRPr lang="en-US" sz="1400" b="1" dirty="0"/>
          </a:p>
        </p:txBody>
      </p:sp>
    </p:spTree>
    <p:extLst>
      <p:ext uri="{BB962C8B-B14F-4D97-AF65-F5344CB8AC3E}">
        <p14:creationId xmlns:p14="http://schemas.microsoft.com/office/powerpoint/2010/main" val="2654968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3154</Words>
  <Application>Microsoft Office PowerPoint</Application>
  <PresentationFormat>Widescreen</PresentationFormat>
  <Paragraphs>365</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Helvetica Neue</vt:lpstr>
      <vt:lpstr>Times New Roman</vt:lpstr>
      <vt:lpstr>Tw Cen MT</vt:lpstr>
      <vt:lpstr>Wingdings</vt:lpstr>
      <vt:lpstr>Office Theme</vt:lpstr>
      <vt:lpstr>PowerPoint Presentation</vt:lpstr>
      <vt:lpstr>PowerPoint Presentation</vt:lpstr>
      <vt:lpstr>PowerPoint Presentation</vt:lpstr>
      <vt:lpstr>5. 2. Danh từ GO “Con bò”</vt:lpstr>
      <vt:lpstr>5. 3. ĐỘNG TỪ BẤT BIẾN</vt:lpstr>
      <vt:lpstr>5. 3. ĐỘNG TỪ BẤT BIẾN</vt:lpstr>
      <vt:lpstr>5. 3. ĐỘNG TỪ BẤT BIẾN</vt:lpstr>
      <vt:lpstr>5. 3. ĐỘNG TỪ BẤT BIẾN</vt:lpstr>
      <vt:lpstr>5. 3. ĐỘNG TỪ BẤT BIẾN</vt:lpstr>
      <vt:lpstr>5. 4. HIỆN TẠI PHÂN TỪ DẠNG - māna</vt:lpstr>
      <vt:lpstr>5. 4. HIỆN TẠI PHÂN TỪ DẠNG - māna</vt:lpstr>
      <vt:lpstr>5. 4. HIỆN TẠI PHÂN TỪ DẠNG - māna</vt:lpstr>
      <vt:lpstr>5. 4. HIỆN TẠI PHÂN TỪ DẠNG - māna</vt:lpstr>
      <vt:lpstr> 5. HIỆN TẠI PHÂN TỪ NỮ TÁNH   TẬN CÙNG BẰNG -ī VÀ ā</vt:lpstr>
      <vt:lpstr>PowerPoint Presentation</vt:lpstr>
      <vt:lpstr> 7.  SỐ </vt:lpstr>
      <vt:lpstr> 7.  SỐ : EKA – MỘT</vt:lpstr>
      <vt:lpstr> 7.  SỐ : EKA – MỘT</vt:lpstr>
      <vt:lpstr> 7.  SỐ : TI - BA </vt:lpstr>
      <vt:lpstr> 7.  SỐ : CATU – BỐN </vt:lpstr>
      <vt:lpstr> 7.  SỐ : CATU – BỐN </vt:lpstr>
      <vt:lpstr> 7.  SỐ :  DVI - HAI</vt:lpstr>
      <vt:lpstr> 7.  SỐ : CÁC SỐ KHÁC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THỜI KHOÁ ĐỌC HIỂU VĂN TỰ PALI</dc:title>
  <dc:creator>Luong Gia Huy</dc:creator>
  <cp:lastModifiedBy>Gia Huy Luong</cp:lastModifiedBy>
  <cp:revision>331</cp:revision>
  <dcterms:created xsi:type="dcterms:W3CDTF">2019-07-07T09:47:49Z</dcterms:created>
  <dcterms:modified xsi:type="dcterms:W3CDTF">2019-12-01T01:49:11Z</dcterms:modified>
</cp:coreProperties>
</file>