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370" r:id="rId12"/>
    <p:sldId id="450" r:id="rId13"/>
    <p:sldId id="451" r:id="rId14"/>
    <p:sldId id="265" r:id="rId15"/>
    <p:sldId id="425" r:id="rId16"/>
    <p:sldId id="452" r:id="rId17"/>
    <p:sldId id="317" r:id="rId18"/>
    <p:sldId id="328" r:id="rId19"/>
    <p:sldId id="429" r:id="rId20"/>
    <p:sldId id="453" r:id="rId21"/>
    <p:sldId id="454" r:id="rId22"/>
    <p:sldId id="464" r:id="rId23"/>
    <p:sldId id="469" r:id="rId24"/>
    <p:sldId id="465" r:id="rId25"/>
    <p:sldId id="466" r:id="rId26"/>
    <p:sldId id="467" r:id="rId27"/>
    <p:sldId id="4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6.2**" id="{CAACD75F-080C-43B6-90D3-8EAF6FDCFCCD}">
          <p14:sldIdLst>
            <p14:sldId id="290"/>
          </p14:sldIdLst>
        </p14:section>
        <p14:section name="Ngữ pháp" id="{119243F0-353E-4DA2-92CA-A813A2E44FAD}">
          <p14:sldIdLst/>
        </p14:section>
        <p14:section name="Mahant &amp; Santo" id="{569DDCD8-7AF1-4B45-BCB3-98604EB3F4C3}">
          <p14:sldIdLst>
            <p14:sldId id="455"/>
            <p14:sldId id="456"/>
          </p14:sldIdLst>
        </p14:section>
        <p14:section name="Danh từ - AS" id="{BD4991D7-8393-4689-9134-686FC9CA169F}">
          <p14:sldIdLst>
            <p14:sldId id="457"/>
            <p14:sldId id="458"/>
          </p14:sldIdLst>
        </p14:section>
        <p14:section name="Danh từ nữ tính -U" id="{21593307-A24A-4523-9E85-BDC167453FF7}">
          <p14:sldIdLst>
            <p14:sldId id="459"/>
            <p14:sldId id="460"/>
          </p14:sldIdLst>
        </p14:section>
        <p14:section name="Quá khứ [VAC-]" id="{12FF8820-BA4F-4EFD-A5F0-FAA962118A71}">
          <p14:sldIdLst>
            <p14:sldId id="461"/>
          </p14:sldIdLst>
        </p14:section>
        <p14:section name="Câu bị động" id="{05660C1F-D03B-4BCF-8C8D-797937872BA1}">
          <p14:sldIdLst>
            <p14:sldId id="462"/>
            <p14:sldId id="463"/>
          </p14:sldIdLst>
        </p14:section>
        <p14:section name="Đoạn Kinh 4 (A.N)" id="{DD2F872E-39A3-4815-95CC-6199B0257FDA}">
          <p14:sldIdLst>
            <p14:sldId id="370"/>
            <p14:sldId id="450"/>
            <p14:sldId id="451"/>
            <p14:sldId id="265"/>
            <p14:sldId id="425"/>
            <p14:sldId id="452"/>
            <p14:sldId id="317"/>
          </p14:sldIdLst>
        </p14:section>
        <p14:section name="Đoạn Kinh 5 (SN)" id="{77FF58A7-AE17-48B0-9841-1AC1374155F6}">
          <p14:sldIdLst>
            <p14:sldId id="328"/>
            <p14:sldId id="429"/>
            <p14:sldId id="453"/>
            <p14:sldId id="454"/>
          </p14:sldIdLst>
        </p14:section>
        <p14:section name="BÀI ĐỌC THÊM" id="{680E018E-524A-49BC-991E-370F81EE234C}">
          <p14:sldIdLst>
            <p14:sldId id="464"/>
            <p14:sldId id="469"/>
            <p14:sldId id="465"/>
            <p14:sldId id="466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3304" autoAdjust="0"/>
  </p:normalViewPr>
  <p:slideViewPr>
    <p:cSldViewPr snapToGrid="0">
      <p:cViewPr varScale="1">
        <p:scale>
          <a:sx n="118" d="100"/>
          <a:sy n="11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/>
              <a:t>: 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6.2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C9B9BE62-FE90-4610-97AB-B88B1819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32" y="242505"/>
            <a:ext cx="10032437" cy="1179288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solidFill>
                  <a:srgbClr val="FBC25D"/>
                </a:solidFill>
                <a:latin typeface="+mn-lt"/>
              </a:rPr>
              <a:t>5.	9. </a:t>
            </a:r>
            <a:r>
              <a:rPr lang="en-US" sz="3000">
                <a:solidFill>
                  <a:srgbClr val="FBC25D"/>
                </a:solidFill>
                <a:latin typeface="+mn-lt"/>
              </a:rPr>
              <a:t>CÂU BỊ ĐỘNG</a:t>
            </a:r>
            <a:endParaRPr lang="en-US" sz="3000" dirty="0">
              <a:solidFill>
                <a:srgbClr val="FBC25D"/>
              </a:solidFill>
              <a:latin typeface="+mn-lt"/>
            </a:endParaRPr>
          </a:p>
        </p:txBody>
      </p:sp>
      <p:pic>
        <p:nvPicPr>
          <p:cNvPr id="11" name="Picture 10" descr="A close up of a tree&#10;&#10;Description automatically generated">
            <a:extLst>
              <a:ext uri="{FF2B5EF4-FFF2-40B4-BE49-F238E27FC236}">
                <a16:creationId xmlns:a16="http://schemas.microsoft.com/office/drawing/2014/main" id="{384F0E24-3647-43A7-AEDC-1765FE51C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746390" y="221304"/>
            <a:ext cx="1398082" cy="1864108"/>
          </a:xfrm>
          <a:prstGeom prst="rect">
            <a:avLst/>
          </a:prstGeom>
        </p:spPr>
      </p:pic>
      <p:pic>
        <p:nvPicPr>
          <p:cNvPr id="12" name="Picture 11" descr="A close up of a rug&#10;&#10;Description automatically generated">
            <a:extLst>
              <a:ext uri="{FF2B5EF4-FFF2-40B4-BE49-F238E27FC236}">
                <a16:creationId xmlns:a16="http://schemas.microsoft.com/office/drawing/2014/main" id="{8E95103E-91B0-4008-B746-456041BC8D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475877" y="242505"/>
            <a:ext cx="501531" cy="117928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FF9DEFD-E032-43B8-9337-4D665995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951671"/>
            <a:ext cx="11323153" cy="4136571"/>
          </a:xfrm>
        </p:spPr>
        <p:txBody>
          <a:bodyPr>
            <a:noAutofit/>
          </a:bodyPr>
          <a:lstStyle/>
          <a:p>
            <a:r>
              <a:rPr lang="en-US" sz="2600" dirty="0" err="1"/>
              <a:t>Đôi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Y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giản</a:t>
            </a:r>
            <a:r>
              <a:rPr lang="en-US" sz="2600" dirty="0"/>
              <a:t> </a:t>
            </a:r>
            <a:r>
              <a:rPr lang="en-US" sz="2600" dirty="0" err="1"/>
              <a:t>lược</a:t>
            </a:r>
            <a:r>
              <a:rPr lang="en-US" sz="2600" dirty="0"/>
              <a:t>,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quá</a:t>
            </a:r>
            <a:r>
              <a:rPr lang="en-US" sz="2600" dirty="0"/>
              <a:t> </a:t>
            </a:r>
            <a:r>
              <a:rPr lang="en-US" sz="2600" dirty="0" err="1"/>
              <a:t>khứ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ở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ít</a:t>
            </a:r>
            <a:r>
              <a:rPr lang="en-US" sz="2600" dirty="0"/>
              <a:t>. </a:t>
            </a:r>
            <a:br>
              <a:rPr lang="en-US" sz="2600" dirty="0"/>
            </a:br>
            <a:r>
              <a:rPr lang="en-US" sz="2600" dirty="0" err="1"/>
              <a:t>Chẳng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r>
              <a:rPr lang="en-US" sz="2600" dirty="0"/>
              <a:t>:</a:t>
            </a:r>
            <a:endParaRPr lang="vi-VN" sz="2600" dirty="0"/>
          </a:p>
          <a:p>
            <a:endParaRPr lang="vi-VN" sz="2600" dirty="0"/>
          </a:p>
          <a:p>
            <a:pPr marL="0" indent="0" algn="ctr">
              <a:buNone/>
            </a:pPr>
            <a:r>
              <a:rPr lang="en-US" sz="2600" dirty="0" err="1">
                <a:highlight>
                  <a:srgbClr val="FBC25D"/>
                </a:highlight>
              </a:rPr>
              <a:t>evaṃ</a:t>
            </a:r>
            <a:r>
              <a:rPr lang="en-US" sz="2600" dirty="0">
                <a:highlight>
                  <a:srgbClr val="FBC25D"/>
                </a:highlight>
              </a:rPr>
              <a:t> me </a:t>
            </a:r>
            <a:r>
              <a:rPr lang="en-US" sz="2600" dirty="0" err="1">
                <a:highlight>
                  <a:srgbClr val="FBC25D"/>
                </a:highlight>
              </a:rPr>
              <a:t>suttaṃ</a:t>
            </a:r>
            <a:r>
              <a:rPr lang="en-US" sz="2600" dirty="0">
                <a:highlight>
                  <a:srgbClr val="FBC25D"/>
                </a:highlight>
              </a:rPr>
              <a:t> </a:t>
            </a:r>
            <a:r>
              <a:rPr lang="en-US" sz="2600" dirty="0"/>
              <a:t>= [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]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nghe</a:t>
            </a:r>
            <a:r>
              <a:rPr lang="en-US" sz="2600" dirty="0"/>
              <a:t> </a:t>
            </a:r>
            <a:r>
              <a:rPr lang="en-US" sz="2600" dirty="0" err="1"/>
              <a:t>bởi</a:t>
            </a:r>
            <a:r>
              <a:rPr lang="en-US" sz="2600" dirty="0"/>
              <a:t> </a:t>
            </a:r>
            <a:r>
              <a:rPr lang="en-US" sz="2600" dirty="0" err="1"/>
              <a:t>tôi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vầy</a:t>
            </a:r>
            <a:endParaRPr lang="vi-VN" sz="2600" dirty="0"/>
          </a:p>
          <a:p>
            <a:endParaRPr lang="vi-VN" sz="2600" dirty="0"/>
          </a:p>
          <a:p>
            <a:r>
              <a:rPr lang="en-US" sz="2600" b="1" dirty="0" err="1"/>
              <a:t>Lưu</a:t>
            </a:r>
            <a:r>
              <a:rPr lang="en-US" sz="2600" b="1" dirty="0"/>
              <a:t> ý</a:t>
            </a:r>
            <a:r>
              <a:rPr lang="en-US" sz="2600" dirty="0"/>
              <a:t>: do </a:t>
            </a:r>
            <a:r>
              <a:rPr lang="en-US" sz="2600" dirty="0" err="1"/>
              <a:t>quá</a:t>
            </a:r>
            <a:r>
              <a:rPr lang="en-US" sz="2600" dirty="0"/>
              <a:t> </a:t>
            </a:r>
            <a:r>
              <a:rPr lang="en-US" sz="2600" dirty="0" err="1"/>
              <a:t>khứ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,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đi</a:t>
            </a:r>
            <a:r>
              <a:rPr lang="en-US" sz="2600" dirty="0"/>
              <a:t> </a:t>
            </a:r>
            <a:r>
              <a:rPr lang="en-US" sz="2600" dirty="0" err="1"/>
              <a:t>kèm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>
                <a:highlight>
                  <a:srgbClr val="FBC25D"/>
                </a:highlight>
              </a:rPr>
              <a:t>atthi</a:t>
            </a:r>
            <a:r>
              <a:rPr lang="en-US" sz="2600" dirty="0"/>
              <a:t>:</a:t>
            </a:r>
            <a:endParaRPr lang="vi-VN" sz="2600" dirty="0"/>
          </a:p>
          <a:p>
            <a:pPr marL="0" indent="0">
              <a:buNone/>
            </a:pPr>
            <a:r>
              <a:rPr lang="en-US" sz="2600" dirty="0"/>
              <a:t> </a:t>
            </a:r>
            <a:endParaRPr lang="vi-VN" sz="2600" dirty="0"/>
          </a:p>
          <a:p>
            <a:pPr marL="0" indent="0" algn="ctr">
              <a:buNone/>
            </a:pPr>
            <a:r>
              <a:rPr lang="en-US" sz="2600" dirty="0">
                <a:highlight>
                  <a:srgbClr val="FBC25D"/>
                </a:highlight>
              </a:rPr>
              <a:t>me </a:t>
            </a:r>
            <a:r>
              <a:rPr lang="en-US" sz="2600" dirty="0" err="1">
                <a:highlight>
                  <a:srgbClr val="FBC25D"/>
                </a:highlight>
              </a:rPr>
              <a:t>mahāyañño</a:t>
            </a:r>
            <a:r>
              <a:rPr lang="en-US" sz="2600" dirty="0">
                <a:highlight>
                  <a:srgbClr val="FBC25D"/>
                </a:highlight>
              </a:rPr>
              <a:t> </a:t>
            </a:r>
            <a:r>
              <a:rPr lang="en-US" sz="2600" dirty="0" err="1">
                <a:highlight>
                  <a:srgbClr val="FBC25D"/>
                </a:highlight>
              </a:rPr>
              <a:t>paccupaṭṭhito</a:t>
            </a:r>
            <a:r>
              <a:rPr lang="en-US" sz="2600" dirty="0">
                <a:highlight>
                  <a:srgbClr val="FBC25D"/>
                </a:highlight>
              </a:rPr>
              <a:t> </a:t>
            </a:r>
            <a:r>
              <a:rPr lang="en-US" sz="2600" dirty="0" err="1">
                <a:highlight>
                  <a:srgbClr val="FBC25D"/>
                </a:highlight>
              </a:rPr>
              <a:t>atthi</a:t>
            </a:r>
            <a:r>
              <a:rPr lang="en-US" sz="2600" dirty="0">
                <a:highlight>
                  <a:srgbClr val="FBC25D"/>
                </a:highlight>
              </a:rPr>
              <a:t> </a:t>
            </a:r>
            <a:r>
              <a:rPr lang="en-US" sz="2600" dirty="0"/>
              <a:t>=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buổi</a:t>
            </a:r>
            <a:r>
              <a:rPr lang="en-US" sz="2600" dirty="0"/>
              <a:t> </a:t>
            </a:r>
            <a:r>
              <a:rPr lang="en-US" sz="2600" dirty="0" err="1"/>
              <a:t>hiến</a:t>
            </a:r>
            <a:r>
              <a:rPr lang="en-US" sz="2600" dirty="0"/>
              <a:t> </a:t>
            </a:r>
            <a:r>
              <a:rPr lang="en-US" sz="2600" dirty="0" err="1"/>
              <a:t>tế</a:t>
            </a:r>
            <a:r>
              <a:rPr lang="en-US" sz="2600" dirty="0"/>
              <a:t> </a:t>
            </a:r>
            <a:r>
              <a:rPr lang="en-US" sz="2600" dirty="0" err="1"/>
              <a:t>lớn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bởi</a:t>
            </a:r>
            <a:r>
              <a:rPr lang="en-US" sz="2600" dirty="0"/>
              <a:t> </a:t>
            </a:r>
            <a:r>
              <a:rPr lang="en-US" sz="2600" dirty="0" err="1"/>
              <a:t>tôi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147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«Dve’me, bhikkhave, puggal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loke uppajjam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uppajjanti bahujanahit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 bahujanasukh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ya, bahuno janassa atth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 hit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 sukh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ya...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Katame dve?</a:t>
            </a:r>
            <a:b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Tath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gato ca arahaṃ samm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sambuddho, r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 cakkavatt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ī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Ime kho, bhikkhave, dve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puggal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loke uppajjam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uppajjanti bahujanahit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 bahujanasukh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ya, bahuno janassa atth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 hit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 sukh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ā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ya...»ti. </a:t>
            </a:r>
            <a:endParaRPr kumimoji="0" lang="vi-VN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6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«Dveme, bhikkhave, puggal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loke uppajjam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uppajjanti acchariyamanuss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Katame dve? 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Tath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gato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ca arahaṃ samm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sambuddho, r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ca cakkavatt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ī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. Ime kho, bhikkhave, dve puggal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loke uppajjam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uppajjanti acchariyamanuss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»ti. 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«Dvinnaṃ, bhikkhave, puggalānaṃ k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lakiriy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bahuno janassa anutapp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hoti. 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Katamesaṃ dvinnaṃ? 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2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Tath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gatassa ca arahato samm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sambuddhassa, rañño ca cakkavattissa. Imesaṃ kho, bhikkhave, dvinnaṃ puggalānaṃ k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lakiriy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bahuno janassa anutapp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 hot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ī</a:t>
            </a: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»ti. 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«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Dve’me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bhikkhave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thūpārahā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Katame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dve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Tathāgato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ca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araham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̣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sammāsambuddho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rājā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ca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cakkavattī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. Ime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kho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bhikkhave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dve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thūpārahā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»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945325"/>
              </p:ext>
            </p:extLst>
          </p:nvPr>
        </p:nvGraphicFramePr>
        <p:xfrm>
          <a:off x="652272" y="1865445"/>
          <a:ext cx="10887455" cy="482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356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52704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32088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36617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Dvi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 đếm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Ayaṃ/imaṃ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này, người kia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Cái này, cái kia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từ nhân xưng/chỉ định ngôi 3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Puggalo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Loko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Thế gian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Uppajjamān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Sinh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ppajjati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 sinh ra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Bahu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Nhiều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Jano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Hitaṃ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Lợi ích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682937"/>
              </p:ext>
            </p:extLst>
          </p:nvPr>
        </p:nvGraphicFramePr>
        <p:xfrm>
          <a:off x="838200" y="1911096"/>
          <a:ext cx="10579609" cy="4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67714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97715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7099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90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kinh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Calibri (Body)"/>
                          <a:ea typeface="+mn-ea"/>
                          <a:cs typeface="+mn-cs"/>
                        </a:rPr>
                        <a:t>loại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Sukhaṃ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Sự an lạc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Bahuno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Nhiều [gián bổ cách, số ít, nam tính]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Attho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Lợi ích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75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Katam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o/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katamaṃ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katamā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Cái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Đại từ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athāgato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Như Lai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Ca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Và, hoặc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Arah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 La Hán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Sammāsambuddho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Chánh Đẳng Giác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Rāj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Vua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Danh, nam 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akkavattin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Chuyển luân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39528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4061"/>
              </p:ext>
            </p:extLst>
          </p:nvPr>
        </p:nvGraphicFramePr>
        <p:xfrm>
          <a:off x="838200" y="2090057"/>
          <a:ext cx="10515600" cy="4442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70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Rājant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Cakkavattin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Chuyển luân vương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Cụm danh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Quả thực, thực sự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cchariya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Phi thường,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kì</a:t>
                      </a: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diệu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Manusso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ālakiriyā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Cái 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nutapp</a:t>
                      </a: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áng</a:t>
                      </a: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thương tiếc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Hoti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Thì, là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Thūp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āraha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Xứng đáng được xây tháp thờ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4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58704"/>
              </p:ext>
            </p:extLst>
          </p:nvPr>
        </p:nvGraphicFramePr>
        <p:xfrm>
          <a:off x="972313" y="1979614"/>
          <a:ext cx="10381487" cy="4626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7863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(Body)"/>
                        </a:rPr>
                        <a:t>STT</a:t>
                      </a:r>
                      <a:endParaRPr lang="en-US" sz="2400" dirty="0">
                        <a:effectLst/>
                        <a:latin typeface="Calibri (Body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 (Body)"/>
                        </a:rPr>
                        <a:t>Điểm</a:t>
                      </a:r>
                      <a:r>
                        <a:rPr lang="en-US" sz="2400" dirty="0">
                          <a:effectLst/>
                          <a:latin typeface="Calibri (Body)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 (Body)"/>
                        </a:rPr>
                        <a:t>Ngữ</a:t>
                      </a:r>
                      <a:r>
                        <a:rPr lang="en-US" sz="2400" dirty="0">
                          <a:effectLst/>
                          <a:latin typeface="Calibri (Body)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 (Body)"/>
                        </a:rPr>
                        <a:t>pháp</a:t>
                      </a:r>
                      <a:endParaRPr lang="en-US" sz="2400" dirty="0">
                        <a:effectLst/>
                        <a:latin typeface="Calibri (Body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 (Body)"/>
                        </a:rPr>
                        <a:t>Tổng</a:t>
                      </a:r>
                      <a:r>
                        <a:rPr lang="en-US" sz="2400" dirty="0">
                          <a:effectLst/>
                          <a:latin typeface="Calibri (Body)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 (Body)"/>
                        </a:rPr>
                        <a:t>quát</a:t>
                      </a:r>
                      <a:endParaRPr lang="en-US" sz="2400" dirty="0">
                        <a:effectLst/>
                        <a:latin typeface="Calibri (Body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 (Body)"/>
                        </a:rPr>
                        <a:t>Đoạn</a:t>
                      </a:r>
                      <a:r>
                        <a:rPr lang="en-US" sz="2400" dirty="0">
                          <a:effectLst/>
                          <a:latin typeface="Calibri (Body)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 (Body)"/>
                        </a:rPr>
                        <a:t>kinh</a:t>
                      </a:r>
                      <a:r>
                        <a:rPr lang="en-US" sz="2400" dirty="0">
                          <a:effectLst/>
                          <a:latin typeface="Calibri (Body)"/>
                        </a:rPr>
                        <a:t> 1</a:t>
                      </a:r>
                      <a:endParaRPr lang="en-US" sz="2400" dirty="0">
                        <a:effectLst/>
                        <a:latin typeface="Calibri (Body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145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(Body)"/>
                        </a:rPr>
                        <a:t>1</a:t>
                      </a:r>
                      <a:endParaRPr lang="en-US" sz="2400" dirty="0">
                        <a:effectLst/>
                        <a:latin typeface="Calibri (Body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[Linking Verb, Copula]</a:t>
                      </a: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Cũng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tiếng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Anh, Pali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gọi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[Linking Verb, Copula],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chất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đẳng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phổ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biến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Pali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Hoti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]: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[A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hoti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B] = [A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B],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hoti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[A]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[B].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Uppajjati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thỉnh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thoảng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cũng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 [A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uppajjati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B] = [A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ra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B],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, [A]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[B]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cách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puggala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̄…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uppajjanti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acchariyamanussa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̄</a:t>
                      </a: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5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30824" y="1421795"/>
            <a:ext cx="9619129" cy="496282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chemeClr val="tx1"/>
                </a:solidFill>
              </a:rPr>
              <a:t>Tameva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vācam</a:t>
            </a:r>
            <a:r>
              <a:rPr lang="en-US" sz="3600" dirty="0">
                <a:solidFill>
                  <a:schemeClr val="tx1"/>
                </a:solidFill>
              </a:rPr>
              <a:t>̣ </a:t>
            </a:r>
            <a:r>
              <a:rPr lang="en-US" sz="3600" dirty="0" err="1">
                <a:solidFill>
                  <a:schemeClr val="tx1"/>
                </a:solidFill>
              </a:rPr>
              <a:t>bhāseyya</a:t>
            </a:r>
            <a:r>
              <a:rPr lang="en-US" sz="3600" dirty="0">
                <a:solidFill>
                  <a:schemeClr val="tx1"/>
                </a:solidFill>
              </a:rPr>
              <a:t> – </a:t>
            </a:r>
            <a:r>
              <a:rPr lang="en-US" sz="3600" dirty="0" err="1">
                <a:solidFill>
                  <a:schemeClr val="tx1"/>
                </a:solidFill>
              </a:rPr>
              <a:t>yāy’attānam</a:t>
            </a:r>
            <a:r>
              <a:rPr lang="en-US" sz="3600" dirty="0">
                <a:solidFill>
                  <a:schemeClr val="tx1"/>
                </a:solidFill>
              </a:rPr>
              <a:t>̣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tāpaye</a:t>
            </a:r>
            <a:r>
              <a:rPr lang="en-US" sz="3600" dirty="0">
                <a:solidFill>
                  <a:schemeClr val="tx1"/>
                </a:solidFill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pare ca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vihiṃseyya</a:t>
            </a:r>
            <a:r>
              <a:rPr lang="en-US" sz="3600" dirty="0">
                <a:solidFill>
                  <a:schemeClr val="tx1"/>
                </a:solidFill>
              </a:rPr>
              <a:t> – </a:t>
            </a:r>
            <a:r>
              <a:rPr lang="en-US" sz="3600" dirty="0" err="1">
                <a:solidFill>
                  <a:schemeClr val="tx1"/>
                </a:solidFill>
              </a:rPr>
              <a:t>sa</a:t>
            </a:r>
            <a:r>
              <a:rPr lang="en-US" sz="3600" dirty="0">
                <a:solidFill>
                  <a:schemeClr val="tx1"/>
                </a:solidFill>
              </a:rPr>
              <a:t>̄ </a:t>
            </a:r>
            <a:r>
              <a:rPr lang="en-US" sz="3600" dirty="0" err="1">
                <a:solidFill>
                  <a:schemeClr val="tx1"/>
                </a:solidFill>
              </a:rPr>
              <a:t>ve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vāca</a:t>
            </a:r>
            <a:r>
              <a:rPr lang="en-US" sz="3600" dirty="0">
                <a:solidFill>
                  <a:schemeClr val="tx1"/>
                </a:solidFill>
              </a:rPr>
              <a:t>̄ </a:t>
            </a:r>
            <a:r>
              <a:rPr lang="en-US" sz="3600" dirty="0" err="1">
                <a:solidFill>
                  <a:schemeClr val="tx1"/>
                </a:solidFill>
              </a:rPr>
              <a:t>subhāsita</a:t>
            </a:r>
            <a:r>
              <a:rPr lang="en-US" sz="3600" dirty="0">
                <a:solidFill>
                  <a:schemeClr val="tx1"/>
                </a:solidFill>
              </a:rPr>
              <a:t>̄.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chemeClr val="tx1"/>
                </a:solidFill>
              </a:rPr>
              <a:t>Piyavācameva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bhāseyya</a:t>
            </a:r>
            <a:r>
              <a:rPr lang="en-US" sz="3600" dirty="0">
                <a:solidFill>
                  <a:schemeClr val="tx1"/>
                </a:solidFill>
              </a:rPr>
              <a:t> - </a:t>
            </a:r>
            <a:r>
              <a:rPr lang="en-US" sz="3600" dirty="0" err="1">
                <a:solidFill>
                  <a:schemeClr val="tx1"/>
                </a:solidFill>
              </a:rPr>
              <a:t>ya</a:t>
            </a:r>
            <a:r>
              <a:rPr lang="en-US" sz="3600" dirty="0">
                <a:solidFill>
                  <a:schemeClr val="tx1"/>
                </a:solidFill>
              </a:rPr>
              <a:t>̄ </a:t>
            </a:r>
            <a:r>
              <a:rPr lang="en-US" sz="3600" dirty="0" err="1">
                <a:solidFill>
                  <a:schemeClr val="tx1"/>
                </a:solidFill>
              </a:rPr>
              <a:t>vāca</a:t>
            </a:r>
            <a:r>
              <a:rPr lang="en-US" sz="3600" dirty="0">
                <a:solidFill>
                  <a:schemeClr val="tx1"/>
                </a:solidFill>
              </a:rPr>
              <a:t>̄ </a:t>
            </a:r>
            <a:r>
              <a:rPr lang="en-US" sz="3600" dirty="0" err="1">
                <a:solidFill>
                  <a:schemeClr val="tx1"/>
                </a:solidFill>
              </a:rPr>
              <a:t>paṭinandita</a:t>
            </a:r>
            <a:r>
              <a:rPr lang="en-US" sz="3600" dirty="0">
                <a:solidFill>
                  <a:schemeClr val="tx1"/>
                </a:solidFill>
              </a:rPr>
              <a:t>̄;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yaṃ </a:t>
            </a:r>
            <a:r>
              <a:rPr lang="en-US" sz="3600" dirty="0" err="1">
                <a:solidFill>
                  <a:schemeClr val="tx1"/>
                </a:solidFill>
              </a:rPr>
              <a:t>anādāya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pāpāni</a:t>
            </a:r>
            <a:r>
              <a:rPr lang="en-US" sz="3600" dirty="0">
                <a:solidFill>
                  <a:schemeClr val="tx1"/>
                </a:solidFill>
              </a:rPr>
              <a:t> - </a:t>
            </a:r>
            <a:r>
              <a:rPr lang="en-US" sz="3600" dirty="0" err="1">
                <a:solidFill>
                  <a:schemeClr val="tx1"/>
                </a:solidFill>
              </a:rPr>
              <a:t>paresam</a:t>
            </a:r>
            <a:r>
              <a:rPr lang="en-US" sz="3600" dirty="0">
                <a:solidFill>
                  <a:schemeClr val="tx1"/>
                </a:solidFill>
              </a:rPr>
              <a:t>̣ </a:t>
            </a:r>
            <a:r>
              <a:rPr lang="en-US" sz="3600" dirty="0" err="1">
                <a:solidFill>
                  <a:schemeClr val="tx1"/>
                </a:solidFill>
              </a:rPr>
              <a:t>bhāsate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piyam</a:t>
            </a:r>
            <a:r>
              <a:rPr lang="en-US" sz="3600" dirty="0">
                <a:solidFill>
                  <a:schemeClr val="tx1"/>
                </a:solidFill>
              </a:rPr>
              <a:t>̣.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‘</a:t>
            </a:r>
            <a:r>
              <a:rPr lang="en-US" sz="3600" dirty="0" err="1">
                <a:solidFill>
                  <a:schemeClr val="tx1"/>
                </a:solidFill>
              </a:rPr>
              <a:t>Saccam</a:t>
            </a:r>
            <a:r>
              <a:rPr lang="en-US" sz="3600" dirty="0">
                <a:solidFill>
                  <a:schemeClr val="tx1"/>
                </a:solidFill>
              </a:rPr>
              <a:t>̣ </a:t>
            </a:r>
            <a:r>
              <a:rPr lang="en-US" sz="3600" dirty="0" err="1">
                <a:solidFill>
                  <a:schemeClr val="tx1"/>
                </a:solidFill>
              </a:rPr>
              <a:t>ve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amata</a:t>
            </a:r>
            <a:r>
              <a:rPr lang="en-US" sz="3600" dirty="0">
                <a:solidFill>
                  <a:schemeClr val="tx1"/>
                </a:solidFill>
              </a:rPr>
              <a:t>̄ </a:t>
            </a:r>
            <a:r>
              <a:rPr lang="en-US" sz="3600" dirty="0" err="1">
                <a:solidFill>
                  <a:schemeClr val="tx1"/>
                </a:solidFill>
              </a:rPr>
              <a:t>vāca</a:t>
            </a:r>
            <a:r>
              <a:rPr lang="en-US" sz="3600" dirty="0">
                <a:solidFill>
                  <a:schemeClr val="tx1"/>
                </a:solidFill>
              </a:rPr>
              <a:t>̄’ - </a:t>
            </a:r>
            <a:r>
              <a:rPr lang="en-US" sz="3600" dirty="0" err="1">
                <a:solidFill>
                  <a:schemeClr val="tx1"/>
                </a:solidFill>
              </a:rPr>
              <a:t>esa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dhammo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sanantano</a:t>
            </a:r>
            <a:r>
              <a:rPr lang="en-US" sz="3600" dirty="0">
                <a:solidFill>
                  <a:schemeClr val="tx1"/>
                </a:solidFill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‘</a:t>
            </a:r>
            <a:r>
              <a:rPr lang="en-US" sz="3600" dirty="0" err="1">
                <a:solidFill>
                  <a:schemeClr val="tx1"/>
                </a:solidFill>
              </a:rPr>
              <a:t>sacce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atthe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dhamme</a:t>
            </a:r>
            <a:r>
              <a:rPr lang="en-US" sz="3600" dirty="0">
                <a:solidFill>
                  <a:schemeClr val="tx1"/>
                </a:solidFill>
              </a:rPr>
              <a:t> ca’ - </a:t>
            </a:r>
            <a:r>
              <a:rPr lang="en-US" sz="3600" dirty="0" err="1">
                <a:solidFill>
                  <a:schemeClr val="tx1"/>
                </a:solidFill>
              </a:rPr>
              <a:t>āhu</a:t>
            </a:r>
            <a:r>
              <a:rPr lang="en-US" sz="3600" dirty="0">
                <a:solidFill>
                  <a:schemeClr val="tx1"/>
                </a:solidFill>
              </a:rPr>
              <a:t>, ‘santo </a:t>
            </a:r>
            <a:r>
              <a:rPr lang="en-US" sz="3600" dirty="0" err="1">
                <a:solidFill>
                  <a:schemeClr val="tx1"/>
                </a:solidFill>
              </a:rPr>
              <a:t>patiṭṭhita</a:t>
            </a:r>
            <a:r>
              <a:rPr lang="en-US" sz="3600" dirty="0">
                <a:solidFill>
                  <a:schemeClr val="tx1"/>
                </a:solidFill>
              </a:rPr>
              <a:t>̄.’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(SN)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69181"/>
              </p:ext>
            </p:extLst>
          </p:nvPr>
        </p:nvGraphicFramePr>
        <p:xfrm>
          <a:off x="486156" y="1966595"/>
          <a:ext cx="11219688" cy="452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3193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12496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So/taṃ/sā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đó, vật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Eva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chính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Vācā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Lời nói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Bhās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eyya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chủ động, cầu khiến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Yo/yaṃ/yā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mà, cái mà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Mình, bản 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āpaye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Giày vò, thiêu đốt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Paro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khác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3. MAHANT VÀ SANTO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568999"/>
            <a:ext cx="9485086" cy="204288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3.1</a:t>
            </a:r>
            <a:r>
              <a:rPr lang="vi-VN" sz="2400" dirty="0"/>
              <a:t> </a:t>
            </a:r>
            <a:r>
              <a:rPr lang="vi-VN" sz="2400" b="1" dirty="0"/>
              <a:t>mahant</a:t>
            </a:r>
            <a:r>
              <a:rPr lang="vi-VN" sz="2400" dirty="0"/>
              <a:t> ‘to lớn’ có các đuôi biến cách giống như danh từ nguyên mẫu tận cùng -vant/-mant (bài V, 2), tuy nhiên có một số khác biệt về Chủ cách như sau. Lưu ý mahā có thể là Chủ cách số ít lẫn số nhiều: 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0A1659-D857-4522-A16F-B19458B11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72108"/>
              </p:ext>
            </p:extLst>
          </p:nvPr>
        </p:nvGraphicFramePr>
        <p:xfrm>
          <a:off x="2456542" y="3843424"/>
          <a:ext cx="9400097" cy="13004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16907">
                  <a:extLst>
                    <a:ext uri="{9D8B030D-6E8A-4147-A177-3AD203B41FA5}">
                      <a16:colId xmlns:a16="http://schemas.microsoft.com/office/drawing/2014/main" val="3603332628"/>
                    </a:ext>
                  </a:extLst>
                </a:gridCol>
                <a:gridCol w="3656893">
                  <a:extLst>
                    <a:ext uri="{9D8B030D-6E8A-4147-A177-3AD203B41FA5}">
                      <a16:colId xmlns:a16="http://schemas.microsoft.com/office/drawing/2014/main" val="3543773750"/>
                    </a:ext>
                  </a:extLst>
                </a:gridCol>
                <a:gridCol w="3326297">
                  <a:extLst>
                    <a:ext uri="{9D8B030D-6E8A-4147-A177-3AD203B41FA5}">
                      <a16:colId xmlns:a16="http://schemas.microsoft.com/office/drawing/2014/main" val="1016230944"/>
                    </a:ext>
                  </a:extLst>
                </a:gridCol>
              </a:tblGrid>
              <a:tr h="4486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53482"/>
                  </a:ext>
                </a:extLst>
              </a:tr>
              <a:tr h="4486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mahā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mahā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dirty="0" err="1">
                          <a:effectLst/>
                        </a:rPr>
                        <a:t>mahanto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dirty="0" err="1">
                          <a:effectLst/>
                        </a:rPr>
                        <a:t>mahantā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0186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(SN)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462012"/>
              </p:ext>
            </p:extLst>
          </p:nvPr>
        </p:nvGraphicFramePr>
        <p:xfrm>
          <a:off x="486156" y="1966595"/>
          <a:ext cx="11219688" cy="452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3193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12496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ihiṃseyya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Gây hại, hãm hại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Quả thực, thực sự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ubhāsita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 khéo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Piya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Thích ý, đáng thích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 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aṭinandita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 đón nhận nồng nhiệt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Ād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āya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Nắm bắt, nắm giữ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 từ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Pāpa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Cái ác, việc ác, lời 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Bhāsate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tả, phản thân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Saccaṃ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Sự thật  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(SN)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01810"/>
              </p:ext>
            </p:extLst>
          </p:nvPr>
        </p:nvGraphicFramePr>
        <p:xfrm>
          <a:off x="486156" y="1966594"/>
          <a:ext cx="11219688" cy="42056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3193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12496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3251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9012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Eso/Etaṃ/Esā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đó, việc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Sanantan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Vĩnh viễn, bất diệt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Atth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Lợi ích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Dhammo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Pháp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Āh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bất định, chủ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Sant</a:t>
                      </a:r>
                      <a:endParaRPr lang="en-US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tốt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Patiṭṭhit</a:t>
                      </a:r>
                      <a:r>
                        <a:rPr lang="en-US" sz="24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Trụ vững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16955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500" dirty="0"/>
              <a:t>No </a:t>
            </a:r>
            <a:r>
              <a:rPr lang="en-US" sz="3500" dirty="0" err="1"/>
              <a:t>bhāseyyāmi</a:t>
            </a:r>
            <a:r>
              <a:rPr lang="en-US" sz="3500" dirty="0"/>
              <a:t> </a:t>
            </a:r>
            <a:r>
              <a:rPr lang="en-US" sz="3500" dirty="0" err="1"/>
              <a:t>tvaṃ</a:t>
            </a:r>
            <a:r>
              <a:rPr lang="en-US" sz="3500" dirty="0"/>
              <a:t> </a:t>
            </a:r>
            <a:r>
              <a:rPr lang="en-US" sz="3500" dirty="0" err="1"/>
              <a:t>dhāresi</a:t>
            </a:r>
            <a:r>
              <a:rPr lang="en-US" sz="3500" dirty="0"/>
              <a:t> </a:t>
            </a:r>
            <a:r>
              <a:rPr lang="en-US" sz="3500" dirty="0" err="1"/>
              <a:t>mahantaṃ</a:t>
            </a:r>
            <a:r>
              <a:rPr lang="en-US" sz="3500" dirty="0"/>
              <a:t> </a:t>
            </a:r>
            <a:r>
              <a:rPr lang="en-US" sz="3500" dirty="0" err="1"/>
              <a:t>nāmanti</a:t>
            </a:r>
            <a:r>
              <a:rPr lang="en-US" sz="3500" dirty="0"/>
              <a:t>; </a:t>
            </a:r>
            <a:r>
              <a:rPr lang="en-US" sz="3500" dirty="0" err="1"/>
              <a:t>kataṃ</a:t>
            </a:r>
            <a:r>
              <a:rPr lang="en-US" sz="3500" dirty="0"/>
              <a:t> hi </a:t>
            </a:r>
            <a:r>
              <a:rPr lang="en-US" sz="3500" dirty="0" err="1"/>
              <a:t>te</a:t>
            </a:r>
            <a:r>
              <a:rPr lang="en-US" sz="3500" dirty="0"/>
              <a:t> no </a:t>
            </a:r>
            <a:r>
              <a:rPr lang="en-US" sz="3500" dirty="0" err="1"/>
              <a:t>kammaṃ</a:t>
            </a:r>
            <a:r>
              <a:rPr lang="en-US" sz="3500" dirty="0"/>
              <a:t> </a:t>
            </a:r>
            <a:r>
              <a:rPr lang="en-US" sz="3500" dirty="0" err="1"/>
              <a:t>mahakammarahaṃ</a:t>
            </a:r>
            <a:r>
              <a:rPr lang="en-US" sz="3500" dirty="0"/>
              <a:t> </a:t>
            </a:r>
            <a:endParaRPr lang="en-US" sz="35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	SONG CÚ LATIN – URBANO APPENDINI</a:t>
            </a:r>
            <a:endParaRPr lang="en-US" dirty="0">
              <a:solidFill>
                <a:srgbClr val="FFC000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1808"/>
              </p:ext>
            </p:extLst>
          </p:nvPr>
        </p:nvGraphicFramePr>
        <p:xfrm>
          <a:off x="2327243" y="2367305"/>
          <a:ext cx="9697076" cy="409975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6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Bhāseyya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Nói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Tvaṃ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Anh, bạn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 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Dhāreti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Mang, có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Mahant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Lớn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Nāmaṃ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Tên tuổi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(i)ti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[trích dẫn]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Kata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làm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Quá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9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Quả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thực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bởi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vì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Phụ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4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16955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500" dirty="0"/>
              <a:t>No </a:t>
            </a:r>
            <a:r>
              <a:rPr lang="en-US" sz="3500" dirty="0" err="1"/>
              <a:t>bhāseyyāmi</a:t>
            </a:r>
            <a:r>
              <a:rPr lang="en-US" sz="3500" dirty="0"/>
              <a:t> </a:t>
            </a:r>
            <a:r>
              <a:rPr lang="en-US" sz="3500" dirty="0" err="1"/>
              <a:t>tvaṃ</a:t>
            </a:r>
            <a:r>
              <a:rPr lang="en-US" sz="3500" dirty="0"/>
              <a:t> </a:t>
            </a:r>
            <a:r>
              <a:rPr lang="en-US" sz="3500" dirty="0" err="1"/>
              <a:t>dhāresi</a:t>
            </a:r>
            <a:r>
              <a:rPr lang="en-US" sz="3500" dirty="0"/>
              <a:t> </a:t>
            </a:r>
            <a:r>
              <a:rPr lang="en-US" sz="3500" dirty="0" err="1"/>
              <a:t>mahantaṃ</a:t>
            </a:r>
            <a:r>
              <a:rPr lang="en-US" sz="3500" dirty="0"/>
              <a:t> </a:t>
            </a:r>
            <a:r>
              <a:rPr lang="en-US" sz="3500" dirty="0" err="1"/>
              <a:t>nāmanti</a:t>
            </a:r>
            <a:r>
              <a:rPr lang="en-US" sz="3500" dirty="0"/>
              <a:t>; </a:t>
            </a:r>
            <a:r>
              <a:rPr lang="en-US" sz="3500" dirty="0" err="1"/>
              <a:t>kataṃ</a:t>
            </a:r>
            <a:r>
              <a:rPr lang="en-US" sz="3500" dirty="0"/>
              <a:t> hi </a:t>
            </a:r>
            <a:r>
              <a:rPr lang="en-US" sz="3500" dirty="0" err="1"/>
              <a:t>te</a:t>
            </a:r>
            <a:r>
              <a:rPr lang="en-US" sz="3500" dirty="0"/>
              <a:t> no </a:t>
            </a:r>
            <a:r>
              <a:rPr lang="en-US" sz="3500" dirty="0" err="1"/>
              <a:t>kammaṃ</a:t>
            </a:r>
            <a:r>
              <a:rPr lang="en-US" sz="3500" dirty="0"/>
              <a:t> </a:t>
            </a:r>
            <a:r>
              <a:rPr lang="en-US" sz="3500" dirty="0" err="1"/>
              <a:t>mahakammarahaṃ</a:t>
            </a:r>
            <a:r>
              <a:rPr lang="en-US" sz="3500" dirty="0"/>
              <a:t> </a:t>
            </a:r>
            <a:endParaRPr lang="en-US" sz="35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	SONG CÚ LATIN – URBANO APPENDINI</a:t>
            </a:r>
            <a:endParaRPr lang="en-US" dirty="0">
              <a:solidFill>
                <a:srgbClr val="FFC000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21120"/>
              </p:ext>
            </p:extLst>
          </p:nvPr>
        </p:nvGraphicFramePr>
        <p:xfrm>
          <a:off x="2327243" y="2367304"/>
          <a:ext cx="9697076" cy="42495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6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Te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Anh, bạn [sở hữu, gián bổ, dụng cụ cách số ít]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 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Kammaṃ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Việc làm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12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Araha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Xứng đáng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94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[</a:t>
                      </a:r>
                      <a:r>
                        <a:rPr lang="en-US" sz="2200" dirty="0" err="1">
                          <a:effectLst/>
                        </a:rPr>
                        <a:t>Nāmanti</a:t>
                      </a:r>
                      <a:r>
                        <a:rPr lang="en-US" sz="2200" dirty="0">
                          <a:effectLst/>
                        </a:rPr>
                        <a:t>] = [</a:t>
                      </a:r>
                      <a:r>
                        <a:rPr lang="en-US" sz="2200" dirty="0" err="1">
                          <a:effectLst/>
                        </a:rPr>
                        <a:t>nāmaṃ</a:t>
                      </a:r>
                      <a:r>
                        <a:rPr lang="en-US" sz="2200" dirty="0">
                          <a:effectLst/>
                        </a:rPr>
                        <a:t>] + [(</a:t>
                      </a:r>
                      <a:r>
                        <a:rPr lang="en-US" sz="2200" dirty="0" err="1">
                          <a:effectLst/>
                        </a:rPr>
                        <a:t>i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  <a:r>
                        <a:rPr lang="en-US" sz="2200" dirty="0" err="1">
                          <a:effectLst/>
                        </a:rPr>
                        <a:t>ti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[</a:t>
                      </a:r>
                      <a:r>
                        <a:rPr lang="en-US" sz="2200" dirty="0" err="1">
                          <a:effectLst/>
                        </a:rPr>
                        <a:t>mahakammaraha</a:t>
                      </a:r>
                      <a:r>
                        <a:rPr lang="en-US" sz="2200" dirty="0">
                          <a:effectLst/>
                        </a:rPr>
                        <a:t>] = [</a:t>
                      </a:r>
                      <a:r>
                        <a:rPr lang="en-US" sz="2200" dirty="0" err="1">
                          <a:effectLst/>
                        </a:rPr>
                        <a:t>mahant</a:t>
                      </a:r>
                      <a:r>
                        <a:rPr lang="en-US" sz="2200" dirty="0">
                          <a:effectLst/>
                        </a:rPr>
                        <a:t>] + [</a:t>
                      </a:r>
                      <a:r>
                        <a:rPr lang="en-US" sz="2200" dirty="0" err="1">
                          <a:effectLst/>
                        </a:rPr>
                        <a:t>kamma</a:t>
                      </a:r>
                      <a:r>
                        <a:rPr lang="en-US" sz="2200" dirty="0">
                          <a:effectLst/>
                        </a:rPr>
                        <a:t>] + [</a:t>
                      </a:r>
                      <a:r>
                        <a:rPr lang="en-US" sz="2200" dirty="0" err="1">
                          <a:effectLst/>
                        </a:rPr>
                        <a:t>araha</a:t>
                      </a:r>
                      <a:r>
                        <a:rPr lang="en-US" sz="2200" dirty="0">
                          <a:effectLst/>
                        </a:rPr>
                        <a:t>]. </a:t>
                      </a:r>
                      <a:r>
                        <a:rPr lang="en-US" sz="2200" dirty="0" err="1">
                          <a:effectLst/>
                        </a:rPr>
                        <a:t>Lưu</a:t>
                      </a:r>
                      <a:r>
                        <a:rPr lang="en-US" sz="2200" dirty="0">
                          <a:effectLst/>
                        </a:rPr>
                        <a:t> ý: </a:t>
                      </a:r>
                      <a:r>
                        <a:rPr lang="en-US" sz="2200" dirty="0" err="1">
                          <a:effectLst/>
                        </a:rPr>
                        <a:t>trong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ghép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nguyên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mẫu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mahant</a:t>
                      </a:r>
                      <a:r>
                        <a:rPr lang="en-US" sz="2200" dirty="0">
                          <a:effectLst/>
                        </a:rPr>
                        <a:t>] </a:t>
                      </a:r>
                      <a:r>
                        <a:rPr lang="en-US" sz="2200" dirty="0" err="1">
                          <a:effectLst/>
                        </a:rPr>
                        <a:t>biến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thành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maha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>
                          <a:effectLst/>
                        </a:rPr>
                        <a:t>Non </a:t>
                      </a:r>
                      <a:r>
                        <a:rPr lang="fr-FR" sz="2200" i="1" dirty="0" err="1">
                          <a:effectLst/>
                        </a:rPr>
                        <a:t>umquam</a:t>
                      </a:r>
                      <a:r>
                        <a:rPr lang="fr-FR" sz="2200" i="1" dirty="0">
                          <a:effectLst/>
                        </a:rPr>
                        <a:t> magnum te </a:t>
                      </a:r>
                      <a:r>
                        <a:rPr lang="fr-FR" sz="2200" i="1" dirty="0" err="1">
                          <a:effectLst/>
                        </a:rPr>
                        <a:t>dicam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nomen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habere</a:t>
                      </a:r>
                      <a:r>
                        <a:rPr lang="fr-FR" sz="2200" i="1" dirty="0">
                          <a:effectLst/>
                        </a:rPr>
                        <a:t>; ni </a:t>
                      </a:r>
                      <a:r>
                        <a:rPr lang="fr-FR" sz="2200" i="1" dirty="0" err="1">
                          <a:effectLst/>
                        </a:rPr>
                        <a:t>vere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magno</a:t>
                      </a:r>
                      <a:r>
                        <a:rPr lang="fr-FR" sz="2200" i="1" dirty="0">
                          <a:effectLst/>
                        </a:rPr>
                        <a:t> nomine </a:t>
                      </a:r>
                      <a:r>
                        <a:rPr lang="fr-FR" sz="2200" i="1" dirty="0" err="1">
                          <a:effectLst/>
                        </a:rPr>
                        <a:t>digna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geras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5488" marR="6548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5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03193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Karohi</a:t>
            </a:r>
            <a:r>
              <a:rPr lang="fr-FR" sz="3600" dirty="0"/>
              <a:t> </a:t>
            </a:r>
            <a:r>
              <a:rPr lang="fr-FR" sz="3600" dirty="0" err="1"/>
              <a:t>yathā</a:t>
            </a:r>
            <a:r>
              <a:rPr lang="fr-FR" sz="3600" dirty="0"/>
              <a:t> </a:t>
            </a:r>
            <a:r>
              <a:rPr lang="fr-FR" sz="3600" dirty="0" err="1"/>
              <a:t>kataṃ</a:t>
            </a:r>
            <a:r>
              <a:rPr lang="fr-FR" sz="3600" dirty="0"/>
              <a:t> </a:t>
            </a:r>
            <a:r>
              <a:rPr lang="fr-FR" sz="3600" dirty="0" err="1"/>
              <a:t>bhave</a:t>
            </a:r>
            <a:r>
              <a:rPr lang="fr-FR" sz="3600" dirty="0"/>
              <a:t> te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65263"/>
              </p:ext>
            </p:extLst>
          </p:nvPr>
        </p:nvGraphicFramePr>
        <p:xfrm>
          <a:off x="2327243" y="1818398"/>
          <a:ext cx="9697076" cy="471387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6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7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Karoti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Làm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Yathā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Như, giống như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Kata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làm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Quá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Bhave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Te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Anh, bạn [gián bổ, sở hữu, dụng cụ cách số ít]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 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22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@ Cấu trúc nói trổng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@ Chú ý xác định biến cách và chức năng của [te]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11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Do as you would be done by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761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Dehi</a:t>
            </a:r>
            <a:r>
              <a:rPr lang="en-US" sz="3600" dirty="0"/>
              <a:t> </a:t>
            </a:r>
            <a:r>
              <a:rPr lang="en-US" sz="3600" dirty="0" err="1"/>
              <a:t>sunakhassa</a:t>
            </a:r>
            <a:r>
              <a:rPr lang="en-US" sz="3600" dirty="0"/>
              <a:t> </a:t>
            </a:r>
            <a:r>
              <a:rPr lang="en-US" sz="3600" dirty="0" err="1"/>
              <a:t>pāpasilokaṃ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bhaveyya</a:t>
            </a:r>
            <a:r>
              <a:rPr lang="en-US" sz="3600" dirty="0"/>
              <a:t> </a:t>
            </a:r>
            <a:r>
              <a:rPr lang="en-US" sz="3600" dirty="0" err="1"/>
              <a:t>olambito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57087"/>
              </p:ext>
            </p:extLst>
          </p:nvPr>
        </p:nvGraphicFramePr>
        <p:xfrm>
          <a:off x="2327243" y="2500817"/>
          <a:ext cx="9697076" cy="418438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6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Deti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Cho, tặng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Sunakho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Con </a:t>
                      </a:r>
                      <a:r>
                        <a:rPr lang="en-US" sz="2200" dirty="0" err="1">
                          <a:effectLst/>
                        </a:rPr>
                        <a:t>chó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Pāpa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Ác, xấu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Siloko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Tiếng, danh tiếng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Và, hoặc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Bhaveyya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Olambita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Bị treo [cổ]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Quá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Give a dog a bad name and hang him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3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58271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Kusalataraṃ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ādātuṃ</a:t>
            </a:r>
            <a:r>
              <a:rPr lang="en-US" sz="3600" dirty="0"/>
              <a:t> </a:t>
            </a:r>
            <a:r>
              <a:rPr lang="en-US" sz="3600" dirty="0" err="1"/>
              <a:t>karā</a:t>
            </a:r>
            <a:r>
              <a:rPr lang="en-US" sz="3600" dirty="0"/>
              <a:t> </a:t>
            </a:r>
            <a:r>
              <a:rPr lang="en-US" sz="3600" dirty="0" err="1"/>
              <a:t>hiṃsāya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	CICERO</a:t>
            </a:r>
            <a:endParaRPr lang="en-US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69228"/>
              </p:ext>
            </p:extLst>
          </p:nvPr>
        </p:nvGraphicFramePr>
        <p:xfrm>
          <a:off x="2327243" y="1935801"/>
          <a:ext cx="9697076" cy="458110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6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Kusalatara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Tốt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thiện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Ādātuṃ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Nhận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đón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nhận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nguyên mẫu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Karaṃ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Việc gây ra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Hiṃsā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Tai hại, thiệt hại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591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@ [</a:t>
                      </a:r>
                      <a:r>
                        <a:rPr lang="en-US" sz="2200" dirty="0" err="1">
                          <a:effectLst/>
                        </a:rPr>
                        <a:t>Ādātuṃ</a:t>
                      </a:r>
                      <a:r>
                        <a:rPr lang="en-US" sz="2200" dirty="0">
                          <a:effectLst/>
                        </a:rPr>
                        <a:t>] 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xem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như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tương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đương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một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2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@ </a:t>
                      </a:r>
                      <a:r>
                        <a:rPr lang="en-US" sz="2200" dirty="0" err="1">
                          <a:effectLst/>
                        </a:rPr>
                        <a:t>Cấu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trúc</a:t>
                      </a:r>
                      <a:r>
                        <a:rPr lang="en-US" sz="2200" dirty="0">
                          <a:effectLst/>
                        </a:rPr>
                        <a:t> so </a:t>
                      </a:r>
                      <a:r>
                        <a:rPr lang="en-US" sz="2200" dirty="0" err="1">
                          <a:effectLst/>
                        </a:rPr>
                        <a:t>sánh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 = [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so </a:t>
                      </a:r>
                      <a:r>
                        <a:rPr lang="en-US" sz="2200" dirty="0" err="1">
                          <a:effectLst/>
                        </a:rPr>
                        <a:t>sánh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] + [</a:t>
                      </a:r>
                      <a:r>
                        <a:rPr lang="en-US" sz="2200" dirty="0" err="1">
                          <a:effectLst/>
                        </a:rPr>
                        <a:t>xuất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xứ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8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Accipere</a:t>
                      </a:r>
                      <a:r>
                        <a:rPr lang="en-US" sz="2200" i="1" dirty="0">
                          <a:effectLst/>
                        </a:rPr>
                        <a:t> quam </a:t>
                      </a:r>
                      <a:r>
                        <a:rPr lang="en-US" sz="2200" i="1" dirty="0" err="1">
                          <a:effectLst/>
                        </a:rPr>
                        <a:t>facere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praestat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injuriam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3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49306"/>
            <a:ext cx="9697076" cy="166199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>
                <a:latin typeface="Calibri (Body)"/>
              </a:rPr>
              <a:t>Palobhitaṃ</a:t>
            </a:r>
            <a:r>
              <a:rPr lang="en-US" sz="3400" dirty="0">
                <a:latin typeface="Calibri (Body)"/>
              </a:rPr>
              <a:t> </a:t>
            </a:r>
            <a:r>
              <a:rPr lang="en-US" sz="3400" dirty="0" err="1">
                <a:latin typeface="Calibri (Body)"/>
              </a:rPr>
              <a:t>mano</a:t>
            </a:r>
            <a:r>
              <a:rPr lang="en-US" sz="3400" dirty="0">
                <a:latin typeface="Calibri (Body)"/>
              </a:rPr>
              <a:t> </a:t>
            </a:r>
            <a:r>
              <a:rPr lang="en-US" sz="3400" dirty="0" err="1">
                <a:latin typeface="Calibri (Body)"/>
              </a:rPr>
              <a:t>micchādhammena</a:t>
            </a:r>
            <a:r>
              <a:rPr lang="en-US" sz="3400" dirty="0">
                <a:latin typeface="Calibri (Body)"/>
              </a:rPr>
              <a:t> </a:t>
            </a:r>
            <a:r>
              <a:rPr lang="vi-VN" sz="3400" dirty="0">
                <a:latin typeface="Calibri (Body)"/>
                <a:cs typeface="Calibri Light" panose="020F0302020204030204" pitchFamily="34" charset="0"/>
              </a:rPr>
              <a:t>paṭikkhipati</a:t>
            </a:r>
            <a:r>
              <a:rPr lang="vi-VN" sz="3400" dirty="0">
                <a:latin typeface="Calibri (Body)"/>
              </a:rPr>
              <a:t> </a:t>
            </a:r>
            <a:r>
              <a:rPr lang="vi-VN" sz="3400" dirty="0">
                <a:latin typeface="Calibri (Body)"/>
                <a:cs typeface="Calibri Light" panose="020F0302020204030204" pitchFamily="34" charset="0"/>
              </a:rPr>
              <a:t>seyyaṃ</a:t>
            </a:r>
            <a:r>
              <a:rPr lang="vi-VN" sz="3400" dirty="0">
                <a:latin typeface="Calibri (Body)"/>
              </a:rPr>
              <a:t> //</a:t>
            </a:r>
            <a:r>
              <a:rPr lang="en-US" sz="3400" dirty="0">
                <a:latin typeface="Calibri (Body)"/>
              </a:rPr>
              <a:t> </a:t>
            </a:r>
            <a:r>
              <a:rPr lang="en-US" sz="3400" dirty="0" err="1">
                <a:latin typeface="Calibri (Body)"/>
              </a:rPr>
              <a:t>palobhitaṃ</a:t>
            </a:r>
            <a:r>
              <a:rPr lang="en-US" sz="3400" dirty="0">
                <a:latin typeface="Calibri (Body)"/>
              </a:rPr>
              <a:t> </a:t>
            </a:r>
            <a:r>
              <a:rPr lang="en-US" sz="3400" dirty="0" err="1">
                <a:latin typeface="Calibri (Body)"/>
              </a:rPr>
              <a:t>mano</a:t>
            </a:r>
            <a:r>
              <a:rPr lang="en-US" sz="3400" dirty="0">
                <a:latin typeface="Calibri (Body)"/>
              </a:rPr>
              <a:t> </a:t>
            </a:r>
            <a:r>
              <a:rPr lang="en-US" sz="3400" dirty="0" err="1">
                <a:latin typeface="Calibri (Body)"/>
              </a:rPr>
              <a:t>micchādhammena</a:t>
            </a:r>
            <a:r>
              <a:rPr lang="vi-VN" sz="3400" dirty="0">
                <a:latin typeface="Calibri (Body)"/>
              </a:rPr>
              <a:t> </a:t>
            </a:r>
            <a:r>
              <a:rPr lang="vi-VN" sz="3400" dirty="0">
                <a:latin typeface="Calibri (Body)"/>
                <a:cs typeface="Calibri Light" panose="020F0302020204030204" pitchFamily="34" charset="0"/>
              </a:rPr>
              <a:t>paṭikkhipi seyyaṃ</a:t>
            </a:r>
            <a:r>
              <a:rPr lang="en-US" sz="3400" dirty="0">
                <a:latin typeface="Calibri (Body)"/>
                <a:cs typeface="Calibri Light" panose="020F0302020204030204" pitchFamily="34" charset="0"/>
              </a:rPr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 (Body)"/>
              <a:cs typeface="Calibri Light" panose="020F03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HORACE</a:t>
            </a:r>
            <a:endParaRPr lang="en-US" dirty="0">
              <a:solidFill>
                <a:srgbClr val="FFC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80148"/>
              </p:ext>
            </p:extLst>
          </p:nvPr>
        </p:nvGraphicFramePr>
        <p:xfrm>
          <a:off x="2327243" y="2878831"/>
          <a:ext cx="9697076" cy="366774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96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Từ Pali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Nghĩa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Việt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liên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quan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Palobhita</a:t>
                      </a:r>
                      <a:endParaRPr lang="en-US" sz="2200" b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Bị thu hút, bị cám dỗ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Quá phân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Manas</a:t>
                      </a:r>
                      <a:endParaRPr lang="en-US" sz="2200" b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Tâm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Danh, trung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Micchā</a:t>
                      </a:r>
                      <a:endParaRPr lang="en-US" sz="2200" b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Sai trái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Trạng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Dhammo</a:t>
                      </a:r>
                      <a:endParaRPr lang="en-US" sz="2200" b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Pháp, sự vật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Paṭikkhipati</a:t>
                      </a:r>
                      <a:endParaRPr lang="en-US" sz="2200" b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Từ chối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Động, hiện tại, chủ động, mô tả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Seyya</a:t>
                      </a:r>
                      <a:endParaRPr lang="en-US" sz="2200" b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Tốt hơn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Tính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Paṭikkhipi</a:t>
                      </a:r>
                      <a:endParaRPr lang="en-US" sz="2200" b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Từ chối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Động, bất định, chủ động, mô tả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64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Ghi chú ngữ pháp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64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Câu gốc Latin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Acclinus</a:t>
                      </a:r>
                      <a:r>
                        <a:rPr lang="fr-FR" sz="2200" i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2200" i="1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falsis</a:t>
                      </a:r>
                      <a:r>
                        <a:rPr lang="fr-FR" sz="2200" i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animus </a:t>
                      </a:r>
                      <a:r>
                        <a:rPr lang="fr-FR" sz="2200" i="1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meliora</a:t>
                      </a:r>
                      <a:r>
                        <a:rPr lang="fr-FR" sz="2200" i="1" baseline="0" dirty="0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2200" i="1" baseline="0" dirty="0" err="1">
                          <a:effectLst/>
                          <a:latin typeface="Calibri" panose="020F0502020204030204" pitchFamily="34" charset="0"/>
                          <a:cs typeface="Calibri Light" panose="020F0302020204030204" pitchFamily="34" charset="0"/>
                        </a:rPr>
                        <a:t>recusat</a:t>
                      </a:r>
                      <a:endParaRPr lang="en-US" sz="2200" i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3. MAHANT VÀ SANTO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568999"/>
            <a:ext cx="9485086" cy="1860001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3.2</a:t>
            </a:r>
            <a:r>
              <a:rPr lang="vi-VN" sz="2400" dirty="0"/>
              <a:t> </a:t>
            </a:r>
            <a:endParaRPr lang="en-US" sz="2400" dirty="0"/>
          </a:p>
          <a:p>
            <a:pPr algn="just"/>
            <a:r>
              <a:rPr lang="en-US" b="1" dirty="0"/>
              <a:t>Santo</a:t>
            </a:r>
            <a:r>
              <a:rPr lang="en-US" dirty="0"/>
              <a:t> ‘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’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santo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-ant</a:t>
            </a:r>
            <a:endParaRPr lang="vi-VN" b="1" dirty="0">
              <a:highlight>
                <a:srgbClr val="FBC25D"/>
              </a:highlight>
            </a:endParaRPr>
          </a:p>
          <a:p>
            <a:pPr algn="just"/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0A1659-D857-4522-A16F-B19458B11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91278"/>
              </p:ext>
            </p:extLst>
          </p:nvPr>
        </p:nvGraphicFramePr>
        <p:xfrm>
          <a:off x="2409651" y="3212353"/>
          <a:ext cx="9400097" cy="9347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16907">
                  <a:extLst>
                    <a:ext uri="{9D8B030D-6E8A-4147-A177-3AD203B41FA5}">
                      <a16:colId xmlns:a16="http://schemas.microsoft.com/office/drawing/2014/main" val="3603332628"/>
                    </a:ext>
                  </a:extLst>
                </a:gridCol>
                <a:gridCol w="3656893">
                  <a:extLst>
                    <a:ext uri="{9D8B030D-6E8A-4147-A177-3AD203B41FA5}">
                      <a16:colId xmlns:a16="http://schemas.microsoft.com/office/drawing/2014/main" val="3543773750"/>
                    </a:ext>
                  </a:extLst>
                </a:gridCol>
                <a:gridCol w="3326297">
                  <a:extLst>
                    <a:ext uri="{9D8B030D-6E8A-4147-A177-3AD203B41FA5}">
                      <a16:colId xmlns:a16="http://schemas.microsoft.com/office/drawing/2014/main" val="1016230944"/>
                    </a:ext>
                  </a:extLst>
                </a:gridCol>
              </a:tblGrid>
              <a:tr h="4486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Arial Unicode MS"/>
                        </a:rPr>
                        <a:t> </a:t>
                      </a:r>
                      <a:endParaRPr lang="vi-VN" sz="2400">
                        <a:effectLst/>
                        <a:latin typeface="+mn-lt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endParaRPr lang="vi-VN" sz="24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endParaRPr lang="vi-VN" sz="24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53482"/>
                  </a:ext>
                </a:extLst>
              </a:tr>
              <a:tr h="4486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Nom: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vi-VN" sz="24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</a:t>
                      </a:r>
                      <a:endParaRPr lang="vi-V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santo/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santā</a:t>
                      </a:r>
                      <a:endParaRPr lang="vi-V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018683763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9BB101A-1C7B-47C3-AD38-17376B473D08}"/>
              </a:ext>
            </a:extLst>
          </p:cNvPr>
          <p:cNvSpPr txBox="1">
            <a:spLocks/>
          </p:cNvSpPr>
          <p:nvPr/>
        </p:nvSpPr>
        <p:spPr>
          <a:xfrm>
            <a:off x="2456542" y="4389120"/>
            <a:ext cx="9400097" cy="2250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b="1" dirty="0" err="1">
                <a:highlight>
                  <a:srgbClr val="FBC25D"/>
                </a:highlight>
              </a:rPr>
              <a:t>sant</a:t>
            </a:r>
            <a:r>
              <a:rPr lang="en-US" b="1" dirty="0">
                <a:highlight>
                  <a:srgbClr val="FBC25D"/>
                </a:highlight>
              </a:rPr>
              <a:t>-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atthi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Pāli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sant</a:t>
            </a:r>
            <a:r>
              <a:rPr lang="en-US" b="1" dirty="0">
                <a:highlight>
                  <a:srgbClr val="FBC25D"/>
                </a:highlight>
              </a:rPr>
              <a:t>-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‘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’,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’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8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5190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5. DANH TỪ NGUYÊN MẪU TẬN CÙNG -AS : MANAS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15"/>
            <a:ext cx="10515600" cy="3477202"/>
          </a:xfrm>
        </p:spPr>
        <p:txBody>
          <a:bodyPr>
            <a:noAutofit/>
          </a:bodyPr>
          <a:lstStyle/>
          <a:p>
            <a:r>
              <a:rPr lang="en-US" dirty="0" err="1"/>
              <a:t>Pāli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-as,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manas–</a:t>
            </a:r>
            <a:r>
              <a:rPr lang="en-US" dirty="0"/>
              <a:t> [</a:t>
            </a:r>
            <a:r>
              <a:rPr lang="en-US" dirty="0" err="1"/>
              <a:t>tâm</a:t>
            </a:r>
            <a:r>
              <a:rPr lang="en-US" dirty="0"/>
              <a:t>], </a:t>
            </a:r>
            <a:r>
              <a:rPr lang="en-US" dirty="0" err="1"/>
              <a:t>và</a:t>
            </a:r>
            <a:r>
              <a:rPr lang="en-US" dirty="0"/>
              <a:t>   </a:t>
            </a:r>
            <a:r>
              <a:rPr lang="en-US" b="1" dirty="0" err="1">
                <a:highlight>
                  <a:srgbClr val="FBC25D"/>
                </a:highlight>
              </a:rPr>
              <a:t>cetas</a:t>
            </a:r>
            <a:r>
              <a:rPr lang="en-US" b="1" dirty="0">
                <a:highlight>
                  <a:srgbClr val="FBC25D"/>
                </a:highlight>
              </a:rPr>
              <a:t>-</a:t>
            </a:r>
            <a:r>
              <a:rPr lang="en-US" dirty="0"/>
              <a:t> [</a:t>
            </a:r>
            <a:r>
              <a:rPr lang="en-US" dirty="0" err="1"/>
              <a:t>tư</a:t>
            </a:r>
            <a:r>
              <a:rPr lang="en-US" dirty="0"/>
              <a:t>, ý </a:t>
            </a:r>
            <a:r>
              <a:rPr lang="en-US" dirty="0" err="1"/>
              <a:t>định</a:t>
            </a:r>
            <a:r>
              <a:rPr lang="en-US" dirty="0"/>
              <a:t>],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Sanskrit,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Pāli</a:t>
            </a:r>
            <a:r>
              <a:rPr lang="en-US" dirty="0"/>
              <a:t>,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</a:t>
            </a:r>
            <a:r>
              <a:rPr lang="en-US" dirty="0"/>
              <a:t> (I, 22).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-as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[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</a:t>
            </a:r>
            <a:r>
              <a:rPr lang="en-US" dirty="0"/>
              <a:t>],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</a:t>
            </a:r>
            <a:r>
              <a:rPr lang="en-US" dirty="0"/>
              <a:t>: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manāni</a:t>
            </a:r>
            <a:r>
              <a:rPr lang="en-US" dirty="0"/>
              <a:t>…</a:t>
            </a:r>
            <a:endParaRPr lang="vi-VN" dirty="0"/>
          </a:p>
          <a:p>
            <a:r>
              <a:rPr lang="en-US" dirty="0"/>
              <a:t> </a:t>
            </a:r>
            <a:r>
              <a:rPr lang="en-US" b="1" dirty="0"/>
              <a:t>VÍ DỤ</a:t>
            </a:r>
            <a:r>
              <a:rPr lang="en-US" dirty="0"/>
              <a:t>: </a:t>
            </a:r>
            <a:r>
              <a:rPr lang="en-US" b="1" dirty="0">
                <a:highlight>
                  <a:srgbClr val="FBC25D"/>
                </a:highlight>
              </a:rPr>
              <a:t>manas</a:t>
            </a:r>
            <a:r>
              <a:rPr lang="en-US" dirty="0"/>
              <a:t> [</a:t>
            </a:r>
            <a:r>
              <a:rPr lang="en-US" dirty="0" err="1"/>
              <a:t>tâm</a:t>
            </a:r>
            <a:r>
              <a:rPr lang="en-US" dirty="0"/>
              <a:t>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585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5. DANH TỪ NGUYÊN MẪU TẬN CÙNG -AS :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9C8B50-7B81-404B-A900-6D24D324B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83859"/>
              </p:ext>
            </p:extLst>
          </p:nvPr>
        </p:nvGraphicFramePr>
        <p:xfrm>
          <a:off x="838200" y="2085850"/>
          <a:ext cx="10515600" cy="4206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131353">
                  <a:extLst>
                    <a:ext uri="{9D8B030D-6E8A-4147-A177-3AD203B41FA5}">
                      <a16:colId xmlns:a16="http://schemas.microsoft.com/office/drawing/2014/main" val="2074952127"/>
                    </a:ext>
                  </a:extLst>
                </a:gridCol>
                <a:gridCol w="3044238">
                  <a:extLst>
                    <a:ext uri="{9D8B030D-6E8A-4147-A177-3AD203B41FA5}">
                      <a16:colId xmlns:a16="http://schemas.microsoft.com/office/drawing/2014/main" val="3997127921"/>
                    </a:ext>
                  </a:extLst>
                </a:gridCol>
                <a:gridCol w="3340009">
                  <a:extLst>
                    <a:ext uri="{9D8B030D-6E8A-4147-A177-3AD203B41FA5}">
                      <a16:colId xmlns:a16="http://schemas.microsoft.com/office/drawing/2014/main" val="3863594767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6122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Mano / </a:t>
                      </a:r>
                      <a:r>
                        <a:rPr lang="en-US" sz="2400" dirty="0" err="1">
                          <a:effectLst/>
                        </a:rPr>
                        <a:t>manaṃ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 rowSpan="2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3226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Trực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3552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Sở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hữu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manaso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dirty="0" err="1">
                          <a:effectLst/>
                        </a:rPr>
                        <a:t>manassa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 rowSpan="2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4912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Gián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571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Inst: Dụng cụ cách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manasā</a:t>
                      </a:r>
                      <a:r>
                        <a:rPr lang="en-US" sz="2400" dirty="0">
                          <a:effectLst/>
                        </a:rPr>
                        <a:t> /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manena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26411574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Abl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Xuất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xứ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manamhā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53523054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Vị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trí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manasi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/ mane / -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amhi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asmiṃ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218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mano / </a:t>
                      </a:r>
                      <a:r>
                        <a:rPr lang="en-US" sz="2400" dirty="0" err="1">
                          <a:effectLst/>
                        </a:rPr>
                        <a:t>manaṃ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9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FBC25D"/>
                </a:solidFill>
              </a:rPr>
              <a:t>5.	6. DANH TỪ NỮ TÍNH CÓ NGUYÊN MẪU TẬN CÙNG -U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4503054"/>
          </a:xfrm>
        </p:spPr>
        <p:txBody>
          <a:bodyPr>
            <a:noAutofit/>
          </a:bodyPr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dhātu</a:t>
            </a:r>
            <a:r>
              <a:rPr lang="en-US" dirty="0"/>
              <a:t> [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di </a:t>
            </a:r>
            <a:r>
              <a:rPr lang="en-US" dirty="0" err="1"/>
              <a:t>vật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ākāsadhātu</a:t>
            </a:r>
            <a:r>
              <a:rPr lang="en-US" dirty="0"/>
              <a:t> [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]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-u</a:t>
            </a:r>
            <a:r>
              <a:rPr lang="en-US" dirty="0"/>
              <a:t>.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hiếm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endParaRPr lang="vi-VN" dirty="0"/>
          </a:p>
          <a:p>
            <a:r>
              <a:rPr lang="en-US" dirty="0"/>
              <a:t> </a:t>
            </a:r>
            <a:endParaRPr lang="vi-VN" dirty="0"/>
          </a:p>
          <a:p>
            <a:r>
              <a:rPr lang="en-US" b="1" dirty="0"/>
              <a:t>VÍ DỤ</a:t>
            </a:r>
            <a:r>
              <a:rPr lang="en-US" dirty="0"/>
              <a:t>: </a:t>
            </a:r>
            <a:r>
              <a:rPr lang="en-US" b="1" dirty="0" err="1">
                <a:highlight>
                  <a:srgbClr val="FBC25D"/>
                </a:highlight>
              </a:rPr>
              <a:t>dhātu</a:t>
            </a:r>
            <a:endParaRPr lang="vi-VN" b="1" dirty="0">
              <a:highlight>
                <a:srgbClr val="FBC25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850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FBC25D"/>
                </a:solidFill>
              </a:rPr>
              <a:t>5.	6. DANH TỪ NỮ TÍNH CÓ NGUYÊN MẪU TẬN CÙNG -U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A4155-95B8-46A5-A49C-E92FB301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5229"/>
              </p:ext>
            </p:extLst>
          </p:nvPr>
        </p:nvGraphicFramePr>
        <p:xfrm>
          <a:off x="2380304" y="1645919"/>
          <a:ext cx="9604431" cy="497433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69443">
                  <a:extLst>
                    <a:ext uri="{9D8B030D-6E8A-4147-A177-3AD203B41FA5}">
                      <a16:colId xmlns:a16="http://schemas.microsoft.com/office/drawing/2014/main" val="660174415"/>
                    </a:ext>
                  </a:extLst>
                </a:gridCol>
                <a:gridCol w="1884301">
                  <a:extLst>
                    <a:ext uri="{9D8B030D-6E8A-4147-A177-3AD203B41FA5}">
                      <a16:colId xmlns:a16="http://schemas.microsoft.com/office/drawing/2014/main" val="3640038930"/>
                    </a:ext>
                  </a:extLst>
                </a:gridCol>
                <a:gridCol w="1852084">
                  <a:extLst>
                    <a:ext uri="{9D8B030D-6E8A-4147-A177-3AD203B41FA5}">
                      <a16:colId xmlns:a16="http://schemas.microsoft.com/office/drawing/2014/main" val="418118831"/>
                    </a:ext>
                  </a:extLst>
                </a:gridCol>
                <a:gridCol w="3398603">
                  <a:extLst>
                    <a:ext uri="{9D8B030D-6E8A-4147-A177-3AD203B41FA5}">
                      <a16:colId xmlns:a16="http://schemas.microsoft.com/office/drawing/2014/main" val="3245639928"/>
                    </a:ext>
                  </a:extLst>
                </a:gridCol>
              </a:tblGrid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0933" marR="70933" marT="70933" marB="70933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0933" marR="70933" marT="70933" marB="70933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06982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dhātu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dhātū / dhātuyo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 anchor="ctr"/>
                </a:tc>
                <a:extLst>
                  <a:ext uri="{0D108BD9-81ED-4DB2-BD59-A6C34878D82A}">
                    <a16:rowId xmlns:a16="http://schemas.microsoft.com/office/drawing/2014/main" val="1539130330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Trực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dhātuṃ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27680" marR="127680" marT="63840" marB="6384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44646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Gen: Sở hữu cách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dhātuyā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 anchor="ctr"/>
                </a:tc>
                <a:tc rowSpan="4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dhātūnaṃ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 anchor="ctr"/>
                </a:tc>
                <a:extLst>
                  <a:ext uri="{0D108BD9-81ED-4DB2-BD59-A6C34878D82A}">
                    <a16:rowId xmlns:a16="http://schemas.microsoft.com/office/drawing/2014/main" val="3398139869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Gián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60127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Inst: Dụng cụ cách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dhātūhi / dhātūbhi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 anchor="ctr"/>
                </a:tc>
                <a:extLst>
                  <a:ext uri="{0D108BD9-81ED-4DB2-BD59-A6C34878D82A}">
                    <a16:rowId xmlns:a16="http://schemas.microsoft.com/office/drawing/2014/main" val="3503334886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Abl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Xuất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xứ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68220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Vị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trí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0933" marR="70933" marT="70933" marB="7093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dhātuyaṃ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0933" marR="70933" marT="70933" marB="7093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dhātūsu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0933" marR="70933" marT="70933" marB="70933" anchor="ctr"/>
                </a:tc>
                <a:extLst>
                  <a:ext uri="{0D108BD9-81ED-4DB2-BD59-A6C34878D82A}">
                    <a16:rowId xmlns:a16="http://schemas.microsoft.com/office/drawing/2014/main" val="3775943387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0933" marR="70933" marT="70933" marB="70933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dhātu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127680" marR="127680" marT="63840" marB="6384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dhātū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dirty="0" err="1">
                          <a:effectLst/>
                        </a:rPr>
                        <a:t>dhātuyo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0933" marR="70933" marT="70933" marB="70933" anchor="ctr"/>
                </a:tc>
                <a:extLst>
                  <a:ext uri="{0D108BD9-81ED-4DB2-BD59-A6C34878D82A}">
                    <a16:rowId xmlns:a16="http://schemas.microsoft.com/office/drawing/2014/main" val="304113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5.8. THÌ QUÁ KHỨ CỦA [VAC-] – [NÓI, PHÁT BIỂU]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105665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752599"/>
            <a:ext cx="9485086" cy="4136571"/>
          </a:xfrm>
        </p:spPr>
        <p:txBody>
          <a:bodyPr>
            <a:noAutofit/>
          </a:bodyPr>
          <a:lstStyle/>
          <a:p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[vac-]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khiếm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thoảng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[</a:t>
            </a:r>
            <a:r>
              <a:rPr lang="en-US" b="1" dirty="0" err="1">
                <a:highlight>
                  <a:srgbClr val="FBC25D"/>
                </a:highlight>
              </a:rPr>
              <a:t>vatti</a:t>
            </a:r>
            <a:r>
              <a:rPr lang="en-US" b="1" dirty="0">
                <a:highlight>
                  <a:srgbClr val="FBC25D"/>
                </a:highlight>
              </a:rPr>
              <a:t>]</a:t>
            </a:r>
            <a:r>
              <a:rPr lang="en-US" dirty="0"/>
              <a:t> hay </a:t>
            </a:r>
            <a:r>
              <a:rPr lang="en-US" b="1" dirty="0">
                <a:highlight>
                  <a:srgbClr val="FBC25D"/>
                </a:highlight>
              </a:rPr>
              <a:t>[</a:t>
            </a:r>
            <a:r>
              <a:rPr lang="en-US" b="1" dirty="0" err="1">
                <a:highlight>
                  <a:srgbClr val="FBC25D"/>
                </a:highlight>
              </a:rPr>
              <a:t>vacati</a:t>
            </a:r>
            <a:r>
              <a:rPr lang="en-US" b="1" dirty="0">
                <a:highlight>
                  <a:srgbClr val="FBC25D"/>
                </a:highlight>
              </a:rPr>
              <a:t>]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Pāli</a:t>
            </a:r>
            <a:r>
              <a:rPr lang="en-US" dirty="0"/>
              <a:t>, ở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(</a:t>
            </a:r>
            <a:r>
              <a:rPr lang="en-US" b="1" dirty="0" err="1">
                <a:highlight>
                  <a:srgbClr val="FBC25D"/>
                </a:highlight>
              </a:rPr>
              <a:t>vad</a:t>
            </a:r>
            <a:r>
              <a:rPr lang="en-US" b="1" dirty="0">
                <a:highlight>
                  <a:srgbClr val="FBC25D"/>
                </a:highlight>
              </a:rPr>
              <a:t>-)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[</a:t>
            </a:r>
            <a:r>
              <a:rPr lang="en-US" b="1" dirty="0" err="1">
                <a:highlight>
                  <a:srgbClr val="FBC25D"/>
                </a:highlight>
              </a:rPr>
              <a:t>vadati</a:t>
            </a:r>
            <a:r>
              <a:rPr lang="en-US" b="1" dirty="0">
                <a:highlight>
                  <a:srgbClr val="FBC25D"/>
                </a:highlight>
              </a:rPr>
              <a:t>]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(vac-)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–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addasā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</a:t>
            </a:r>
            <a:r>
              <a:rPr lang="en-US" b="1" dirty="0" err="1">
                <a:highlight>
                  <a:srgbClr val="FBC25D"/>
                </a:highlight>
              </a:rPr>
              <a:t>avoca</a:t>
            </a:r>
            <a:r>
              <a:rPr lang="en-US" dirty="0"/>
              <a:t> [</a:t>
            </a:r>
            <a:r>
              <a:rPr lang="en-US" dirty="0" err="1"/>
              <a:t>anh</a:t>
            </a:r>
            <a:r>
              <a:rPr lang="en-US" dirty="0"/>
              <a:t> ta/</a:t>
            </a:r>
            <a:r>
              <a:rPr lang="en-US" dirty="0" err="1"/>
              <a:t>cô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].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(VIII, 4)</a:t>
            </a:r>
            <a:endParaRPr lang="vi-VN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81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C9B9BE62-FE90-4610-97AB-B88B1819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32" y="242505"/>
            <a:ext cx="10032437" cy="1179288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solidFill>
                  <a:srgbClr val="FBC25D"/>
                </a:solidFill>
                <a:latin typeface="+mn-lt"/>
              </a:rPr>
              <a:t>5.	9. CÂU BỊ ĐỘNG – LOẠI 1 [PERIPHRASTIC STYLE]</a:t>
            </a:r>
          </a:p>
        </p:txBody>
      </p:sp>
      <p:pic>
        <p:nvPicPr>
          <p:cNvPr id="11" name="Picture 10" descr="A close up of a tree&#10;&#10;Description automatically generated">
            <a:extLst>
              <a:ext uri="{FF2B5EF4-FFF2-40B4-BE49-F238E27FC236}">
                <a16:creationId xmlns:a16="http://schemas.microsoft.com/office/drawing/2014/main" id="{384F0E24-3647-43A7-AEDC-1765FE51C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746390" y="221304"/>
            <a:ext cx="1398082" cy="1864108"/>
          </a:xfrm>
          <a:prstGeom prst="rect">
            <a:avLst/>
          </a:prstGeom>
        </p:spPr>
      </p:pic>
      <p:pic>
        <p:nvPicPr>
          <p:cNvPr id="12" name="Picture 11" descr="A close up of a rug&#10;&#10;Description automatically generated">
            <a:extLst>
              <a:ext uri="{FF2B5EF4-FFF2-40B4-BE49-F238E27FC236}">
                <a16:creationId xmlns:a16="http://schemas.microsoft.com/office/drawing/2014/main" id="{8E95103E-91B0-4008-B746-456041BC8D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475877" y="242505"/>
            <a:ext cx="501531" cy="117928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FF9DEFD-E032-43B8-9337-4D665995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951672"/>
            <a:ext cx="11323153" cy="4565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‘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’.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b="1" dirty="0"/>
              <a:t>[X </a:t>
            </a:r>
            <a:r>
              <a:rPr lang="en-US" b="1" dirty="0" err="1"/>
              <a:t>đánh</a:t>
            </a:r>
            <a:r>
              <a:rPr lang="en-US" b="1" dirty="0"/>
              <a:t> Y]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b="1" dirty="0"/>
              <a:t>[Y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X]</a:t>
            </a:r>
            <a:r>
              <a:rPr lang="en-US" dirty="0"/>
              <a:t>.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/>
          </a:p>
          <a:p>
            <a:r>
              <a:rPr lang="en-US" b="1" dirty="0"/>
              <a:t>[X </a:t>
            </a:r>
            <a:r>
              <a:rPr lang="en-US" b="1" dirty="0" err="1"/>
              <a:t>đánh</a:t>
            </a:r>
            <a:r>
              <a:rPr lang="en-US" b="1" dirty="0"/>
              <a:t> Y] </a:t>
            </a:r>
            <a:r>
              <a:rPr lang="en-US" dirty="0"/>
              <a:t>= [X ở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(</a:t>
            </a:r>
            <a:r>
              <a:rPr lang="en-US" dirty="0" err="1"/>
              <a:t>đánh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Y ở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]</a:t>
            </a:r>
            <a:endParaRPr lang="vi-VN" dirty="0"/>
          </a:p>
          <a:p>
            <a:r>
              <a:rPr lang="en-US" b="1" dirty="0"/>
              <a:t>[Y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X] </a:t>
            </a:r>
            <a:r>
              <a:rPr lang="en-US" dirty="0"/>
              <a:t>= [Y ở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(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Y qua </a:t>
            </a:r>
            <a:r>
              <a:rPr lang="en-US" dirty="0" err="1"/>
              <a:t>trợ-động-từ</a:t>
            </a:r>
            <a:r>
              <a:rPr lang="en-US" dirty="0"/>
              <a:t> </a:t>
            </a:r>
            <a:r>
              <a:rPr lang="en-US" dirty="0" err="1"/>
              <a:t>tobe</a:t>
            </a:r>
            <a:r>
              <a:rPr lang="en-US" dirty="0"/>
              <a:t> (</a:t>
            </a:r>
            <a:r>
              <a:rPr lang="en-US" dirty="0" err="1"/>
              <a:t>hoti</a:t>
            </a:r>
            <a:r>
              <a:rPr lang="en-US" dirty="0"/>
              <a:t>, </a:t>
            </a:r>
            <a:r>
              <a:rPr lang="en-US" dirty="0" err="1"/>
              <a:t>atthi</a:t>
            </a:r>
            <a:r>
              <a:rPr lang="en-US" dirty="0"/>
              <a:t>, </a:t>
            </a:r>
            <a:r>
              <a:rPr lang="en-US" dirty="0" err="1"/>
              <a:t>bhavati</a:t>
            </a:r>
            <a:r>
              <a:rPr lang="en-US" dirty="0"/>
              <a:t>), X ở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]</a:t>
            </a:r>
            <a:endParaRPr lang="vi-VN" dirty="0"/>
          </a:p>
          <a:p>
            <a:pPr marL="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</a:t>
            </a:r>
            <a:endParaRPr lang="vi-VN" b="1" dirty="0"/>
          </a:p>
          <a:p>
            <a:r>
              <a:rPr lang="en-US" dirty="0"/>
              <a:t> </a:t>
            </a:r>
            <a:r>
              <a:rPr lang="en-US" dirty="0">
                <a:highlight>
                  <a:srgbClr val="FBC25D"/>
                </a:highlight>
              </a:rPr>
              <a:t>So me </a:t>
            </a:r>
            <a:r>
              <a:rPr lang="en-US" dirty="0" err="1">
                <a:highlight>
                  <a:srgbClr val="FBC25D"/>
                </a:highlight>
              </a:rPr>
              <a:t>nimantito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/>
              <a:t>= </a:t>
            </a:r>
            <a:r>
              <a:rPr lang="en-US" dirty="0" err="1"/>
              <a:t>anh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tôi</a:t>
            </a:r>
            <a:endParaRPr lang="vi-VN" dirty="0"/>
          </a:p>
          <a:p>
            <a:r>
              <a:rPr lang="en-US" dirty="0" err="1">
                <a:highlight>
                  <a:srgbClr val="FBC25D"/>
                </a:highlight>
              </a:rPr>
              <a:t>desito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Ānanda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mayā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dhammo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/>
              <a:t>=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Ānanda</a:t>
            </a:r>
            <a:r>
              <a:rPr lang="en-US" dirty="0"/>
              <a:t>,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260871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2950</Words>
  <Application>Microsoft Office PowerPoint</Application>
  <PresentationFormat>Widescreen</PresentationFormat>
  <Paragraphs>600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Times New Roman</vt:lpstr>
      <vt:lpstr>Tw Cen MT</vt:lpstr>
      <vt:lpstr>Office Theme</vt:lpstr>
      <vt:lpstr>PowerPoint Presentation</vt:lpstr>
      <vt:lpstr>5. 3. MAHANT VÀ SANTO</vt:lpstr>
      <vt:lpstr>5. 3. MAHANT VÀ SANTO</vt:lpstr>
      <vt:lpstr>5. 5. DANH TỪ NGUYÊN MẪU TẬN CÙNG -AS : MANAS</vt:lpstr>
      <vt:lpstr>5. 5. DANH TỪ NGUYÊN MẪU TẬN CÙNG -AS :</vt:lpstr>
      <vt:lpstr>5. 6. DANH TỪ NỮ TÍNH CÓ NGUYÊN MẪU TẬN CÙNG -U</vt:lpstr>
      <vt:lpstr>5. 6. DANH TỪ NỮ TÍNH CÓ NGUYÊN MẪU TẬN CÙNG -U</vt:lpstr>
      <vt:lpstr>5.8. THÌ QUÁ KHỨ CỦA [VAC-] – [NÓI, PHÁT BIỂU]</vt:lpstr>
      <vt:lpstr>5. 9. CÂU BỊ ĐỘNG – LOẠI 1 [PERIPHRASTIC STYLE]</vt:lpstr>
      <vt:lpstr>5. 9. CÂU BỊ ĐỘNG</vt:lpstr>
      <vt:lpstr>  Đoạn kinh 4 (A.N)</vt:lpstr>
      <vt:lpstr>  Đoạn kinh 4 (A.N)</vt:lpstr>
      <vt:lpstr>  Đoạn kinh 4 (A.N)</vt:lpstr>
      <vt:lpstr> TỪ VỰNG ĐOẠN KINH 4</vt:lpstr>
      <vt:lpstr> TỪ VỰNG ĐOẠN KINH 4</vt:lpstr>
      <vt:lpstr> TỪ VỰNG ĐOẠN KINH 4</vt:lpstr>
      <vt:lpstr> NGỮ PHÁP ĐOẠN KINH 4</vt:lpstr>
      <vt:lpstr> ĐOẠN KINH 5 (SN)</vt:lpstr>
      <vt:lpstr> TỪ VỰNG ĐOẠN KINH 5 (SN)</vt:lpstr>
      <vt:lpstr> TỪ VỰNG ĐOẠN KINH 5 (SN)</vt:lpstr>
      <vt:lpstr> TỪ VỰNG ĐOẠN KINH 5 (SN)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676</cp:revision>
  <dcterms:created xsi:type="dcterms:W3CDTF">2019-07-07T09:47:49Z</dcterms:created>
  <dcterms:modified xsi:type="dcterms:W3CDTF">2023-04-13T12:24:19Z</dcterms:modified>
</cp:coreProperties>
</file>