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8"/>
  </p:notesMasterIdLst>
  <p:sldIdLst>
    <p:sldId id="273" r:id="rId2"/>
    <p:sldId id="270" r:id="rId3"/>
    <p:sldId id="268" r:id="rId4"/>
    <p:sldId id="272" r:id="rId5"/>
    <p:sldId id="267" r:id="rId6"/>
    <p:sldId id="27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68"/>
            <p14:sldId id="272"/>
            <p14:sldId id="267"/>
            <p14:sldId id="277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1" autoAdjust="0"/>
    <p:restoredTop sz="94274" autoAdjust="0"/>
  </p:normalViewPr>
  <p:slideViewPr>
    <p:cSldViewPr snapToGrid="0">
      <p:cViewPr varScale="1">
        <p:scale>
          <a:sx n="108" d="100"/>
          <a:sy n="108" d="100"/>
        </p:scale>
        <p:origin x="22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8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14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8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2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7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13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119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46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1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2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5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97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20A234D-B9A4-4358-82C4-55B27FDC0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6AD3151-F96E-4F8D-9B74-990ABE183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B3504A37-677D-4553-961E-C8504E1AD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E1A9F12C-7B47-41B8-9DF3-74E2A7255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B64BA4D-764E-43AA-B546-158AAB0F2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C13AB19E-C06F-42CE-8C07-8BCE182DA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057D2BFA-CF18-4381-89A7-ED3624346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D4C422A6-48B9-4629-8FEF-0AA2FCF8A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44431652-9C96-4555-8585-20ACDFB21A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BA82E172-9439-4927-ABE2-364FD3AA9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4">
              <a:extLst>
                <a:ext uri="{FF2B5EF4-FFF2-40B4-BE49-F238E27FC236}">
                  <a16:creationId xmlns:a16="http://schemas.microsoft.com/office/drawing/2014/main" id="{9137DE69-451C-4993-8AF3-1DDDD175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430B95C1-206E-4B3D-85F7-10E2EE73C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3D23E2F8-938B-4A52-B35F-94F1331E9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A7371A20-A9C7-40DA-BE71-2D23D3F8F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8">
              <a:extLst>
                <a:ext uri="{FF2B5EF4-FFF2-40B4-BE49-F238E27FC236}">
                  <a16:creationId xmlns:a16="http://schemas.microsoft.com/office/drawing/2014/main" id="{AD5A9C0B-2DF6-47B7-B7F4-DC52B4665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AA3FFED2-A833-473E-869C-C67C78EF1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20">
              <a:extLst>
                <a:ext uri="{FF2B5EF4-FFF2-40B4-BE49-F238E27FC236}">
                  <a16:creationId xmlns:a16="http://schemas.microsoft.com/office/drawing/2014/main" id="{DD3136B0-EC59-42D1-AED9-1E7B23AE0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21">
              <a:extLst>
                <a:ext uri="{FF2B5EF4-FFF2-40B4-BE49-F238E27FC236}">
                  <a16:creationId xmlns:a16="http://schemas.microsoft.com/office/drawing/2014/main" id="{516A793C-A2AA-409E-9AFD-31EBC9918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22">
              <a:extLst>
                <a:ext uri="{FF2B5EF4-FFF2-40B4-BE49-F238E27FC236}">
                  <a16:creationId xmlns:a16="http://schemas.microsoft.com/office/drawing/2014/main" id="{A91A9330-6EF3-4068-9E05-EFD9E5814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3">
              <a:extLst>
                <a:ext uri="{FF2B5EF4-FFF2-40B4-BE49-F238E27FC236}">
                  <a16:creationId xmlns:a16="http://schemas.microsoft.com/office/drawing/2014/main" id="{363F339A-2F0F-497A-9A97-6E1D4A3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BF14AA4-98BB-49F7-8A26-B9611695C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69B412D-486A-40AE-AD13-012CFC18C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Isosceles Triangle 29">
              <a:extLst>
                <a:ext uri="{FF2B5EF4-FFF2-40B4-BE49-F238E27FC236}">
                  <a16:creationId xmlns:a16="http://schemas.microsoft.com/office/drawing/2014/main" id="{05FE3073-1BF6-4D01-B519-32947061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144938A-7410-4F44-8642-3F1272DED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BDBA639-2A71-4A60-A71A-FF1836F5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E208A8B-5EBD-4532-BE72-26414FA7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5D09196-B338-4AB5-A71B-CFD5FFCA6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F50B4463-128A-4677-A285-C017E6C54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1D9B95CD-F023-4DFA-9678-1E02713F7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DDF47A8-BE7B-43F3-A500-F5A4656D8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2DD394DE-76FB-42F8-85F2-FD436F423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95F2EFB-87E6-4400-AAF3-7EB8B4F15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1D463476-2BC7-418C-9D6F-51444B11A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24011122-2495-478A-81BF-ABBDEA1DA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C79E87C5-E5B3-476B-B539-FC9CF4A33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956029CA-2B38-434D-9044-5FF3A1ECD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9514CFB6-E8DB-43DC-B1CD-9CC2D4B2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BD8C1FC8-E550-45BE-9F30-822BAB378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D1646B5D-A7B7-41EC-9591-0E0C0F4F9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E2118E93-481E-4843-987E-378187AA37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77038464-F4E2-47EC-A87F-18469191E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B3BBEB1-E146-408F-95B7-EE2F269D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C765B285-56EC-47FC-B116-274EBBD61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CB4A6191-6913-42EA-905E-8A174AE2C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8ADEEF92-F481-475A-845C-5E940F0D5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9C506D7-84CB-4057-A44A-465313E7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2173916" y="2448612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Oval 32">
            <a:extLst>
              <a:ext uri="{FF2B5EF4-FFF2-40B4-BE49-F238E27FC236}">
                <a16:creationId xmlns:a16="http://schemas.microsoft.com/office/drawing/2014/main" id="{7842FC68-61FD-4700-8A22-BB8B07188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4579" y="691977"/>
            <a:ext cx="7761923" cy="5343064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ln w="152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16277" y="2061838"/>
            <a:ext cx="6959446" cy="166247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800">
                <a:solidFill>
                  <a:srgbClr val="FFFEFF"/>
                </a:solidFill>
              </a:rPr>
              <a:t>Graph Coloring in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F3C5918A-1DC5-4CF3-AA27-00AA3088A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B786683A-6FD6-4BF7-B3B0-DC3976773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274788" y="-15796"/>
            <a:ext cx="7911916" cy="6889592"/>
          </a:xfrm>
          <a:custGeom>
            <a:avLst/>
            <a:gdLst>
              <a:gd name="connsiteX0" fmla="*/ 1144064 w 7911916"/>
              <a:gd name="connsiteY0" fmla="*/ 0 h 6889592"/>
              <a:gd name="connsiteX1" fmla="*/ 7911916 w 7911916"/>
              <a:gd name="connsiteY1" fmla="*/ 0 h 6889592"/>
              <a:gd name="connsiteX2" fmla="*/ 7911916 w 7911916"/>
              <a:gd name="connsiteY2" fmla="*/ 6889592 h 6889592"/>
              <a:gd name="connsiteX3" fmla="*/ 1282780 w 7911916"/>
              <a:gd name="connsiteY3" fmla="*/ 6889592 h 6889592"/>
              <a:gd name="connsiteX4" fmla="*/ 1021588 w 7911916"/>
              <a:gd name="connsiteY4" fmla="*/ 6461391 h 6889592"/>
              <a:gd name="connsiteX5" fmla="*/ 841264 w 7911916"/>
              <a:gd name="connsiteY5" fmla="*/ 370936 h 6889592"/>
              <a:gd name="connsiteX6" fmla="*/ 1119707 w 7911916"/>
              <a:gd name="connsiteY6" fmla="*/ 26053 h 6889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11916" h="6889592">
                <a:moveTo>
                  <a:pt x="1144064" y="0"/>
                </a:moveTo>
                <a:lnTo>
                  <a:pt x="7911916" y="0"/>
                </a:lnTo>
                <a:lnTo>
                  <a:pt x="7911916" y="6889592"/>
                </a:lnTo>
                <a:lnTo>
                  <a:pt x="1282780" y="6889592"/>
                </a:lnTo>
                <a:lnTo>
                  <a:pt x="1021588" y="6461391"/>
                </a:lnTo>
                <a:cubicBezTo>
                  <a:pt x="-73086" y="4533675"/>
                  <a:pt x="-509682" y="2192905"/>
                  <a:pt x="841264" y="370936"/>
                </a:cubicBezTo>
                <a:cubicBezTo>
                  <a:pt x="928899" y="253509"/>
                  <a:pt x="1021859" y="138477"/>
                  <a:pt x="1119707" y="26053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05169E50-59FB-4AEE-B61D-44A882A4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249750" y="-6726"/>
            <a:ext cx="5931659" cy="6871452"/>
          </a:xfrm>
          <a:custGeom>
            <a:avLst/>
            <a:gdLst>
              <a:gd name="connsiteX0" fmla="*/ 2429503 w 5931659"/>
              <a:gd name="connsiteY0" fmla="*/ 0 h 6871452"/>
              <a:gd name="connsiteX1" fmla="*/ 5931659 w 5931659"/>
              <a:gd name="connsiteY1" fmla="*/ 0 h 6871452"/>
              <a:gd name="connsiteX2" fmla="*/ 5931659 w 5931659"/>
              <a:gd name="connsiteY2" fmla="*/ 6871452 h 6871452"/>
              <a:gd name="connsiteX3" fmla="*/ 1302090 w 5931659"/>
              <a:gd name="connsiteY3" fmla="*/ 6871452 h 6871452"/>
              <a:gd name="connsiteX4" fmla="*/ 1257860 w 5931659"/>
              <a:gd name="connsiteY4" fmla="*/ 6820098 h 6871452"/>
              <a:gd name="connsiteX5" fmla="*/ 456609 w 5931659"/>
              <a:gd name="connsiteY5" fmla="*/ 1965059 h 6871452"/>
              <a:gd name="connsiteX6" fmla="*/ 2356353 w 5931659"/>
              <a:gd name="connsiteY6" fmla="*/ 42030 h 6871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1659" h="6871452">
                <a:moveTo>
                  <a:pt x="2429503" y="0"/>
                </a:moveTo>
                <a:lnTo>
                  <a:pt x="5931659" y="0"/>
                </a:lnTo>
                <a:lnTo>
                  <a:pt x="5931659" y="6871452"/>
                </a:lnTo>
                <a:lnTo>
                  <a:pt x="1302090" y="6871452"/>
                </a:lnTo>
                <a:lnTo>
                  <a:pt x="1257860" y="6820098"/>
                </a:lnTo>
                <a:cubicBezTo>
                  <a:pt x="121068" y="5395213"/>
                  <a:pt x="-469022" y="3541076"/>
                  <a:pt x="456609" y="1965059"/>
                </a:cubicBezTo>
                <a:cubicBezTo>
                  <a:pt x="919425" y="1178905"/>
                  <a:pt x="1583566" y="524859"/>
                  <a:pt x="2356353" y="42030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17C30F0-5A38-4B60-B632-3AF7C2780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33528" y="-3116"/>
            <a:ext cx="6766974" cy="6864232"/>
          </a:xfrm>
          <a:custGeom>
            <a:avLst/>
            <a:gdLst>
              <a:gd name="connsiteX0" fmla="*/ 2135088 w 6766974"/>
              <a:gd name="connsiteY0" fmla="*/ 0 h 6864232"/>
              <a:gd name="connsiteX1" fmla="*/ 6766974 w 6766974"/>
              <a:gd name="connsiteY1" fmla="*/ 0 h 6864232"/>
              <a:gd name="connsiteX2" fmla="*/ 6766974 w 6766974"/>
              <a:gd name="connsiteY2" fmla="*/ 6864232 h 6864232"/>
              <a:gd name="connsiteX3" fmla="*/ 1128977 w 6766974"/>
              <a:gd name="connsiteY3" fmla="*/ 6864232 h 6864232"/>
              <a:gd name="connsiteX4" fmla="*/ 1004776 w 6766974"/>
              <a:gd name="connsiteY4" fmla="*/ 6687663 h 6864232"/>
              <a:gd name="connsiteX5" fmla="*/ 709736 w 6766974"/>
              <a:gd name="connsiteY5" fmla="*/ 1521351 h 6864232"/>
              <a:gd name="connsiteX6" fmla="*/ 1896284 w 6766974"/>
              <a:gd name="connsiteY6" fmla="*/ 197391 h 686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6974" h="6864232">
                <a:moveTo>
                  <a:pt x="2135088" y="0"/>
                </a:moveTo>
                <a:lnTo>
                  <a:pt x="6766974" y="0"/>
                </a:lnTo>
                <a:lnTo>
                  <a:pt x="6766974" y="6864232"/>
                </a:lnTo>
                <a:lnTo>
                  <a:pt x="1128977" y="6864232"/>
                </a:lnTo>
                <a:lnTo>
                  <a:pt x="1004776" y="6687663"/>
                </a:lnTo>
                <a:cubicBezTo>
                  <a:pt x="-54053" y="5122098"/>
                  <a:pt x="-463081" y="3202457"/>
                  <a:pt x="709736" y="1521351"/>
                </a:cubicBezTo>
                <a:cubicBezTo>
                  <a:pt x="1045443" y="1039181"/>
                  <a:pt x="1446565" y="592246"/>
                  <a:pt x="1896284" y="197391"/>
                </a:cubicBezTo>
                <a:close/>
              </a:path>
            </a:pathLst>
          </a:custGeom>
          <a:noFill/>
          <a:ln w="9525" cap="flat">
            <a:solidFill>
              <a:schemeClr val="tx1">
                <a:alpha val="1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A200CBA5-3F2B-4AAC-9F86-99AFECC19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36" y="0"/>
            <a:ext cx="5238864" cy="6858000"/>
          </a:xfrm>
          <a:custGeom>
            <a:avLst/>
            <a:gdLst>
              <a:gd name="connsiteX0" fmla="*/ 2829115 w 5238864"/>
              <a:gd name="connsiteY0" fmla="*/ 0 h 6864726"/>
              <a:gd name="connsiteX1" fmla="*/ 5238864 w 5238864"/>
              <a:gd name="connsiteY1" fmla="*/ 0 h 6864726"/>
              <a:gd name="connsiteX2" fmla="*/ 5238864 w 5238864"/>
              <a:gd name="connsiteY2" fmla="*/ 6864726 h 6864726"/>
              <a:gd name="connsiteX3" fmla="*/ 1518091 w 5238864"/>
              <a:gd name="connsiteY3" fmla="*/ 6864726 h 6864726"/>
              <a:gd name="connsiteX4" fmla="*/ 1435414 w 5238864"/>
              <a:gd name="connsiteY4" fmla="*/ 6778879 h 6864726"/>
              <a:gd name="connsiteX5" fmla="*/ 406006 w 5238864"/>
              <a:gd name="connsiteY5" fmla="*/ 2093910 h 6864726"/>
              <a:gd name="connsiteX6" fmla="*/ 2559142 w 5238864"/>
              <a:gd name="connsiteY6" fmla="*/ 124487 h 6864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38864" h="6864726">
                <a:moveTo>
                  <a:pt x="2829115" y="0"/>
                </a:moveTo>
                <a:lnTo>
                  <a:pt x="5238864" y="0"/>
                </a:lnTo>
                <a:lnTo>
                  <a:pt x="5238864" y="6864726"/>
                </a:lnTo>
                <a:lnTo>
                  <a:pt x="1518091" y="6864726"/>
                </a:lnTo>
                <a:lnTo>
                  <a:pt x="1435414" y="6778879"/>
                </a:lnTo>
                <a:cubicBezTo>
                  <a:pt x="226066" y="5476104"/>
                  <a:pt x="-499346" y="3635393"/>
                  <a:pt x="406006" y="2093910"/>
                </a:cubicBezTo>
                <a:cubicBezTo>
                  <a:pt x="907547" y="1241972"/>
                  <a:pt x="1674986" y="564513"/>
                  <a:pt x="2559142" y="12448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928" y="1134142"/>
            <a:ext cx="3456122" cy="458971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800" kern="1200">
                <a:latin typeface="+mj-lt"/>
                <a:ea typeface="+mj-ea"/>
                <a:cs typeface="+mj-cs"/>
              </a:rPr>
              <a:t>What is Graph coloring in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577" y="803186"/>
            <a:ext cx="5427137" cy="5248622"/>
          </a:xfrm>
        </p:spPr>
        <p:txBody>
          <a:bodyPr vert="horz" lIns="182880" tIns="45720" rIns="91440" bIns="457200" rtlCol="0">
            <a:normAutofit fontScale="92500"/>
          </a:bodyPr>
          <a:lstStyle/>
          <a:p>
            <a:pPr marL="0" indent="0">
              <a:spcAft>
                <a:spcPts val="1200"/>
              </a:spcAft>
              <a:buNone/>
            </a:pPr>
            <a:endParaRPr lang="en-US" sz="1600" dirty="0"/>
          </a:p>
          <a:p>
            <a:r>
              <a:rPr lang="en-US" sz="1600" dirty="0"/>
              <a:t>In </a:t>
            </a:r>
            <a:r>
              <a:rPr lang="en-US" sz="1600" b="1" dirty="0"/>
              <a:t>Artificial Intelligence</a:t>
            </a:r>
            <a:r>
              <a:rPr lang="en-US" sz="1600" dirty="0"/>
              <a:t>, graph coloring is often treated as a </a:t>
            </a:r>
            <a:r>
              <a:rPr lang="en-US" sz="1600" b="1" dirty="0"/>
              <a:t>Constraint Satisfaction Problem (CSP)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Constraint:</a:t>
            </a:r>
            <a:r>
              <a:rPr lang="en-US" sz="1600" dirty="0"/>
              <a:t> Two connected nodes cannot share the same color.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Goal:</a:t>
            </a:r>
            <a:r>
              <a:rPr lang="en-US" sz="1600" dirty="0"/>
              <a:t> Use the minimum number of colors.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/>
              <a:t>   There are four types of Graph coloring 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Vertex coloring</a:t>
            </a:r>
            <a:r>
              <a:rPr lang="en-US" sz="1600" dirty="0"/>
              <a:t> → coloring nodes.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Edge coloring</a:t>
            </a:r>
            <a:r>
              <a:rPr lang="en-US" sz="1600" dirty="0"/>
              <a:t> → coloring edges.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Face coloring</a:t>
            </a:r>
            <a:r>
              <a:rPr lang="en-US" sz="1600" dirty="0"/>
              <a:t> → coloring regions (maps).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Total coloring</a:t>
            </a:r>
            <a:r>
              <a:rPr lang="en-US" sz="1600" dirty="0"/>
              <a:t> → coloring both nodes &amp; edges under strict rules.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/>
          </a:p>
        </p:txBody>
      </p:sp>
      <p:sp>
        <p:nvSpPr>
          <p:cNvPr id="54" name="Content Placeholder 3"/>
          <p:cNvSpPr txBox="1">
            <a:spLocks/>
          </p:cNvSpPr>
          <p:nvPr/>
        </p:nvSpPr>
        <p:spPr>
          <a:xfrm>
            <a:off x="8451604" y="1412489"/>
            <a:ext cx="2926080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feedback in comments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F1AC74CF-5F7B-BF98-1C7B-B04885720451}"/>
              </a:ext>
            </a:extLst>
          </p:cNvPr>
          <p:cNvSpPr/>
          <p:nvPr/>
        </p:nvSpPr>
        <p:spPr>
          <a:xfrm>
            <a:off x="7232072" y="1683963"/>
            <a:ext cx="1379913" cy="1624503"/>
          </a:xfrm>
          <a:prstGeom prst="flowChartProcess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1DA690-94E6-DC11-A3DD-5160FA50B581}"/>
              </a:ext>
            </a:extLst>
          </p:cNvPr>
          <p:cNvSpPr/>
          <p:nvPr/>
        </p:nvSpPr>
        <p:spPr>
          <a:xfrm>
            <a:off x="7232072" y="3308466"/>
            <a:ext cx="1379913" cy="115194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297A92C7-4A01-1F63-7FB6-FE84E0AD9D64}"/>
              </a:ext>
            </a:extLst>
          </p:cNvPr>
          <p:cNvSpPr/>
          <p:nvPr/>
        </p:nvSpPr>
        <p:spPr>
          <a:xfrm>
            <a:off x="8611985" y="3308466"/>
            <a:ext cx="2028305" cy="1163781"/>
          </a:xfrm>
          <a:prstGeom prst="flowChartProcess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18F880-7AA6-3A89-C376-03144962589C}"/>
              </a:ext>
            </a:extLst>
          </p:cNvPr>
          <p:cNvSpPr/>
          <p:nvPr/>
        </p:nvSpPr>
        <p:spPr>
          <a:xfrm>
            <a:off x="8611985" y="1683963"/>
            <a:ext cx="2028305" cy="1624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           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F2026-4B55-E0AA-36DF-29D98E386758}"/>
              </a:ext>
            </a:extLst>
          </p:cNvPr>
          <p:cNvSpPr/>
          <p:nvPr/>
        </p:nvSpPr>
        <p:spPr>
          <a:xfrm>
            <a:off x="8611985" y="2527069"/>
            <a:ext cx="931026" cy="78139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8E04B5-D1F2-020C-F7A7-AF0ABACB0C06}"/>
              </a:ext>
            </a:extLst>
          </p:cNvPr>
          <p:cNvSpPr txBox="1"/>
          <p:nvPr/>
        </p:nvSpPr>
        <p:spPr>
          <a:xfrm>
            <a:off x="7597833" y="4472247"/>
            <a:ext cx="3042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Coloring Scheme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4123DC2-12A0-2F0F-EE1A-1C37CDCE2331}"/>
              </a:ext>
            </a:extLst>
          </p:cNvPr>
          <p:cNvSpPr txBox="1"/>
          <p:nvPr/>
        </p:nvSpPr>
        <p:spPr>
          <a:xfrm>
            <a:off x="724394" y="2496213"/>
            <a:ext cx="5371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-apple-system"/>
              </a:rPr>
              <a:t>This diagram represents a </a:t>
            </a:r>
            <a:r>
              <a:rPr lang="en-US" b="1" dirty="0">
                <a:effectLst/>
                <a:latin typeface="-apple-system"/>
              </a:rPr>
              <a:t>graph coloring problem in Artificial Intelligence (AI)</a:t>
            </a:r>
            <a:r>
              <a:rPr lang="en-US" dirty="0">
                <a:effectLst/>
                <a:latin typeface="-apple-system"/>
              </a:rPr>
              <a:t>, where each region (1–5) is like a node in a graph, and adjacent regions must have different colors.</a:t>
            </a:r>
          </a:p>
          <a:p>
            <a:r>
              <a:rPr lang="en-US" dirty="0">
                <a:effectLst/>
                <a:latin typeface="-apple-system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52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Designed for teamwork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72D8B1-E4D8-F05A-25B7-C0D940F00E13}"/>
              </a:ext>
            </a:extLst>
          </p:cNvPr>
          <p:cNvSpPr/>
          <p:nvPr/>
        </p:nvSpPr>
        <p:spPr>
          <a:xfrm>
            <a:off x="8483815" y="610351"/>
            <a:ext cx="565265" cy="577101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E8E582-0E96-B9D2-1B20-F562283FA323}"/>
              </a:ext>
            </a:extLst>
          </p:cNvPr>
          <p:cNvCxnSpPr>
            <a:cxnSpLocks/>
            <a:stCxn id="13" idx="5"/>
            <a:endCxn id="17" idx="1"/>
          </p:cNvCxnSpPr>
          <p:nvPr/>
        </p:nvCxnSpPr>
        <p:spPr>
          <a:xfrm>
            <a:off x="8966299" y="1102938"/>
            <a:ext cx="683769" cy="89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15706187-2F03-82BE-2E5E-6542063E411D}"/>
              </a:ext>
            </a:extLst>
          </p:cNvPr>
          <p:cNvSpPr/>
          <p:nvPr/>
        </p:nvSpPr>
        <p:spPr>
          <a:xfrm>
            <a:off x="9559983" y="1911407"/>
            <a:ext cx="615141" cy="59851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8B653C-F46F-CBF4-0ED2-BCC64BDB29F2}"/>
              </a:ext>
            </a:extLst>
          </p:cNvPr>
          <p:cNvSpPr/>
          <p:nvPr/>
        </p:nvSpPr>
        <p:spPr>
          <a:xfrm>
            <a:off x="7315200" y="1911407"/>
            <a:ext cx="665018" cy="59851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AD7B19-3BFB-B906-2C7E-180BB71F8BAE}"/>
              </a:ext>
            </a:extLst>
          </p:cNvPr>
          <p:cNvCxnSpPr>
            <a:cxnSpLocks/>
          </p:cNvCxnSpPr>
          <p:nvPr/>
        </p:nvCxnSpPr>
        <p:spPr>
          <a:xfrm>
            <a:off x="7647709" y="2509923"/>
            <a:ext cx="0" cy="1097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C94E12-EDA0-5016-87A6-9E47D451B75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867554" y="2509923"/>
            <a:ext cx="0" cy="1097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983E2D3-DA9A-4812-7E64-58B98D9F4638}"/>
              </a:ext>
            </a:extLst>
          </p:cNvPr>
          <p:cNvSpPr/>
          <p:nvPr/>
        </p:nvSpPr>
        <p:spPr>
          <a:xfrm>
            <a:off x="7315200" y="3495502"/>
            <a:ext cx="665018" cy="59851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ECB00A-532A-A8A0-60F6-901DEDC1E906}"/>
              </a:ext>
            </a:extLst>
          </p:cNvPr>
          <p:cNvSpPr/>
          <p:nvPr/>
        </p:nvSpPr>
        <p:spPr>
          <a:xfrm>
            <a:off x="9643110" y="3495502"/>
            <a:ext cx="615140" cy="59851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51AD5F-FDF6-C88C-E545-DA9FDC2D1290}"/>
              </a:ext>
            </a:extLst>
          </p:cNvPr>
          <p:cNvCxnSpPr>
            <a:stCxn id="31" idx="7"/>
            <a:endCxn id="17" idx="3"/>
          </p:cNvCxnSpPr>
          <p:nvPr/>
        </p:nvCxnSpPr>
        <p:spPr>
          <a:xfrm flipV="1">
            <a:off x="7882828" y="2422272"/>
            <a:ext cx="1767240" cy="1160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95C7F8-F1B1-2F66-A8DE-DB1EFA714FD4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7980218" y="3794760"/>
            <a:ext cx="16628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9B9D1-C50F-2C3E-86F2-F2B58ECDE759}"/>
              </a:ext>
            </a:extLst>
          </p:cNvPr>
          <p:cNvCxnSpPr>
            <a:cxnSpLocks/>
            <a:stCxn id="18" idx="7"/>
            <a:endCxn id="13" idx="3"/>
          </p:cNvCxnSpPr>
          <p:nvPr/>
        </p:nvCxnSpPr>
        <p:spPr>
          <a:xfrm flipV="1">
            <a:off x="7882828" y="1102938"/>
            <a:ext cx="683768" cy="8961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7689650-46B0-C3DC-875F-F4B66D8C962F}"/>
              </a:ext>
            </a:extLst>
          </p:cNvPr>
          <p:cNvSpPr txBox="1"/>
          <p:nvPr/>
        </p:nvSpPr>
        <p:spPr>
          <a:xfrm>
            <a:off x="6916189" y="4771505"/>
            <a:ext cx="5153891" cy="36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Garph</a:t>
            </a:r>
            <a:r>
              <a:rPr lang="en-US" dirty="0"/>
              <a:t> Representation Of coloring scheme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B4A71C-B283-D111-2B79-5D81F7C5E19A}"/>
              </a:ext>
            </a:extLst>
          </p:cNvPr>
          <p:cNvSpPr txBox="1"/>
          <p:nvPr/>
        </p:nvSpPr>
        <p:spPr>
          <a:xfrm>
            <a:off x="805919" y="2225100"/>
            <a:ext cx="50129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-apple-system"/>
              </a:rPr>
              <a:t>• Nodes (1–5):</a:t>
            </a:r>
            <a:r>
              <a:rPr lang="en-US" dirty="0">
                <a:effectLst/>
                <a:latin typeface="-apple-system"/>
              </a:rPr>
              <a:t> represent variables.</a:t>
            </a:r>
            <a:br>
              <a:rPr lang="en-US" dirty="0">
                <a:effectLst/>
                <a:latin typeface="-apple-system"/>
              </a:rPr>
            </a:br>
            <a:r>
              <a:rPr lang="en-US" b="1" dirty="0">
                <a:effectLst/>
                <a:latin typeface="-apple-system"/>
              </a:rPr>
              <a:t>• Edges:</a:t>
            </a:r>
            <a:r>
              <a:rPr lang="en-US" dirty="0">
                <a:effectLst/>
                <a:latin typeface="-apple-system"/>
              </a:rPr>
              <a:t> represent constraints (connected nodes cannot share the same color).</a:t>
            </a:r>
            <a:br>
              <a:rPr lang="en-US" dirty="0">
                <a:effectLst/>
                <a:latin typeface="-apple-system"/>
              </a:rPr>
            </a:br>
            <a:r>
              <a:rPr lang="en-US" b="1" dirty="0">
                <a:effectLst/>
                <a:latin typeface="-apple-system"/>
              </a:rPr>
              <a:t>• Domain:</a:t>
            </a:r>
            <a:r>
              <a:rPr lang="en-US" dirty="0">
                <a:effectLst/>
                <a:latin typeface="-apple-system"/>
              </a:rPr>
              <a:t> {Red, Green, Blue}.</a:t>
            </a:r>
            <a:br>
              <a:rPr lang="en-US" dirty="0">
                <a:effectLst/>
                <a:latin typeface="-apple-system"/>
              </a:rPr>
            </a:br>
            <a:r>
              <a:rPr lang="en-US" b="1" dirty="0">
                <a:effectLst/>
                <a:latin typeface="-apple-system"/>
              </a:rPr>
              <a:t>• AI Methods:</a:t>
            </a:r>
            <a:r>
              <a:rPr lang="en-US" dirty="0">
                <a:effectLst/>
                <a:latin typeface="-apple-system"/>
              </a:rPr>
              <a:t> Backtracking, Forward Checking, or Constraint Propagation are used to assign colors.</a:t>
            </a:r>
            <a:br>
              <a:rPr lang="en-US" dirty="0">
                <a:effectLst/>
                <a:latin typeface="-apple-system"/>
              </a:rPr>
            </a:br>
            <a:r>
              <a:rPr lang="en-US" b="1" dirty="0">
                <a:effectLst/>
                <a:latin typeface="-apple-system"/>
              </a:rPr>
              <a:t>• Result:</a:t>
            </a:r>
            <a:r>
              <a:rPr lang="en-US" dirty="0">
                <a:effectLst/>
                <a:latin typeface="-apple-system"/>
              </a:rPr>
              <a:t> The graph is successfully colored using </a:t>
            </a:r>
            <a:r>
              <a:rPr lang="en-US" b="1" dirty="0">
                <a:effectLst/>
                <a:latin typeface="-apple-system"/>
              </a:rPr>
              <a:t>3 colors</a:t>
            </a:r>
            <a:r>
              <a:rPr lang="en-US" dirty="0">
                <a:effectLst/>
                <a:latin typeface="-apple-system"/>
              </a:rPr>
              <a:t>, ensuring no two adjacent nodes have the same color.</a:t>
            </a:r>
          </a:p>
          <a:p>
            <a:r>
              <a:rPr lang="en-US" dirty="0">
                <a:effectLst/>
                <a:latin typeface="-apple-system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87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Get organized with the selection pane</a:t>
            </a:r>
          </a:p>
        </p:txBody>
      </p:sp>
      <p:sp>
        <p:nvSpPr>
          <p:cNvPr id="6" name="Large grey rectangle" descr="Large gray rectangle"/>
          <p:cNvSpPr/>
          <p:nvPr/>
        </p:nvSpPr>
        <p:spPr>
          <a:xfrm>
            <a:off x="8971719" y="1630837"/>
            <a:ext cx="2959726" cy="49407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mall blue rectangle" descr="Small blue rectangle"/>
          <p:cNvSpPr/>
          <p:nvPr/>
        </p:nvSpPr>
        <p:spPr>
          <a:xfrm>
            <a:off x="9281160" y="2836135"/>
            <a:ext cx="2332740" cy="25301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15724-BFF0-1E27-1D28-ED9006CA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309" y="0"/>
            <a:ext cx="10749367" cy="1208868"/>
          </a:xfrm>
        </p:spPr>
        <p:txBody>
          <a:bodyPr>
            <a:normAutofit/>
          </a:bodyPr>
          <a:lstStyle/>
          <a:p>
            <a:pPr lvl="0"/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Pick up where you left off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45BF7-CBF3-506A-73B8-B59F87BE0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94501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78</TotalTime>
  <Words>247</Words>
  <Application>Microsoft Macintosh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Rockwell</vt:lpstr>
      <vt:lpstr>Wingdings</vt:lpstr>
      <vt:lpstr>Atlas</vt:lpstr>
      <vt:lpstr>Graph Coloring in Artificial Intelligence</vt:lpstr>
      <vt:lpstr>What is Graph coloring in artificial intelligence?</vt:lpstr>
      <vt:lpstr>feedback in comments</vt:lpstr>
      <vt:lpstr>Designed for teamwork</vt:lpstr>
      <vt:lpstr>Get organized with the selection pane</vt:lpstr>
      <vt:lpstr>Pick up where you left off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Coloring in Artificial Intelligence</dc:title>
  <dc:subject/>
  <dc:creator>Mahomuda Patowary Mim</dc:creator>
  <cp:keywords/>
  <dc:description/>
  <cp:lastModifiedBy>Mahomuda Patowary Mim</cp:lastModifiedBy>
  <cp:revision>2</cp:revision>
  <dcterms:created xsi:type="dcterms:W3CDTF">2025-09-14T17:21:58Z</dcterms:created>
  <dcterms:modified xsi:type="dcterms:W3CDTF">2025-09-14T18:40:52Z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