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993e236c7_0_18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993e236c7_0_18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1993e236c7_0_18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993e236c7_0_19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993e236c7_0_19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1993e236c7_0_19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993e236c7_0_20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993e236c7_0_20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21993e236c7_0_20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993e236c7_0_21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1993e236c7_0_21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1993e236c7_0_21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f15292be3_0_7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bf15292be3_0_7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97e52558d_0_9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97e52558d_0_9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197e52558d_0_9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97e52558d_0_11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97e52558d_0_11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197e52558d_0_11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97e52558d_0_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97e52558d_0_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197e52558d_0_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97e52558d_0_12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197e52558d_0_12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993e236c7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993e236c7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1993e236c7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993e236c7_0_9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993e236c7_0_9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1993e236c7_0_9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993e236c7_0_18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993e236c7_0_18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1993e236c7_0_18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github.com/sarvsav/dissertation" TargetMode="External"/><Relationship Id="rId4" Type="http://schemas.openxmlformats.org/officeDocument/2006/relationships/hyperlink" Target="https://colab.research.google.com/drive/1DXR8oXGeJ7yX96o72R2uoPWJGffi-hDj?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pypi.org/project/googlefinance/" TargetMode="External"/><Relationship Id="rId4" Type="http://schemas.openxmlformats.org/officeDocument/2006/relationships/hyperlink" Target="https://nsetools.readthedocs.io/en/latest/" TargetMode="External"/><Relationship Id="rId5" Type="http://schemas.openxmlformats.org/officeDocument/2006/relationships/hyperlink" Target="https://tradingeconomics.com/nifty:ind" TargetMode="External"/><Relationship Id="rId6" Type="http://schemas.openxmlformats.org/officeDocument/2006/relationships/hyperlink" Target="https://finance.yahoo.com/quotes/API,Documentation/view/v1/?guccounter=1&amp;guce_referrer=aHR0cHM6Ly93d3cuZ29vZ2xlLmNvbS8" TargetMode="External"/><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economictimes.indiatimes.com/archive.cms"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733800" y="4724400"/>
            <a:ext cx="6324601" cy="12192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600"/>
              <a:t>Sarvsav Sharma (2020SC04239)</a:t>
            </a:r>
            <a:br>
              <a:rPr lang="en-IN" sz="1600">
                <a:latin typeface="Arial"/>
                <a:ea typeface="Arial"/>
                <a:cs typeface="Arial"/>
                <a:sym typeface="Arial"/>
              </a:rPr>
            </a:br>
            <a:r>
              <a:rPr lang="en-IN" sz="1600">
                <a:latin typeface="Arial"/>
                <a:ea typeface="Arial"/>
                <a:cs typeface="Arial"/>
                <a:sym typeface="Arial"/>
              </a:rPr>
              <a:t>Supervisor: V</a:t>
            </a:r>
            <a:r>
              <a:rPr lang="en-IN" sz="1600"/>
              <a:t>inaya</a:t>
            </a:r>
            <a:r>
              <a:rPr lang="en-IN" sz="1600">
                <a:latin typeface="Arial"/>
                <a:ea typeface="Arial"/>
                <a:cs typeface="Arial"/>
                <a:sym typeface="Arial"/>
              </a:rPr>
              <a:t> Sathyanarayana</a:t>
            </a:r>
            <a:br>
              <a:rPr lang="en-IN" sz="1600">
                <a:latin typeface="Arial"/>
                <a:ea typeface="Arial"/>
                <a:cs typeface="Arial"/>
                <a:sym typeface="Arial"/>
              </a:rPr>
            </a:br>
            <a:r>
              <a:rPr lang="en-IN" sz="1600">
                <a:latin typeface="Arial"/>
                <a:ea typeface="Arial"/>
                <a:cs typeface="Arial"/>
                <a:sym typeface="Arial"/>
              </a:rPr>
              <a:t>DSECLZG628T DISSERTATION</a:t>
            </a:r>
            <a:endParaRPr/>
          </a:p>
        </p:txBody>
      </p:sp>
      <p:sp>
        <p:nvSpPr>
          <p:cNvPr id="169" name="Google Shape;169;p30"/>
          <p:cNvSpPr txBox="1"/>
          <p:nvPr/>
        </p:nvSpPr>
        <p:spPr>
          <a:xfrm>
            <a:off x="3733798" y="3810000"/>
            <a:ext cx="6477002"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1900">
                <a:solidFill>
                  <a:schemeClr val="lt1"/>
                </a:solidFill>
                <a:latin typeface="Calibri"/>
                <a:ea typeface="Calibri"/>
                <a:cs typeface="Calibri"/>
                <a:sym typeface="Calibri"/>
              </a:rPr>
              <a:t>Stock gain forecasting for day using ML and NLP</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4400">
              <a:solidFill>
                <a:schemeClr val="dk1"/>
              </a:solidFill>
              <a:latin typeface="Calibri"/>
              <a:ea typeface="Calibri"/>
              <a:cs typeface="Calibri"/>
              <a:sym typeface="Calibri"/>
            </a:endParaRPr>
          </a:p>
        </p:txBody>
      </p:sp>
      <p:sp>
        <p:nvSpPr>
          <p:cNvPr id="170" name="Google Shape;170;p30"/>
          <p:cNvSpPr txBox="1"/>
          <p:nvPr/>
        </p:nvSpPr>
        <p:spPr>
          <a:xfrm>
            <a:off x="3733799" y="3352801"/>
            <a:ext cx="67056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Presentation</a:t>
            </a:r>
            <a:endParaRPr/>
          </a:p>
        </p:txBody>
      </p:sp>
      <p:sp>
        <p:nvSpPr>
          <p:cNvPr id="171" name="Google Shape;171;p30"/>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 </a:t>
            </a:r>
            <a:r>
              <a:rPr lang="en-IN" sz="1800">
                <a:solidFill>
                  <a:schemeClr val="lt1"/>
                </a:solidFill>
              </a:rPr>
              <a:t>12-Mar-23</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No outliers found in the data</a:t>
            </a:r>
            <a:endParaRPr/>
          </a:p>
        </p:txBody>
      </p:sp>
      <p:pic>
        <p:nvPicPr>
          <p:cNvPr id="237" name="Google Shape;237;p39"/>
          <p:cNvPicPr preferRelativeResize="0"/>
          <p:nvPr/>
        </p:nvPicPr>
        <p:blipFill>
          <a:blip r:embed="rId3">
            <a:alphaModFix/>
          </a:blip>
          <a:stretch>
            <a:fillRect/>
          </a:stretch>
        </p:blipFill>
        <p:spPr>
          <a:xfrm>
            <a:off x="1082951" y="1695687"/>
            <a:ext cx="5207575" cy="3619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ML model building</a:t>
            </a:r>
            <a:endParaRPr/>
          </a:p>
        </p:txBody>
      </p:sp>
      <p:sp>
        <p:nvSpPr>
          <p:cNvPr id="244" name="Google Shape;244;p40"/>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The following models have been implemented to obtain the highest accuracy for the data:</a:t>
            </a:r>
            <a:endParaRPr/>
          </a:p>
          <a:p>
            <a:pPr indent="-349250" lvl="0" marL="457200" rtl="0" algn="l">
              <a:spcBef>
                <a:spcPts val="1000"/>
              </a:spcBef>
              <a:spcAft>
                <a:spcPts val="0"/>
              </a:spcAft>
              <a:buSzPts val="1900"/>
              <a:buAutoNum type="arabicParenR"/>
            </a:pPr>
            <a:r>
              <a:rPr lang="en-IN" sz="1900"/>
              <a:t>Linear regression</a:t>
            </a:r>
            <a:endParaRPr sz="1900"/>
          </a:p>
          <a:p>
            <a:pPr indent="-349250" lvl="0" marL="457200" rtl="0" algn="l">
              <a:spcBef>
                <a:spcPts val="0"/>
              </a:spcBef>
              <a:spcAft>
                <a:spcPts val="0"/>
              </a:spcAft>
              <a:buSzPts val="1900"/>
              <a:buAutoNum type="arabicParenR"/>
            </a:pPr>
            <a:r>
              <a:rPr lang="en-IN" sz="1900"/>
              <a:t>Xgboost regressor</a:t>
            </a:r>
            <a:endParaRPr sz="1900"/>
          </a:p>
          <a:p>
            <a:pPr indent="-349250" lvl="0" marL="457200" rtl="0" algn="l">
              <a:spcBef>
                <a:spcPts val="0"/>
              </a:spcBef>
              <a:spcAft>
                <a:spcPts val="0"/>
              </a:spcAft>
              <a:buSzPts val="1900"/>
              <a:buAutoNum type="arabicParenR"/>
            </a:pPr>
            <a:r>
              <a:rPr lang="en-IN" sz="1900"/>
              <a:t>Light GBM Regressor</a:t>
            </a:r>
            <a:endParaRPr sz="1900"/>
          </a:p>
          <a:p>
            <a:pPr indent="-349250" lvl="0" marL="457200" rtl="0" algn="l">
              <a:spcBef>
                <a:spcPts val="0"/>
              </a:spcBef>
              <a:spcAft>
                <a:spcPts val="0"/>
              </a:spcAft>
              <a:buSzPts val="1900"/>
              <a:buAutoNum type="arabicParenR"/>
            </a:pPr>
            <a:r>
              <a:rPr lang="en-IN" sz="1900"/>
              <a:t>SVR polynomial regression</a:t>
            </a:r>
            <a:endParaRPr sz="1900"/>
          </a:p>
          <a:p>
            <a:pPr indent="-349250" lvl="0" marL="457200" rtl="0" algn="l">
              <a:spcBef>
                <a:spcPts val="0"/>
              </a:spcBef>
              <a:spcAft>
                <a:spcPts val="0"/>
              </a:spcAft>
              <a:buSzPts val="1900"/>
              <a:buAutoNum type="arabicParenR"/>
            </a:pPr>
            <a:r>
              <a:rPr lang="en-IN" sz="1900"/>
              <a:t>SVR linear regression</a:t>
            </a:r>
            <a:endParaRPr sz="1900"/>
          </a:p>
          <a:p>
            <a:pPr indent="-349250" lvl="0" marL="457200" rtl="0" algn="l">
              <a:spcBef>
                <a:spcPts val="0"/>
              </a:spcBef>
              <a:spcAft>
                <a:spcPts val="0"/>
              </a:spcAft>
              <a:buSzPts val="1900"/>
              <a:buAutoNum type="arabicParenR"/>
            </a:pPr>
            <a:r>
              <a:rPr lang="en-IN" sz="1900"/>
              <a:t>Auto h2o model</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IN" sz="1900"/>
              <a:t>The SVR Polynomial regression model seems to be promising</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Checking accuracy and mse values</a:t>
            </a:r>
            <a:endParaRPr/>
          </a:p>
        </p:txBody>
      </p:sp>
      <p:sp>
        <p:nvSpPr>
          <p:cNvPr id="251" name="Google Shape;251;p41"/>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Results from svr poly model	</a:t>
            </a:r>
            <a:endParaRPr/>
          </a:p>
        </p:txBody>
      </p:sp>
      <p:pic>
        <p:nvPicPr>
          <p:cNvPr id="252" name="Google Shape;252;p41"/>
          <p:cNvPicPr preferRelativeResize="0"/>
          <p:nvPr/>
        </p:nvPicPr>
        <p:blipFill>
          <a:blip r:embed="rId3">
            <a:alphaModFix/>
          </a:blip>
          <a:stretch>
            <a:fillRect/>
          </a:stretch>
        </p:blipFill>
        <p:spPr>
          <a:xfrm>
            <a:off x="5092875" y="1548362"/>
            <a:ext cx="6435148" cy="4089725"/>
          </a:xfrm>
          <a:prstGeom prst="rect">
            <a:avLst/>
          </a:prstGeom>
          <a:noFill/>
          <a:ln>
            <a:noFill/>
          </a:ln>
        </p:spPr>
      </p:pic>
      <p:pic>
        <p:nvPicPr>
          <p:cNvPr id="253" name="Google Shape;253;p41"/>
          <p:cNvPicPr preferRelativeResize="0"/>
          <p:nvPr/>
        </p:nvPicPr>
        <p:blipFill>
          <a:blip r:embed="rId4">
            <a:alphaModFix/>
          </a:blip>
          <a:stretch>
            <a:fillRect/>
          </a:stretch>
        </p:blipFill>
        <p:spPr>
          <a:xfrm>
            <a:off x="538225" y="3505188"/>
            <a:ext cx="4257261" cy="9151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Calculating gains</a:t>
            </a:r>
            <a:endParaRPr/>
          </a:p>
        </p:txBody>
      </p:sp>
      <p:pic>
        <p:nvPicPr>
          <p:cNvPr id="260" name="Google Shape;260;p42"/>
          <p:cNvPicPr preferRelativeResize="0"/>
          <p:nvPr/>
        </p:nvPicPr>
        <p:blipFill>
          <a:blip r:embed="rId3">
            <a:alphaModFix/>
          </a:blip>
          <a:stretch>
            <a:fillRect/>
          </a:stretch>
        </p:blipFill>
        <p:spPr>
          <a:xfrm>
            <a:off x="609475" y="1555475"/>
            <a:ext cx="8621323" cy="474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Code</a:t>
            </a:r>
            <a:endParaRPr/>
          </a:p>
        </p:txBody>
      </p:sp>
      <p:sp>
        <p:nvSpPr>
          <p:cNvPr id="266" name="Google Shape;266;p43"/>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0" lvl="0" marL="457200" marR="0" rtl="0" algn="l">
              <a:spcBef>
                <a:spcPts val="1600"/>
              </a:spcBef>
              <a:spcAft>
                <a:spcPts val="0"/>
              </a:spcAft>
              <a:buNone/>
            </a:pPr>
            <a:r>
              <a:rPr lang="en-IN"/>
              <a:t>The GitHub code utilizes the trained model created using collab notebook</a:t>
            </a:r>
            <a:endParaRPr/>
          </a:p>
          <a:p>
            <a:pPr indent="0" lvl="0" marL="457200" marR="0" rtl="0" algn="l">
              <a:spcBef>
                <a:spcPts val="1600"/>
              </a:spcBef>
              <a:spcAft>
                <a:spcPts val="0"/>
              </a:spcAft>
              <a:buNone/>
            </a:pPr>
            <a:r>
              <a:rPr lang="en-IN"/>
              <a:t>GitHub: </a:t>
            </a:r>
            <a:r>
              <a:rPr lang="en-IN" u="sng">
                <a:solidFill>
                  <a:schemeClr val="hlink"/>
                </a:solidFill>
                <a:hlinkClick r:id="rId3"/>
              </a:rPr>
              <a:t>https://github.com/sarvsav/dissertation</a:t>
            </a:r>
            <a:endParaRPr/>
          </a:p>
          <a:p>
            <a:pPr indent="0" lvl="0" marL="457200" marR="0" rtl="0" algn="l">
              <a:spcBef>
                <a:spcPts val="1600"/>
              </a:spcBef>
              <a:spcAft>
                <a:spcPts val="0"/>
              </a:spcAft>
              <a:buNone/>
            </a:pPr>
            <a:r>
              <a:rPr lang="en-IN"/>
              <a:t>Collab: </a:t>
            </a:r>
            <a:r>
              <a:rPr lang="en-IN" u="sng">
                <a:solidFill>
                  <a:schemeClr val="hlink"/>
                </a:solidFill>
                <a:hlinkClick r:id="rId4"/>
              </a:rPr>
              <a:t>https://colab.research.google.com/drive/1DXR8oXGeJ7yX96o72R2uoPWJGffi-hDj?usp=sharing</a:t>
            </a:r>
            <a:endParaRPr/>
          </a:p>
          <a:p>
            <a:pPr indent="0" lvl="0" marL="457200" marR="0" rtl="0" algn="l">
              <a:spcBef>
                <a:spcPts val="1600"/>
              </a:spcBef>
              <a:spcAft>
                <a:spcPts val="0"/>
              </a:spcAft>
              <a:buNone/>
            </a:pPr>
            <a:r>
              <a:rPr lang="en-IN"/>
              <a:t>Dataset: Uploaded in github repository inside data folder</a:t>
            </a:r>
            <a:endParaRPr/>
          </a:p>
          <a:p>
            <a:pPr indent="0" lvl="0" marL="457200" marR="0" rtl="0" algn="l">
              <a:spcBef>
                <a:spcPts val="1600"/>
              </a:spcBef>
              <a:spcAft>
                <a:spcPts val="0"/>
              </a:spcAft>
              <a:buNone/>
            </a:pPr>
            <a:r>
              <a:rPr lang="en-IN"/>
              <a:t>Models: Uploaded in github repository inside models folder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nvSpPr>
        <p:spPr>
          <a:xfrm>
            <a:off x="4185669" y="2921168"/>
            <a:ext cx="382066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Problem Statement</a:t>
            </a:r>
            <a:endParaRPr/>
          </a:p>
        </p:txBody>
      </p:sp>
      <p:sp>
        <p:nvSpPr>
          <p:cNvPr id="177" name="Google Shape;177;p31"/>
          <p:cNvSpPr txBox="1"/>
          <p:nvPr/>
        </p:nvSpPr>
        <p:spPr>
          <a:xfrm>
            <a:off x="406400" y="2011679"/>
            <a:ext cx="1050108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a:t>On the profit day, we earn less profit however on the loss day, we have huge loss in the stock market because of our sentiments as we prefer to take less risk and don’t feel confident and comfortable with our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Solution</a:t>
            </a:r>
            <a:endParaRPr/>
          </a:p>
        </p:txBody>
      </p:sp>
      <p:sp>
        <p:nvSpPr>
          <p:cNvPr id="184" name="Google Shape;184;p32"/>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sz="2100"/>
              <a:t>This tool will solve the problem and trade your money wisely to achieve maximum gains or low risk.</a:t>
            </a:r>
            <a:endParaRPr sz="2100"/>
          </a:p>
          <a:p>
            <a:pPr indent="-368300" lvl="0" marL="457200" rtl="0" algn="l">
              <a:spcBef>
                <a:spcPts val="1000"/>
              </a:spcBef>
              <a:spcAft>
                <a:spcPts val="0"/>
              </a:spcAft>
              <a:buSzPts val="2200"/>
              <a:buAutoNum type="arabicPeriod"/>
            </a:pPr>
            <a:r>
              <a:rPr lang="en-IN" sz="2200"/>
              <a:t>The program will take inputs, </a:t>
            </a:r>
            <a:r>
              <a:rPr lang="en-IN" sz="2200"/>
              <a:t>including</a:t>
            </a:r>
            <a:r>
              <a:rPr lang="en-IN" sz="2200"/>
              <a:t> the investor trading money, risk level, and amount of money that can be accepted as a loss.</a:t>
            </a:r>
            <a:endParaRPr sz="2200"/>
          </a:p>
          <a:p>
            <a:pPr indent="-368300" lvl="0" marL="457200" rtl="0" algn="l">
              <a:spcBef>
                <a:spcPts val="0"/>
              </a:spcBef>
              <a:spcAft>
                <a:spcPts val="0"/>
              </a:spcAft>
              <a:buSzPts val="2200"/>
              <a:buAutoNum type="arabicPeriod"/>
            </a:pPr>
            <a:r>
              <a:rPr lang="en-IN" sz="2200"/>
              <a:t>The model is trained based on the 5 year data and news headlines, which will predict the closing amount.</a:t>
            </a:r>
            <a:endParaRPr sz="2200"/>
          </a:p>
          <a:p>
            <a:pPr indent="-368300" lvl="0" marL="457200" rtl="0" algn="l">
              <a:spcBef>
                <a:spcPts val="0"/>
              </a:spcBef>
              <a:spcAft>
                <a:spcPts val="0"/>
              </a:spcAft>
              <a:buSzPts val="2200"/>
              <a:buAutoNum type="arabicPeriod"/>
            </a:pPr>
            <a:r>
              <a:rPr lang="en-IN" sz="2200"/>
              <a:t>The code will utilise the model and based on risk level of user provide the maximum amount that a user can invest for trading either as a buy or sell of the stock.</a:t>
            </a:r>
            <a:endParaRPr sz="2200"/>
          </a:p>
          <a:p>
            <a:pPr indent="-368300" lvl="0" marL="457200" rtl="0" algn="l">
              <a:spcBef>
                <a:spcPts val="0"/>
              </a:spcBef>
              <a:spcAft>
                <a:spcPts val="0"/>
              </a:spcAft>
              <a:buSzPts val="2200"/>
              <a:buAutoNum type="arabicPeriod"/>
            </a:pPr>
            <a:r>
              <a:rPr lang="en-IN" sz="2200"/>
              <a:t>If the loss value is very close to the user input, then it will suggest not to invest.</a:t>
            </a:r>
            <a:endParaRPr sz="2200"/>
          </a:p>
          <a:p>
            <a:pPr indent="-368300" lvl="0" marL="457200" rtl="0" algn="l">
              <a:spcBef>
                <a:spcPts val="0"/>
              </a:spcBef>
              <a:spcAft>
                <a:spcPts val="0"/>
              </a:spcAft>
              <a:buSzPts val="2200"/>
              <a:buAutoNum type="arabicPeriod"/>
            </a:pPr>
            <a:r>
              <a:rPr lang="en-IN" sz="2200"/>
              <a:t>And, with continuous investment, the trader will be able to make the profit.</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Architecture of program</a:t>
            </a:r>
            <a:endParaRPr/>
          </a:p>
        </p:txBody>
      </p:sp>
      <p:sp>
        <p:nvSpPr>
          <p:cNvPr id="191" name="Google Shape;191;p33"/>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Flow diagram</a:t>
            </a:r>
            <a:endParaRPr/>
          </a:p>
        </p:txBody>
      </p:sp>
      <p:pic>
        <p:nvPicPr>
          <p:cNvPr id="192" name="Google Shape;192;p33"/>
          <p:cNvPicPr preferRelativeResize="0"/>
          <p:nvPr/>
        </p:nvPicPr>
        <p:blipFill>
          <a:blip r:embed="rId3">
            <a:alphaModFix/>
          </a:blip>
          <a:stretch>
            <a:fillRect/>
          </a:stretch>
        </p:blipFill>
        <p:spPr>
          <a:xfrm>
            <a:off x="2217857" y="2510619"/>
            <a:ext cx="8064800" cy="25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Architecture of Model</a:t>
            </a:r>
            <a:endParaRPr/>
          </a:p>
        </p:txBody>
      </p:sp>
      <p:pic>
        <p:nvPicPr>
          <p:cNvPr id="199" name="Google Shape;199;p34"/>
          <p:cNvPicPr preferRelativeResize="0"/>
          <p:nvPr/>
        </p:nvPicPr>
        <p:blipFill>
          <a:blip r:embed="rId3">
            <a:alphaModFix/>
          </a:blip>
          <a:stretch>
            <a:fillRect/>
          </a:stretch>
        </p:blipFill>
        <p:spPr>
          <a:xfrm>
            <a:off x="1476275" y="1624675"/>
            <a:ext cx="7362825" cy="4525675"/>
          </a:xfrm>
          <a:prstGeom prst="rect">
            <a:avLst/>
          </a:prstGeom>
          <a:noFill/>
          <a:ln>
            <a:noFill/>
          </a:ln>
        </p:spPr>
      </p:pic>
      <p:sp>
        <p:nvSpPr>
          <p:cNvPr id="200" name="Google Shape;200;p34"/>
          <p:cNvSpPr txBox="1"/>
          <p:nvPr/>
        </p:nvSpPr>
        <p:spPr>
          <a:xfrm>
            <a:off x="1774775" y="1524000"/>
            <a:ext cx="129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Stock market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Data Collection - Numerical Data</a:t>
            </a:r>
            <a:endParaRPr/>
          </a:p>
        </p:txBody>
      </p:sp>
      <p:sp>
        <p:nvSpPr>
          <p:cNvPr id="206" name="Google Shape;206;p35"/>
          <p:cNvSpPr txBox="1"/>
          <p:nvPr/>
        </p:nvSpPr>
        <p:spPr>
          <a:xfrm>
            <a:off x="406400" y="2164079"/>
            <a:ext cx="105012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IN"/>
              <a:t>The data collection can be performed using the below </a:t>
            </a:r>
            <a:endParaRPr/>
          </a:p>
          <a:p>
            <a:pPr indent="-317500" lvl="0" marL="457200" marR="0" rtl="0" algn="l">
              <a:spcBef>
                <a:spcPts val="0"/>
              </a:spcBef>
              <a:spcAft>
                <a:spcPts val="0"/>
              </a:spcAft>
              <a:buSzPts val="1400"/>
              <a:buAutoNum type="arabicPeriod"/>
            </a:pPr>
            <a:r>
              <a:rPr lang="en-IN"/>
              <a:t>python libraries (nsetools)</a:t>
            </a:r>
            <a:endParaRPr/>
          </a:p>
          <a:p>
            <a:pPr indent="-317500" lvl="0" marL="457200" marR="0" rtl="0" algn="l">
              <a:spcBef>
                <a:spcPts val="0"/>
              </a:spcBef>
              <a:spcAft>
                <a:spcPts val="0"/>
              </a:spcAft>
              <a:buSzPts val="1400"/>
              <a:buAutoNum type="arabicPeriod"/>
            </a:pPr>
            <a:r>
              <a:rPr lang="en-IN"/>
              <a:t>parsed real time from the API</a:t>
            </a:r>
            <a:endParaRPr/>
          </a:p>
          <a:p>
            <a:pPr indent="0" lvl="0" marL="457200" marR="0" rtl="0" algn="l">
              <a:spcBef>
                <a:spcPts val="0"/>
              </a:spcBef>
              <a:spcAft>
                <a:spcPts val="0"/>
              </a:spcAft>
              <a:buNone/>
            </a:pPr>
            <a:br>
              <a:rPr lang="en-IN"/>
            </a:b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rPr lang="en-IN" u="sng">
                <a:solidFill>
                  <a:schemeClr val="hlink"/>
                </a:solidFill>
                <a:hlinkClick r:id="rId3"/>
              </a:rPr>
              <a:t>https://pypi.org/project/googlefinance/</a:t>
            </a:r>
            <a:endParaRPr/>
          </a:p>
          <a:p>
            <a:pPr indent="0" lvl="0" marL="0" marR="0" rtl="0" algn="l">
              <a:spcBef>
                <a:spcPts val="0"/>
              </a:spcBef>
              <a:spcAft>
                <a:spcPts val="0"/>
              </a:spcAft>
              <a:buSzPts val="1100"/>
              <a:buNone/>
            </a:pPr>
            <a:r>
              <a:rPr lang="en-IN" u="sng">
                <a:solidFill>
                  <a:schemeClr val="hlink"/>
                </a:solidFill>
                <a:hlinkClick r:id="rId4"/>
              </a:rPr>
              <a:t>https://nsetools.readthedocs.io/en/latest/</a:t>
            </a:r>
            <a:endParaRPr/>
          </a:p>
          <a:p>
            <a:pPr indent="0" lvl="0" marL="0" marR="0" rtl="0" algn="l">
              <a:spcBef>
                <a:spcPts val="0"/>
              </a:spcBef>
              <a:spcAft>
                <a:spcPts val="0"/>
              </a:spcAft>
              <a:buSzPts val="1100"/>
              <a:buNone/>
            </a:pPr>
            <a:r>
              <a:rPr lang="en-IN" u="sng">
                <a:solidFill>
                  <a:schemeClr val="hlink"/>
                </a:solidFill>
                <a:hlinkClick r:id="rId5"/>
              </a:rPr>
              <a:t>https://tradingeconomics.com/nifty:ind</a:t>
            </a:r>
            <a:endParaRPr/>
          </a:p>
          <a:p>
            <a:pPr indent="0" lvl="0" marL="0" marR="0" rtl="0" algn="l">
              <a:spcBef>
                <a:spcPts val="0"/>
              </a:spcBef>
              <a:spcAft>
                <a:spcPts val="0"/>
              </a:spcAft>
              <a:buSzPts val="1100"/>
              <a:buNone/>
            </a:pPr>
            <a:r>
              <a:rPr lang="en-IN" u="sng">
                <a:solidFill>
                  <a:schemeClr val="hlink"/>
                </a:solidFill>
                <a:hlinkClick r:id="rId6"/>
              </a:rPr>
              <a:t>https://finance.yahoo.com/quotes/API,Documentation/view/v1/?guccounter=1&amp;guce_referrer=aHR0cHM6Ly93d3cuZ29vZ2xlLmNvbS8</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SzPts val="1100"/>
              <a:buNone/>
            </a:pPr>
            <a:r>
              <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p:txBody>
      </p:sp>
      <p:pic>
        <p:nvPicPr>
          <p:cNvPr id="207" name="Google Shape;207;p35"/>
          <p:cNvPicPr preferRelativeResize="0"/>
          <p:nvPr/>
        </p:nvPicPr>
        <p:blipFill>
          <a:blip r:embed="rId7">
            <a:alphaModFix/>
          </a:blip>
          <a:stretch>
            <a:fillRect/>
          </a:stretch>
        </p:blipFill>
        <p:spPr>
          <a:xfrm>
            <a:off x="5206700" y="1702575"/>
            <a:ext cx="6531976" cy="233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Data Collection - Textual Data</a:t>
            </a:r>
            <a:endParaRPr/>
          </a:p>
        </p:txBody>
      </p:sp>
      <p:sp>
        <p:nvSpPr>
          <p:cNvPr id="214" name="Google Shape;214;p36"/>
          <p:cNvSpPr txBox="1"/>
          <p:nvPr/>
        </p:nvSpPr>
        <p:spPr>
          <a:xfrm>
            <a:off x="406400" y="1823000"/>
            <a:ext cx="5555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Data has been collected from economictimes.com using below URL:</a:t>
            </a:r>
            <a:endParaRPr/>
          </a:p>
          <a:p>
            <a:pPr indent="0" lvl="0" marL="0" rtl="0" algn="l">
              <a:spcBef>
                <a:spcPts val="0"/>
              </a:spcBef>
              <a:spcAft>
                <a:spcPts val="0"/>
              </a:spcAft>
              <a:buNone/>
            </a:pPr>
            <a:r>
              <a:rPr lang="en-IN" u="sng">
                <a:solidFill>
                  <a:schemeClr val="hlink"/>
                </a:solidFill>
                <a:hlinkClick r:id="rId3"/>
              </a:rPr>
              <a:t>https://economictimes.indiatimes.com/archive.cms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5" name="Google Shape;215;p36"/>
          <p:cNvPicPr preferRelativeResize="0"/>
          <p:nvPr/>
        </p:nvPicPr>
        <p:blipFill>
          <a:blip r:embed="rId4">
            <a:alphaModFix/>
          </a:blip>
          <a:stretch>
            <a:fillRect/>
          </a:stretch>
        </p:blipFill>
        <p:spPr>
          <a:xfrm>
            <a:off x="7259325" y="1890525"/>
            <a:ext cx="4715400" cy="2731600"/>
          </a:xfrm>
          <a:prstGeom prst="rect">
            <a:avLst/>
          </a:prstGeom>
          <a:noFill/>
          <a:ln>
            <a:noFill/>
          </a:ln>
        </p:spPr>
      </p:pic>
      <p:pic>
        <p:nvPicPr>
          <p:cNvPr id="216" name="Google Shape;216;p36"/>
          <p:cNvPicPr preferRelativeResize="0"/>
          <p:nvPr/>
        </p:nvPicPr>
        <p:blipFill>
          <a:blip r:embed="rId5">
            <a:alphaModFix/>
          </a:blip>
          <a:stretch>
            <a:fillRect/>
          </a:stretch>
        </p:blipFill>
        <p:spPr>
          <a:xfrm>
            <a:off x="206900" y="2710425"/>
            <a:ext cx="7052425" cy="347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IN" sz="3200">
                <a:latin typeface="Times New Roman"/>
                <a:ea typeface="Times New Roman"/>
                <a:cs typeface="Times New Roman"/>
                <a:sym typeface="Times New Roman"/>
              </a:rPr>
              <a:t>Data Preparation</a:t>
            </a:r>
            <a:endParaRPr/>
          </a:p>
        </p:txBody>
      </p:sp>
      <p:sp>
        <p:nvSpPr>
          <p:cNvPr id="223" name="Google Shape;223;p37"/>
          <p:cNvSpPr txBox="1"/>
          <p:nvPr/>
        </p:nvSpPr>
        <p:spPr>
          <a:xfrm>
            <a:off x="462975" y="1707275"/>
            <a:ext cx="5555700" cy="383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600"/>
              <a:buFont typeface="Arial"/>
              <a:buNone/>
            </a:pPr>
            <a:r>
              <a:rPr b="1" lang="en-IN" sz="1600">
                <a:solidFill>
                  <a:schemeClr val="dk1"/>
                </a:solidFill>
                <a:latin typeface="Times New Roman"/>
                <a:ea typeface="Times New Roman"/>
                <a:cs typeface="Times New Roman"/>
                <a:sym typeface="Times New Roman"/>
              </a:rPr>
              <a:t>Activities performed on numerical data:</a:t>
            </a:r>
            <a:endParaRPr>
              <a:solidFill>
                <a:schemeClr val="dk1"/>
              </a:solidFill>
            </a:endParaRPr>
          </a:p>
          <a:p>
            <a:pPr indent="-342900" lvl="0" marL="342900" rtl="0" algn="l">
              <a:lnSpc>
                <a:spcPct val="90000"/>
              </a:lnSpc>
              <a:spcBef>
                <a:spcPts val="1000"/>
              </a:spcBef>
              <a:spcAft>
                <a:spcPts val="0"/>
              </a:spcAft>
              <a:buClr>
                <a:schemeClr val="dk1"/>
              </a:buClr>
              <a:buSzPts val="1600"/>
              <a:buAutoNum type="arabicParenR"/>
            </a:pPr>
            <a:r>
              <a:rPr lang="en-IN" sz="1600">
                <a:solidFill>
                  <a:schemeClr val="dk1"/>
                </a:solidFill>
                <a:latin typeface="Times New Roman"/>
                <a:ea typeface="Times New Roman"/>
                <a:cs typeface="Times New Roman"/>
                <a:sym typeface="Times New Roman"/>
              </a:rPr>
              <a:t>Basic Understating of the data set, its datatypes, statistical description </a:t>
            </a:r>
            <a:endParaRPr>
              <a:solidFill>
                <a:schemeClr val="dk1"/>
              </a:solidFill>
            </a:endParaRPr>
          </a:p>
          <a:p>
            <a:pPr indent="-342900" lvl="0" marL="342900" rtl="0" algn="l">
              <a:lnSpc>
                <a:spcPct val="90000"/>
              </a:lnSpc>
              <a:spcBef>
                <a:spcPts val="1000"/>
              </a:spcBef>
              <a:spcAft>
                <a:spcPts val="0"/>
              </a:spcAft>
              <a:buClr>
                <a:schemeClr val="dk1"/>
              </a:buClr>
              <a:buSzPts val="1600"/>
              <a:buAutoNum type="arabicParenR"/>
            </a:pPr>
            <a:r>
              <a:rPr lang="en-IN" sz="1600">
                <a:solidFill>
                  <a:schemeClr val="dk1"/>
                </a:solidFill>
                <a:latin typeface="Times New Roman"/>
                <a:ea typeface="Times New Roman"/>
                <a:cs typeface="Times New Roman"/>
                <a:sym typeface="Times New Roman"/>
              </a:rPr>
              <a:t>Checking for Null Values</a:t>
            </a:r>
            <a:endParaRPr>
              <a:solidFill>
                <a:schemeClr val="dk1"/>
              </a:solidFill>
            </a:endParaRPr>
          </a:p>
          <a:p>
            <a:pPr indent="-342900" lvl="0" marL="342900" rtl="0" algn="l">
              <a:lnSpc>
                <a:spcPct val="90000"/>
              </a:lnSpc>
              <a:spcBef>
                <a:spcPts val="1000"/>
              </a:spcBef>
              <a:spcAft>
                <a:spcPts val="0"/>
              </a:spcAft>
              <a:buClr>
                <a:schemeClr val="dk1"/>
              </a:buClr>
              <a:buSzPts val="1600"/>
              <a:buAutoNum type="arabicParenR"/>
            </a:pPr>
            <a:r>
              <a:rPr lang="en-IN" sz="1600">
                <a:solidFill>
                  <a:schemeClr val="dk1"/>
                </a:solidFill>
                <a:latin typeface="Times New Roman"/>
                <a:ea typeface="Times New Roman"/>
                <a:cs typeface="Times New Roman"/>
                <a:sym typeface="Times New Roman"/>
              </a:rPr>
              <a:t>Feature Engineering</a:t>
            </a:r>
            <a:endParaRPr>
              <a:solidFill>
                <a:schemeClr val="dk1"/>
              </a:solidFill>
            </a:endParaRPr>
          </a:p>
          <a:p>
            <a:pPr indent="-342900" lvl="0" marL="342900" rtl="0" algn="l">
              <a:lnSpc>
                <a:spcPct val="90000"/>
              </a:lnSpc>
              <a:spcBef>
                <a:spcPts val="1000"/>
              </a:spcBef>
              <a:spcAft>
                <a:spcPts val="0"/>
              </a:spcAft>
              <a:buClr>
                <a:schemeClr val="dk1"/>
              </a:buClr>
              <a:buSzPts val="1600"/>
              <a:buAutoNum type="arabicParenR"/>
            </a:pPr>
            <a:r>
              <a:rPr lang="en-IN" sz="1600">
                <a:solidFill>
                  <a:schemeClr val="dk1"/>
                </a:solidFill>
                <a:latin typeface="Times New Roman"/>
                <a:ea typeface="Times New Roman"/>
                <a:cs typeface="Times New Roman"/>
                <a:sym typeface="Times New Roman"/>
              </a:rPr>
              <a:t>EDA</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600"/>
              <a:buFont typeface="Arial"/>
              <a:buNone/>
            </a:pPr>
            <a:r>
              <a:rPr b="1" lang="en-IN" sz="1600">
                <a:solidFill>
                  <a:schemeClr val="dk1"/>
                </a:solidFill>
                <a:latin typeface="Times New Roman"/>
                <a:ea typeface="Times New Roman"/>
                <a:cs typeface="Times New Roman"/>
                <a:sym typeface="Times New Roman"/>
              </a:rPr>
              <a:t>Activities performed on textual data:</a:t>
            </a:r>
            <a:endParaRPr>
              <a:solidFill>
                <a:schemeClr val="dk1"/>
              </a:solidFill>
            </a:endParaRPr>
          </a:p>
          <a:p>
            <a:pPr indent="-330200" lvl="0" marL="457200" rtl="0" algn="l">
              <a:lnSpc>
                <a:spcPct val="90000"/>
              </a:lnSpc>
              <a:spcBef>
                <a:spcPts val="100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Collection of raw data from the website</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Removal of special characters including double quotes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Convert to numerical data using Vader</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IN" sz="3200">
                <a:latin typeface="Times New Roman"/>
                <a:ea typeface="Times New Roman"/>
                <a:cs typeface="Times New Roman"/>
                <a:sym typeface="Times New Roman"/>
              </a:rPr>
              <a:t>Data Preparation Continued</a:t>
            </a:r>
            <a:endParaRPr/>
          </a:p>
        </p:txBody>
      </p:sp>
      <p:sp>
        <p:nvSpPr>
          <p:cNvPr id="230" name="Google Shape;230;p38"/>
          <p:cNvSpPr txBox="1"/>
          <p:nvPr/>
        </p:nvSpPr>
        <p:spPr>
          <a:xfrm>
            <a:off x="462975" y="1707275"/>
            <a:ext cx="5555700" cy="252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600"/>
              <a:buFont typeface="Arial"/>
              <a:buNone/>
            </a:pPr>
            <a:r>
              <a:rPr b="1" lang="en-IN" sz="1600">
                <a:solidFill>
                  <a:schemeClr val="dk1"/>
                </a:solidFill>
                <a:latin typeface="Times New Roman"/>
                <a:ea typeface="Times New Roman"/>
                <a:cs typeface="Times New Roman"/>
                <a:sym typeface="Times New Roman"/>
              </a:rPr>
              <a:t>Activities performed on combined data (numerical + textual):</a:t>
            </a:r>
            <a:endParaRPr>
              <a:solidFill>
                <a:schemeClr val="dk1"/>
              </a:solidFill>
            </a:endParaRPr>
          </a:p>
          <a:p>
            <a:pPr indent="-330200" lvl="0" marL="457200" rtl="0" algn="l">
              <a:lnSpc>
                <a:spcPct val="90000"/>
              </a:lnSpc>
              <a:spcBef>
                <a:spcPts val="100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Combining textual and numerical data</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Filter the data based on null values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Arranged the weekend data</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Reordered and renamed columns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arenR"/>
            </a:pPr>
            <a:r>
              <a:rPr lang="en-IN" sz="1600">
                <a:solidFill>
                  <a:schemeClr val="dk1"/>
                </a:solidFill>
                <a:latin typeface="Times New Roman"/>
                <a:ea typeface="Times New Roman"/>
                <a:cs typeface="Times New Roman"/>
                <a:sym typeface="Times New Roman"/>
              </a:rPr>
              <a:t>Conversion of datatypes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