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296" r:id="rId4"/>
    <p:sldId id="304" r:id="rId5"/>
    <p:sldId id="307" r:id="rId6"/>
    <p:sldId id="305" r:id="rId7"/>
    <p:sldId id="306" r:id="rId8"/>
    <p:sldId id="320" r:id="rId9"/>
    <p:sldId id="298" r:id="rId10"/>
    <p:sldId id="308" r:id="rId11"/>
    <p:sldId id="297" r:id="rId12"/>
    <p:sldId id="300" r:id="rId13"/>
    <p:sldId id="299" r:id="rId14"/>
    <p:sldId id="315" r:id="rId15"/>
    <p:sldId id="309" r:id="rId16"/>
    <p:sldId id="302" r:id="rId17"/>
    <p:sldId id="319" r:id="rId18"/>
    <p:sldId id="311" r:id="rId19"/>
    <p:sldId id="317" r:id="rId20"/>
    <p:sldId id="314" r:id="rId21"/>
    <p:sldId id="301" r:id="rId22"/>
    <p:sldId id="277" r:id="rId23"/>
    <p:sldId id="30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888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377A-A9C4-4424-8884-63DFE81DA09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0959-8EDE-4622-966F-4E4D03BD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2500330"/>
          </a:xfrm>
        </p:spPr>
        <p:txBody>
          <a:bodyPr anchor="t">
            <a:noAutofit/>
          </a:bodyPr>
          <a:lstStyle/>
          <a:p>
            <a:r>
              <a:rPr lang="en-US" b="1" dirty="0" smtClean="0"/>
              <a:t>To Predict Diabetes or not with Pima Indians Dataset Project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Made by:-</a:t>
            </a:r>
            <a:r>
              <a:rPr lang="en-IN" dirty="0" err="1" smtClean="0">
                <a:solidFill>
                  <a:srgbClr val="00B0F0"/>
                </a:solidFill>
              </a:rPr>
              <a:t>Mirja</a:t>
            </a:r>
            <a:r>
              <a:rPr lang="en-IN" dirty="0" smtClean="0">
                <a:solidFill>
                  <a:srgbClr val="00B0F0"/>
                </a:solidFill>
              </a:rPr>
              <a:t> Imran </a:t>
            </a:r>
            <a:r>
              <a:rPr lang="en-IN" dirty="0" err="1" smtClean="0">
                <a:solidFill>
                  <a:srgbClr val="00B0F0"/>
                </a:solidFill>
              </a:rPr>
              <a:t>Hossain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 err="1" smtClean="0">
                <a:solidFill>
                  <a:srgbClr val="00B0F0"/>
                </a:solidFill>
              </a:rPr>
              <a:t>Reg</a:t>
            </a:r>
            <a:r>
              <a:rPr lang="en-IN" dirty="0" smtClean="0">
                <a:solidFill>
                  <a:srgbClr val="00B0F0"/>
                </a:solidFill>
              </a:rPr>
              <a:t> no:-19MCB1009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Guided by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Dr.S.Asha</a:t>
            </a:r>
            <a:endParaRPr lang="en-IN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 Split the training dataset in 80% / 20%</a:t>
            </a:r>
          </a:p>
          <a:p>
            <a:endParaRPr lang="en-IN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sklearn.model_selection</a:t>
            </a:r>
            <a:r>
              <a:rPr lang="en-US" sz="2000" dirty="0" smtClean="0"/>
              <a:t> </a:t>
            </a:r>
            <a:r>
              <a:rPr lang="en-US" sz="2000" b="1" dirty="0" smtClean="0"/>
              <a:t>import</a:t>
            </a:r>
            <a:r>
              <a:rPr lang="en-US" sz="2000" dirty="0" smtClean="0"/>
              <a:t> </a:t>
            </a:r>
            <a:r>
              <a:rPr lang="en-US" sz="2000" dirty="0" err="1" smtClean="0"/>
              <a:t>train_test_split</a:t>
            </a:r>
            <a:r>
              <a:rPr lang="en-US" sz="2000" dirty="0" smtClean="0"/>
              <a:t> </a:t>
            </a:r>
            <a:r>
              <a:rPr lang="en-US" sz="2000" dirty="0" err="1" smtClean="0"/>
              <a:t>train_set</a:t>
            </a:r>
            <a:r>
              <a:rPr lang="en-US" sz="2000" dirty="0" smtClean="0"/>
              <a:t>, </a:t>
            </a:r>
            <a:r>
              <a:rPr lang="en-US" sz="2000" dirty="0" err="1" smtClean="0"/>
              <a:t>test_set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train_test_split</a:t>
            </a:r>
            <a:r>
              <a:rPr lang="en-US" sz="2000" dirty="0" smtClean="0"/>
              <a:t>( dataset, </a:t>
            </a:r>
            <a:r>
              <a:rPr lang="en-US" sz="2000" dirty="0" err="1" smtClean="0"/>
              <a:t>test_size</a:t>
            </a:r>
            <a:r>
              <a:rPr lang="en-US" sz="2000" b="1" dirty="0" smtClean="0"/>
              <a:t>=</a:t>
            </a:r>
            <a:r>
              <a:rPr lang="en-US" sz="2000" dirty="0" smtClean="0"/>
              <a:t>0.2, </a:t>
            </a:r>
            <a:r>
              <a:rPr lang="en-US" sz="2000" dirty="0" err="1" smtClean="0"/>
              <a:t>random_state</a:t>
            </a:r>
            <a:r>
              <a:rPr lang="en-US" sz="2000" b="1" dirty="0" smtClean="0"/>
              <a:t>=</a:t>
            </a:r>
            <a:r>
              <a:rPr lang="en-US" sz="2000" dirty="0" smtClean="0"/>
              <a:t>42)</a:t>
            </a:r>
          </a:p>
          <a:p>
            <a:endParaRPr lang="en-IN" sz="2000" dirty="0" smtClean="0"/>
          </a:p>
          <a:p>
            <a:r>
              <a:rPr lang="en-US" sz="2000" i="1" dirty="0" smtClean="0"/>
              <a:t>Separate labels from the rest of the dataset.</a:t>
            </a:r>
          </a:p>
          <a:p>
            <a:r>
              <a:rPr lang="en-US" sz="2000" dirty="0" err="1" smtClean="0"/>
              <a:t>train_set_labels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train_set</a:t>
            </a:r>
            <a:r>
              <a:rPr lang="en-US" sz="2000" dirty="0" smtClean="0"/>
              <a:t>[“class"]</a:t>
            </a:r>
            <a:r>
              <a:rPr lang="en-US" sz="2000" b="1" dirty="0" smtClean="0"/>
              <a:t>.</a:t>
            </a:r>
            <a:r>
              <a:rPr lang="en-US" sz="2000" dirty="0" smtClean="0"/>
              <a:t>copy()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train_set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train_set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drop</a:t>
            </a:r>
            <a:r>
              <a:rPr lang="en-US" sz="2000" dirty="0" smtClean="0"/>
              <a:t>(“class", axis</a:t>
            </a:r>
            <a:r>
              <a:rPr lang="en-US" sz="2000" b="1" dirty="0" smtClean="0"/>
              <a:t>=</a:t>
            </a:r>
            <a:r>
              <a:rPr lang="en-US" sz="2000" dirty="0" smtClean="0"/>
              <a:t>1)</a:t>
            </a:r>
          </a:p>
          <a:p>
            <a:endParaRPr lang="en-IN" sz="2000" dirty="0" smtClean="0"/>
          </a:p>
          <a:p>
            <a:r>
              <a:rPr lang="en-US" sz="2000" dirty="0" err="1" smtClean="0"/>
              <a:t>test_set_labels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test_set</a:t>
            </a:r>
            <a:r>
              <a:rPr lang="en-US" sz="2000" dirty="0" smtClean="0"/>
              <a:t>[“class"]</a:t>
            </a:r>
            <a:r>
              <a:rPr lang="en-US" sz="2000" b="1" dirty="0" smtClean="0"/>
              <a:t>.</a:t>
            </a:r>
            <a:r>
              <a:rPr lang="en-US" sz="2000" dirty="0" smtClean="0"/>
              <a:t>copy()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test_set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test_set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drop</a:t>
            </a:r>
            <a:r>
              <a:rPr lang="en-US" sz="2000" smtClean="0"/>
              <a:t>(“class</a:t>
            </a:r>
            <a:r>
              <a:rPr lang="en-US" sz="2000" dirty="0" smtClean="0"/>
              <a:t>", axis</a:t>
            </a:r>
            <a:r>
              <a:rPr lang="en-US" sz="2000" b="1" dirty="0" smtClean="0"/>
              <a:t>=</a:t>
            </a:r>
            <a:r>
              <a:rPr lang="en-US" sz="2000" dirty="0" smtClean="0"/>
              <a:t>1)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Feature Scaling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One of the most important data transformations we need to apply is the </a:t>
            </a:r>
            <a:r>
              <a:rPr lang="en-US" sz="2000" b="1" dirty="0" smtClean="0"/>
              <a:t>features scaling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Basically most of the machine learning </a:t>
            </a:r>
            <a:r>
              <a:rPr lang="en-US" sz="2000" b="1" dirty="0" smtClean="0"/>
              <a:t>algorithms don't work very well if the features have a different set of values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our case for example the Age ranges from 20 to 80 years old.</a:t>
            </a:r>
          </a:p>
          <a:p>
            <a:r>
              <a:rPr lang="en-US" sz="2000" dirty="0" smtClean="0"/>
              <a:t>while the number of times a patient has been pregnant ranges from 0 to 17.</a:t>
            </a:r>
          </a:p>
          <a:p>
            <a:r>
              <a:rPr lang="en-US" sz="2000" dirty="0" smtClean="0"/>
              <a:t>To apply a proper transformation with </a:t>
            </a:r>
            <a:r>
              <a:rPr lang="en-US" sz="2000" dirty="0" err="1" smtClean="0"/>
              <a:t>Minmax</a:t>
            </a:r>
            <a:r>
              <a:rPr lang="en-US" sz="2000" dirty="0" smtClean="0"/>
              <a:t> </a:t>
            </a:r>
            <a:r>
              <a:rPr lang="en-US" sz="2000" dirty="0" err="1" smtClean="0"/>
              <a:t>scaler</a:t>
            </a:r>
            <a:r>
              <a:rPr lang="en-US" sz="2000" dirty="0" smtClean="0"/>
              <a:t> :-</a:t>
            </a:r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sklearn.preprocessing</a:t>
            </a:r>
            <a:r>
              <a:rPr lang="en-US" sz="2000" dirty="0" smtClean="0"/>
              <a:t> </a:t>
            </a:r>
            <a:r>
              <a:rPr lang="en-US" sz="2000" b="1" dirty="0" smtClean="0"/>
              <a:t>import</a:t>
            </a:r>
            <a:r>
              <a:rPr lang="en-US" sz="2000" dirty="0" smtClean="0"/>
              <a:t> </a:t>
            </a:r>
            <a:r>
              <a:rPr lang="en-US" sz="2000" dirty="0" err="1" smtClean="0"/>
              <a:t>MinMaxScaler</a:t>
            </a:r>
            <a:r>
              <a:rPr lang="en-US" sz="2000" dirty="0" smtClean="0"/>
              <a:t> </a:t>
            </a:r>
            <a:r>
              <a:rPr lang="en-US" sz="2000" b="1" dirty="0" smtClean="0"/>
              <a:t>as</a:t>
            </a:r>
            <a:r>
              <a:rPr lang="en-US" sz="2000" dirty="0" smtClean="0"/>
              <a:t> </a:t>
            </a:r>
            <a:r>
              <a:rPr lang="en-US" sz="2000" dirty="0" err="1" smtClean="0"/>
              <a:t>Scaler</a:t>
            </a:r>
            <a:endParaRPr lang="en-US" sz="2000" dirty="0" smtClean="0"/>
          </a:p>
          <a:p>
            <a:r>
              <a:rPr lang="en-US" sz="2000" dirty="0" err="1" smtClean="0"/>
              <a:t>scaler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Scaler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scaler</a:t>
            </a:r>
            <a:r>
              <a:rPr lang="en-US" sz="2000" b="1" dirty="0" smtClean="0"/>
              <a:t>.</a:t>
            </a:r>
            <a:r>
              <a:rPr lang="en-US" sz="2000" dirty="0" smtClean="0"/>
              <a:t>fit(</a:t>
            </a:r>
            <a:r>
              <a:rPr lang="en-US" sz="2000" dirty="0" err="1" smtClean="0"/>
              <a:t>train_set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train_set_scaled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scaler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transform</a:t>
            </a:r>
            <a:r>
              <a:rPr lang="en-US" sz="2000" dirty="0" smtClean="0"/>
              <a:t>(</a:t>
            </a:r>
            <a:r>
              <a:rPr lang="en-US" sz="2000" dirty="0" err="1" smtClean="0"/>
              <a:t>train_set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test_set_scaled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scaler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transform</a:t>
            </a:r>
            <a:r>
              <a:rPr lang="en-US" sz="2000" dirty="0" smtClean="0"/>
              <a:t>(</a:t>
            </a:r>
            <a:r>
              <a:rPr lang="en-US" sz="2000" dirty="0" err="1" smtClean="0"/>
              <a:t>test_set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Model selection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In this project, we will compare the performance of three machine learning models using default hyper parameters:-</a:t>
            </a:r>
          </a:p>
          <a:p>
            <a:pPr algn="just">
              <a:buNone/>
            </a:pPr>
            <a:endParaRPr lang="en-IN" sz="2000" dirty="0" smtClean="0"/>
          </a:p>
          <a:p>
            <a:pPr algn="just"/>
            <a:r>
              <a:rPr lang="en-US" sz="2000" dirty="0" smtClean="0"/>
              <a:t>K nearest neighbors (KNN)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Decision Tree Classifier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Random Forest</a:t>
            </a: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nearest neighbors (KNN)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k-nearest neighbors (KNN) algorithm  that can be used to solve both classification and regression </a:t>
            </a:r>
            <a:r>
              <a:rPr lang="en-US" sz="2000" dirty="0" err="1" smtClean="0"/>
              <a:t>problems.Steps</a:t>
            </a:r>
            <a:r>
              <a:rPr lang="en-US" sz="2000" dirty="0" smtClean="0"/>
              <a:t> below KNN </a:t>
            </a:r>
            <a:r>
              <a:rPr lang="en-US" sz="2000" dirty="0" err="1" smtClean="0"/>
              <a:t>algo</a:t>
            </a:r>
            <a:r>
              <a:rPr lang="en-US" sz="2000" dirty="0" smtClean="0"/>
              <a:t>….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Load the data and initialize K to your chosen number of neighbors.</a:t>
            </a:r>
          </a:p>
          <a:p>
            <a:r>
              <a:rPr lang="en-US" sz="2000" dirty="0" smtClean="0"/>
              <a:t>Calculate the distance between the query example and the current example from the data.</a:t>
            </a:r>
          </a:p>
          <a:p>
            <a:r>
              <a:rPr lang="en-US" sz="2000" dirty="0" smtClean="0"/>
              <a:t>Add the distance and the index of the example to an ordered collection.</a:t>
            </a:r>
          </a:p>
          <a:p>
            <a:r>
              <a:rPr lang="en-US" sz="2000" dirty="0" smtClean="0"/>
              <a:t>Sort the ordered collection of distances and indices from smallest to largest (in ascending order) by the distances.</a:t>
            </a:r>
          </a:p>
          <a:p>
            <a:r>
              <a:rPr lang="en-US" sz="2000" dirty="0" smtClean="0"/>
              <a:t>Pick the first K entries from the sorted collection.</a:t>
            </a:r>
          </a:p>
          <a:p>
            <a:r>
              <a:rPr lang="en-US" sz="2000" dirty="0" smtClean="0"/>
              <a:t>Get the labels of the selected K entries.</a:t>
            </a:r>
          </a:p>
          <a:p>
            <a:r>
              <a:rPr lang="en-US" sz="2000" dirty="0" smtClean="0"/>
              <a:t>If regression, return the mean of the K labels.</a:t>
            </a:r>
          </a:p>
          <a:p>
            <a:r>
              <a:rPr lang="en-US" sz="2000" dirty="0" smtClean="0"/>
              <a:t> If classification, return the mode of the K labels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 (KNN)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58204" cy="469742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Import packages:-</a:t>
            </a:r>
          </a:p>
          <a:p>
            <a:r>
              <a:rPr lang="en-US" sz="2000" dirty="0" smtClean="0"/>
              <a:t>from </a:t>
            </a:r>
            <a:r>
              <a:rPr lang="en-US" sz="2000" dirty="0" err="1" smtClean="0"/>
              <a:t>sklearn.neighbors</a:t>
            </a:r>
            <a:r>
              <a:rPr lang="en-US" sz="2000" dirty="0" smtClean="0"/>
              <a:t> import </a:t>
            </a:r>
            <a:r>
              <a:rPr lang="en-US" sz="2000" dirty="0" err="1" smtClean="0"/>
              <a:t>KNeighborsClassifier</a:t>
            </a:r>
            <a:endParaRPr lang="en-US" sz="2000" dirty="0" smtClean="0"/>
          </a:p>
          <a:p>
            <a:r>
              <a:rPr lang="en-US" sz="2000" dirty="0" err="1" smtClean="0"/>
              <a:t>knn</a:t>
            </a:r>
            <a:r>
              <a:rPr lang="en-US" sz="2000" dirty="0" smtClean="0"/>
              <a:t> = </a:t>
            </a:r>
            <a:r>
              <a:rPr lang="en-US" sz="2000" dirty="0" err="1" smtClean="0"/>
              <a:t>KNeighborsClassifier</a:t>
            </a:r>
            <a:r>
              <a:rPr lang="en-US" sz="2000" dirty="0" smtClean="0"/>
              <a:t>(</a:t>
            </a:r>
            <a:r>
              <a:rPr lang="en-US" sz="2000" dirty="0" err="1" smtClean="0"/>
              <a:t>n_neighbors</a:t>
            </a:r>
            <a:r>
              <a:rPr lang="en-US" sz="2000" dirty="0" smtClean="0"/>
              <a:t>=3)</a:t>
            </a:r>
          </a:p>
          <a:p>
            <a:endParaRPr lang="en-US" sz="2000" dirty="0" smtClean="0"/>
          </a:p>
          <a:p>
            <a:r>
              <a:rPr lang="en-IN" sz="2000" dirty="0" smtClean="0"/>
              <a:t>Fit the model using X as </a:t>
            </a:r>
            <a:r>
              <a:rPr lang="en-IN" sz="2000" dirty="0" err="1" smtClean="0"/>
              <a:t>traning</a:t>
            </a:r>
            <a:r>
              <a:rPr lang="en-IN" sz="2000" dirty="0" smtClean="0"/>
              <a:t> data and y as target values:-</a:t>
            </a:r>
          </a:p>
          <a:p>
            <a:r>
              <a:rPr lang="en-US" sz="2000" dirty="0" smtClean="0"/>
              <a:t>knn.fit(</a:t>
            </a:r>
            <a:r>
              <a:rPr lang="en-US" sz="2000" dirty="0" err="1" smtClean="0"/>
              <a:t>X_train</a:t>
            </a:r>
            <a:r>
              <a:rPr lang="en-US" sz="2000" dirty="0" smtClean="0"/>
              <a:t>, </a:t>
            </a:r>
            <a:r>
              <a:rPr lang="en-US" sz="2000" dirty="0" err="1" smtClean="0"/>
              <a:t>y_train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dirty="0" smtClean="0"/>
              <a:t>Predict the class labels for the provided data:-</a:t>
            </a:r>
          </a:p>
          <a:p>
            <a:r>
              <a:rPr lang="en-US" sz="2000" dirty="0" err="1" smtClean="0"/>
              <a:t>pred</a:t>
            </a:r>
            <a:r>
              <a:rPr lang="en-US" sz="2000" dirty="0" smtClean="0"/>
              <a:t> = </a:t>
            </a:r>
            <a:r>
              <a:rPr lang="en-US" sz="2000" dirty="0" err="1" smtClean="0"/>
              <a:t>knn.predict</a:t>
            </a:r>
            <a:r>
              <a:rPr lang="en-US" sz="2000" dirty="0" smtClean="0"/>
              <a:t>(</a:t>
            </a:r>
            <a:r>
              <a:rPr lang="en-US" sz="2000" dirty="0" err="1" smtClean="0"/>
              <a:t>X_test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IN" sz="2000" dirty="0" smtClean="0"/>
              <a:t>Build a text report showing the main classification </a:t>
            </a:r>
            <a:r>
              <a:rPr lang="en-IN" sz="2000" dirty="0" err="1" smtClean="0"/>
              <a:t>matrics</a:t>
            </a:r>
            <a:r>
              <a:rPr lang="en-IN" sz="2000" dirty="0" smtClean="0"/>
              <a:t>:-</a:t>
            </a:r>
          </a:p>
          <a:p>
            <a:r>
              <a:rPr lang="en-US" sz="2000" dirty="0" smtClean="0"/>
              <a:t>from </a:t>
            </a:r>
            <a:r>
              <a:rPr lang="en-US" sz="2000" dirty="0" err="1" smtClean="0"/>
              <a:t>sklearn.metrics</a:t>
            </a:r>
            <a:r>
              <a:rPr lang="en-US" sz="2000" dirty="0" smtClean="0"/>
              <a:t> import </a:t>
            </a:r>
            <a:r>
              <a:rPr lang="en-US" sz="2000" dirty="0" err="1" smtClean="0"/>
              <a:t>classification_report</a:t>
            </a:r>
            <a:endParaRPr lang="en-US" sz="2000" dirty="0" smtClean="0"/>
          </a:p>
          <a:p>
            <a:r>
              <a:rPr lang="en-US" sz="2000" dirty="0" smtClean="0"/>
              <a:t>print (</a:t>
            </a:r>
            <a:r>
              <a:rPr lang="en-US" sz="2000" dirty="0" err="1" smtClean="0"/>
              <a:t>classification_report</a:t>
            </a:r>
            <a:r>
              <a:rPr lang="en-US" sz="2000" dirty="0" smtClean="0"/>
              <a:t>(</a:t>
            </a:r>
            <a:r>
              <a:rPr lang="en-US" sz="2000" dirty="0" err="1" smtClean="0"/>
              <a:t>yo_test,pred</a:t>
            </a:r>
            <a:r>
              <a:rPr lang="en-US" sz="2000" dirty="0" smtClean="0"/>
              <a:t>))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report in KNN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28597" y="1600200"/>
          <a:ext cx="8258204" cy="354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24"/>
                <a:gridCol w="1645920"/>
                <a:gridCol w="1645920"/>
                <a:gridCol w="1645920"/>
                <a:gridCol w="1645920"/>
              </a:tblGrid>
              <a:tr h="590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58204" cy="1143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Classifier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186766" cy="398304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Decision tree is a graphical representation of all the possible solutions to a decision based on certain conditions.</a:t>
            </a:r>
          </a:p>
          <a:p>
            <a:pPr>
              <a:buNone/>
            </a:pPr>
            <a:endParaRPr lang="en-IN" sz="2000" dirty="0" smtClean="0"/>
          </a:p>
          <a:p>
            <a:pPr algn="just"/>
            <a:r>
              <a:rPr lang="en-US" sz="2400" dirty="0" smtClean="0"/>
              <a:t>Decision Trees are a  </a:t>
            </a:r>
            <a:r>
              <a:rPr lang="en-US" sz="2400" b="1" dirty="0" smtClean="0"/>
              <a:t>supervised learning</a:t>
            </a:r>
            <a:r>
              <a:rPr lang="en-US" sz="2400" dirty="0" smtClean="0"/>
              <a:t> method used for both </a:t>
            </a:r>
            <a:r>
              <a:rPr lang="en-US" sz="2400" b="1" dirty="0" smtClean="0"/>
              <a:t>classification </a:t>
            </a:r>
            <a:r>
              <a:rPr lang="en-US" sz="2400" dirty="0" smtClean="0"/>
              <a:t>and </a:t>
            </a:r>
            <a:r>
              <a:rPr lang="en-US" sz="2400" b="1" dirty="0" smtClean="0"/>
              <a:t>regression </a:t>
            </a:r>
            <a:r>
              <a:rPr lang="en-US" sz="2400" dirty="0" smtClean="0"/>
              <a:t>tasks.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58204" cy="4697427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 smtClean="0"/>
              <a:t>Import packages:-</a:t>
            </a:r>
          </a:p>
          <a:p>
            <a:r>
              <a:rPr lang="en-US" sz="2000" dirty="0" smtClean="0"/>
              <a:t>from </a:t>
            </a:r>
            <a:r>
              <a:rPr lang="en-US" sz="2000" dirty="0" err="1" smtClean="0"/>
              <a:t>sklearn.tree</a:t>
            </a:r>
            <a:r>
              <a:rPr lang="en-US" sz="2000" dirty="0" smtClean="0"/>
              <a:t> import </a:t>
            </a:r>
            <a:r>
              <a:rPr lang="en-US" sz="2000" dirty="0" err="1" smtClean="0"/>
              <a:t>DecisionTreeClassifier</a:t>
            </a:r>
            <a:endParaRPr lang="en-US" sz="2000" dirty="0" smtClean="0"/>
          </a:p>
          <a:p>
            <a:r>
              <a:rPr lang="en-US" sz="2000" dirty="0" err="1" smtClean="0"/>
              <a:t>random_state</a:t>
            </a:r>
            <a:r>
              <a:rPr lang="en-US" sz="2000" dirty="0" smtClean="0"/>
              <a:t>=234</a:t>
            </a:r>
          </a:p>
          <a:p>
            <a:r>
              <a:rPr lang="en-US" sz="2000" dirty="0" err="1" smtClean="0"/>
              <a:t>dtree</a:t>
            </a:r>
            <a:r>
              <a:rPr lang="en-US" sz="2000" dirty="0" smtClean="0"/>
              <a:t> = </a:t>
            </a:r>
            <a:r>
              <a:rPr lang="en-US" sz="2000" dirty="0" err="1" smtClean="0"/>
              <a:t>DecisionTreeClassifier</a:t>
            </a:r>
            <a:r>
              <a:rPr lang="en-US" sz="2000" dirty="0" smtClean="0"/>
              <a:t>(</a:t>
            </a:r>
            <a:r>
              <a:rPr lang="en-US" sz="2000" dirty="0" err="1" smtClean="0"/>
              <a:t>random_state</a:t>
            </a:r>
            <a:r>
              <a:rPr lang="en-US" sz="2000" dirty="0" smtClean="0"/>
              <a:t>=998)</a:t>
            </a:r>
          </a:p>
          <a:p>
            <a:r>
              <a:rPr lang="en-US" sz="2000" dirty="0" smtClean="0"/>
              <a:t>initialize a random forest algorithm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IN" sz="2000" dirty="0" smtClean="0"/>
              <a:t>Fit the model using X as </a:t>
            </a:r>
            <a:r>
              <a:rPr lang="en-IN" sz="2000" dirty="0" err="1" smtClean="0"/>
              <a:t>traning</a:t>
            </a:r>
            <a:r>
              <a:rPr lang="en-IN" sz="2000" dirty="0" smtClean="0"/>
              <a:t> data and y as target values:-</a:t>
            </a:r>
          </a:p>
          <a:p>
            <a:r>
              <a:rPr lang="en-US" sz="2000" dirty="0" smtClean="0"/>
              <a:t>dtree.fit(</a:t>
            </a:r>
            <a:r>
              <a:rPr lang="en-US" sz="2000" dirty="0" err="1" smtClean="0"/>
              <a:t>X_train</a:t>
            </a:r>
            <a:r>
              <a:rPr lang="en-US" sz="2000" dirty="0" smtClean="0"/>
              <a:t>, </a:t>
            </a:r>
            <a:r>
              <a:rPr lang="en-US" sz="2000" dirty="0" err="1" smtClean="0"/>
              <a:t>y_train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dirty="0" smtClean="0"/>
              <a:t>Predict the class labels for the provided data:-</a:t>
            </a:r>
          </a:p>
          <a:p>
            <a:r>
              <a:rPr lang="en-US" sz="2000" dirty="0" err="1" smtClean="0"/>
              <a:t>pred</a:t>
            </a:r>
            <a:r>
              <a:rPr lang="en-US" sz="2000" dirty="0" smtClean="0"/>
              <a:t> = </a:t>
            </a:r>
            <a:r>
              <a:rPr lang="en-US" sz="2000" dirty="0" err="1" smtClean="0"/>
              <a:t>dtree.predict</a:t>
            </a:r>
            <a:r>
              <a:rPr lang="en-US" sz="2000" dirty="0" smtClean="0"/>
              <a:t>(</a:t>
            </a:r>
            <a:r>
              <a:rPr lang="en-US" sz="2000" dirty="0" err="1" smtClean="0"/>
              <a:t>X_test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print("Accuracy for </a:t>
            </a:r>
            <a:r>
              <a:rPr lang="en-US" sz="2000" dirty="0" err="1" smtClean="0"/>
              <a:t>D_treeclassifier</a:t>
            </a:r>
            <a:r>
              <a:rPr lang="en-US" sz="2000" dirty="0" smtClean="0"/>
              <a:t> </a:t>
            </a:r>
            <a:r>
              <a:rPr lang="en-US" sz="2000" dirty="0" err="1" smtClean="0"/>
              <a:t>is",metrics.accuracy_score</a:t>
            </a:r>
            <a:r>
              <a:rPr lang="en-US" sz="2000" dirty="0" smtClean="0"/>
              <a:t>(</a:t>
            </a:r>
            <a:r>
              <a:rPr lang="en-US" sz="2000" dirty="0" err="1" smtClean="0"/>
              <a:t>pred,y_test</a:t>
            </a:r>
            <a:r>
              <a:rPr lang="en-US" sz="2000" dirty="0" smtClean="0"/>
              <a:t>))</a:t>
            </a:r>
          </a:p>
          <a:p>
            <a:endParaRPr lang="en-US" sz="2000" dirty="0" smtClean="0"/>
          </a:p>
          <a:p>
            <a:r>
              <a:rPr lang="en-IN" sz="2000" dirty="0" smtClean="0"/>
              <a:t>Build a text report showing the main classification </a:t>
            </a:r>
            <a:r>
              <a:rPr lang="en-IN" sz="2000" dirty="0" err="1" smtClean="0"/>
              <a:t>matrics</a:t>
            </a:r>
            <a:r>
              <a:rPr lang="en-IN" sz="2000" dirty="0" smtClean="0"/>
              <a:t>:-</a:t>
            </a:r>
          </a:p>
          <a:p>
            <a:r>
              <a:rPr lang="en-US" sz="2000" dirty="0" smtClean="0"/>
              <a:t>from </a:t>
            </a:r>
            <a:r>
              <a:rPr lang="en-US" sz="2000" dirty="0" err="1" smtClean="0"/>
              <a:t>sklearn.metrics</a:t>
            </a:r>
            <a:r>
              <a:rPr lang="en-US" sz="2000" dirty="0" smtClean="0"/>
              <a:t> import </a:t>
            </a:r>
            <a:r>
              <a:rPr lang="en-US" sz="2000" dirty="0" err="1" smtClean="0"/>
              <a:t>classification_report</a:t>
            </a:r>
            <a:endParaRPr lang="en-US" sz="2000" dirty="0" smtClean="0"/>
          </a:p>
          <a:p>
            <a:r>
              <a:rPr lang="en-US" sz="2000" dirty="0" smtClean="0"/>
              <a:t>print (</a:t>
            </a:r>
            <a:r>
              <a:rPr lang="en-US" sz="2000" dirty="0" err="1" smtClean="0"/>
              <a:t>classification_report</a:t>
            </a:r>
            <a:r>
              <a:rPr lang="en-US" sz="2000" dirty="0" smtClean="0"/>
              <a:t>(</a:t>
            </a:r>
            <a:r>
              <a:rPr lang="en-US" sz="2000" dirty="0" err="1" smtClean="0"/>
              <a:t>yo_test,pred</a:t>
            </a:r>
            <a:r>
              <a:rPr lang="en-US" sz="2000" dirty="0" smtClean="0"/>
              <a:t>))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 report of Decision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28597" y="1600200"/>
          <a:ext cx="8258204" cy="354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24"/>
                <a:gridCol w="1645920"/>
                <a:gridCol w="1645920"/>
                <a:gridCol w="1645920"/>
                <a:gridCol w="1645920"/>
              </a:tblGrid>
              <a:tr h="590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58204" cy="469742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/>
              <a:t>Import packages:-</a:t>
            </a:r>
          </a:p>
          <a:p>
            <a:r>
              <a:rPr lang="en-US" sz="2000" dirty="0" smtClean="0"/>
              <a:t>from </a:t>
            </a:r>
            <a:r>
              <a:rPr lang="en-US" sz="2000" dirty="0" err="1" smtClean="0"/>
              <a:t>sklearn.ensemble</a:t>
            </a:r>
            <a:r>
              <a:rPr lang="en-US" sz="2000" dirty="0" smtClean="0"/>
              <a:t> import </a:t>
            </a:r>
            <a:r>
              <a:rPr lang="en-US" sz="2000" dirty="0" err="1" smtClean="0"/>
              <a:t>RandomForestClassifier</a:t>
            </a:r>
            <a:endParaRPr lang="en-US" sz="2000" dirty="0" smtClean="0"/>
          </a:p>
          <a:p>
            <a:r>
              <a:rPr lang="en-US" sz="2000" dirty="0" err="1" smtClean="0"/>
              <a:t>n_est</a:t>
            </a:r>
            <a:r>
              <a:rPr lang="en-US" sz="2000" dirty="0" smtClean="0"/>
              <a:t> = 100      # number of base decision tree estimators</a:t>
            </a:r>
          </a:p>
          <a:p>
            <a:r>
              <a:rPr lang="en-US" sz="2000" dirty="0" err="1" smtClean="0"/>
              <a:t>max_depth</a:t>
            </a:r>
            <a:r>
              <a:rPr lang="en-US" sz="2000" dirty="0" smtClean="0"/>
              <a:t> = 5 # maximum depth of any given decision tree estimator</a:t>
            </a:r>
          </a:p>
          <a:p>
            <a:r>
              <a:rPr lang="en-US" sz="1800" dirty="0" err="1" smtClean="0"/>
              <a:t>rstate</a:t>
            </a:r>
            <a:r>
              <a:rPr lang="en-US" sz="1800" dirty="0" smtClean="0"/>
              <a:t> = 42           </a:t>
            </a:r>
            <a:r>
              <a:rPr lang="en-US" sz="1600" dirty="0" smtClean="0"/>
              <a:t> </a:t>
            </a:r>
            <a:r>
              <a:rPr lang="en-US" sz="2200" dirty="0" smtClean="0"/>
              <a:t># random state variable</a:t>
            </a:r>
          </a:p>
          <a:p>
            <a:endParaRPr lang="en-US" sz="2200" dirty="0" smtClean="0"/>
          </a:p>
          <a:p>
            <a:r>
              <a:rPr lang="en-IN" sz="2000" dirty="0" smtClean="0"/>
              <a:t>Fit the model using X as </a:t>
            </a:r>
            <a:r>
              <a:rPr lang="en-IN" sz="2000" dirty="0" err="1" smtClean="0"/>
              <a:t>traning</a:t>
            </a:r>
            <a:r>
              <a:rPr lang="en-IN" sz="2000" dirty="0" smtClean="0"/>
              <a:t> data and y as target values:-</a:t>
            </a:r>
          </a:p>
          <a:p>
            <a:r>
              <a:rPr lang="en-US" sz="2000" dirty="0" smtClean="0"/>
              <a:t>rf.fit(</a:t>
            </a:r>
            <a:r>
              <a:rPr lang="en-US" sz="2000" dirty="0" err="1" smtClean="0"/>
              <a:t>X_train</a:t>
            </a:r>
            <a:r>
              <a:rPr lang="en-US" sz="2000" dirty="0" smtClean="0"/>
              <a:t>, </a:t>
            </a:r>
            <a:r>
              <a:rPr lang="en-US" sz="2000" dirty="0" err="1" smtClean="0"/>
              <a:t>y_train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dirty="0" smtClean="0"/>
              <a:t>Predict the class labels for the provided data:-</a:t>
            </a:r>
          </a:p>
          <a:p>
            <a:r>
              <a:rPr lang="en-US" sz="2000" dirty="0" err="1" smtClean="0"/>
              <a:t>pred</a:t>
            </a:r>
            <a:r>
              <a:rPr lang="en-US" sz="2000" dirty="0" smtClean="0"/>
              <a:t> = </a:t>
            </a:r>
            <a:r>
              <a:rPr lang="en-US" sz="2000" dirty="0" err="1" smtClean="0"/>
              <a:t>rf.predict</a:t>
            </a:r>
            <a:r>
              <a:rPr lang="en-US" sz="2000" dirty="0" smtClean="0"/>
              <a:t>(</a:t>
            </a:r>
            <a:r>
              <a:rPr lang="en-US" sz="2000" dirty="0" err="1" smtClean="0"/>
              <a:t>X_test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IN" sz="2000" dirty="0" smtClean="0"/>
              <a:t>Build a text report showing the main classification </a:t>
            </a:r>
            <a:r>
              <a:rPr lang="en-IN" sz="2000" dirty="0" err="1" smtClean="0"/>
              <a:t>matrics</a:t>
            </a:r>
            <a:r>
              <a:rPr lang="en-IN" sz="2000" dirty="0" smtClean="0"/>
              <a:t>:-</a:t>
            </a:r>
          </a:p>
          <a:p>
            <a:r>
              <a:rPr lang="en-US" sz="2000" dirty="0" smtClean="0"/>
              <a:t>from </a:t>
            </a:r>
            <a:r>
              <a:rPr lang="en-US" sz="2000" dirty="0" err="1" smtClean="0"/>
              <a:t>sklearn.metrics</a:t>
            </a:r>
            <a:r>
              <a:rPr lang="en-US" sz="2000" dirty="0" smtClean="0"/>
              <a:t> import </a:t>
            </a:r>
            <a:r>
              <a:rPr lang="en-US" sz="2000" dirty="0" err="1" smtClean="0"/>
              <a:t>classification_report</a:t>
            </a:r>
            <a:endParaRPr lang="en-US" sz="2000" dirty="0" smtClean="0"/>
          </a:p>
          <a:p>
            <a:r>
              <a:rPr lang="en-US" sz="2000" dirty="0" smtClean="0"/>
              <a:t>print (</a:t>
            </a:r>
            <a:r>
              <a:rPr lang="en-US" sz="2000" dirty="0" err="1" smtClean="0"/>
              <a:t>classification_report</a:t>
            </a:r>
            <a:r>
              <a:rPr lang="en-US" sz="2000" dirty="0" smtClean="0"/>
              <a:t>(</a:t>
            </a:r>
            <a:r>
              <a:rPr lang="en-US" sz="2000" dirty="0" err="1" smtClean="0"/>
              <a:t>yo_test,pred</a:t>
            </a:r>
            <a:r>
              <a:rPr lang="en-US" sz="2000" dirty="0" smtClean="0"/>
              <a:t>))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Dataset exploration</a:t>
            </a:r>
          </a:p>
          <a:p>
            <a:r>
              <a:rPr lang="en-US" sz="2400" dirty="0" smtClean="0"/>
              <a:t>Feature engineering</a:t>
            </a:r>
          </a:p>
          <a:p>
            <a:r>
              <a:rPr lang="en-US" sz="2400" dirty="0" smtClean="0"/>
              <a:t>Building training/validation/test samples</a:t>
            </a:r>
          </a:p>
          <a:p>
            <a:r>
              <a:rPr lang="en-US" sz="2400" dirty="0" smtClean="0"/>
              <a:t>Model selection</a:t>
            </a:r>
          </a:p>
          <a:p>
            <a:r>
              <a:rPr lang="en-US" sz="2400" dirty="0" smtClean="0"/>
              <a:t>Model evaluation</a:t>
            </a:r>
          </a:p>
          <a:p>
            <a:endParaRPr lang="en-US" sz="2400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 report of Random Forest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28597" y="1600200"/>
          <a:ext cx="8258204" cy="354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24"/>
                <a:gridCol w="1645920"/>
                <a:gridCol w="1645920"/>
                <a:gridCol w="1645920"/>
                <a:gridCol w="1645920"/>
              </a:tblGrid>
              <a:tr h="590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5905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043890" cy="35544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evaluation metrics are  to compare our three different models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After that we have selected our best model is Random Forest.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</a:t>
            </a:r>
            <a:r>
              <a:rPr lang="en-IN" sz="2000" dirty="0" err="1" smtClean="0"/>
              <a:t>jan</a:t>
            </a:r>
            <a:r>
              <a:rPr lang="en-IN" sz="2000" dirty="0" smtClean="0"/>
              <a:t> to 30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</a:t>
            </a:r>
            <a:r>
              <a:rPr lang="en-IN" sz="2000" dirty="0" err="1" smtClean="0"/>
              <a:t>jan</a:t>
            </a:r>
            <a:r>
              <a:rPr lang="en-IN" sz="2000" dirty="0" smtClean="0"/>
              <a:t>:- Working with project purpose </a:t>
            </a:r>
            <a:r>
              <a:rPr lang="en-US" sz="2000" dirty="0" smtClean="0"/>
              <a:t>feature engineering.</a:t>
            </a:r>
          </a:p>
          <a:p>
            <a:endParaRPr lang="en-IN" sz="2000" dirty="0" smtClean="0"/>
          </a:p>
          <a:p>
            <a:r>
              <a:rPr lang="en-IN" sz="2000" dirty="0" smtClean="0"/>
              <a:t>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</a:t>
            </a:r>
            <a:r>
              <a:rPr lang="en-IN" sz="2000" dirty="0" err="1" smtClean="0"/>
              <a:t>feb</a:t>
            </a:r>
            <a:r>
              <a:rPr lang="en-IN" sz="2000" dirty="0" smtClean="0"/>
              <a:t> to 15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</a:t>
            </a:r>
            <a:r>
              <a:rPr lang="en-IN" sz="2000" dirty="0" err="1" smtClean="0"/>
              <a:t>feb</a:t>
            </a:r>
            <a:r>
              <a:rPr lang="en-IN" sz="2000" dirty="0" smtClean="0"/>
              <a:t>:- Dataset split three part </a:t>
            </a:r>
            <a:r>
              <a:rPr lang="en-US" sz="2000" dirty="0" smtClean="0"/>
              <a:t>building </a:t>
            </a:r>
            <a:r>
              <a:rPr lang="en-US" sz="2000" dirty="0" err="1" smtClean="0"/>
              <a:t>training,validation</a:t>
            </a:r>
            <a:r>
              <a:rPr lang="en-US" sz="2000" dirty="0" smtClean="0"/>
              <a:t> and test samples.</a:t>
            </a:r>
          </a:p>
          <a:p>
            <a:endParaRPr lang="en-IN" sz="2000" dirty="0" smtClean="0"/>
          </a:p>
          <a:p>
            <a:r>
              <a:rPr lang="en-IN" sz="2000" dirty="0" smtClean="0"/>
              <a:t>16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</a:t>
            </a:r>
            <a:r>
              <a:rPr lang="en-IN" sz="2000" dirty="0" err="1" smtClean="0"/>
              <a:t>feb</a:t>
            </a:r>
            <a:r>
              <a:rPr lang="en-IN" sz="2000" dirty="0" smtClean="0"/>
              <a:t> to last </a:t>
            </a:r>
            <a:r>
              <a:rPr lang="en-IN" sz="2000" dirty="0" err="1" smtClean="0"/>
              <a:t>feb</a:t>
            </a:r>
            <a:r>
              <a:rPr lang="en-IN" sz="2000" dirty="0" smtClean="0"/>
              <a:t>:-Using with different machine learning </a:t>
            </a:r>
            <a:r>
              <a:rPr lang="en-IN" sz="2000" dirty="0" err="1" smtClean="0"/>
              <a:t>algo</a:t>
            </a:r>
            <a:r>
              <a:rPr lang="en-IN" sz="2000" dirty="0" smtClean="0"/>
              <a:t> our project.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441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Sunil Kumar and </a:t>
            </a:r>
            <a:r>
              <a:rPr lang="en-IN" dirty="0" err="1" smtClean="0"/>
              <a:t>Maninder</a:t>
            </a:r>
            <a:r>
              <a:rPr lang="en-IN" dirty="0" smtClean="0"/>
              <a:t> Singh Big data mining and analytics ISSN 2096-0654  05/06  pp48-57 Volume 2, Number 1,March 2019</a:t>
            </a:r>
          </a:p>
          <a:p>
            <a:r>
              <a:rPr lang="en-US" b="1" dirty="0" err="1" smtClean="0"/>
              <a:t>Ruchika</a:t>
            </a:r>
            <a:r>
              <a:rPr lang="en-US" b="1" dirty="0" smtClean="0"/>
              <a:t> Patil1, Prof. </a:t>
            </a:r>
            <a:r>
              <a:rPr lang="en-US" b="1" dirty="0" err="1" smtClean="0"/>
              <a:t>Dilip</a:t>
            </a:r>
            <a:r>
              <a:rPr lang="en-US" b="1" dirty="0" smtClean="0"/>
              <a:t> Motwani2 Integration of Big Data Analytics in Healthcare Systems e-ISSN: 2395-0056, p-ISSN: 2395-0072 Volume: 05 Issue: 11 | Nov 2018.</a:t>
            </a:r>
          </a:p>
          <a:p>
            <a:r>
              <a:rPr lang="en-US" dirty="0" err="1" smtClean="0"/>
              <a:t>Venketesh</a:t>
            </a:r>
            <a:r>
              <a:rPr lang="en-US" dirty="0" smtClean="0"/>
              <a:t> </a:t>
            </a:r>
            <a:r>
              <a:rPr lang="en-US" dirty="0" err="1" smtClean="0"/>
              <a:t>Palanisamy</a:t>
            </a:r>
            <a:r>
              <a:rPr lang="en-US" dirty="0" smtClean="0"/>
              <a:t>, </a:t>
            </a:r>
            <a:r>
              <a:rPr lang="en-US" dirty="0" err="1" smtClean="0"/>
              <a:t>Ramkumar</a:t>
            </a:r>
            <a:r>
              <a:rPr lang="en-US" dirty="0" smtClean="0"/>
              <a:t> </a:t>
            </a:r>
            <a:r>
              <a:rPr lang="en-US" dirty="0" err="1" smtClean="0"/>
              <a:t>Thirunavukarasu</a:t>
            </a:r>
            <a:r>
              <a:rPr lang="en-US" dirty="0" smtClean="0"/>
              <a:t> Implications of big data analytics in developing healthcare frameworks review 7 December 2017.</a:t>
            </a:r>
          </a:p>
          <a:p>
            <a:r>
              <a:rPr lang="en-US" sz="2800" dirty="0" smtClean="0"/>
              <a:t> BIG DATA GENERATION AND ACQUISITION DOI-10.1007/978-3-319-06245-7_3,CHAPTER-APRIL 2014 .</a:t>
            </a:r>
          </a:p>
          <a:p>
            <a:r>
              <a:rPr lang="en-US" sz="2800" dirty="0" smtClean="0"/>
              <a:t>GASPARD H,BEKCHEOL J, JONG WOOK KAND KUNG K P HEALTH BIG DATA ANALYTICS 10.1109/ACCESS.2018.2878254,OCTOBER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2928934"/>
            <a:ext cx="2714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Thank you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Data set exploration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data that is used in this project originally comes from the UCI machine learning repository.</a:t>
            </a:r>
          </a:p>
          <a:p>
            <a:r>
              <a:rPr lang="en-IN" sz="2000" dirty="0" smtClean="0"/>
              <a:t>Ref:-</a:t>
            </a:r>
            <a:r>
              <a:rPr lang="en-US" sz="2000" dirty="0" smtClean="0"/>
              <a:t>https://raw.githubusercontent.com/jbrownlee/Datasets/master/pima-indians-diabetes.data.csv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Data Set </a:t>
            </a:r>
            <a:r>
              <a:rPr lang="en-US" sz="2000" b="1" dirty="0" err="1" smtClean="0"/>
              <a:t>Characteristics:</a:t>
            </a:r>
            <a:r>
              <a:rPr lang="en-US" sz="2000" dirty="0" err="1" smtClean="0"/>
              <a:t>Multivariate</a:t>
            </a:r>
            <a:endParaRPr lang="en-US" sz="2000" dirty="0" smtClean="0"/>
          </a:p>
          <a:p>
            <a:r>
              <a:rPr lang="en-US" sz="2000" b="1" dirty="0" smtClean="0"/>
              <a:t>Attribute </a:t>
            </a:r>
            <a:r>
              <a:rPr lang="en-US" sz="2000" b="1" dirty="0" err="1" smtClean="0"/>
              <a:t>Characteristics:</a:t>
            </a:r>
            <a:r>
              <a:rPr lang="en-US" sz="2000" dirty="0" err="1" smtClean="0"/>
              <a:t>Integer</a:t>
            </a:r>
            <a:endParaRPr lang="en-US" sz="2000" b="1" dirty="0" smtClean="0"/>
          </a:p>
          <a:p>
            <a:r>
              <a:rPr lang="en-US" sz="2000" b="1" dirty="0" smtClean="0"/>
              <a:t>Associated </a:t>
            </a:r>
            <a:r>
              <a:rPr lang="en-US" sz="2000" b="1" dirty="0" err="1" smtClean="0"/>
              <a:t>Tasks:</a:t>
            </a:r>
            <a:r>
              <a:rPr lang="en-US" sz="2000" dirty="0" err="1" smtClean="0"/>
              <a:t>Classification</a:t>
            </a:r>
            <a:endParaRPr lang="en-US" sz="2000" dirty="0" smtClean="0"/>
          </a:p>
          <a:p>
            <a:r>
              <a:rPr lang="en-US" sz="2000" b="1" dirty="0" smtClean="0"/>
              <a:t>Number of Instances:768(Female)</a:t>
            </a:r>
            <a:endParaRPr lang="en-US" sz="2000" dirty="0" smtClean="0"/>
          </a:p>
          <a:p>
            <a:r>
              <a:rPr lang="en-US" sz="2000" b="1" dirty="0" smtClean="0"/>
              <a:t>Number of Attributes:8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project was aimed to build a model to predict if a person is diabetic or not based on his medical diagnostics.</a:t>
            </a:r>
          </a:p>
          <a:p>
            <a:endParaRPr lang="en-US" sz="2000" dirty="0" smtClean="0"/>
          </a:p>
          <a:p>
            <a:r>
              <a:rPr lang="en-US" sz="2000" dirty="0" smtClean="0"/>
              <a:t>The type of dataset and problem is a classic </a:t>
            </a:r>
            <a:r>
              <a:rPr lang="en-US" sz="2000" b="1" dirty="0" smtClean="0"/>
              <a:t>supervised binary classification.</a:t>
            </a:r>
          </a:p>
          <a:p>
            <a:endParaRPr lang="en-US" sz="2000" b="1" dirty="0" smtClean="0"/>
          </a:p>
          <a:p>
            <a:r>
              <a:rPr lang="en-US" sz="2000" dirty="0" smtClean="0"/>
              <a:t>To solve the problem we will have to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the data.</a:t>
            </a:r>
          </a:p>
          <a:p>
            <a:endParaRPr lang="en-US" sz="2000" dirty="0" smtClean="0"/>
          </a:p>
          <a:p>
            <a:r>
              <a:rPr lang="en-US" sz="2000" dirty="0" smtClean="0"/>
              <a:t>Normalization of the variables were applied on the data.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models like KNN, decision trees and Random forest were built on the data.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the Dataset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Visualizing the data is an important step of the data analysis.</a:t>
            </a:r>
          </a:p>
          <a:p>
            <a:r>
              <a:rPr lang="en-US" sz="2000" dirty="0" smtClean="0"/>
              <a:t>For example we can understand what's the average age of the people or the average BMI etc...</a:t>
            </a:r>
          </a:p>
          <a:p>
            <a:endParaRPr lang="en-IN" sz="2000" dirty="0" smtClean="0"/>
          </a:p>
          <a:p>
            <a:r>
              <a:rPr lang="en-US" sz="2000" b="1" dirty="0" smtClean="0"/>
              <a:t>import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matplotlib.pyplot</a:t>
            </a:r>
            <a:r>
              <a:rPr lang="en-US" sz="2000" dirty="0" smtClean="0"/>
              <a:t> </a:t>
            </a:r>
            <a:r>
              <a:rPr lang="en-US" sz="2000" b="1" dirty="0" smtClean="0"/>
              <a:t>as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plt</a:t>
            </a:r>
            <a:endParaRPr lang="en-US" sz="2000" b="1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pima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hist</a:t>
            </a:r>
            <a:r>
              <a:rPr lang="en-US" sz="2000" dirty="0" smtClean="0"/>
              <a:t>(bins</a:t>
            </a:r>
            <a:r>
              <a:rPr lang="en-US" sz="2000" b="1" dirty="0" smtClean="0"/>
              <a:t>=</a:t>
            </a:r>
            <a:r>
              <a:rPr lang="en-US" sz="2000" dirty="0" smtClean="0"/>
              <a:t>50, </a:t>
            </a:r>
            <a:r>
              <a:rPr lang="en-US" sz="2000" dirty="0" err="1" smtClean="0"/>
              <a:t>figsize</a:t>
            </a:r>
            <a:r>
              <a:rPr lang="en-US" sz="2000" b="1" dirty="0" smtClean="0"/>
              <a:t>=</a:t>
            </a:r>
            <a:r>
              <a:rPr lang="en-US" sz="2000" dirty="0" smtClean="0"/>
              <a:t>(20, 15)) </a:t>
            </a:r>
            <a:r>
              <a:rPr lang="en-US" sz="2000" dirty="0" err="1" smtClean="0"/>
              <a:t>plt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show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An important thing I notice in the dataset is the fact that some people have </a:t>
            </a:r>
            <a:r>
              <a:rPr lang="en-US" sz="2000" b="1" dirty="0" smtClean="0"/>
              <a:t>null (zero) values</a:t>
            </a:r>
            <a:r>
              <a:rPr lang="en-US" sz="2000" dirty="0" smtClean="0"/>
              <a:t> for some of the features.</a:t>
            </a:r>
          </a:p>
          <a:p>
            <a:r>
              <a:rPr lang="en-US" sz="2000" dirty="0" smtClean="0"/>
              <a:t>It's not quite possible to have 0 as BMI or for the blood pressure.</a:t>
            </a:r>
          </a:p>
          <a:p>
            <a:r>
              <a:rPr lang="en-US" sz="2000" dirty="0" smtClean="0"/>
              <a:t>We will see it later during the </a:t>
            </a:r>
            <a:r>
              <a:rPr lang="en-US" sz="2000" b="1" dirty="0" smtClean="0"/>
              <a:t>data cleaning and transformation</a:t>
            </a:r>
            <a:r>
              <a:rPr lang="en-US" sz="2000" dirty="0" smtClean="0"/>
              <a:t> phase.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cleaning and transformation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noticed from the previous analysis that some patients have missing data for some of the features.</a:t>
            </a:r>
            <a:endParaRPr lang="en-IN" sz="2000" dirty="0" smtClean="0"/>
          </a:p>
          <a:p>
            <a:r>
              <a:rPr lang="en-US" sz="2000" b="1" dirty="0" smtClean="0"/>
              <a:t>print</a:t>
            </a:r>
            <a:r>
              <a:rPr lang="en-US" sz="2000" dirty="0" smtClean="0"/>
              <a:t>("Number of missing values : " + </a:t>
            </a:r>
            <a:r>
              <a:rPr lang="en-US" sz="2000" dirty="0" err="1" smtClean="0"/>
              <a:t>repr</a:t>
            </a:r>
            <a:r>
              <a:rPr lang="en-US" sz="2000" dirty="0" smtClean="0"/>
              <a:t>(pima[</a:t>
            </a:r>
            <a:r>
              <a:rPr lang="en-US" sz="2000" dirty="0" err="1" smtClean="0"/>
              <a:t>pima.features</a:t>
            </a:r>
            <a:r>
              <a:rPr lang="en-US" sz="2000" dirty="0" smtClean="0"/>
              <a:t> == 0].shape[0])) </a:t>
            </a:r>
            <a:r>
              <a:rPr lang="en-US" sz="2000" b="1" dirty="0" smtClean="0"/>
              <a:t>print</a:t>
            </a:r>
            <a:r>
              <a:rPr lang="en-US" sz="2000" dirty="0" smtClean="0"/>
              <a:t>(pima[</a:t>
            </a:r>
            <a:r>
              <a:rPr lang="en-US" sz="2000" dirty="0" err="1" smtClean="0"/>
              <a:t>pima.features</a:t>
            </a:r>
            <a:r>
              <a:rPr lang="en-US" sz="2000" dirty="0" smtClean="0"/>
              <a:t> == 0].</a:t>
            </a:r>
            <a:r>
              <a:rPr lang="en-US" sz="2000" dirty="0" err="1" smtClean="0"/>
              <a:t>groupby</a:t>
            </a:r>
            <a:r>
              <a:rPr lang="en-US" sz="2000" dirty="0" smtClean="0"/>
              <a:t>('Class')['Class'].count())   # features = Independent variable</a:t>
            </a:r>
          </a:p>
          <a:p>
            <a:endParaRPr lang="en-US" sz="2000" dirty="0" smtClean="0"/>
          </a:p>
          <a:p>
            <a:r>
              <a:rPr lang="en-US" sz="2000" i="1" dirty="0" smtClean="0"/>
              <a:t>Calculate the mean value for important features.</a:t>
            </a:r>
          </a:p>
          <a:p>
            <a:r>
              <a:rPr lang="en-US" sz="2000" dirty="0" err="1" smtClean="0"/>
              <a:t>Mean_features</a:t>
            </a:r>
            <a:r>
              <a:rPr lang="en-US" sz="2000" dirty="0" smtClean="0"/>
              <a:t> </a:t>
            </a:r>
            <a:r>
              <a:rPr lang="en-US" sz="2000" b="1" dirty="0" smtClean="0"/>
              <a:t>=</a:t>
            </a:r>
            <a:r>
              <a:rPr lang="en-US" sz="2000" dirty="0" smtClean="0"/>
              <a:t> dataset[‘features']</a:t>
            </a:r>
            <a:r>
              <a:rPr lang="en-US" sz="2000" b="1" dirty="0" smtClean="0"/>
              <a:t>.</a:t>
            </a:r>
            <a:r>
              <a:rPr lang="en-US" sz="2000" dirty="0" smtClean="0"/>
              <a:t>mean()</a:t>
            </a:r>
          </a:p>
          <a:p>
            <a:endParaRPr lang="en-US" sz="2000" dirty="0" smtClean="0"/>
          </a:p>
          <a:p>
            <a:r>
              <a:rPr lang="en-US" sz="2000" i="1" dirty="0" smtClean="0"/>
              <a:t>Substitute it in the features of the dataset where values are 0.</a:t>
            </a:r>
          </a:p>
          <a:p>
            <a:r>
              <a:rPr lang="en-US" sz="2000" dirty="0" smtClean="0"/>
              <a:t>dataset[‘</a:t>
            </a:r>
            <a:r>
              <a:rPr lang="en-US" sz="2000" dirty="0" err="1" smtClean="0"/>
              <a:t>fea</a:t>
            </a:r>
            <a:r>
              <a:rPr lang="en-US" sz="2000" dirty="0" smtClean="0"/>
              <a:t>'] </a:t>
            </a:r>
            <a:r>
              <a:rPr lang="en-US" sz="2000" b="1" dirty="0" smtClean="0"/>
              <a:t>=</a:t>
            </a:r>
            <a:r>
              <a:rPr lang="en-US" sz="2000" dirty="0" smtClean="0"/>
              <a:t> dataset[‘</a:t>
            </a:r>
            <a:r>
              <a:rPr lang="en-US" sz="2000" dirty="0" err="1" smtClean="0"/>
              <a:t>fea</a:t>
            </a:r>
            <a:r>
              <a:rPr lang="en-US" sz="2000" dirty="0" smtClean="0"/>
              <a:t>']</a:t>
            </a:r>
            <a:r>
              <a:rPr lang="en-US" sz="2000" b="1" dirty="0" smtClean="0"/>
              <a:t>.</a:t>
            </a:r>
            <a:r>
              <a:rPr lang="en-US" sz="2000" dirty="0" smtClean="0"/>
              <a:t>replace( </a:t>
            </a:r>
            <a:r>
              <a:rPr lang="en-US" sz="2000" dirty="0" err="1" smtClean="0"/>
              <a:t>to_replace</a:t>
            </a:r>
            <a:r>
              <a:rPr lang="en-US" sz="2000" b="1" dirty="0" smtClean="0"/>
              <a:t>=</a:t>
            </a:r>
            <a:r>
              <a:rPr lang="en-US" sz="2000" dirty="0" smtClean="0"/>
              <a:t>0, value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mean_fea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correlation matrix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correlation matrix is an important tool to understand the correlation between the different characteristics.</a:t>
            </a:r>
          </a:p>
          <a:p>
            <a:r>
              <a:rPr lang="en-US" sz="2000" dirty="0" smtClean="0"/>
              <a:t>The values range from -1 to 1 and the closer a value is to 1 the better correlation there is between two characteristics.</a:t>
            </a:r>
          </a:p>
          <a:p>
            <a:r>
              <a:rPr lang="en-US" sz="2000" dirty="0" smtClean="0"/>
              <a:t>I'm not a doctor and I don't have any knowledge of medicine.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corr_matrix</a:t>
            </a:r>
            <a:r>
              <a:rPr lang="en-US" sz="2000" dirty="0" smtClean="0"/>
              <a:t> = </a:t>
            </a:r>
            <a:r>
              <a:rPr lang="en-US" sz="2000" dirty="0" err="1" smtClean="0"/>
              <a:t>pima.corr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corr_matrix</a:t>
            </a:r>
            <a:r>
              <a:rPr lang="en-US" sz="2000" dirty="0" smtClean="0"/>
              <a:t>['Class'].</a:t>
            </a:r>
            <a:r>
              <a:rPr lang="en-US" sz="2000" dirty="0" err="1" smtClean="0"/>
              <a:t>sort_values</a:t>
            </a:r>
            <a:r>
              <a:rPr lang="en-US" sz="2000" dirty="0" smtClean="0"/>
              <a:t>(ascending=False)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Correlation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0.466581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BodyMassIndex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0.292695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0.238356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Pregnancy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0.221898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DiabetesPedigreeFunction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0.173844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0.130548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SkinfoldThickness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0.074752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BloodPressure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0.065068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401080" cy="1714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training/Validation/Test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214554"/>
            <a:ext cx="8258204" cy="3911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2000" dirty="0" smtClean="0"/>
              <a:t>We split our data into three parts:-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Training samples: 800  samples are used to train the model.</a:t>
            </a:r>
          </a:p>
          <a:p>
            <a:endParaRPr lang="en-US" sz="2000" dirty="0" smtClean="0"/>
          </a:p>
          <a:p>
            <a:r>
              <a:rPr lang="en-US" sz="2000" dirty="0" smtClean="0"/>
              <a:t>Validation samples: these samples are held out from the training data and are used to make decisions on how to improve the model.</a:t>
            </a:r>
          </a:p>
          <a:p>
            <a:endParaRPr lang="en-US" sz="2000" dirty="0" smtClean="0"/>
          </a:p>
          <a:p>
            <a:r>
              <a:rPr lang="en-US" sz="2000" dirty="0" smtClean="0"/>
              <a:t>Test </a:t>
            </a:r>
            <a:r>
              <a:rPr lang="en-US" sz="2000" smtClean="0"/>
              <a:t>samples: 200 </a:t>
            </a:r>
            <a:r>
              <a:rPr lang="en-US" sz="2000" dirty="0" smtClean="0"/>
              <a:t>samples are held out from all decisions and are used to measure the generalized performance of the model.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915</Words>
  <Application>Microsoft Office PowerPoint</Application>
  <PresentationFormat>On-screen Show (4:3)</PresentationFormat>
  <Paragraphs>292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To Predict Diabetes or not with Pima Indians Dataset Project </vt:lpstr>
      <vt:lpstr>Implementation </vt:lpstr>
      <vt:lpstr>Data set exploration </vt:lpstr>
      <vt:lpstr>Objective and Motivation</vt:lpstr>
      <vt:lpstr>Visualize the Dataset </vt:lpstr>
      <vt:lpstr>Data cleaning and transformation </vt:lpstr>
      <vt:lpstr>Data correlation matrix </vt:lpstr>
      <vt:lpstr>Correlation table</vt:lpstr>
      <vt:lpstr>Building training/Validation/Test samples</vt:lpstr>
      <vt:lpstr>Code</vt:lpstr>
      <vt:lpstr>Feature Scaling </vt:lpstr>
      <vt:lpstr>Model selection </vt:lpstr>
      <vt:lpstr>K nearest neighbors (KNN) </vt:lpstr>
      <vt:lpstr>K nearest neighbors (KNN)</vt:lpstr>
      <vt:lpstr>Classification report in KNN</vt:lpstr>
      <vt:lpstr>Decision Tree Classifier </vt:lpstr>
      <vt:lpstr>Decision Tree Classifier</vt:lpstr>
      <vt:lpstr>Classification report of Decision tree</vt:lpstr>
      <vt:lpstr>Random Forest </vt:lpstr>
      <vt:lpstr>Classification report of Random Forest</vt:lpstr>
      <vt:lpstr>Model Evaluation </vt:lpstr>
      <vt:lpstr>Time Line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HELTH CARE</dc:title>
  <dc:creator>Windows User</dc:creator>
  <cp:lastModifiedBy>Windows User</cp:lastModifiedBy>
  <cp:revision>152</cp:revision>
  <dcterms:created xsi:type="dcterms:W3CDTF">2019-08-29T16:05:14Z</dcterms:created>
  <dcterms:modified xsi:type="dcterms:W3CDTF">2020-05-12T06:10:02Z</dcterms:modified>
</cp:coreProperties>
</file>