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6858000" cx="9144000"/>
  <p:notesSz cx="6858000" cy="9144000"/>
  <p:embeddedFontLst>
    <p:embeddedFont>
      <p:font typeface="Arimo"/>
      <p:regular r:id="rId49"/>
      <p:bold r:id="rId50"/>
      <p:italic r:id="rId51"/>
      <p:boldItalic r:id="rId52"/>
    </p:embeddedFont>
    <p:embeddedFont>
      <p:font typeface="Vesper Libre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55" roundtripDataSignature="AMtx7mhbWKG7S/igKJmxCIBpK78sGAl4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italic.fntdata"/><Relationship Id="rId50" Type="http://schemas.openxmlformats.org/officeDocument/2006/relationships/font" Target="fonts/Arimo-bold.fntdata"/><Relationship Id="rId53" Type="http://schemas.openxmlformats.org/officeDocument/2006/relationships/font" Target="fonts/VesperLibre-regular.fntdata"/><Relationship Id="rId52" Type="http://schemas.openxmlformats.org/officeDocument/2006/relationships/font" Target="fonts/Arimo-boldItalic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VesperLibre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3bfd10754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g33bfd107545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5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5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4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4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4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5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36.png"/><Relationship Id="rId6" Type="http://schemas.openxmlformats.org/officeDocument/2006/relationships/image" Target="../media/image3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www.geeksforgeeks.org/apt-command-in-linux-with-examples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Lecture 3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533400" y="3886200"/>
            <a:ext cx="8229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lnSpc>
                <a:spcPct val="180437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Linux Basic Commands</a:t>
            </a:r>
            <a:endParaRPr/>
          </a:p>
          <a:p>
            <a:pPr indent="0" lvl="0" marL="0" rtl="0" algn="ctr">
              <a:lnSpc>
                <a:spcPct val="180437"/>
              </a:lnSpc>
              <a:spcBef>
                <a:spcPts val="592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/>
              <a:t>Linux Package Manager and Software installation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224246"/>
            <a:ext cx="6400800" cy="4044564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0"/>
          <p:cNvSpPr txBox="1"/>
          <p:nvPr/>
        </p:nvSpPr>
        <p:spPr>
          <a:xfrm>
            <a:off x="311507" y="1571575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nano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text editor.</a:t>
            </a:r>
            <a:endParaRPr/>
          </a:p>
        </p:txBody>
      </p:sp>
      <p:sp>
        <p:nvSpPr>
          <p:cNvPr id="151" name="Google Shape;151;p10"/>
          <p:cNvSpPr txBox="1"/>
          <p:nvPr/>
        </p:nvSpPr>
        <p:spPr>
          <a:xfrm>
            <a:off x="559431" y="732874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2777" y="2438400"/>
            <a:ext cx="7498445" cy="2774528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1"/>
          <p:cNvSpPr txBox="1"/>
          <p:nvPr/>
        </p:nvSpPr>
        <p:spPr>
          <a:xfrm>
            <a:off x="311507" y="15240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echo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display line of text/string.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12"/>
          <p:cNvPicPr preferRelativeResize="0"/>
          <p:nvPr/>
        </p:nvPicPr>
        <p:blipFill rotWithShape="1">
          <a:blip r:embed="rId3">
            <a:alphaModFix/>
          </a:blip>
          <a:srcRect b="29725" l="0" r="0" t="0"/>
          <a:stretch/>
        </p:blipFill>
        <p:spPr>
          <a:xfrm>
            <a:off x="914400" y="2895600"/>
            <a:ext cx="7415538" cy="293254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2"/>
          <p:cNvSpPr txBox="1"/>
          <p:nvPr/>
        </p:nvSpPr>
        <p:spPr>
          <a:xfrm>
            <a:off x="304800" y="1676400"/>
            <a:ext cx="8025000" cy="6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echo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write a line into a file using echo, write the command 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text &gt; filename</a:t>
            </a:r>
            <a:endParaRPr/>
          </a:p>
        </p:txBody>
      </p:sp>
      <p:sp>
        <p:nvSpPr>
          <p:cNvPr id="165" name="Google Shape;165;p12"/>
          <p:cNvSpPr txBox="1"/>
          <p:nvPr/>
        </p:nvSpPr>
        <p:spPr>
          <a:xfrm>
            <a:off x="559431" y="6858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3230827"/>
            <a:ext cx="7391400" cy="338677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3"/>
          <p:cNvSpPr txBox="1"/>
          <p:nvPr/>
        </p:nvSpPr>
        <p:spPr>
          <a:xfrm>
            <a:off x="228600" y="1295400"/>
            <a:ext cx="80250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cat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</a:t>
            </a:r>
            <a:endParaRPr/>
          </a:p>
          <a:p>
            <a:pPr indent="-316655" lvl="2" marL="94996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replace the content of a file with another file's content </a:t>
            </a:r>
            <a:endParaRPr/>
          </a:p>
          <a:p>
            <a:pPr indent="-356236" lvl="3" marL="14249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￭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(source &gt; dest)</a:t>
            </a:r>
            <a:endParaRPr/>
          </a:p>
          <a:p>
            <a:pPr indent="-316655" lvl="2" marL="949964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append the content of a file in another file</a:t>
            </a:r>
            <a:endParaRPr/>
          </a:p>
          <a:p>
            <a:pPr indent="-356236" lvl="3" marL="1424946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￭"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(source &gt;&gt; dest)</a:t>
            </a:r>
            <a:endParaRPr/>
          </a:p>
        </p:txBody>
      </p:sp>
      <p:sp>
        <p:nvSpPr>
          <p:cNvPr id="172" name="Google Shape;172;p13"/>
          <p:cNvSpPr txBox="1"/>
          <p:nvPr/>
        </p:nvSpPr>
        <p:spPr>
          <a:xfrm>
            <a:off x="381000" y="533400"/>
            <a:ext cx="8025138" cy="5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9700" y="2004062"/>
            <a:ext cx="6324600" cy="4501678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4"/>
          <p:cNvSpPr txBox="1"/>
          <p:nvPr/>
        </p:nvSpPr>
        <p:spPr>
          <a:xfrm>
            <a:off x="282530" y="1371600"/>
            <a:ext cx="8025138" cy="33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head</a:t>
            </a:r>
            <a:r>
              <a:rPr b="0" i="0" lang="en-US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output start of a file.</a:t>
            </a:r>
            <a:endParaRPr/>
          </a:p>
        </p:txBody>
      </p:sp>
      <p:sp>
        <p:nvSpPr>
          <p:cNvPr id="179" name="Google Shape;179;p14"/>
          <p:cNvSpPr txBox="1"/>
          <p:nvPr/>
        </p:nvSpPr>
        <p:spPr>
          <a:xfrm>
            <a:off x="559431" y="5334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184911"/>
            <a:ext cx="7441569" cy="4063489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5"/>
          <p:cNvSpPr txBox="1"/>
          <p:nvPr/>
        </p:nvSpPr>
        <p:spPr>
          <a:xfrm>
            <a:off x="228600" y="1447800"/>
            <a:ext cx="8025138" cy="3364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tail</a:t>
            </a:r>
            <a:r>
              <a:rPr b="0" i="0" lang="en-US" sz="23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output end of a file.</a:t>
            </a:r>
            <a:endParaRPr/>
          </a:p>
        </p:txBody>
      </p:sp>
      <p:sp>
        <p:nvSpPr>
          <p:cNvPr id="186" name="Google Shape;186;p15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0555" y="2638375"/>
            <a:ext cx="7543800" cy="2418937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/>
        </p:nvSpPr>
        <p:spPr>
          <a:xfrm>
            <a:off x="282530" y="16002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grep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search for a string of characters in a specified file.</a:t>
            </a:r>
            <a:endParaRPr/>
          </a:p>
        </p:txBody>
      </p:sp>
      <p:sp>
        <p:nvSpPr>
          <p:cNvPr id="193" name="Google Shape;193;p16"/>
          <p:cNvSpPr txBox="1"/>
          <p:nvPr/>
        </p:nvSpPr>
        <p:spPr>
          <a:xfrm>
            <a:off x="559431" y="656674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15" y="2743200"/>
            <a:ext cx="7746369" cy="2038519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7"/>
          <p:cNvSpPr txBox="1"/>
          <p:nvPr/>
        </p:nvSpPr>
        <p:spPr>
          <a:xfrm>
            <a:off x="282530" y="15240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rm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removes each file specified.</a:t>
            </a:r>
            <a:endParaRPr/>
          </a:p>
        </p:txBody>
      </p:sp>
      <p:sp>
        <p:nvSpPr>
          <p:cNvPr id="200" name="Google Shape;200;p17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590800"/>
            <a:ext cx="7239000" cy="2940844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 txBox="1"/>
          <p:nvPr/>
        </p:nvSpPr>
        <p:spPr>
          <a:xfrm>
            <a:off x="304800" y="1542308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cp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copying files and directories to another location.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435" y="2819400"/>
            <a:ext cx="7545668" cy="198570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 txBox="1"/>
          <p:nvPr/>
        </p:nvSpPr>
        <p:spPr>
          <a:xfrm>
            <a:off x="282530" y="16002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mv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move file or directory from one place to another.</a:t>
            </a:r>
            <a:endParaRPr/>
          </a:p>
        </p:txBody>
      </p:sp>
      <p:sp>
        <p:nvSpPr>
          <p:cNvPr id="214" name="Google Shape;214;p19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457200" y="152400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Topics of Lecture</a:t>
            </a:r>
            <a:endParaRPr/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457200" y="990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Linux Basic Commands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Folder (mkdir)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File (touch)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List Folder/File (ls)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View File Contents (cat)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Text Editor (vi, nano)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Copy Folder/ File (cp)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Move File/ Folder (mv)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Delete File/ Folder (rm)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Help (man)</a:t>
            </a:r>
            <a:endParaRPr/>
          </a:p>
          <a:p>
            <a:pPr indent="-35814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 Installation (apt, apt-get, yum)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Advanced Packaging Tool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install [… packages]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remove [… packages] (removes packages from the system but not configuration files.)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purge [… packages] (removes both packages and configuration files form the system.)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update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upgrade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2515" y="2895600"/>
            <a:ext cx="7892054" cy="169932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20"/>
          <p:cNvSpPr txBox="1"/>
          <p:nvPr/>
        </p:nvSpPr>
        <p:spPr>
          <a:xfrm>
            <a:off x="228600" y="16764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whoami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Print the current user name.</a:t>
            </a:r>
            <a:endParaRPr/>
          </a:p>
        </p:txBody>
      </p:sp>
      <p:sp>
        <p:nvSpPr>
          <p:cNvPr id="221" name="Google Shape;221;p20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14599"/>
            <a:ext cx="7620000" cy="2506579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1"/>
          <p:cNvSpPr txBox="1"/>
          <p:nvPr/>
        </p:nvSpPr>
        <p:spPr>
          <a:xfrm>
            <a:off x="381000" y="1590737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find: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Search for files in a directory hierarchy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968" y="2538587"/>
            <a:ext cx="7593969" cy="2876504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22"/>
          <p:cNvSpPr txBox="1"/>
          <p:nvPr/>
        </p:nvSpPr>
        <p:spPr>
          <a:xfrm>
            <a:off x="304800" y="1606231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sleep 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Delay for a specified amount of time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90800"/>
            <a:ext cx="7821521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3"/>
          <p:cNvSpPr txBox="1"/>
          <p:nvPr/>
        </p:nvSpPr>
        <p:spPr>
          <a:xfrm>
            <a:off x="320162" y="1592834"/>
            <a:ext cx="8025138" cy="3452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dd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: Copy a file, converting and formatting.</a:t>
            </a:r>
            <a:endParaRPr/>
          </a:p>
        </p:txBody>
      </p:sp>
      <p:sp>
        <p:nvSpPr>
          <p:cNvPr id="242" name="Google Shape;242;p23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667000"/>
            <a:ext cx="7696200" cy="2821248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4"/>
          <p:cNvSpPr txBox="1"/>
          <p:nvPr/>
        </p:nvSpPr>
        <p:spPr>
          <a:xfrm>
            <a:off x="228600" y="1676400"/>
            <a:ext cx="8025138" cy="34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3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250542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r>
              <a:rPr b="1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ping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Send ICMP ECHO_REQUEST to network hosts</a:t>
            </a:r>
            <a:endParaRPr/>
          </a:p>
        </p:txBody>
      </p:sp>
      <p:sp>
        <p:nvSpPr>
          <p:cNvPr id="249" name="Google Shape;249;p24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6488" y="2590800"/>
            <a:ext cx="7671024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5"/>
          <p:cNvSpPr txBox="1"/>
          <p:nvPr/>
        </p:nvSpPr>
        <p:spPr>
          <a:xfrm>
            <a:off x="240107" y="1524000"/>
            <a:ext cx="8025138" cy="34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wget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Retrieve files via HTTP or FTP</a:t>
            </a:r>
            <a:endParaRPr/>
          </a:p>
        </p:txBody>
      </p:sp>
      <p:sp>
        <p:nvSpPr>
          <p:cNvPr id="256" name="Google Shape;256;p25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2362200"/>
            <a:ext cx="7810500" cy="2953012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6"/>
          <p:cNvSpPr txBox="1"/>
          <p:nvPr/>
        </p:nvSpPr>
        <p:spPr>
          <a:xfrm>
            <a:off x="272813" y="1447800"/>
            <a:ext cx="8025138" cy="34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hostname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Get or set hostname or DNS domain name</a:t>
            </a:r>
            <a:endParaRPr/>
          </a:p>
        </p:txBody>
      </p:sp>
      <p:sp>
        <p:nvSpPr>
          <p:cNvPr id="263" name="Google Shape;263;p26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95500" y="2055449"/>
            <a:ext cx="4953000" cy="4756237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7"/>
          <p:cNvSpPr txBox="1"/>
          <p:nvPr/>
        </p:nvSpPr>
        <p:spPr>
          <a:xfrm>
            <a:off x="228600" y="1469102"/>
            <a:ext cx="8025138" cy="347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4" lvl="1" marL="496569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man</a:t>
            </a:r>
            <a:r>
              <a:rPr b="0" i="0" lang="en-US" sz="23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 interface to the on-line reference manuals</a:t>
            </a:r>
            <a:endParaRPr/>
          </a:p>
        </p:txBody>
      </p:sp>
      <p:sp>
        <p:nvSpPr>
          <p:cNvPr id="270" name="Google Shape;270;p27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2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3200"/>
              <a:buNone/>
            </a:pPr>
            <a:r>
              <a:rPr lang="en-US" sz="3200">
                <a:solidFill>
                  <a:srgbClr val="250542"/>
                </a:solidFill>
                <a:latin typeface="Arial"/>
                <a:ea typeface="Arial"/>
                <a:cs typeface="Arial"/>
                <a:sym typeface="Arial"/>
              </a:rPr>
              <a:t>Package Manager and Software Installation in Ubuntu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9"/>
          <p:cNvSpPr txBox="1"/>
          <p:nvPr/>
        </p:nvSpPr>
        <p:spPr>
          <a:xfrm>
            <a:off x="424786" y="1066800"/>
            <a:ext cx="8294427" cy="16927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09924" lvl="1" marL="419849" marR="0" rtl="0" algn="l">
              <a:lnSpc>
                <a:spcPct val="112956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1945"/>
              <a:buFont typeface="Arial"/>
              <a:buChar char="•"/>
            </a:pPr>
            <a:r>
              <a:rPr b="0" i="0" lang="en-US" sz="1945" u="none" cap="none" strike="noStrike">
                <a:solidFill>
                  <a:srgbClr val="250542"/>
                </a:solidFill>
                <a:latin typeface="Vesper Libre"/>
                <a:ea typeface="Vesper Libre"/>
                <a:cs typeface="Vesper Libre"/>
                <a:sym typeface="Vesper Libre"/>
              </a:rPr>
              <a:t>A collection of software tools that automates the process of installing, upgrading, configuring, and removing computer programs for a computer in a consistent manner. </a:t>
            </a:r>
            <a:endParaRPr/>
          </a:p>
          <a:p>
            <a:pPr indent="0" lvl="0" marL="0" marR="0" rtl="0" algn="l">
              <a:lnSpc>
                <a:spcPct val="112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45" u="none" cap="none" strike="noStrike">
              <a:solidFill>
                <a:srgbClr val="250542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09924" lvl="1" marL="419849" marR="0" rtl="0" algn="l">
              <a:lnSpc>
                <a:spcPct val="112956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1945"/>
              <a:buFont typeface="Arial"/>
              <a:buChar char="•"/>
            </a:pPr>
            <a:r>
              <a:rPr b="0" i="0" lang="en-US" sz="1945" u="none" cap="none" strike="noStrike">
                <a:solidFill>
                  <a:srgbClr val="250542"/>
                </a:solidFill>
                <a:latin typeface="Vesper Libre"/>
                <a:ea typeface="Vesper Libre"/>
                <a:cs typeface="Vesper Libre"/>
                <a:sym typeface="Vesper Libre"/>
              </a:rPr>
              <a:t>A package manager deals with packages, distributions of software and data in archive files</a:t>
            </a:r>
            <a:endParaRPr/>
          </a:p>
        </p:txBody>
      </p:sp>
      <p:sp>
        <p:nvSpPr>
          <p:cNvPr id="282" name="Google Shape;282;p29"/>
          <p:cNvSpPr txBox="1"/>
          <p:nvPr/>
        </p:nvSpPr>
        <p:spPr>
          <a:xfrm>
            <a:off x="559431" y="3048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</a:t>
            </a:r>
            <a:endParaRPr/>
          </a:p>
        </p:txBody>
      </p:sp>
      <p:pic>
        <p:nvPicPr>
          <p:cNvPr id="283" name="Google Shape;2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4836" y="2743200"/>
            <a:ext cx="5694326" cy="4217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8424" y="3134876"/>
            <a:ext cx="7487150" cy="3243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524000" y="304800"/>
            <a:ext cx="6235927" cy="57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15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Line Interface</a:t>
            </a: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286167" y="1066800"/>
            <a:ext cx="8571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10502" lvl="1" marL="4210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Terminal for your computer or EC2 machine.</a:t>
            </a:r>
            <a:endParaRPr/>
          </a:p>
          <a:p>
            <a:pPr indent="-210502" lvl="1" marL="4210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 users to interact with the operating system.</a:t>
            </a:r>
            <a:endParaRPr/>
          </a:p>
          <a:p>
            <a:pPr indent="-210502" lvl="1" marL="4210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Takes in commands and passes them on to the computer's operating system.</a:t>
            </a:r>
            <a:endParaRPr/>
          </a:p>
          <a:p>
            <a:pPr indent="-210502" lvl="1" marL="4210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shows the reply from the operating system.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292225" y="1219200"/>
            <a:ext cx="8292344" cy="2564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:  Advanced Package Tool (Ubuntu, Debian)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yum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: Yellowdog Updater, Modified (CentOS)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r</a:t>
            </a:r>
            <a:r>
              <a:rPr b="1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pm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: Red Hat Package Manager (RehHat)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homebrew: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package manager for MacOS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rgbClr val="250542"/>
              </a:solidFill>
              <a:latin typeface="Vesper Libre"/>
              <a:ea typeface="Vesper Libre"/>
              <a:cs typeface="Vesper Libre"/>
              <a:sym typeface="Vesper Libre"/>
            </a:endParaRPr>
          </a:p>
        </p:txBody>
      </p:sp>
      <p:pic>
        <p:nvPicPr>
          <p:cNvPr id="289" name="Google Shape;289;p30"/>
          <p:cNvPicPr preferRelativeResize="0"/>
          <p:nvPr/>
        </p:nvPicPr>
        <p:blipFill rotWithShape="1">
          <a:blip r:embed="rId3">
            <a:alphaModFix/>
          </a:blip>
          <a:srcRect b="1442" l="0" r="765" t="1443"/>
          <a:stretch/>
        </p:blipFill>
        <p:spPr>
          <a:xfrm>
            <a:off x="6102190" y="4343400"/>
            <a:ext cx="1899043" cy="8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30"/>
          <p:cNvPicPr preferRelativeResize="0"/>
          <p:nvPr/>
        </p:nvPicPr>
        <p:blipFill rotWithShape="1">
          <a:blip r:embed="rId4">
            <a:alphaModFix/>
          </a:blip>
          <a:srcRect b="2326" l="0" r="0" t="2325"/>
          <a:stretch/>
        </p:blipFill>
        <p:spPr>
          <a:xfrm>
            <a:off x="2112546" y="4343400"/>
            <a:ext cx="1558442" cy="8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33980" y="4343400"/>
            <a:ext cx="1701510" cy="8642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6">
            <a:alphaModFix/>
          </a:blip>
          <a:srcRect b="594" l="0" r="0" t="595"/>
          <a:stretch/>
        </p:blipFill>
        <p:spPr>
          <a:xfrm>
            <a:off x="609600" y="4343400"/>
            <a:ext cx="1235660" cy="86425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559431" y="3048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9272" y="2438400"/>
            <a:ext cx="7396528" cy="366586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31"/>
          <p:cNvSpPr txBox="1"/>
          <p:nvPr/>
        </p:nvSpPr>
        <p:spPr>
          <a:xfrm>
            <a:off x="336598" y="1447800"/>
            <a:ext cx="802513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3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apt: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Advanced package tool.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559431" y="6096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32"/>
          <p:cNvPicPr preferRelativeResize="0"/>
          <p:nvPr/>
        </p:nvPicPr>
        <p:blipFill rotWithShape="1">
          <a:blip r:embed="rId3">
            <a:alphaModFix/>
          </a:blip>
          <a:srcRect b="21593" l="0" r="0" t="0"/>
          <a:stretch/>
        </p:blipFill>
        <p:spPr>
          <a:xfrm>
            <a:off x="2013457" y="3429001"/>
            <a:ext cx="5117088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2"/>
          <p:cNvSpPr txBox="1"/>
          <p:nvPr/>
        </p:nvSpPr>
        <p:spPr>
          <a:xfrm>
            <a:off x="336598" y="1799055"/>
            <a:ext cx="8025138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3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1" lvl="1" marL="43180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Yum: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primary tool for getting, installing, deleting, querying, and otherwise managing Red Hat Enterprise Linux RPM software packages from official Red Hat software repositories.</a:t>
            </a:r>
            <a:endParaRPr/>
          </a:p>
        </p:txBody>
      </p:sp>
      <p:sp>
        <p:nvSpPr>
          <p:cNvPr id="307" name="Google Shape;307;p32"/>
          <p:cNvSpPr txBox="1"/>
          <p:nvPr/>
        </p:nvSpPr>
        <p:spPr>
          <a:xfrm>
            <a:off x="559431" y="1392725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3"/>
          <p:cNvPicPr preferRelativeResize="0"/>
          <p:nvPr/>
        </p:nvPicPr>
        <p:blipFill rotWithShape="1">
          <a:blip r:embed="rId3">
            <a:alphaModFix/>
          </a:blip>
          <a:srcRect b="26699" l="0" r="0" t="0"/>
          <a:stretch/>
        </p:blipFill>
        <p:spPr>
          <a:xfrm>
            <a:off x="914400" y="2743200"/>
            <a:ext cx="7089208" cy="1688196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3"/>
          <p:cNvSpPr txBox="1"/>
          <p:nvPr/>
        </p:nvSpPr>
        <p:spPr>
          <a:xfrm>
            <a:off x="336598" y="1524000"/>
            <a:ext cx="8025138" cy="6924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3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37489" lvl="1" marL="474981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dpkg: 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Install, remove and manage Debian packages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/>
          </a:p>
        </p:txBody>
      </p:sp>
      <p:sp>
        <p:nvSpPr>
          <p:cNvPr id="314" name="Google Shape;314;p33"/>
          <p:cNvSpPr txBox="1"/>
          <p:nvPr/>
        </p:nvSpPr>
        <p:spPr>
          <a:xfrm>
            <a:off x="559431" y="685800"/>
            <a:ext cx="8025138" cy="579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Google Shape;319;p34"/>
          <p:cNvPicPr preferRelativeResize="0"/>
          <p:nvPr/>
        </p:nvPicPr>
        <p:blipFill rotWithShape="1">
          <a:blip r:embed="rId3">
            <a:alphaModFix/>
          </a:blip>
          <a:srcRect b="10080" l="0" r="0" t="0"/>
          <a:stretch/>
        </p:blipFill>
        <p:spPr>
          <a:xfrm>
            <a:off x="914312" y="2757628"/>
            <a:ext cx="7543888" cy="2423972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34"/>
          <p:cNvSpPr txBox="1"/>
          <p:nvPr/>
        </p:nvSpPr>
        <p:spPr>
          <a:xfrm>
            <a:off x="304800" y="1447800"/>
            <a:ext cx="8025138" cy="9746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30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1" lvl="1" marL="43180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brew: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free macOS package manager that allows you to install, update, or remove software by running commands in the terminal.</a:t>
            </a:r>
            <a:endParaRPr/>
          </a:p>
        </p:txBody>
      </p:sp>
      <p:sp>
        <p:nvSpPr>
          <p:cNvPr id="321" name="Google Shape;321;p34"/>
          <p:cNvSpPr txBox="1"/>
          <p:nvPr/>
        </p:nvSpPr>
        <p:spPr>
          <a:xfrm>
            <a:off x="559431" y="609600"/>
            <a:ext cx="8025138" cy="579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Package Manager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"/>
          <p:cNvSpPr txBox="1"/>
          <p:nvPr/>
        </p:nvSpPr>
        <p:spPr>
          <a:xfrm>
            <a:off x="514350" y="1447800"/>
            <a:ext cx="8115300" cy="32060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apt-get vs apt</a:t>
            </a:r>
            <a:endParaRPr/>
          </a:p>
          <a:p>
            <a:pPr indent="0" lvl="0" marL="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316697" lvl="2" marL="95009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apt-get</a:t>
            </a:r>
            <a:endParaRPr/>
          </a:p>
          <a:p>
            <a:pPr indent="-356283" lvl="3" marL="14251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￭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It has been around for a longer time and is considered the traditional command for managing packages.</a:t>
            </a:r>
            <a:endParaRPr/>
          </a:p>
          <a:p>
            <a:pPr indent="-356283" lvl="3" marL="14251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￭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It includes specific commands for various operations, such as apt-get install, apt-get remove, and apt-get update.</a:t>
            </a:r>
            <a:endParaRPr/>
          </a:p>
          <a:p>
            <a:pPr indent="-316697" lvl="2" marL="950090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⚬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</a:t>
            </a:r>
            <a:endParaRPr/>
          </a:p>
          <a:p>
            <a:pPr indent="-356283" lvl="3" marL="142513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￭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is designed for end-users (humans) and its output may be changed between versions.</a:t>
            </a:r>
            <a:endParaRPr/>
          </a:p>
        </p:txBody>
      </p:sp>
      <p:sp>
        <p:nvSpPr>
          <p:cNvPr id="327" name="Google Shape;327;p35"/>
          <p:cNvSpPr txBox="1"/>
          <p:nvPr/>
        </p:nvSpPr>
        <p:spPr>
          <a:xfrm>
            <a:off x="514350" y="533400"/>
            <a:ext cx="8115300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Advanced Package Tool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6"/>
          <p:cNvSpPr txBox="1"/>
          <p:nvPr/>
        </p:nvSpPr>
        <p:spPr>
          <a:xfrm>
            <a:off x="404061" y="2133345"/>
            <a:ext cx="8115300" cy="19236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Collection of deb packages with metadata that is readable by the apt family</a:t>
            </a:r>
            <a:endParaRPr/>
          </a:p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In Debian or Ubuntu, the software repositories are defined in /etc/apt/sources.list</a:t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Third-party repositories can be added in Ubuntu, add its link to the file mentioned above.</a:t>
            </a:r>
            <a:endParaRPr/>
          </a:p>
        </p:txBody>
      </p:sp>
      <p:sp>
        <p:nvSpPr>
          <p:cNvPr id="333" name="Google Shape;333;p36"/>
          <p:cNvSpPr txBox="1"/>
          <p:nvPr/>
        </p:nvSpPr>
        <p:spPr>
          <a:xfrm>
            <a:off x="514350" y="914400"/>
            <a:ext cx="81153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27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37"/>
          <p:cNvPicPr preferRelativeResize="0"/>
          <p:nvPr/>
        </p:nvPicPr>
        <p:blipFill rotWithShape="1">
          <a:blip r:embed="rId3">
            <a:alphaModFix/>
          </a:blip>
          <a:srcRect b="8919" l="0" r="0" t="0"/>
          <a:stretch/>
        </p:blipFill>
        <p:spPr>
          <a:xfrm>
            <a:off x="896178" y="2958802"/>
            <a:ext cx="7351643" cy="3621835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37"/>
          <p:cNvSpPr txBox="1"/>
          <p:nvPr/>
        </p:nvSpPr>
        <p:spPr>
          <a:xfrm>
            <a:off x="725557" y="1676400"/>
            <a:ext cx="7239000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update.</a:t>
            </a:r>
            <a:endParaRPr/>
          </a:p>
          <a:p>
            <a:pPr indent="-237523" lvl="2" marL="9322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This command is used when we want to download package information from all configured sources.</a:t>
            </a:r>
            <a:endParaRPr/>
          </a:p>
          <a:p>
            <a:pPr indent="-978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250542"/>
              </a:solidFill>
              <a:latin typeface="Vesper Libre"/>
              <a:ea typeface="Vesper Libre"/>
              <a:cs typeface="Vesper Libre"/>
              <a:sym typeface="Vesper Libre"/>
            </a:endParaRPr>
          </a:p>
        </p:txBody>
      </p:sp>
      <p:sp>
        <p:nvSpPr>
          <p:cNvPr id="340" name="Google Shape;340;p37"/>
          <p:cNvSpPr txBox="1"/>
          <p:nvPr/>
        </p:nvSpPr>
        <p:spPr>
          <a:xfrm>
            <a:off x="400050" y="566059"/>
            <a:ext cx="81153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Software Update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8"/>
          <p:cNvSpPr txBox="1"/>
          <p:nvPr/>
        </p:nvSpPr>
        <p:spPr>
          <a:xfrm>
            <a:off x="304800" y="847304"/>
            <a:ext cx="8458200" cy="2886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upgrade.</a:t>
            </a:r>
            <a:endParaRPr/>
          </a:p>
          <a:p>
            <a:pPr indent="-237523" lvl="2" marL="932245" marR="0" rtl="0" algn="l">
              <a:lnSpc>
                <a:spcPct val="103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command is used when we want to install available upgrades of all packages currently installed on the system from the sources configured via sources.list. </a:t>
            </a:r>
            <a:endParaRPr/>
          </a:p>
          <a:p>
            <a:pPr indent="-237523" lvl="2" marL="932245" marR="0" rtl="0" algn="l">
              <a:lnSpc>
                <a:spcPct val="103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new packages are required to satisfy dependencies, they will be installed, but already existing packages will never be removed. </a:t>
            </a:r>
            <a:endParaRPr/>
          </a:p>
          <a:p>
            <a:pPr indent="-237523" lvl="2" marL="932245" marR="0" rtl="0" algn="l">
              <a:lnSpc>
                <a:spcPct val="10358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for a package to be upgraded, the removal of an installed package is required, the upgrade will not be performed.</a:t>
            </a:r>
            <a:endParaRPr b="0" i="0" sz="2200" u="none" cap="none" strike="noStrike">
              <a:solidFill>
                <a:schemeClr val="dk1"/>
              </a:solidFill>
              <a:latin typeface="Vesper Libre"/>
              <a:ea typeface="Vesper Libre"/>
              <a:cs typeface="Vesper Libre"/>
              <a:sym typeface="Vesper Libre"/>
            </a:endParaRPr>
          </a:p>
        </p:txBody>
      </p:sp>
      <p:sp>
        <p:nvSpPr>
          <p:cNvPr id="346" name="Google Shape;346;p38"/>
          <p:cNvSpPr txBox="1"/>
          <p:nvPr/>
        </p:nvSpPr>
        <p:spPr>
          <a:xfrm>
            <a:off x="514349" y="152400"/>
            <a:ext cx="81153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250542"/>
                </a:solidFill>
                <a:latin typeface="Vesper Libre"/>
                <a:ea typeface="Vesper Libre"/>
                <a:cs typeface="Vesper Libre"/>
                <a:sym typeface="Vesper Libre"/>
              </a:rPr>
              <a:t>Software Upgrade</a:t>
            </a:r>
            <a:endParaRPr/>
          </a:p>
        </p:txBody>
      </p:sp>
      <p:pic>
        <p:nvPicPr>
          <p:cNvPr id="347" name="Google Shape;347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3839257"/>
            <a:ext cx="6721079" cy="30187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39"/>
          <p:cNvPicPr preferRelativeResize="0"/>
          <p:nvPr/>
        </p:nvPicPr>
        <p:blipFill rotWithShape="1">
          <a:blip r:embed="rId3">
            <a:alphaModFix/>
          </a:blip>
          <a:srcRect b="16374" l="0" r="3076" t="0"/>
          <a:stretch/>
        </p:blipFill>
        <p:spPr>
          <a:xfrm>
            <a:off x="990600" y="2197720"/>
            <a:ext cx="7162800" cy="4137804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39"/>
          <p:cNvSpPr txBox="1"/>
          <p:nvPr/>
        </p:nvSpPr>
        <p:spPr>
          <a:xfrm>
            <a:off x="609600" y="1295400"/>
            <a:ext cx="7543800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install […package name]</a:t>
            </a:r>
            <a:endParaRPr/>
          </a:p>
          <a:p>
            <a:pPr indent="-237523" lvl="2" marL="9322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install apache2</a:t>
            </a:r>
            <a:endParaRPr/>
          </a:p>
        </p:txBody>
      </p:sp>
      <p:sp>
        <p:nvSpPr>
          <p:cNvPr id="354" name="Google Shape;354;p39"/>
          <p:cNvSpPr txBox="1"/>
          <p:nvPr/>
        </p:nvSpPr>
        <p:spPr>
          <a:xfrm>
            <a:off x="514350" y="457200"/>
            <a:ext cx="81153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Software Install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" y="2671570"/>
            <a:ext cx="7898769" cy="3024598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559431" y="7620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28600" y="1832992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pwd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present working directory</a:t>
            </a:r>
            <a:r>
              <a:rPr b="0" i="0" lang="en-US" sz="2200" u="none" cap="none" strike="noStrike">
                <a:solidFill>
                  <a:srgbClr val="250542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10" y="2575262"/>
            <a:ext cx="7648990" cy="2174893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40"/>
          <p:cNvSpPr txBox="1"/>
          <p:nvPr/>
        </p:nvSpPr>
        <p:spPr>
          <a:xfrm>
            <a:off x="544166" y="1285639"/>
            <a:ext cx="7648989" cy="6412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remove […package-name]</a:t>
            </a:r>
            <a:endParaRPr/>
          </a:p>
          <a:p>
            <a:pPr indent="-237523" lvl="2" marL="9322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remove apache2</a:t>
            </a:r>
            <a:endParaRPr/>
          </a:p>
        </p:txBody>
      </p:sp>
      <p:sp>
        <p:nvSpPr>
          <p:cNvPr id="361" name="Google Shape;361;p40"/>
          <p:cNvSpPr txBox="1"/>
          <p:nvPr/>
        </p:nvSpPr>
        <p:spPr>
          <a:xfrm>
            <a:off x="514350" y="457200"/>
            <a:ext cx="8115300" cy="5770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Software Deletion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823" y="3276600"/>
            <a:ext cx="7578354" cy="2450992"/>
          </a:xfrm>
          <a:prstGeom prst="rect">
            <a:avLst/>
          </a:prstGeom>
          <a:noFill/>
          <a:ln>
            <a:noFill/>
          </a:ln>
        </p:spPr>
      </p:pic>
      <p:sp>
        <p:nvSpPr>
          <p:cNvPr id="367" name="Google Shape;367;p41"/>
          <p:cNvSpPr txBox="1"/>
          <p:nvPr/>
        </p:nvSpPr>
        <p:spPr>
          <a:xfrm>
            <a:off x="575044" y="1430775"/>
            <a:ext cx="7689110" cy="1282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522" lvl="1" marL="4750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apt purge […package-name]</a:t>
            </a:r>
            <a:endParaRPr/>
          </a:p>
          <a:p>
            <a:pPr indent="-237523" lvl="2" marL="932245" marR="0" rt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This command is similar to remove command, the only difference being that the purge command also removes any configuration files related to the removed packages.</a:t>
            </a:r>
            <a:endParaRPr/>
          </a:p>
        </p:txBody>
      </p:sp>
      <p:sp>
        <p:nvSpPr>
          <p:cNvPr id="368" name="Google Shape;368;p41"/>
          <p:cNvSpPr txBox="1"/>
          <p:nvPr/>
        </p:nvSpPr>
        <p:spPr>
          <a:xfrm>
            <a:off x="514350" y="381000"/>
            <a:ext cx="8115300" cy="70532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Software Deletion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500" u="none" cap="none" strike="noStrike">
                <a:solidFill>
                  <a:schemeClr val="dk1"/>
                </a:solidFill>
                <a:latin typeface="Vesper Libre"/>
                <a:ea typeface="Vesper Libre"/>
                <a:cs typeface="Vesper Libre"/>
                <a:sym typeface="Vesper Libre"/>
              </a:rPr>
              <a:t>(With all dependencies removed)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3bfd107545_0_0"/>
          <p:cNvSpPr txBox="1"/>
          <p:nvPr>
            <p:ph type="title"/>
          </p:nvPr>
        </p:nvSpPr>
        <p:spPr>
          <a:xfrm>
            <a:off x="457200" y="152400"/>
            <a:ext cx="82296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Topics of Lecture</a:t>
            </a:r>
            <a:endParaRPr/>
          </a:p>
        </p:txBody>
      </p:sp>
      <p:sp>
        <p:nvSpPr>
          <p:cNvPr id="374" name="Google Shape;374;g33bfd107545_0_0"/>
          <p:cNvSpPr txBox="1"/>
          <p:nvPr>
            <p:ph idx="1" type="body"/>
          </p:nvPr>
        </p:nvSpPr>
        <p:spPr>
          <a:xfrm>
            <a:off x="457200" y="990600"/>
            <a:ext cx="82296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5814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Linux Basic Commands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Folder (mkdir)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Create File (touch)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List Folder/File (ls)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View File Contents (cat)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Text Editor (vi, nano)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Copy Folder/ File (cp)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Move File/ Folder (mv)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Delete File/ Folder (rm)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Help (man)</a:t>
            </a:r>
            <a:endParaRPr/>
          </a:p>
          <a:p>
            <a:pPr indent="-35814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Package Installation (apt, apt-get, yum)</a:t>
            </a:r>
            <a:endParaRPr/>
          </a:p>
          <a:p>
            <a:pPr indent="-299085" lvl="1" marL="742950" rtl="0" algn="l">
              <a:spcBef>
                <a:spcPts val="3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Advanced Packaging Tool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install [… packages]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remove [… packages] (removes packages from the system but not configuration files.)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purge [… packages] (removes both packages and configuration files form the system.)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update</a:t>
            </a:r>
            <a:endParaRPr/>
          </a:p>
          <a:p>
            <a:pPr indent="-240030" lvl="2" marL="1143000" rtl="0" algn="l">
              <a:spcBef>
                <a:spcPts val="33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apt upgrade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References</a:t>
            </a:r>
            <a:endParaRPr/>
          </a:p>
        </p:txBody>
      </p:sp>
      <p:sp>
        <p:nvSpPr>
          <p:cNvPr id="380" name="Google Shape;380;p43"/>
          <p:cNvSpPr txBox="1"/>
          <p:nvPr>
            <p:ph idx="1" type="body"/>
          </p:nvPr>
        </p:nvSpPr>
        <p:spPr>
          <a:xfrm>
            <a:off x="457200" y="1600201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https://www.geeksforgeeks.org/apt-command-in-linux-with-examples/</a:t>
            </a:r>
            <a:endParaRPr sz="2200"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2543225"/>
            <a:ext cx="6172200" cy="382381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 txBox="1"/>
          <p:nvPr/>
        </p:nvSpPr>
        <p:spPr>
          <a:xfrm>
            <a:off x="311507" y="18288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ls: list the files/ folders in a directory.</a:t>
            </a:r>
            <a:endParaRPr/>
          </a:p>
        </p:txBody>
      </p:sp>
      <p:sp>
        <p:nvSpPr>
          <p:cNvPr id="116" name="Google Shape;116;p5"/>
          <p:cNvSpPr txBox="1"/>
          <p:nvPr/>
        </p:nvSpPr>
        <p:spPr>
          <a:xfrm>
            <a:off x="559431" y="887005"/>
            <a:ext cx="8025138" cy="560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19400"/>
            <a:ext cx="7501988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311507" y="18288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mkdir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make directory.</a:t>
            </a:r>
            <a:endParaRPr/>
          </a:p>
        </p:txBody>
      </p:sp>
      <p:sp>
        <p:nvSpPr>
          <p:cNvPr id="123" name="Google Shape;123;p6"/>
          <p:cNvSpPr txBox="1"/>
          <p:nvPr/>
        </p:nvSpPr>
        <p:spPr>
          <a:xfrm>
            <a:off x="559431" y="8382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589549"/>
            <a:ext cx="7763772" cy="233482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311507" y="16002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cd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to change directory, use 'cd' command</a:t>
            </a:r>
            <a:endParaRPr/>
          </a:p>
        </p:txBody>
      </p:sp>
      <p:sp>
        <p:nvSpPr>
          <p:cNvPr id="130" name="Google Shape;130;p7"/>
          <p:cNvSpPr txBox="1"/>
          <p:nvPr/>
        </p:nvSpPr>
        <p:spPr>
          <a:xfrm>
            <a:off x="559431" y="6858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4366" y="2254860"/>
            <a:ext cx="7772400" cy="236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8"/>
          <p:cNvSpPr txBox="1"/>
          <p:nvPr/>
        </p:nvSpPr>
        <p:spPr>
          <a:xfrm>
            <a:off x="311507" y="15240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0542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touch</a:t>
            </a:r>
            <a:r>
              <a:rPr b="0" i="0" lang="en-US" sz="2200" u="none" cap="none" strike="noStrike">
                <a:solidFill>
                  <a:srgbClr val="250542"/>
                </a:solidFill>
                <a:latin typeface="Times"/>
                <a:ea typeface="Times"/>
                <a:cs typeface="Times"/>
                <a:sym typeface="Times"/>
              </a:rPr>
              <a:t>: commonly used for creating a new empty file.</a:t>
            </a:r>
            <a:endParaRPr/>
          </a:p>
        </p:txBody>
      </p:sp>
      <p:sp>
        <p:nvSpPr>
          <p:cNvPr id="137" name="Google Shape;137;p8"/>
          <p:cNvSpPr txBox="1"/>
          <p:nvPr/>
        </p:nvSpPr>
        <p:spPr>
          <a:xfrm>
            <a:off x="559431" y="580474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199" y="2577691"/>
            <a:ext cx="7498445" cy="3301642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/>
        </p:nvSpPr>
        <p:spPr>
          <a:xfrm>
            <a:off x="311507" y="1600200"/>
            <a:ext cx="8025138" cy="3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1" lvl="1" marL="474982" marR="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1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vi</a:t>
            </a:r>
            <a:r>
              <a:rPr b="0" i="0" lang="en-US" sz="2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: screen-oriented text editor.</a:t>
            </a:r>
            <a:endParaRPr/>
          </a:p>
        </p:txBody>
      </p:sp>
      <p:sp>
        <p:nvSpPr>
          <p:cNvPr id="144" name="Google Shape;144;p9"/>
          <p:cNvSpPr txBox="1"/>
          <p:nvPr/>
        </p:nvSpPr>
        <p:spPr>
          <a:xfrm>
            <a:off x="559431" y="685800"/>
            <a:ext cx="8025138" cy="5625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818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Linux Basic Commands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0x01010060531B32EEB13846B32267BF574DD301</vt:lpwstr>
  </property>
</Properties>
</file>