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97" r:id="rId2"/>
    <p:sldId id="554" r:id="rId3"/>
    <p:sldId id="555" r:id="rId4"/>
    <p:sldId id="556" r:id="rId5"/>
    <p:sldId id="572" r:id="rId6"/>
    <p:sldId id="567" r:id="rId7"/>
    <p:sldId id="568" r:id="rId8"/>
    <p:sldId id="569" r:id="rId9"/>
    <p:sldId id="570" r:id="rId10"/>
    <p:sldId id="571" r:id="rId11"/>
    <p:sldId id="557" r:id="rId12"/>
    <p:sldId id="558" r:id="rId13"/>
    <p:sldId id="559" r:id="rId14"/>
    <p:sldId id="560" r:id="rId15"/>
    <p:sldId id="561" r:id="rId16"/>
    <p:sldId id="562" r:id="rId17"/>
    <p:sldId id="523" r:id="rId18"/>
    <p:sldId id="524" r:id="rId19"/>
    <p:sldId id="525" r:id="rId20"/>
    <p:sldId id="526" r:id="rId21"/>
    <p:sldId id="527" r:id="rId22"/>
    <p:sldId id="528" r:id="rId23"/>
    <p:sldId id="529" r:id="rId24"/>
    <p:sldId id="530" r:id="rId25"/>
    <p:sldId id="531" r:id="rId26"/>
    <p:sldId id="532" r:id="rId27"/>
    <p:sldId id="533" r:id="rId28"/>
    <p:sldId id="534" r:id="rId29"/>
    <p:sldId id="535" r:id="rId30"/>
    <p:sldId id="536" r:id="rId31"/>
    <p:sldId id="537" r:id="rId32"/>
    <p:sldId id="538" r:id="rId33"/>
    <p:sldId id="539" r:id="rId34"/>
    <p:sldId id="541" r:id="rId35"/>
    <p:sldId id="542" r:id="rId36"/>
    <p:sldId id="543" r:id="rId37"/>
    <p:sldId id="544" r:id="rId38"/>
    <p:sldId id="545" r:id="rId39"/>
    <p:sldId id="546" r:id="rId40"/>
    <p:sldId id="547" r:id="rId41"/>
    <p:sldId id="548" r:id="rId42"/>
    <p:sldId id="549" r:id="rId43"/>
    <p:sldId id="550" r:id="rId44"/>
    <p:sldId id="551" r:id="rId45"/>
    <p:sldId id="552" r:id="rId46"/>
    <p:sldId id="553" r:id="rId47"/>
    <p:sldId id="566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792FE53-0F0B-4C64-B1B6-CD7979AEF2D8}">
          <p14:sldIdLst>
            <p14:sldId id="497"/>
            <p14:sldId id="554"/>
            <p14:sldId id="555"/>
            <p14:sldId id="556"/>
            <p14:sldId id="572"/>
            <p14:sldId id="567"/>
            <p14:sldId id="568"/>
            <p14:sldId id="569"/>
            <p14:sldId id="570"/>
            <p14:sldId id="571"/>
            <p14:sldId id="557"/>
            <p14:sldId id="558"/>
            <p14:sldId id="559"/>
            <p14:sldId id="560"/>
            <p14:sldId id="561"/>
            <p14:sldId id="56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AA5F"/>
    <a:srgbClr val="2079B6"/>
    <a:srgbClr val="3498DB"/>
    <a:srgbClr val="2ECC71"/>
    <a:srgbClr val="22B453"/>
    <a:srgbClr val="34D86B"/>
    <a:srgbClr val="65E18E"/>
    <a:srgbClr val="25AD49"/>
    <a:srgbClr val="43CF64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919" autoAdjust="0"/>
  </p:normalViewPr>
  <p:slideViewPr>
    <p:cSldViewPr snapToGrid="0" snapToObjects="1">
      <p:cViewPr varScale="1">
        <p:scale>
          <a:sx n="120" d="100"/>
          <a:sy n="120" d="100"/>
        </p:scale>
        <p:origin x="-12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7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4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3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8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4/8/14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1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4/8/14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5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4/8/14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2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4/8/14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3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4/8/14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7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4/8/14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3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682E3-1CD3-254F-AAB2-AB8FC0101A31}" type="datetimeFigureOut">
              <a:rPr lang="en-US" smtClean="0"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4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4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4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9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4467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pseudo-classes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5326" y="2418094"/>
            <a:ext cx="836533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:focus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76703" y="3204419"/>
            <a:ext cx="1813927" cy="40011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51487" y="3204417"/>
            <a:ext cx="1547213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Name: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76703" y="3770503"/>
            <a:ext cx="1813927" cy="40011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51487" y="3770501"/>
            <a:ext cx="1547213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Age: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76703" y="4358843"/>
            <a:ext cx="1813927" cy="40011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51487" y="4358841"/>
            <a:ext cx="1547213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Year: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76703" y="4924927"/>
            <a:ext cx="1813927" cy="40011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51487" y="4924925"/>
            <a:ext cx="1547213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Major: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3704769" y="5562600"/>
            <a:ext cx="485861" cy="556812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517495" y="3190844"/>
            <a:ext cx="1813927" cy="40011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892279" y="3190842"/>
            <a:ext cx="1547213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Name: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517495" y="3756928"/>
            <a:ext cx="1813927" cy="40011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892279" y="3756926"/>
            <a:ext cx="1547213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Age: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17495" y="4345268"/>
            <a:ext cx="1813927" cy="40011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892279" y="4345266"/>
            <a:ext cx="1547213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Year: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517495" y="4911352"/>
            <a:ext cx="1813927" cy="400110"/>
          </a:xfrm>
          <a:prstGeom prst="rect">
            <a:avLst/>
          </a:prstGeom>
          <a:solidFill>
            <a:srgbClr val="FFFFCC"/>
          </a:solidFill>
          <a:ln w="19050">
            <a:solidFill>
              <a:schemeClr val="accent6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892279" y="4911350"/>
            <a:ext cx="1547213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Major: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8088491" y="5111405"/>
            <a:ext cx="485861" cy="556812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616559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6288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Properties – Font Family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9751"/>
            <a:ext cx="8365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 we talk about font-family, let’s go over some basics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types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fonts: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Serif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Sans-serif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434" name="Picture 2" descr="https://lh3.googleusercontent.com/esN2kURZR1eyFCugmwUklJ0KjEjc0CSWz-5zcBbUNjwSDG8uROpQ-Qn4B8LOoke44kYD1gaRmogeo_pS0QkicuAA0mCXnnTnUS7i_NOKZLfcQzDfoeaZdue5eAV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737" y="3308414"/>
            <a:ext cx="3438525" cy="253081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416670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6288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Properties – Font Family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9751"/>
            <a:ext cx="83653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the web, we call commonly used fonts “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web-safe”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meaning all browsers can render the fonts without trouble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is a list of web-safe “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serif”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fonts:</a:t>
            </a: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507" name="Picture 3" descr="https://lh3.googleusercontent.com/SrFrGvKV0k33ZZRQb7tY_LO7YPYiA1Z1GBZorh9aktBf7uz3Fdn9lj-gQxJ_KbGytIqGOKgSss_jKCy0x-0Mk94rIvYYToPS-i2Ukwl8jE72l6sQteRc_q6gA4Q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52" y="5029200"/>
            <a:ext cx="3671147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 descr="https://lh5.googleusercontent.com/730EhfeHwxFAMuIdSQaVDf7DXtWgWz2M6v6tObbUs1eBwpd-xm-EIr8F5jWfW9W6ir_Avsjwb6JQtkQ-bm1hSVim8sAtcHafxUGXT6iRDcY4kz-0Ly566heHrez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52" y="4310195"/>
            <a:ext cx="3671147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6" name="Picture 2" descr="https://lh6.googleusercontent.com/3LarJYb6P0ShYpcGLFOeRrndivVFSQjsfGbPICv_09OyoWC_OLyvIV7-Dx6mY9dsJFWUNMru6bL5bDMv639fz0nYvcDxv-yfVHMGuQkA4L9orLA21MZYAovNrpd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52" y="3590789"/>
            <a:ext cx="3671147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435507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6288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Properties – Font Family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9751"/>
            <a:ext cx="8365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is a list of web-safe “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sans-serif”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fonts:</a:t>
            </a: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531" name="Picture 3" descr="https://lh5.googleusercontent.com/zam7YfyEbNejaJiX_0KIWdNVCcsmn5INhExzMyxZ4fpl3zpW8HE1BFJXi3HSNrmzveH29W_-WAGoQQ8Ui3QK3B2jgyTbGAaaIjIMmuPqYPs0CGoIS-2K0ubFMdD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52" y="4406628"/>
            <a:ext cx="3671147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 descr="https://lh6.googleusercontent.com/h41MRxLqx87WeM4u_SCLbBhiVS0vcjeqEks81Mb2TESe-ccvsCg9V1eO6t3Qt1PaJvWOTsmDZu7beigd-WgAVYNfqdlHsDvEf9y-atudLu9iKUUY_NPdd1jh7d0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52" y="3682864"/>
            <a:ext cx="3671147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0" name="Picture 2" descr="https://lh4.googleusercontent.com/eGXcQdCbipnXowD2EgxfplqU1LidSMnodFlaLmoMjSBg33cPIBrzTwdp5M_arwOTL6Qbfz0tibKSbQ3IZiRKayyPCn2et06zZQyQIe7Fx_lETbRxcNA4X1JQMoBj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52" y="2961019"/>
            <a:ext cx="3671147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 descr="https://lh6.googleusercontent.com/kt-8BCEIIjoyPy1JQdBWFa7Hfz1PFWrLTMvB1UICC2pVAm42kB5t3uplIx6gnvuiHpcRUaNSkM2szV1C4PIQZLj1y1sreLKrXSfZSrzJMvfLzNRkmX_ha_ETUYu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52" y="5126037"/>
            <a:ext cx="3671147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79222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6288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Properties – Font Family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9751"/>
            <a:ext cx="8365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see the CSS property for using a font-family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font-family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font-family: Arial;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5326" y="3066921"/>
            <a:ext cx="852197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endParaRPr lang="en-US" sz="2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Usually there are more than one font-family value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font-family: Helvetica, Arial, Verdana, sans-serif;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means the font-family </a:t>
            </a:r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Helvetica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used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Helvetica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not supported by the browser, the next font is used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are called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fallback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fonts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last fallback font in this example is sans-serif (what the browser chooses as the default sans-serif)</a:t>
            </a:r>
          </a:p>
        </p:txBody>
      </p:sp>
      <p:sp>
        <p:nvSpPr>
          <p:cNvPr id="9" name="Rectangle 8"/>
          <p:cNvSpPr/>
          <p:nvPr/>
        </p:nvSpPr>
        <p:spPr>
          <a:xfrm>
            <a:off x="507726" y="3219321"/>
            <a:ext cx="85219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5326" y="5526253"/>
            <a:ext cx="85219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no fallback fonts or no font defined, default serif font used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067988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6288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Properties – Font Family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pic>
        <p:nvPicPr>
          <p:cNvPr id="23554" name="Picture 2" descr="https://lh6.googleusercontent.com/Kn_DKvY_2UIaNp21jdu3Puazo1gG8E6EXorZBwlDTY9QPbVuoqJVDWLhHSh_-JSjbnnYO8cEjBvpqAIWClX9nBK3nEPYcY0q8yYFgTt_9oQvfVDmdLyRCDNtoqJ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2054223"/>
            <a:ext cx="6762750" cy="417195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638299" y="2235200"/>
            <a:ext cx="6159501" cy="215900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25306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6288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Properties – Font Family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9751"/>
            <a:ext cx="83653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Lastly, there is border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border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Takes in 3 values, space-separated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value: border-width in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(pixels)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value: border-style 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value: color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border: 1px solid #999;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 solid gray border around your element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7726" y="3219321"/>
            <a:ext cx="85219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602" name="Picture 2" descr="https://lh3.googleusercontent.com/pSf5PAieL6neIMac7mgtl32enHHG-W5IAj8ljq64YG411vJlR4yPkHZYA_B2o7RwzvPsBIVua6_u-ihPEDcyscRViDNSwpMc-Lehr_JnEj3KHqYcs1nmUDnaY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664" y="2009775"/>
            <a:ext cx="190500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3784600" y="3848100"/>
            <a:ext cx="3031064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997637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3477" y="3041212"/>
            <a:ext cx="848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Box Model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</p:spTree>
    <p:extLst>
      <p:ext uri="{BB962C8B-B14F-4D97-AF65-F5344CB8AC3E}">
        <p14:creationId xmlns:p14="http://schemas.microsoft.com/office/powerpoint/2010/main" val="1024423560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44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Box Model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Box Model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the standard way of structuring your elements and web pages. It allows us to add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borders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an element</a:t>
            </a: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626" name="Picture 2" descr="https://lh4.googleusercontent.com/z8QV4PO8FXiIzDh2Fy00vmZ3Kl_qWA25LJrYVpWIH19X5uzCvMnJcpFSkQk4lnHlji7pR7UFjPiNCXspfVQkFi9LBDHA719uQlMUTyFOtjqDF_YfN0onH_y4zF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25" y="3433757"/>
            <a:ext cx="4578350" cy="270089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051343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44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Box Model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09900" y="1999956"/>
            <a:ext cx="3124200" cy="4213372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62300" y="2152356"/>
            <a:ext cx="2819400" cy="28604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62300" y="2565400"/>
            <a:ext cx="593146" cy="347980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78692" y="2565400"/>
            <a:ext cx="1480708" cy="347980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73700" y="2565400"/>
            <a:ext cx="508000" cy="347980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31092" y="2717800"/>
            <a:ext cx="1188608" cy="107950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024742" y="3949700"/>
            <a:ext cx="1188608" cy="107950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119992" y="2806700"/>
            <a:ext cx="185308" cy="20320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19992" y="4043142"/>
            <a:ext cx="185308" cy="20320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22631" y="6304294"/>
            <a:ext cx="836533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Facebook makes use of the Box Model everywhere</a:t>
            </a:r>
            <a:endParaRPr lang="en-US" sz="2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12484" y="3619500"/>
            <a:ext cx="1005616" cy="10160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112484" y="4864100"/>
            <a:ext cx="1005616" cy="10160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122588" y="3092450"/>
            <a:ext cx="1005616" cy="43815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112484" y="4340225"/>
            <a:ext cx="1005616" cy="43815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60139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3477" y="3041212"/>
            <a:ext cx="848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Properties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</p:spTree>
    <p:extLst>
      <p:ext uri="{BB962C8B-B14F-4D97-AF65-F5344CB8AC3E}">
        <p14:creationId xmlns:p14="http://schemas.microsoft.com/office/powerpoint/2010/main" val="2792528258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44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Box Model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Key components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Border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everything inside an element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In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&lt;p&gt;Hello World&lt;/p&gt;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“Hello World” is the content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Border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the line that surrounds an element</a:t>
            </a:r>
            <a:endParaRPr lang="en-US" sz="20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626" name="Picture 2" descr="https://lh4.googleusercontent.com/z8QV4PO8FXiIzDh2Fy00vmZ3Kl_qWA25LJrYVpWIH19X5uzCvMnJcpFSkQk4lnHlji7pR7UFjPiNCXspfVQkFi9LBDHA719uQlMUTyFOtjqDF_YfN0onH_y4zF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768" y="1174312"/>
            <a:ext cx="3001896" cy="17709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5326" y="4898100"/>
            <a:ext cx="8365338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the space between the content and border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the space from the border and nearby elements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637239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44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Box Model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went over border last week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border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Takes 3 values: width, style, color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border: 1px dashed blue;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Padding and Margin can take in 1, 2, 3 or 4 values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626" name="Picture 2" descr="https://lh4.googleusercontent.com/z8QV4PO8FXiIzDh2Fy00vmZ3Kl_qWA25LJrYVpWIH19X5uzCvMnJcpFSkQk4lnHlji7pR7UFjPiNCXspfVQkFi9LBDHA719uQlMUTyFOtjqDF_YfN0onH_y4zF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768" y="1174312"/>
            <a:ext cx="3001896" cy="17709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5326" y="3932900"/>
            <a:ext cx="8365338" cy="25545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Value: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padding: 10px;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 pixels of space all around, from content to border</a:t>
            </a:r>
          </a:p>
          <a:p>
            <a:pPr marL="342900" indent="-342900">
              <a:buFont typeface="Arial"/>
              <a:buChar char="•"/>
            </a:pPr>
            <a:r>
              <a:rPr lang="en-US" sz="20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Values: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margin: 5px 10px;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5 pixels of space above and below border, 10 pixels of space to the left and right of border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Corresponds to top &amp; bottom, left &amp; right</a:t>
            </a:r>
          </a:p>
          <a:p>
            <a:pPr lvl="1"/>
            <a:endParaRPr lang="en-US" sz="2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92212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44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Box Model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Values: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padding: 10px 5px 20px; = Corresponds to top, left &amp; right, bottom</a:t>
            </a:r>
            <a:endParaRPr lang="en-US" sz="2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5326" y="3424032"/>
            <a:ext cx="8365338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Values: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margin: 10px 5px 20px 15px; = Corresponds to top, right, bottom, left (clockwise) </a:t>
            </a:r>
            <a:endParaRPr lang="en-US" sz="2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109237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44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Box Model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5326" y="4919008"/>
            <a:ext cx="8365338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example, a possible style for the element is: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padding: 15px;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border: 2px solid #ccc; /* light-gray */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margin: 5px 10px;</a:t>
            </a:r>
            <a:endParaRPr lang="en-US" sz="2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57500" y="2508249"/>
            <a:ext cx="3124200" cy="18415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25700" y="2228848"/>
            <a:ext cx="4000500" cy="238125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959100" y="3111500"/>
            <a:ext cx="292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Hello World!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92500" y="3200400"/>
            <a:ext cx="1917700" cy="37147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410200" y="1820643"/>
            <a:ext cx="304800" cy="99875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51500" y="1451311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Padding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67500" y="2449036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Border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3016804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Margin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2228848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Content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186862" y="2573116"/>
            <a:ext cx="1305638" cy="62835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920162" y="3419473"/>
            <a:ext cx="652819" cy="31417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1"/>
          </p:cNvCxnSpPr>
          <p:nvPr/>
        </p:nvCxnSpPr>
        <p:spPr>
          <a:xfrm flipH="1">
            <a:off x="5981701" y="2633702"/>
            <a:ext cx="685799" cy="44645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16537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44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Box Model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5326" y="4919008"/>
            <a:ext cx="8365338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 know that if you add a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your image, it will color in the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content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the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portions of the element</a:t>
            </a:r>
          </a:p>
          <a:p>
            <a:pPr marL="342900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Background-color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not affect the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!!!</a:t>
            </a:r>
            <a:endParaRPr lang="en-US" sz="2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57500" y="2508249"/>
            <a:ext cx="3124200" cy="18415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25700" y="2228848"/>
            <a:ext cx="4000500" cy="238125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59100" y="3111500"/>
            <a:ext cx="292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Hello World!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92500" y="3200400"/>
            <a:ext cx="1917700" cy="37147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410200" y="1820643"/>
            <a:ext cx="304800" cy="99875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51500" y="1451311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Padding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67500" y="2449036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Border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3016804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Margin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2228848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Content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186862" y="2573116"/>
            <a:ext cx="1305638" cy="62835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920162" y="3419473"/>
            <a:ext cx="652819" cy="31417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1"/>
          </p:cNvCxnSpPr>
          <p:nvPr/>
        </p:nvCxnSpPr>
        <p:spPr>
          <a:xfrm flipH="1">
            <a:off x="5981701" y="2633702"/>
            <a:ext cx="685799" cy="44645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738134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44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Box Model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16312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Currently we have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divs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that stack vertically. What does this mean?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Divs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are, by default,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take up the entire row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default, you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cannot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stack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divs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side by side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look like this:</a:t>
            </a:r>
          </a:p>
        </p:txBody>
      </p:sp>
      <p:sp>
        <p:nvSpPr>
          <p:cNvPr id="7" name="Rectangle 6"/>
          <p:cNvSpPr/>
          <p:nvPr/>
        </p:nvSpPr>
        <p:spPr>
          <a:xfrm>
            <a:off x="3162300" y="4305300"/>
            <a:ext cx="3124200" cy="184150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14700" y="4457700"/>
            <a:ext cx="2806700" cy="39370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21050" y="5003800"/>
            <a:ext cx="2806700" cy="39370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14700" y="5588000"/>
            <a:ext cx="2806700" cy="39370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18740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44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Box Model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order to stack horizontally, you must alter the CSS style for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3 important values for display: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block, inline-block, inline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3478" y="3340099"/>
            <a:ext cx="8365338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“block” displays respect all margins, paddings, height &amp; width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Except, they have an auto-line break after it (next element goes directly below it)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5326" y="4555422"/>
            <a:ext cx="8365338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nline-block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Exactly like a block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has no line break after it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5326" y="5199808"/>
            <a:ext cx="8365338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inline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have left &amp; right margins/paddings, but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top &amp; bottom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ones. Also has no height/width. Allows elements next to them</a:t>
            </a:r>
          </a:p>
        </p:txBody>
      </p:sp>
    </p:spTree>
    <p:extLst>
      <p:ext uri="{BB962C8B-B14F-4D97-AF65-F5344CB8AC3E}">
        <p14:creationId xmlns:p14="http://schemas.microsoft.com/office/powerpoint/2010/main" val="309204895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44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Box Model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Example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193346" y="3079750"/>
            <a:ext cx="4690054" cy="3181350"/>
            <a:chOff x="3162300" y="4305300"/>
            <a:chExt cx="4690054" cy="3181350"/>
          </a:xfrm>
        </p:grpSpPr>
        <p:sp>
          <p:nvSpPr>
            <p:cNvPr id="7" name="Rectangle 6"/>
            <p:cNvSpPr/>
            <p:nvPr/>
          </p:nvSpPr>
          <p:spPr>
            <a:xfrm>
              <a:off x="3162300" y="4305300"/>
              <a:ext cx="4690054" cy="3181350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314700" y="5461000"/>
              <a:ext cx="4385254" cy="831850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345746" y="5257800"/>
            <a:ext cx="4385254" cy="83185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353973" y="3232150"/>
            <a:ext cx="4385254" cy="83185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65400" y="3428999"/>
            <a:ext cx="317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has padding/margins.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65400" y="4460359"/>
            <a:ext cx="317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Stacked vertically.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90104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44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Box Model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Inline-Block Example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3346" y="3079750"/>
            <a:ext cx="4690054" cy="318135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353973" y="3232150"/>
            <a:ext cx="1633827" cy="83185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65400" y="3428999"/>
            <a:ext cx="317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Side by side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52900" y="3232150"/>
            <a:ext cx="2565400" cy="83185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343400" y="3438009"/>
            <a:ext cx="317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With margin/padding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53973" y="4216400"/>
            <a:ext cx="3729328" cy="187960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552700" y="4360902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And you can set the width/height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305518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44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Box Model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Inline Example (essentially a &lt;span&gt; tag)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3346" y="3079750"/>
            <a:ext cx="4690054" cy="318135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353973" y="3232150"/>
            <a:ext cx="1989427" cy="39052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65400" y="3227943"/>
            <a:ext cx="317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 top/bottom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45000" y="3232150"/>
            <a:ext cx="2273300" cy="39052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787900" y="3240643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 height/width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53972" y="3790434"/>
            <a:ext cx="3386428" cy="375166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552700" y="3780651"/>
            <a:ext cx="317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But you can stack horizontally.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54700" y="3793351"/>
            <a:ext cx="863600" cy="369332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692800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Properties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9751"/>
            <a:ext cx="8365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lot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properties! We will teach you the most essential</a:t>
            </a: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326" y="2773694"/>
            <a:ext cx="83653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Changes the color of your text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is either a default color value (red, blue, etc.), RGB or HEX value (we will go over this next week)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9331" y="4097133"/>
            <a:ext cx="83653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background-color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Changes the background color of your HTML element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is either a default color value (red, blue, etc.), RGB or HEX value (we will go over this next week)</a:t>
            </a:r>
          </a:p>
        </p:txBody>
      </p:sp>
    </p:spTree>
    <p:extLst>
      <p:ext uri="{BB962C8B-B14F-4D97-AF65-F5344CB8AC3E}">
        <p14:creationId xmlns:p14="http://schemas.microsoft.com/office/powerpoint/2010/main" val="1920439989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5878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Box Model - Examples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Inline Example (essentially a &lt;span&gt; tag)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4358" y="4521200"/>
            <a:ext cx="7556500" cy="15874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91358" y="4676821"/>
            <a:ext cx="7429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&lt;div&gt;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The quick &lt;span id=“bold”&gt;brown fox&lt;/span&gt; jumps over the lazy dog.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&lt;/div&gt;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59745" y="3251201"/>
            <a:ext cx="7556500" cy="9017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86745" y="3406821"/>
            <a:ext cx="7429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quick </a:t>
            </a:r>
            <a:r>
              <a:rPr lang="en-US" sz="2000" b="1" dirty="0"/>
              <a:t>brown fox</a:t>
            </a:r>
            <a:r>
              <a:rPr lang="en-US" sz="2000" dirty="0"/>
              <a:t> jumps over the lazy </a:t>
            </a:r>
            <a:r>
              <a:rPr lang="en-US" sz="2000" dirty="0" smtClean="0"/>
              <a:t>dog.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136016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5878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Box Model - Examples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happens if instead of &lt;span&gt;, you use &lt;div&gt;?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4358" y="3089322"/>
            <a:ext cx="7556500" cy="15874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91358" y="3244943"/>
            <a:ext cx="7429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&lt;div&gt;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The quick &lt;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id=“bold”&gt;brown fox&lt;/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jumps over the lazy dog.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&lt;/div&gt;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59745" y="4885880"/>
            <a:ext cx="7556500" cy="159111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86745" y="5041501"/>
            <a:ext cx="7429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quick </a:t>
            </a:r>
            <a:endParaRPr lang="en-US" sz="2000" dirty="0" smtClean="0"/>
          </a:p>
          <a:p>
            <a:r>
              <a:rPr lang="en-US" sz="2000" b="1" dirty="0" smtClean="0"/>
              <a:t>brown </a:t>
            </a:r>
            <a:r>
              <a:rPr lang="en-US" sz="2000" b="1" dirty="0"/>
              <a:t>fox</a:t>
            </a:r>
            <a:r>
              <a:rPr lang="en-US" sz="2000" dirty="0"/>
              <a:t> </a:t>
            </a:r>
            <a:endParaRPr lang="en-US" sz="2000" dirty="0" smtClean="0"/>
          </a:p>
          <a:p>
            <a:r>
              <a:rPr lang="en-US" sz="2000" dirty="0" smtClean="0"/>
              <a:t>jumps </a:t>
            </a:r>
            <a:r>
              <a:rPr lang="en-US" sz="2000" dirty="0"/>
              <a:t>over the lazy </a:t>
            </a:r>
            <a:r>
              <a:rPr lang="en-US" sz="2000" dirty="0" smtClean="0"/>
              <a:t>dog.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531779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5878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Box Model - Examples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189494"/>
            <a:ext cx="8365338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if add the CSS properties to id=“bold”: 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display: inline-block &amp; padding: 0 40px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4358" y="3089322"/>
            <a:ext cx="7556500" cy="15874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91358" y="3244943"/>
            <a:ext cx="7429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&lt;div&gt;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The quick &lt;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id=“bold”&gt;brown fox&lt;/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jumps over the lazy dog.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&lt;/div&gt;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59745" y="4885880"/>
            <a:ext cx="7556500" cy="79555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86745" y="5041501"/>
            <a:ext cx="7429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quick  </a:t>
            </a:r>
            <a:r>
              <a:rPr lang="en-US" sz="2000" dirty="0" smtClean="0"/>
              <a:t>             </a:t>
            </a:r>
            <a:r>
              <a:rPr lang="en-US" sz="2000" b="1" dirty="0" smtClean="0"/>
              <a:t>brown </a:t>
            </a:r>
            <a:r>
              <a:rPr lang="en-US" sz="2000" b="1" dirty="0"/>
              <a:t>fox</a:t>
            </a:r>
            <a:r>
              <a:rPr lang="en-US" sz="2000" dirty="0"/>
              <a:t>   </a:t>
            </a:r>
            <a:r>
              <a:rPr lang="en-US" sz="2000" dirty="0" smtClean="0"/>
              <a:t>             jumps </a:t>
            </a:r>
            <a:r>
              <a:rPr lang="en-US" sz="2000" dirty="0"/>
              <a:t>over the lazy </a:t>
            </a:r>
            <a:r>
              <a:rPr lang="en-US" sz="2000" dirty="0" smtClean="0"/>
              <a:t>dog.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3478" y="5788133"/>
            <a:ext cx="8365338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add width, padding, and margins to your elements!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Amazing!</a:t>
            </a:r>
          </a:p>
        </p:txBody>
      </p:sp>
    </p:spTree>
    <p:extLst>
      <p:ext uri="{BB962C8B-B14F-4D97-AF65-F5344CB8AC3E}">
        <p14:creationId xmlns:p14="http://schemas.microsoft.com/office/powerpoint/2010/main" val="2724175179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44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Box Model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86" r="45280" b="7606"/>
          <a:stretch/>
        </p:blipFill>
        <p:spPr bwMode="auto">
          <a:xfrm>
            <a:off x="1897348" y="1992803"/>
            <a:ext cx="5349303" cy="4463340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263900" y="2882900"/>
            <a:ext cx="2641600" cy="1651000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52700" y="4978399"/>
            <a:ext cx="2565400" cy="139699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51200" y="2882900"/>
            <a:ext cx="2641600" cy="177800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641600" y="5118098"/>
            <a:ext cx="2641600" cy="88900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41600" y="5226046"/>
            <a:ext cx="3378200" cy="971554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771140" y="5318752"/>
            <a:ext cx="3225800" cy="281948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03600" y="3200384"/>
            <a:ext cx="431800" cy="434356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771140" y="5600700"/>
            <a:ext cx="3225800" cy="403860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794000" y="5711823"/>
            <a:ext cx="3225800" cy="90807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786380" y="5803263"/>
            <a:ext cx="3225800" cy="90807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850640" y="3220083"/>
            <a:ext cx="1811020" cy="182239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840480" y="3409942"/>
            <a:ext cx="1821180" cy="217178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53833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Centering a </a:t>
            </a:r>
            <a:r>
              <a:rPr lang="en-US" sz="3600" dirty="0" err="1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Div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1880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or </a:t>
            </a:r>
            <a:r>
              <a:rPr lang="en-US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Element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Centering text is easy, use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text-align: center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if you want to center a &lt;div&gt; that has a certain width?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7100" y="3695700"/>
            <a:ext cx="6883400" cy="268878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24200" y="3938316"/>
            <a:ext cx="2387600" cy="210688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25526" y="4018294"/>
            <a:ext cx="22100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Center me! I want this box to be in the center! :)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19013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Centering a </a:t>
            </a:r>
            <a:r>
              <a:rPr lang="en-US" sz="3600" dirty="0" err="1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Div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1880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or </a:t>
            </a:r>
            <a:r>
              <a:rPr lang="en-US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Element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default, if you give your &lt;div&gt; a width (say 200px), it will automatically be on the left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7100" y="3695700"/>
            <a:ext cx="6883400" cy="268878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0" y="3938316"/>
            <a:ext cx="2387600" cy="210688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20526" y="4018294"/>
            <a:ext cx="22100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Center me! I want this box to be in the center! :)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069918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Centering a </a:t>
            </a:r>
            <a:r>
              <a:rPr lang="en-US" sz="3600" dirty="0" err="1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Div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1880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or </a:t>
            </a:r>
            <a:r>
              <a:rPr lang="en-US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Element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center a &lt;div&gt;, add 2 CSS properties to the element: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margin-left: auto; margin-right: auto;</a:t>
            </a:r>
            <a:endParaRPr lang="en-US" sz="2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7100" y="3695700"/>
            <a:ext cx="6883400" cy="268878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0" y="3938316"/>
            <a:ext cx="2387600" cy="223388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49326" y="4018294"/>
            <a:ext cx="22100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Margin-left and margin-right auto lets the browser place your element in the center of page, or center of the above element (if it is not &lt;body&gt;)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62076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4237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Centering an Image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1880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about centering an image? (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tags)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Again, by default it is on the left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7100" y="3695700"/>
            <a:ext cx="6883400" cy="268878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27402" y="3938316"/>
            <a:ext cx="2387600" cy="210688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60499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4237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Centering an Image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1880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center an image, like text, add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margin-left/right to auto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specifically add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display: block</a:t>
            </a:r>
            <a:endParaRPr lang="en-US" sz="20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7100" y="3695700"/>
            <a:ext cx="6883400" cy="268878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55539" y="3938316"/>
            <a:ext cx="2387600" cy="210688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4014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4237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Centering an Image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1880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 that &lt;div&gt; elements by default are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display: block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tags by default are not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display: block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so we must type in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display: block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manually, to tell the browser that the image takes up the entire row</a:t>
            </a:r>
          </a:p>
        </p:txBody>
      </p:sp>
      <p:sp>
        <p:nvSpPr>
          <p:cNvPr id="5" name="Rectangle 4"/>
          <p:cNvSpPr/>
          <p:nvPr/>
        </p:nvSpPr>
        <p:spPr>
          <a:xfrm>
            <a:off x="927100" y="4216400"/>
            <a:ext cx="6883400" cy="228238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55539" y="4495800"/>
            <a:ext cx="2387600" cy="1663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0973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Properties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9751"/>
            <a:ext cx="8365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text-align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Values: left, center, right, justify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326" y="3056071"/>
            <a:ext cx="8365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text-decoration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Values: underline,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overline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line-through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9331" y="3687757"/>
            <a:ext cx="8365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font-size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in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(ex: 16px or 24px)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ways to define font too (but we won’t go over them)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9331" y="4589120"/>
            <a:ext cx="83653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font-weight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Values: normal, bold, bolder, or lighter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use values from 100, 200, …, to 900 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400 = normal, 700 = bold</a:t>
            </a:r>
          </a:p>
        </p:txBody>
      </p:sp>
    </p:spTree>
    <p:extLst>
      <p:ext uri="{BB962C8B-B14F-4D97-AF65-F5344CB8AC3E}">
        <p14:creationId xmlns:p14="http://schemas.microsoft.com/office/powerpoint/2010/main" val="87305102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3477" y="3041212"/>
            <a:ext cx="848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Color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</p:spTree>
    <p:extLst>
      <p:ext uri="{BB962C8B-B14F-4D97-AF65-F5344CB8AC3E}">
        <p14:creationId xmlns:p14="http://schemas.microsoft.com/office/powerpoint/2010/main" val="421244936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2364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Color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 is important for font colors, background colors, borders, etc.!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the web can be represented in 3 ways: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default color value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 Value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RGB Value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do these mean?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5326" y="4252510"/>
            <a:ext cx="83653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 Color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pre-defined CSS colors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red, blue, black, white, maroon, etc.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limited may not be what you want!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040644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2364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Color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 Color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(Hexadecimal)</a:t>
            </a:r>
            <a:endParaRPr lang="en-US" sz="20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Millions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ways to define a color!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Syntax: Pound sign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followed by 6 digits/characters from 0 to 9 and A to F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#FF0000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(red),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#339CCD (light blue), #888888 (gray)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endParaRPr lang="en-US" sz="2000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770" name="Picture 2" descr="https://lh6.googleusercontent.com/vghwNoWtXsg06tdmKDhqY9N3gMuzUJ5Yzrs_PrsW6irx-lgZUwqeZc9LnBfB57wNYvVWCD_sMBZrTRwS38yhJLpoj2lWxeyZELrIJTqWDVf88E4UlR_iBGHV2x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528" y="4333198"/>
            <a:ext cx="2147772" cy="214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44226" y="4966884"/>
            <a:ext cx="55501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0-9 &amp; A-F = 16 possible values</a:t>
            </a:r>
          </a:p>
          <a:p>
            <a:pPr algn="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16*16*16*16*16*16 =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Million Ways</a:t>
            </a:r>
          </a:p>
          <a:p>
            <a:pPr algn="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Define 1 Color!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410033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595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Color - Hex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5816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 values are 6 digits, or 3 bytes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byte is 2 digits and represents a “color”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914" name="Picture 2" descr="https://lh6.googleusercontent.com/LY1s5iZSoBQImiX9VhOF5nLT6sXcjqCeYTifD7L0dPa28pp7VVPAfVCqsepNj3AHUUgqHZSZkEnw0VHAIIFbjnICKEN5FRbuyUfgEojiYISKvc7AoFTph5TROl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854" y="1236994"/>
            <a:ext cx="2916346" cy="11811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55326" y="3036956"/>
            <a:ext cx="82298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corresponds to the 1</a:t>
            </a:r>
            <a:r>
              <a:rPr lang="en-US" sz="2000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byte,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the 2</a:t>
            </a:r>
            <a:r>
              <a:rPr lang="en-US" sz="2000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the 3</a:t>
            </a:r>
            <a:r>
              <a:rPr lang="en-US" sz="2000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“0” indicates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color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Increasing the value to 1, 2, etc. increases the color. An “F” indicates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color (lightest)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#0000FF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Equivalent to “no reds”, “no greens”, “full blues” = Pure Blue 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3478" y="4668172"/>
            <a:ext cx="8229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“Purple”?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3478" y="4975580"/>
            <a:ext cx="8229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#FF00FF! It is a mix of pure red and pure blue. Other shades may include #AA00AA or #330033.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70167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595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Color - Hex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1880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Screens and monitors are black by default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you have #000000 (no color), this means you get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black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you have #FFFFFF (all colors), you get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white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Thus, some red on a black surface = dark red: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#330000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1578" y="3652633"/>
            <a:ext cx="82298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 fun tip! If a color’s byte has 2 repeating digits (88, FF, 00), and all 3 bytes have repeating digits, you can do a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shorthand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using the single digit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#FF0000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#F00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#CC88DD  #C8D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#000000  #000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89370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595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Color - Hex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pic>
        <p:nvPicPr>
          <p:cNvPr id="39938" name="Picture 2" descr="https://lh5.googleusercontent.com/DuzxqsON3OoyIpsptHZtW4eSuP_kBRZghlk1Rf9HHxXQlNnm3TO4kPMEZAqhLx5xDeYDXYoJ-7Cjmiz1rZ7FjzyZWV0xjrIS7EO0Mwah0c5OlV-vKplk038eZ0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908" y="2031999"/>
            <a:ext cx="4398184" cy="441859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050308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77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Color - RGB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1880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RGB colors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Syntax: 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(255, 0, 0)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(…)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takes in 3 values: red, green, blue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 to Hex. 0 in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00 in hex, 255 in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FF in hex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Examples: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(255, 0, 0) vs. #FF0000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(51, 156, 205) vs #339CCD</a:t>
            </a:r>
          </a:p>
          <a:p>
            <a:pPr marL="1257300" lvl="2" indent="-342900">
              <a:buFont typeface="Arial"/>
              <a:buChar char="•"/>
            </a:pPr>
            <a:endParaRPr lang="en-US" sz="2000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endParaRPr lang="en-US" sz="2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1578" y="4626907"/>
            <a:ext cx="82298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to use? RGB or Hex?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 is great, supported by all browsers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 is used excessively in Photoshop, Illustrator, etc.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to memorize over digits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38839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3477" y="3041212"/>
            <a:ext cx="848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Hands-on Activity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</p:spTree>
    <p:extLst>
      <p:ext uri="{BB962C8B-B14F-4D97-AF65-F5344CB8AC3E}">
        <p14:creationId xmlns:p14="http://schemas.microsoft.com/office/powerpoint/2010/main" val="2829402820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Properties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371" y="2966098"/>
            <a:ext cx="6987258" cy="2910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55326" y="2418094"/>
            <a:ext cx="836533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Sample: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466766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3477" y="3041212"/>
            <a:ext cx="848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pseudo-classes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</p:spTree>
    <p:extLst>
      <p:ext uri="{BB962C8B-B14F-4D97-AF65-F5344CB8AC3E}">
        <p14:creationId xmlns:p14="http://schemas.microsoft.com/office/powerpoint/2010/main" val="63038265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4467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pseudo-classes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Adds effects to your selectors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selector:pseudo-class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 …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styles … }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Ex: a:visited { … }, #box1:hover { … }</a:t>
            </a:r>
            <a:endParaRPr lang="en-US" sz="2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3478" y="3652633"/>
            <a:ext cx="8365338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pseudo-classes: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:visited =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Links you’ve visited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:active =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Links when you click on them (happens in milliseconds)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:hover =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mouse is over element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:focus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When typing in the current &lt;input&gt; tag (we go over &lt;input&gt; tags later on)</a:t>
            </a:r>
            <a:endParaRPr lang="en-US" sz="2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3478" y="5591625"/>
            <a:ext cx="836533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:hover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 Most likely you will use this the most ;)</a:t>
            </a:r>
            <a:endParaRPr lang="en-US" sz="2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615590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4467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pseudo-classes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07263" y="3415195"/>
            <a:ext cx="1504176" cy="138540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609261" y="4800600"/>
            <a:ext cx="485861" cy="556812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5326" y="2418094"/>
            <a:ext cx="836533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:hover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53584" y="3415195"/>
            <a:ext cx="1504176" cy="138540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6986199" y="4394200"/>
            <a:ext cx="485861" cy="556812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916927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4467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pseudo-classes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5326" y="2418094"/>
            <a:ext cx="836533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:active (happens briefly)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1487" y="3204418"/>
            <a:ext cx="2857774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this Link</a:t>
            </a:r>
            <a:endParaRPr lang="en-US" sz="2000" b="1" u="sng" dirty="0">
              <a:solidFill>
                <a:schemeClr val="tx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936161" y="3404473"/>
            <a:ext cx="485861" cy="556812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05439" y="3228944"/>
            <a:ext cx="2857774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this Link</a:t>
            </a:r>
            <a:endParaRPr lang="en-US" sz="2000" b="1" u="sng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7490113" y="3428999"/>
            <a:ext cx="485861" cy="556812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3478" y="4765606"/>
            <a:ext cx="836533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:visited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54552" y="5437630"/>
            <a:ext cx="2857774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this Link</a:t>
            </a:r>
            <a:endParaRPr lang="en-US" sz="2000" b="1" u="sng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5473021" y="5861031"/>
            <a:ext cx="485861" cy="556812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95014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26772</TotalTime>
  <Words>2044</Words>
  <Application>Microsoft Macintosh PowerPoint</Application>
  <PresentationFormat>On-screen Show (4:3)</PresentationFormat>
  <Paragraphs>267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Park</dc:creator>
  <cp:lastModifiedBy>Shawn Park</cp:lastModifiedBy>
  <cp:revision>542</cp:revision>
  <dcterms:created xsi:type="dcterms:W3CDTF">2013-07-04T17:32:20Z</dcterms:created>
  <dcterms:modified xsi:type="dcterms:W3CDTF">2014-04-08T22:56:55Z</dcterms:modified>
</cp:coreProperties>
</file>