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H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650239" y="4360884"/>
            <a:ext cx="11704322" cy="906511"/>
          </a:xfrm>
          <a:prstGeom prst="rect">
            <a:avLst/>
          </a:prstGeom>
        </p:spPr>
        <p:txBody>
          <a:bodyPr/>
          <a:lstStyle>
            <a:lvl1pPr algn="ctr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331891" y="8699969"/>
            <a:ext cx="10038084" cy="105363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3400">
                <a:latin typeface="Lato Light"/>
                <a:ea typeface="Lato Light"/>
                <a:cs typeface="Lato Light"/>
                <a:sym typeface="Lato Light"/>
              </a:defRPr>
            </a:lvl1pPr>
            <a:lvl2pPr marL="804179" indent="-346979">
              <a:spcBef>
                <a:spcPts val="500"/>
              </a:spcBef>
              <a:buFontTx/>
              <a:defRPr sz="3400">
                <a:latin typeface="Lato Light"/>
                <a:ea typeface="Lato Light"/>
                <a:cs typeface="Lato Light"/>
                <a:sym typeface="Lato Light"/>
              </a:defRPr>
            </a:lvl2pPr>
            <a:lvl3pPr marL="1238250" indent="-323850">
              <a:spcBef>
                <a:spcPts val="500"/>
              </a:spcBef>
              <a:buFontTx/>
              <a:defRPr sz="3400">
                <a:latin typeface="Lato Light"/>
                <a:ea typeface="Lato Light"/>
                <a:cs typeface="Lato Light"/>
                <a:sym typeface="Lato Light"/>
              </a:defRPr>
            </a:lvl3pPr>
            <a:lvl4pPr marL="1760219" indent="-388618">
              <a:spcBef>
                <a:spcPts val="500"/>
              </a:spcBef>
              <a:buFontTx/>
              <a:defRPr sz="3400">
                <a:latin typeface="Lato Light"/>
                <a:ea typeface="Lato Light"/>
                <a:cs typeface="Lato Light"/>
                <a:sym typeface="Lato Light"/>
              </a:defRPr>
            </a:lvl4pPr>
            <a:lvl5pPr marL="2217420" indent="-388620">
              <a:spcBef>
                <a:spcPts val="500"/>
              </a:spcBef>
              <a:buFontTx/>
              <a:defRPr sz="3400">
                <a:latin typeface="Lato Light"/>
                <a:ea typeface="Lato Light"/>
                <a:cs typeface="Lato Light"/>
                <a:sym typeface="Lato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One</a:t>
            </a:r>
            <a:endParaRPr sz="3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Two</a:t>
            </a:r>
            <a:endParaRPr sz="3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Three</a:t>
            </a:r>
            <a:endParaRPr sz="3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Four</a:t>
            </a:r>
            <a:endParaRPr sz="3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 defTabSz="584200">
              <a:defRPr sz="6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42900" indent="-342900" defTabSz="584200">
              <a:spcBef>
                <a:spcPts val="3200"/>
              </a:spcBef>
              <a:buSzPct val="75000"/>
              <a:buFontTx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FontTx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FontTx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50239" y="2725138"/>
            <a:ext cx="11751738" cy="702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spd="med" advClick="1"/>
  <p:txStyles>
    <p:titleStyle>
      <a:lvl1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1pPr>
      <a:lvl2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2pPr>
      <a:lvl3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3pPr>
      <a:lvl4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4pPr>
      <a:lvl5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5pPr>
      <a:lvl6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6pPr>
      <a:lvl7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7pPr>
      <a:lvl8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8pPr>
      <a:lvl9pPr defTabSz="457200">
        <a:defRPr sz="5000">
          <a:solidFill>
            <a:srgbClr val="FFFFFF"/>
          </a:solidFill>
          <a:latin typeface="Lato Light"/>
          <a:ea typeface="Lato Light"/>
          <a:cs typeface="Lato Light"/>
          <a:sym typeface="Lato Light"/>
        </a:defRPr>
      </a:lvl9pPr>
    </p:titleStyle>
    <p:bodyStyle>
      <a:lvl1pPr marL="480059" indent="-48005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1pPr>
      <a:lvl2pPr marL="857250" indent="-400050" defTabSz="457200">
        <a:spcBef>
          <a:spcPts val="400"/>
        </a:spcBef>
        <a:buSzPct val="100000"/>
        <a:buFont typeface="Arial"/>
        <a:buChar char="–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2pPr>
      <a:lvl3pPr marL="1234439" indent="-32003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3pPr>
      <a:lvl4pPr marL="1691639" indent="-320039" defTabSz="457200">
        <a:spcBef>
          <a:spcPts val="400"/>
        </a:spcBef>
        <a:buSzPct val="100000"/>
        <a:buFont typeface="Arial"/>
        <a:buChar char="–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4pPr>
      <a:lvl5pPr marL="2148839" indent="-320039" defTabSz="457200">
        <a:spcBef>
          <a:spcPts val="400"/>
        </a:spcBef>
        <a:buSzPct val="100000"/>
        <a:buFont typeface="Arial"/>
        <a:buChar char="»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5pPr>
      <a:lvl6pPr marL="2606039" indent="-32003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6pPr>
      <a:lvl7pPr marL="3063239" indent="-320039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7pPr>
      <a:lvl8pPr marL="3520440" indent="-320040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8pPr>
      <a:lvl9pPr marL="3977640" indent="-320040" defTabSz="457200">
        <a:spcBef>
          <a:spcPts val="400"/>
        </a:spcBef>
        <a:buSzPct val="100000"/>
        <a:buFont typeface="Arial"/>
        <a:buChar char="•"/>
        <a:defRPr sz="2800">
          <a:solidFill>
            <a:srgbClr val="FFFFFF"/>
          </a:solidFill>
          <a:latin typeface="Lato Regular"/>
          <a:ea typeface="Lato Regular"/>
          <a:cs typeface="Lato Regular"/>
          <a:sym typeface="Lato Regular"/>
        </a:defRPr>
      </a:lvl9pPr>
    </p:bodyStyle>
    <p:otherStyle>
      <a:lvl1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1pPr>
      <a:lvl2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2pPr>
      <a:lvl3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3pPr>
      <a:lvl4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4pPr>
      <a:lvl5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5pPr>
      <a:lvl6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6pPr>
      <a:lvl7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7pPr>
      <a:lvl8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8pPr>
      <a:lvl9pPr algn="r" defTabSz="457200">
        <a:defRPr sz="1600">
          <a:solidFill>
            <a:schemeClr val="tx1"/>
          </a:solidFill>
          <a:latin typeface="+mn-lt"/>
          <a:ea typeface="+mn-ea"/>
          <a:cs typeface="+mn-cs"/>
          <a:sym typeface="Avenir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g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g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88888" y="4108682"/>
            <a:ext cx="9402319" cy="892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457200">
              <a:defRPr b="1" sz="50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000">
                <a:solidFill>
                  <a:srgbClr val="FFFFFF"/>
                </a:solidFill>
              </a:rPr>
              <a:t>CSS BOX MODEL &amp; SELECTORS</a:t>
            </a:r>
          </a:p>
        </p:txBody>
      </p:sp>
      <p:sp>
        <p:nvSpPr>
          <p:cNvPr id="41" name="Shape 41"/>
          <p:cNvSpPr/>
          <p:nvPr/>
        </p:nvSpPr>
        <p:spPr>
          <a:xfrm>
            <a:off x="488591" y="5117500"/>
            <a:ext cx="5157319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457200">
              <a:defRPr b="1" sz="2400">
                <a:solidFill>
                  <a:srgbClr val="FFFFFF">
                    <a:alpha val="60000"/>
                  </a:srgbClr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>
                    <a:alpha val="60000"/>
                  </a:srgbClr>
                </a:solidFill>
              </a:rPr>
              <a:t>Adam Sebti, Programming section TA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Different types of CSS selectors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650239" y="2725138"/>
            <a:ext cx="12074387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Pseudo-classes react to various page events.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For example, hovering over a certain element: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8EFA00"/>
                </a:solidFill>
              </a:rPr>
              <a:t>#test:hover</a:t>
            </a:r>
            <a:r>
              <a:rPr sz="3400">
                <a:solidFill>
                  <a:srgbClr val="FFFFFF"/>
                </a:solidFill>
              </a:rPr>
              <a:t> 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Styles elements with id=“test” when user hovers over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 </a:t>
            </a:r>
            <a:r>
              <a:rPr sz="3400">
                <a:solidFill>
                  <a:srgbClr val="8EFA00"/>
                </a:solidFill>
              </a:rPr>
              <a:t>#popup:hover</a:t>
            </a:r>
            <a:r>
              <a:rPr sz="3400">
                <a:solidFill>
                  <a:srgbClr val="FF7E79"/>
                </a:solidFill>
              </a:rPr>
              <a:t>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Styles elements with id=“popup” when user hovers over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Different types of CSS selectors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650239" y="2725138"/>
            <a:ext cx="12137109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Finally, nth-child, which is a little tricker.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element1:nth-child(n)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every element1 that is the nth child of its parent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p:nth-child(3)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every &lt;p&gt; that is the 3rd one of its parent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Different types of CSS selectors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650239" y="2725138"/>
            <a:ext cx="12137109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Finally, nth-child, which is a little tricker.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element1:nth-child(n)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every element1 that is the nth child of its parent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p:nth-child(3)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every &lt;p&gt; that is the 3rd one of its parent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Different types of CSS selectors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650239" y="2725138"/>
            <a:ext cx="12137109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p:nth-child(3)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every &lt;p&gt; that is the 3rd one of its parent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1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 &lt;</a:t>
            </a:r>
            <a:r>
              <a:rPr sz="3400">
                <a:solidFill>
                  <a:srgbClr val="FF7E79"/>
                </a:solidFill>
              </a:rPr>
              <a:t>div</a:t>
            </a:r>
            <a:r>
              <a:rPr sz="3400">
                <a:solidFill>
                  <a:srgbClr val="FFFFFF"/>
                </a:solidFill>
              </a:rPr>
              <a:t> </a:t>
            </a:r>
            <a:r>
              <a:rPr sz="3400">
                <a:solidFill>
                  <a:srgbClr val="8EFA00"/>
                </a:solidFill>
              </a:rPr>
              <a:t>class</a:t>
            </a:r>
            <a:r>
              <a:rPr sz="3400">
                <a:solidFill>
                  <a:srgbClr val="FFFFFF"/>
                </a:solidFill>
              </a:rPr>
              <a:t>=</a:t>
            </a:r>
            <a:r>
              <a:rPr sz="3400">
                <a:solidFill>
                  <a:srgbClr val="FFFC79"/>
                </a:solidFill>
              </a:rPr>
              <a:t>“parent”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&lt;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&gt;&lt;/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&lt;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&gt;&lt;/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&lt;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&gt;&lt;/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&lt;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&gt;&lt;/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&lt;/</a:t>
            </a:r>
            <a:r>
              <a:rPr sz="3400">
                <a:solidFill>
                  <a:srgbClr val="FF7E79"/>
                </a:solidFill>
              </a:rPr>
              <a:t>div</a:t>
            </a:r>
            <a:r>
              <a:rPr sz="3400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Different types of CSS selectors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650239" y="2725138"/>
            <a:ext cx="12137109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p:nth-child(3)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every &lt;p&gt; that is the 3rd one of its parent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1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 &lt;</a:t>
            </a:r>
            <a:r>
              <a:rPr sz="3400">
                <a:solidFill>
                  <a:srgbClr val="FF7E79"/>
                </a:solidFill>
              </a:rPr>
              <a:t>div</a:t>
            </a:r>
            <a:r>
              <a:rPr sz="3400">
                <a:solidFill>
                  <a:srgbClr val="FFFFFF"/>
                </a:solidFill>
              </a:rPr>
              <a:t> </a:t>
            </a:r>
            <a:r>
              <a:rPr sz="3400">
                <a:solidFill>
                  <a:srgbClr val="8EFA00"/>
                </a:solidFill>
              </a:rPr>
              <a:t>class</a:t>
            </a:r>
            <a:r>
              <a:rPr sz="3400">
                <a:solidFill>
                  <a:srgbClr val="FFFFFF"/>
                </a:solidFill>
              </a:rPr>
              <a:t>=</a:t>
            </a:r>
            <a:r>
              <a:rPr sz="3400">
                <a:solidFill>
                  <a:srgbClr val="FFFC79"/>
                </a:solidFill>
              </a:rPr>
              <a:t>“parent”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&lt;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&gt;&lt;/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&lt;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&gt;&lt;/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&lt;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&gt;&lt;/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&lt;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&gt;&lt;/</a:t>
            </a:r>
            <a:r>
              <a:rPr sz="3400">
                <a:solidFill>
                  <a:srgbClr val="FF7E79"/>
                </a:solidFill>
              </a:rPr>
              <a:t>p</a:t>
            </a:r>
            <a:r>
              <a:rPr sz="3400">
                <a:solidFill>
                  <a:srgbClr val="FFFFFF"/>
                </a:solidFill>
              </a:rPr>
              <a:t>&gt;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&lt;/</a:t>
            </a:r>
            <a:r>
              <a:rPr sz="3400">
                <a:solidFill>
                  <a:srgbClr val="FF7E79"/>
                </a:solidFill>
              </a:rPr>
              <a:t>div</a:t>
            </a:r>
            <a:r>
              <a:rPr sz="340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80" name="Shape 80"/>
          <p:cNvSpPr/>
          <p:nvPr/>
        </p:nvSpPr>
        <p:spPr>
          <a:xfrm flipH="1">
            <a:off x="3092127" y="6950162"/>
            <a:ext cx="1606541" cy="3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fast" advClick="1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650239" y="4360883"/>
            <a:ext cx="11704322" cy="906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Goal: See all websites in terms of boxes.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3.png"/>
          <p:cNvPicPr/>
          <p:nvPr/>
        </p:nvPicPr>
        <p:blipFill>
          <a:blip r:embed="rId2">
            <a:extLst/>
          </a:blip>
          <a:srcRect l="0" t="483" r="0" b="483"/>
          <a:stretch>
            <a:fillRect/>
          </a:stretch>
        </p:blipFill>
        <p:spPr>
          <a:xfrm>
            <a:off x="-1" y="2005"/>
            <a:ext cx="13004801" cy="971346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-1" y="8263466"/>
            <a:ext cx="13004801" cy="1490135"/>
          </a:xfrm>
          <a:prstGeom prst="rect">
            <a:avLst/>
          </a:prstGeom>
          <a:solidFill>
            <a:srgbClr val="535353">
              <a:alpha val="50000"/>
            </a:srgbClr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331892" y="8699969"/>
            <a:ext cx="10038082" cy="61713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585214">
              <a:spcBef>
                <a:spcPts val="400"/>
              </a:spcBef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How would I “stack” those profiles?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173708" y="974951"/>
            <a:ext cx="1618753" cy="161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2667986" y="2979878"/>
            <a:ext cx="2630279" cy="4750824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6045601" y="974951"/>
            <a:ext cx="1618753" cy="161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539880" y="2961816"/>
            <a:ext cx="2630278" cy="475082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8917495" y="974951"/>
            <a:ext cx="1618753" cy="161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8411773" y="2961816"/>
            <a:ext cx="2630279" cy="475082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</p:spTree>
  </p:cSld>
  <p:clrMapOvr>
    <a:masterClrMapping/>
  </p:clrMapOvr>
  <p:transition spd="fast" advClick="1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173708" y="974951"/>
            <a:ext cx="1618753" cy="161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2667986" y="2979878"/>
            <a:ext cx="2630279" cy="4750824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</p:spTree>
  </p:cSld>
  <p:clrMapOvr>
    <a:masterClrMapping/>
  </p:clrMapOvr>
  <p:transition spd="fast" advClick="1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3173708" y="974951"/>
            <a:ext cx="1618753" cy="161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2667986" y="2979878"/>
            <a:ext cx="2630279" cy="4750824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3109559" y="910800"/>
            <a:ext cx="1747134" cy="1747135"/>
          </a:xfrm>
          <a:prstGeom prst="rect">
            <a:avLst/>
          </a:prstGeom>
          <a:ln w="25400">
            <a:solidFill>
              <a:srgbClr val="76D6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2063590" y="371245"/>
            <a:ext cx="3839071" cy="7939477"/>
          </a:xfrm>
          <a:prstGeom prst="rect">
            <a:avLst/>
          </a:prstGeom>
          <a:ln w="25400">
            <a:solidFill>
              <a:srgbClr val="76D6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476657" y="2765548"/>
            <a:ext cx="3012936" cy="5179485"/>
          </a:xfrm>
          <a:prstGeom prst="rect">
            <a:avLst/>
          </a:prstGeom>
          <a:ln w="25400">
            <a:solidFill>
              <a:srgbClr val="76D6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</p:spTree>
  </p:cSld>
  <p:clrMapOvr>
    <a:masterClrMapping/>
  </p:clrMapOvr>
  <p:transition spd="fast" advClick="1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This section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650240" y="2725138"/>
            <a:ext cx="11751737" cy="56910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784280" indent="-784280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CSS Selectors</a:t>
            </a:r>
            <a:endParaRPr sz="4400"/>
          </a:p>
          <a:p>
            <a:pPr lvl="0" marL="784280" indent="-784280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CSS Box Model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650239" y="4360883"/>
            <a:ext cx="11704322" cy="9065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Which should be id’s and which should be classes?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3173708" y="974951"/>
            <a:ext cx="1618753" cy="161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2667986" y="2979878"/>
            <a:ext cx="2630279" cy="4750824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3109559" y="910800"/>
            <a:ext cx="1747134" cy="1747135"/>
          </a:xfrm>
          <a:prstGeom prst="rect">
            <a:avLst/>
          </a:prstGeom>
          <a:ln w="25400">
            <a:solidFill>
              <a:srgbClr val="76D6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2063590" y="371245"/>
            <a:ext cx="3839071" cy="7939477"/>
          </a:xfrm>
          <a:prstGeom prst="rect">
            <a:avLst/>
          </a:prstGeom>
          <a:ln w="25400">
            <a:solidFill>
              <a:srgbClr val="76D6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2476657" y="2765548"/>
            <a:ext cx="3012936" cy="5179485"/>
          </a:xfrm>
          <a:prstGeom prst="rect">
            <a:avLst/>
          </a:prstGeom>
          <a:ln w="25400">
            <a:solidFill>
              <a:srgbClr val="76D6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11" name="Shape 111"/>
          <p:cNvSpPr/>
          <p:nvPr/>
        </p:nvSpPr>
        <p:spPr>
          <a:xfrm flipH="1" flipV="1">
            <a:off x="6085327" y="809006"/>
            <a:ext cx="1112945" cy="3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7362877" y="464019"/>
            <a:ext cx="522697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&lt;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sz="34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class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34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“profile”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&gt;&lt;/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</a:t>
            </a:r>
          </a:p>
        </p:txBody>
      </p:sp>
      <p:sp>
        <p:nvSpPr>
          <p:cNvPr id="113" name="Shape 113"/>
          <p:cNvSpPr/>
          <p:nvPr/>
        </p:nvSpPr>
        <p:spPr>
          <a:xfrm flipH="1" flipV="1">
            <a:off x="4973786" y="1802429"/>
            <a:ext cx="2225889" cy="2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7364278" y="1457442"/>
            <a:ext cx="50930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&lt;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sz="34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id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34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“andy-img”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&gt;&lt;/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</a:t>
            </a:r>
          </a:p>
        </p:txBody>
      </p:sp>
      <p:sp>
        <p:nvSpPr>
          <p:cNvPr id="115" name="Shape 115"/>
          <p:cNvSpPr/>
          <p:nvPr/>
        </p:nvSpPr>
        <p:spPr>
          <a:xfrm flipH="1">
            <a:off x="5672260" y="5373349"/>
            <a:ext cx="1491291" cy="3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7328153" y="5028364"/>
            <a:ext cx="49907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&lt;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sz="34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id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34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“andy-bio”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&gt;&lt;/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3173708" y="974951"/>
            <a:ext cx="1618753" cy="161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2667986" y="2979878"/>
            <a:ext cx="2630279" cy="4750824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3109559" y="910800"/>
            <a:ext cx="1747134" cy="1747135"/>
          </a:xfrm>
          <a:prstGeom prst="rect">
            <a:avLst/>
          </a:prstGeom>
          <a:ln w="25400">
            <a:solidFill>
              <a:srgbClr val="76D6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2063590" y="371245"/>
            <a:ext cx="3839071" cy="7939477"/>
          </a:xfrm>
          <a:prstGeom prst="rect">
            <a:avLst/>
          </a:prstGeom>
          <a:ln w="25400">
            <a:solidFill>
              <a:srgbClr val="76D6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2476657" y="2765548"/>
            <a:ext cx="3012936" cy="5179485"/>
          </a:xfrm>
          <a:prstGeom prst="rect">
            <a:avLst/>
          </a:prstGeom>
          <a:ln w="25400">
            <a:solidFill>
              <a:srgbClr val="76D6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</a:p>
        </p:txBody>
      </p:sp>
      <p:sp>
        <p:nvSpPr>
          <p:cNvPr id="123" name="Shape 123"/>
          <p:cNvSpPr/>
          <p:nvPr/>
        </p:nvSpPr>
        <p:spPr>
          <a:xfrm flipH="1" flipV="1">
            <a:off x="6085327" y="809006"/>
            <a:ext cx="1112945" cy="3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7362877" y="464019"/>
            <a:ext cx="509693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&lt;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sz="34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class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34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“profile”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&gt;&lt;/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</a:t>
            </a:r>
          </a:p>
        </p:txBody>
      </p:sp>
      <p:sp>
        <p:nvSpPr>
          <p:cNvPr id="125" name="Shape 125"/>
          <p:cNvSpPr/>
          <p:nvPr/>
        </p:nvSpPr>
        <p:spPr>
          <a:xfrm flipH="1" flipV="1">
            <a:off x="4973786" y="1802429"/>
            <a:ext cx="2225889" cy="2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7364278" y="1457442"/>
            <a:ext cx="433674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&lt;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sz="34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id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34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“andy-img” </a:t>
            </a:r>
            <a:endParaRPr sz="3400">
              <a:solidFill>
                <a:srgbClr val="FFFC79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class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34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“circular”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&gt;&lt;/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</a:t>
            </a:r>
          </a:p>
        </p:txBody>
      </p:sp>
      <p:sp>
        <p:nvSpPr>
          <p:cNvPr id="127" name="Shape 127"/>
          <p:cNvSpPr/>
          <p:nvPr/>
        </p:nvSpPr>
        <p:spPr>
          <a:xfrm flipH="1">
            <a:off x="5672260" y="5373349"/>
            <a:ext cx="1491291" cy="3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7328153" y="5028364"/>
            <a:ext cx="359923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&lt;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sz="34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id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34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“andy-bio”</a:t>
            </a:r>
            <a:endParaRPr sz="3400">
              <a:solidFill>
                <a:srgbClr val="FFFC79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r>
              <a:rPr sz="34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class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34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“bio”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&gt;&lt;/</a:t>
            </a:r>
            <a:r>
              <a:rPr sz="34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ID’s &amp; Classes: Profile Page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650240" y="2725138"/>
            <a:ext cx="6200497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Use an id:</a:t>
            </a:r>
            <a:endParaRPr sz="6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Unique elements in classes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The color of the profile</a:t>
            </a:r>
          </a:p>
        </p:txBody>
      </p:sp>
      <p:sp>
        <p:nvSpPr>
          <p:cNvPr id="132" name="Shape 132"/>
          <p:cNvSpPr/>
          <p:nvPr/>
        </p:nvSpPr>
        <p:spPr>
          <a:xfrm>
            <a:off x="6845582" y="2725138"/>
            <a:ext cx="6200497" cy="448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6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Use a class:</a:t>
            </a:r>
            <a:endParaRPr sz="64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marL="852236" indent="-852236" algn="l" defTabSz="457200">
              <a:spcBef>
                <a:spcPts val="400"/>
              </a:spcBef>
              <a:buClr>
                <a:srgbClr val="FFFFFF"/>
              </a:buClr>
              <a:buSzPct val="100000"/>
              <a:buFont typeface="Lato Regular"/>
              <a:buChar char="•"/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Reuse the code!</a:t>
            </a:r>
            <a:endParaRPr sz="34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marL="852236" indent="-852236" algn="l" defTabSz="457200">
              <a:spcBef>
                <a:spcPts val="400"/>
              </a:spcBef>
              <a:buClr>
                <a:srgbClr val="FFFFFF"/>
              </a:buClr>
              <a:buSzPct val="100000"/>
              <a:buFont typeface="Lato Regular"/>
              <a:buChar char="•"/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Essentially everything else:</a:t>
            </a:r>
            <a:endParaRPr sz="34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1" marL="1233236" indent="-852236" algn="l" defTabSz="457200">
              <a:spcBef>
                <a:spcPts val="400"/>
              </a:spcBef>
              <a:buClr>
                <a:srgbClr val="FFFFFF"/>
              </a:buClr>
              <a:buSzPct val="100000"/>
              <a:buFont typeface="Lato Regular"/>
              <a:buChar char="•"/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Circularity of images</a:t>
            </a:r>
            <a:endParaRPr sz="34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1" marL="1233236" indent="-852236" algn="l" defTabSz="457200">
              <a:spcBef>
                <a:spcPts val="400"/>
              </a:spcBef>
              <a:buClr>
                <a:srgbClr val="FFFFFF"/>
              </a:buClr>
              <a:buSzPct val="100000"/>
              <a:buFont typeface="Lato Regular"/>
              <a:buChar char="•"/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Formatting of the bios</a:t>
            </a:r>
            <a:endParaRPr sz="34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1" marL="1233236" indent="-852236" algn="l" defTabSz="457200">
              <a:spcBef>
                <a:spcPts val="400"/>
              </a:spcBef>
              <a:buClr>
                <a:srgbClr val="FFFFFF"/>
              </a:buClr>
              <a:buSzPct val="100000"/>
              <a:buFont typeface="Lato Regular"/>
              <a:buChar char="•"/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The margin between image &amp; bio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650239" y="3999638"/>
            <a:ext cx="11704322" cy="124122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This way of structuring your elements is the CSS Box Model.</a:t>
            </a:r>
          </a:p>
        </p:txBody>
      </p:sp>
      <p:pic>
        <p:nvPicPr>
          <p:cNvPr id="135" name="image1.gif" descr="https://lh4.googleusercontent.com/z8QV4PO8FXiIzDh2Fy00vmZ3Kl_qWA25LJrYVpWIH19X5uzCvMnJcpFSkQk4lnHlji7pR7UFjPiNCXspfVQkFi9LBDHA719uQlMUTyFOtjqDF_YfN0onH_y4zF56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9721" y="5028063"/>
            <a:ext cx="5745358" cy="3389349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</p:spTree>
  </p:cSld>
  <p:clrMapOvr>
    <a:masterClrMapping/>
  </p:clrMapOvr>
  <p:transition spd="fast" advClick="1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4280746" y="2085768"/>
            <a:ext cx="4443308" cy="5992352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4497493" y="2302515"/>
            <a:ext cx="4009814" cy="406820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4497493" y="2889955"/>
            <a:ext cx="843588" cy="4949050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5516360" y="2889955"/>
            <a:ext cx="2105899" cy="4949050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7784817" y="2889955"/>
            <a:ext cx="722490" cy="4949050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5733107" y="3106702"/>
            <a:ext cx="1690467" cy="1535290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5724076" y="4858737"/>
            <a:ext cx="1690467" cy="1535290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5859543" y="3233137"/>
            <a:ext cx="263551" cy="288997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5859543" y="4991631"/>
            <a:ext cx="263551" cy="288998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848864" y="4389120"/>
            <a:ext cx="1430212" cy="144498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5848864" y="6159217"/>
            <a:ext cx="1430212" cy="144499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5863235" y="3639537"/>
            <a:ext cx="1430211" cy="623148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5848864" y="5414151"/>
            <a:ext cx="1430212" cy="623148"/>
          </a:xfrm>
          <a:prstGeom prst="rect">
            <a:avLst/>
          </a:prstGeom>
          <a:solidFill>
            <a:srgbClr val="FFFFFF"/>
          </a:solidFill>
          <a:ln w="25400">
            <a:solidFill>
              <a:srgbClr val="76D6FF"/>
            </a:solidFill>
            <a:miter lim="400000"/>
          </a:ln>
        </p:spPr>
        <p:txBody>
          <a:bodyPr lIns="65023" tIns="65023" rIns="65023" bIns="65023" anchor="ctr"/>
          <a:lstStyle/>
          <a:p>
            <a:pPr lvl="0" defTabSz="4572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Shape 150"/>
          <p:cNvSpPr/>
          <p:nvPr>
            <p:ph type="title"/>
          </p:nvPr>
        </p:nvSpPr>
        <p:spPr>
          <a:xfrm>
            <a:off x="650239" y="1070738"/>
            <a:ext cx="11704322" cy="124122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For example: Facebook’s News Feed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The CSS Box Model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650239" y="2725138"/>
            <a:ext cx="11704322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4 Key Components</a:t>
            </a:r>
            <a:endParaRPr sz="6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Content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Padding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Border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Margin</a:t>
            </a:r>
          </a:p>
        </p:txBody>
      </p:sp>
      <p:pic>
        <p:nvPicPr>
          <p:cNvPr id="154" name="image1.gif" descr="https://lh4.googleusercontent.com/z8QV4PO8FXiIzDh2Fy00vmZ3Kl_qWA25LJrYVpWIH19X5uzCvMnJcpFSkQk4lnHlji7pR7UFjPiNCXspfVQkFi9LBDHA719uQlMUTyFOtjqDF_YfN0onH_y4zF56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9425" y="4021053"/>
            <a:ext cx="8233911" cy="4857416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</p:spTree>
  </p:cSld>
  <p:clrMapOvr>
    <a:masterClrMapping/>
  </p:clrMapOvr>
  <p:transition spd="fast" advClick="1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The CSS Box Model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650239" y="2725138"/>
            <a:ext cx="11704322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4 Key Components</a:t>
            </a:r>
            <a:endParaRPr sz="6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Content - inside the element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Padding - between the content and border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Border - surrounds the content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Margin - space between border and nearby elements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668" y="2005"/>
            <a:ext cx="9713463" cy="9713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2.jpeg"/>
          <p:cNvPicPr/>
          <p:nvPr/>
        </p:nvPicPr>
        <p:blipFill>
          <a:blip r:embed="rId3">
            <a:extLst/>
          </a:blip>
          <a:srcRect l="0" t="0" r="0" b="33382"/>
          <a:stretch>
            <a:fillRect/>
          </a:stretch>
        </p:blipFill>
        <p:spPr>
          <a:xfrm>
            <a:off x="4358074" y="2716137"/>
            <a:ext cx="4288469" cy="4285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668" y="2005"/>
            <a:ext cx="9713463" cy="971346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 flipH="1">
            <a:off x="2589811" y="6191549"/>
            <a:ext cx="810544" cy="2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3385325" y="6191549"/>
            <a:ext cx="1039638" cy="2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2801479" y="5452984"/>
            <a:ext cx="14803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 lvl="0">
              <a:defRPr sz="1800"/>
            </a:pPr>
            <a:r>
              <a:rPr sz="2400"/>
              <a:t>Padding</a:t>
            </a:r>
          </a:p>
        </p:txBody>
      </p:sp>
      <p:sp>
        <p:nvSpPr>
          <p:cNvPr id="166" name="Shape 166"/>
          <p:cNvSpPr/>
          <p:nvPr/>
        </p:nvSpPr>
        <p:spPr>
          <a:xfrm>
            <a:off x="1217858" y="9244064"/>
            <a:ext cx="1039639" cy="3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37958" y="8953264"/>
            <a:ext cx="14803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 lvl="0">
              <a:defRPr sz="1800"/>
            </a:pPr>
            <a:r>
              <a:rPr sz="2400"/>
              <a:t>Border</a:t>
            </a:r>
          </a:p>
        </p:txBody>
      </p:sp>
      <p:sp>
        <p:nvSpPr>
          <p:cNvPr id="168" name="Shape 168"/>
          <p:cNvSpPr/>
          <p:nvPr/>
        </p:nvSpPr>
        <p:spPr>
          <a:xfrm flipH="1">
            <a:off x="43037" y="2741664"/>
            <a:ext cx="810544" cy="3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838552" y="2741664"/>
            <a:ext cx="1039638" cy="3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345016" y="2021162"/>
            <a:ext cx="14803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 lvl="0">
              <a:defRPr sz="1800"/>
            </a:pPr>
            <a:r>
              <a:rPr sz="2400"/>
              <a:t>Margin</a:t>
            </a:r>
          </a:p>
        </p:txBody>
      </p:sp>
      <p:pic>
        <p:nvPicPr>
          <p:cNvPr id="171" name="image2.jpeg"/>
          <p:cNvPicPr/>
          <p:nvPr/>
        </p:nvPicPr>
        <p:blipFill>
          <a:blip r:embed="rId3">
            <a:extLst/>
          </a:blip>
          <a:srcRect l="0" t="0" r="0" b="33382"/>
          <a:stretch>
            <a:fillRect/>
          </a:stretch>
        </p:blipFill>
        <p:spPr>
          <a:xfrm>
            <a:off x="4358074" y="2716137"/>
            <a:ext cx="4288469" cy="42853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 flipH="1" flipV="1">
            <a:off x="4386383" y="2651353"/>
            <a:ext cx="2225889" cy="2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6594206" y="2651353"/>
            <a:ext cx="2024210" cy="2"/>
          </a:xfrm>
          <a:prstGeom prst="line">
            <a:avLst/>
          </a:prstGeom>
          <a:ln w="88900">
            <a:solidFill>
              <a:srgbClr val="76D6FF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5844343" y="2075349"/>
            <a:ext cx="1332937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457200">
              <a:defRPr sz="24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 lvl="0">
              <a:defRPr sz="1800"/>
            </a:pPr>
            <a:r>
              <a:rPr sz="2400"/>
              <a:t>Content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CSS Selectors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650240" y="2725138"/>
            <a:ext cx="6200497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Use an id:</a:t>
            </a:r>
            <a:endParaRPr sz="6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Single ID element per page</a:t>
            </a:r>
          </a:p>
        </p:txBody>
      </p:sp>
      <p:sp>
        <p:nvSpPr>
          <p:cNvPr id="48" name="Shape 48"/>
          <p:cNvSpPr/>
          <p:nvPr/>
        </p:nvSpPr>
        <p:spPr>
          <a:xfrm>
            <a:off x="6845582" y="2725138"/>
            <a:ext cx="6200497" cy="277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6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Use a class:</a:t>
            </a:r>
            <a:endParaRPr sz="64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marL="852236" indent="-852236" algn="l" defTabSz="457200">
              <a:spcBef>
                <a:spcPts val="400"/>
              </a:spcBef>
              <a:buClr>
                <a:srgbClr val="FFFFFF"/>
              </a:buClr>
              <a:buSzPct val="100000"/>
              <a:buFont typeface="Lato Regular"/>
              <a:buChar char="•"/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Multiple classes per page</a:t>
            </a:r>
            <a:endParaRPr sz="34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marL="852236" indent="-852236" algn="l" defTabSz="457200">
              <a:spcBef>
                <a:spcPts val="400"/>
              </a:spcBef>
              <a:buClr>
                <a:srgbClr val="FFFFFF"/>
              </a:buClr>
              <a:buSzPct val="100000"/>
              <a:buFont typeface="Lato Regular"/>
              <a:buChar char="•"/>
              <a:defRPr sz="1800"/>
            </a:pPr>
            <a:r>
              <a:rPr sz="34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Use when things are repeated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The CSS Box Model - Border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650239" y="2725138"/>
            <a:ext cx="11704322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Border</a:t>
            </a:r>
            <a:endParaRPr sz="6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Takes in 3 values: width, style, color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ex.) </a:t>
            </a:r>
            <a:r>
              <a:rPr i="1" sz="3400">
                <a:solidFill>
                  <a:srgbClr val="00FDFF"/>
                </a:solidFill>
              </a:rPr>
              <a:t>border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1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00FDFF"/>
                </a:solidFill>
              </a:rPr>
              <a:t> </a:t>
            </a:r>
            <a:r>
              <a:rPr i="1" sz="3400">
                <a:solidFill>
                  <a:srgbClr val="00FDFF"/>
                </a:solidFill>
              </a:rPr>
              <a:t>dashed blue</a:t>
            </a:r>
            <a:r>
              <a:rPr sz="3400">
                <a:solidFill>
                  <a:srgbClr val="FFFFFF"/>
                </a:solidFill>
              </a:rPr>
              <a:t>;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Note that style and color are </a:t>
            </a:r>
            <a:r>
              <a:rPr i="1" sz="3400">
                <a:solidFill>
                  <a:srgbClr val="FFFFFF"/>
                </a:solidFill>
              </a:rPr>
              <a:t>optional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The CSS Box Model - Padding &amp; Margin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650239" y="2725138"/>
            <a:ext cx="11704322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Padding &amp; Margin</a:t>
            </a:r>
            <a:endParaRPr sz="6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If 1 value:</a:t>
            </a:r>
            <a:endParaRPr sz="3400"/>
          </a:p>
          <a:p>
            <a:pPr lvl="1" marL="1233236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i="1" sz="3400">
                <a:solidFill>
                  <a:srgbClr val="00FDFF"/>
                </a:solidFill>
              </a:rPr>
              <a:t>padding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10</a:t>
            </a:r>
            <a:r>
              <a:rPr sz="3400">
                <a:solidFill>
                  <a:srgbClr val="FF7E79"/>
                </a:solidFill>
              </a:rPr>
              <a:t>px</a:t>
            </a:r>
            <a:r>
              <a:rPr sz="3400">
                <a:solidFill>
                  <a:srgbClr val="FFFFFF"/>
                </a:solidFill>
              </a:rPr>
              <a:t>; then 10 pixels of space all around, from content to border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If 2 values:</a:t>
            </a:r>
            <a:endParaRPr sz="3400"/>
          </a:p>
          <a:p>
            <a:pPr lvl="1" marL="1233236" indent="-852236">
              <a:buClr>
                <a:srgbClr val="FF7E79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 </a:t>
            </a:r>
            <a:r>
              <a:rPr i="1" sz="3400">
                <a:solidFill>
                  <a:srgbClr val="00FDFF"/>
                </a:solidFill>
              </a:rPr>
              <a:t>padding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10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7A81FF"/>
                </a:solidFill>
              </a:rPr>
              <a:t>5</a:t>
            </a:r>
            <a:r>
              <a:rPr sz="3400">
                <a:solidFill>
                  <a:srgbClr val="FF7E79"/>
                </a:solidFill>
              </a:rPr>
              <a:t>px</a:t>
            </a:r>
            <a:r>
              <a:rPr sz="3400">
                <a:solidFill>
                  <a:srgbClr val="FFFFFF"/>
                </a:solidFill>
              </a:rPr>
              <a:t>; then 10 pixels goes above and below, and 5 pixels goes left and right of content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The CSS Box Model - Padding &amp; Margin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650239" y="2725138"/>
            <a:ext cx="11704322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Padding &amp; Margin</a:t>
            </a:r>
            <a:endParaRPr sz="6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If 3 values:</a:t>
            </a:r>
            <a:endParaRPr sz="3400"/>
          </a:p>
          <a:p>
            <a:pPr lvl="1" marL="1233236" indent="-852236">
              <a:buClr>
                <a:srgbClr val="FF7E79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 </a:t>
            </a:r>
            <a:r>
              <a:rPr i="1" sz="3400">
                <a:solidFill>
                  <a:srgbClr val="00FDFF"/>
                </a:solidFill>
              </a:rPr>
              <a:t>padding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10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7A81FF"/>
                </a:solidFill>
              </a:rPr>
              <a:t>5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7A81FF"/>
                </a:solidFill>
              </a:rPr>
              <a:t>15</a:t>
            </a:r>
            <a:r>
              <a:rPr sz="3400">
                <a:solidFill>
                  <a:srgbClr val="FF7E79"/>
                </a:solidFill>
              </a:rPr>
              <a:t>px</a:t>
            </a:r>
            <a:r>
              <a:rPr sz="3400">
                <a:solidFill>
                  <a:srgbClr val="FFFFFF"/>
                </a:solidFill>
              </a:rPr>
              <a:t>; then they in the order:</a:t>
            </a:r>
            <a:br>
              <a:rPr sz="3400">
                <a:solidFill>
                  <a:srgbClr val="FFFFFF"/>
                </a:solidFill>
              </a:rPr>
            </a:br>
            <a:r>
              <a:rPr sz="3400">
                <a:solidFill>
                  <a:srgbClr val="FFFFFF"/>
                </a:solidFill>
              </a:rPr>
              <a:t>top, left &amp; right, bottom.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If 4 values:</a:t>
            </a:r>
            <a:endParaRPr sz="3400"/>
          </a:p>
          <a:p>
            <a:pPr lvl="1" marL="1233236" indent="-852236">
              <a:buClr>
                <a:srgbClr val="00FDFF"/>
              </a:buClr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i="1" sz="3400">
                <a:solidFill>
                  <a:srgbClr val="00FDFF"/>
                </a:solidFill>
              </a:rPr>
              <a:t>padding</a:t>
            </a:r>
            <a:r>
              <a:rPr sz="3400">
                <a:solidFill>
                  <a:srgbClr val="FFFFFF"/>
                </a:solidFill>
              </a:rPr>
              <a:t>: </a:t>
            </a:r>
            <a:r>
              <a:rPr sz="3400">
                <a:solidFill>
                  <a:srgbClr val="7A81FF"/>
                </a:solidFill>
              </a:rPr>
              <a:t>10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7A81FF"/>
                </a:solidFill>
              </a:rPr>
              <a:t>5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7A81FF"/>
                </a:solidFill>
              </a:rPr>
              <a:t>15</a:t>
            </a:r>
            <a:r>
              <a:rPr sz="3400">
                <a:solidFill>
                  <a:srgbClr val="FF7E79"/>
                </a:solidFill>
              </a:rPr>
              <a:t>px </a:t>
            </a:r>
            <a:r>
              <a:rPr sz="3400">
                <a:solidFill>
                  <a:srgbClr val="7A81FF"/>
                </a:solidFill>
              </a:rPr>
              <a:t>20</a:t>
            </a:r>
            <a:r>
              <a:rPr sz="3400">
                <a:solidFill>
                  <a:srgbClr val="FF7E79"/>
                </a:solidFill>
              </a:rPr>
              <a:t>px</a:t>
            </a:r>
            <a:r>
              <a:rPr sz="3400">
                <a:solidFill>
                  <a:srgbClr val="FFFFFF"/>
                </a:solidFill>
              </a:rPr>
              <a:t>; then they are assigned clockwise (top, right, left, bottom)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547862" y="3863614"/>
            <a:ext cx="11909076" cy="202637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269747">
              <a:defRPr sz="1800">
                <a:solidFill>
                  <a:srgbClr val="000000"/>
                </a:solidFill>
              </a:defRPr>
            </a:pPr>
            <a:r>
              <a:rPr b="1" sz="6607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#id</a:t>
            </a:r>
            <a:endParaRPr b="1" sz="6607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defTabSz="269747">
              <a:defRPr sz="1800">
                <a:solidFill>
                  <a:srgbClr val="000000"/>
                </a:solidFill>
              </a:defRPr>
            </a:pPr>
            <a:r>
              <a:rPr sz="6607">
                <a:solidFill>
                  <a:srgbClr val="FFFFFF">
                    <a:alpha val="75000"/>
                  </a:srgbClr>
                </a:solidFill>
              </a:rPr>
              <a:t>Use # for ids in the CSS file!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958092" y="1822478"/>
            <a:ext cx="10138487" cy="115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&lt;</a:t>
            </a:r>
            <a:r>
              <a:rPr sz="68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sz="68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id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68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“example”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&gt;&lt;/</a:t>
            </a:r>
            <a:r>
              <a:rPr sz="68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</a:t>
            </a:r>
          </a:p>
        </p:txBody>
      </p:sp>
      <p:sp>
        <p:nvSpPr>
          <p:cNvPr id="53" name="Shape 53"/>
          <p:cNvSpPr/>
          <p:nvPr/>
        </p:nvSpPr>
        <p:spPr>
          <a:xfrm>
            <a:off x="1214571" y="3854479"/>
            <a:ext cx="6457748" cy="43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#example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{</a:t>
            </a:r>
            <a:endParaRPr sz="6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	</a:t>
            </a:r>
            <a:r>
              <a:rPr i="1" sz="68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font-size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sz="6800">
                <a:solidFill>
                  <a:srgbClr val="7A81FF"/>
                </a:solidFill>
                <a:latin typeface="Lato Regular"/>
                <a:ea typeface="Lato Regular"/>
                <a:cs typeface="Lato Regular"/>
                <a:sym typeface="Lato Regular"/>
              </a:rPr>
              <a:t>25</a:t>
            </a:r>
            <a:r>
              <a:rPr sz="68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px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  <a:endParaRPr sz="6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	</a:t>
            </a:r>
            <a:r>
              <a:rPr i="1" sz="68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color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sz="68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white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  <a:endParaRPr sz="6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}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47862" y="3863614"/>
            <a:ext cx="11909076" cy="2026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269747">
              <a:defRPr sz="1800"/>
            </a:pPr>
            <a:r>
              <a:rPr b="1" sz="6607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.class</a:t>
            </a:r>
            <a:endParaRPr b="1" sz="6607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defTabSz="269747">
              <a:defRPr sz="1800"/>
            </a:pPr>
            <a:r>
              <a:rPr sz="6607">
                <a:solidFill>
                  <a:srgbClr val="FFFFFF">
                    <a:alpha val="75000"/>
                  </a:srgbClr>
                </a:solidFill>
                <a:latin typeface="Lato Light"/>
                <a:ea typeface="Lato Light"/>
                <a:cs typeface="Lato Light"/>
                <a:sym typeface="Lato Light"/>
              </a:rPr>
              <a:t>Use . for classes in the CSS file!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980362" y="1732107"/>
            <a:ext cx="13706617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&lt;</a:t>
            </a:r>
            <a:r>
              <a:rPr sz="68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sz="68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class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=</a:t>
            </a:r>
            <a:r>
              <a:rPr sz="6800">
                <a:solidFill>
                  <a:srgbClr val="FFFC79"/>
                </a:solidFill>
                <a:latin typeface="Lato Regular"/>
                <a:ea typeface="Lato Regular"/>
                <a:cs typeface="Lato Regular"/>
                <a:sym typeface="Lato Regular"/>
              </a:rPr>
              <a:t>“example”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&gt;&lt;/</a:t>
            </a:r>
            <a:r>
              <a:rPr sz="68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div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&gt;</a:t>
            </a:r>
          </a:p>
        </p:txBody>
      </p:sp>
      <p:sp>
        <p:nvSpPr>
          <p:cNvPr id="58" name="Shape 58"/>
          <p:cNvSpPr/>
          <p:nvPr/>
        </p:nvSpPr>
        <p:spPr>
          <a:xfrm>
            <a:off x="1214571" y="3854479"/>
            <a:ext cx="6327700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8EFA00"/>
                </a:solidFill>
                <a:latin typeface="Lato Regular"/>
                <a:ea typeface="Lato Regular"/>
                <a:cs typeface="Lato Regular"/>
                <a:sym typeface="Lato Regular"/>
              </a:rPr>
              <a:t>.example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 {</a:t>
            </a:r>
            <a:endParaRPr sz="6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	</a:t>
            </a:r>
            <a:r>
              <a:rPr i="1" sz="68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font-size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sz="6800">
                <a:solidFill>
                  <a:srgbClr val="7A81FF"/>
                </a:solidFill>
                <a:latin typeface="Lato Regular"/>
                <a:ea typeface="Lato Regular"/>
                <a:cs typeface="Lato Regular"/>
                <a:sym typeface="Lato Regular"/>
              </a:rPr>
              <a:t>25</a:t>
            </a:r>
            <a:r>
              <a:rPr sz="6800">
                <a:solidFill>
                  <a:srgbClr val="FF7E79"/>
                </a:solidFill>
                <a:latin typeface="Lato Regular"/>
                <a:ea typeface="Lato Regular"/>
                <a:cs typeface="Lato Regular"/>
                <a:sym typeface="Lato Regular"/>
              </a:rPr>
              <a:t>px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  <a:endParaRPr sz="6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	</a:t>
            </a:r>
            <a:r>
              <a:rPr i="1" sz="68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color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: </a:t>
            </a:r>
            <a:r>
              <a:rPr sz="6800">
                <a:solidFill>
                  <a:srgbClr val="00FDFF"/>
                </a:solidFill>
                <a:latin typeface="Lato Regular"/>
                <a:ea typeface="Lato Regular"/>
                <a:cs typeface="Lato Regular"/>
                <a:sym typeface="Lato Regular"/>
              </a:rPr>
              <a:t>white</a:t>
            </a: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;</a:t>
            </a:r>
            <a:endParaRPr sz="6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r>
              <a:rPr sz="68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rPr>
              <a:t>}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Different types of CSS selectors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650239" y="2725138"/>
            <a:ext cx="11704322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In CSS, there’s way more than </a:t>
            </a:r>
            <a:r>
              <a:rPr sz="3400">
                <a:solidFill>
                  <a:srgbClr val="8EFA00"/>
                </a:solidFill>
              </a:rPr>
              <a:t>.class</a:t>
            </a:r>
            <a:r>
              <a:rPr sz="3400">
                <a:solidFill>
                  <a:srgbClr val="FFFFFF"/>
                </a:solidFill>
              </a:rPr>
              <a:t> and </a:t>
            </a:r>
            <a:r>
              <a:rPr sz="3400">
                <a:solidFill>
                  <a:srgbClr val="8EFA00"/>
                </a:solidFill>
              </a:rPr>
              <a:t>#id</a:t>
            </a:r>
            <a:r>
              <a:rPr sz="3400">
                <a:solidFill>
                  <a:srgbClr val="FFFFFF"/>
                </a:solidFill>
              </a:rPr>
              <a:t>, for instance:</a:t>
            </a:r>
            <a:endParaRPr sz="3400"/>
          </a:p>
          <a:p>
            <a:pPr lvl="0" marL="601578" indent="-601578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element1 element2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all element2 elements in all element 1’s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7E79"/>
                </a:solidFill>
              </a:rPr>
              <a:t>div p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all &lt;p&gt; elements in all &lt;div&gt; elements*/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650239" y="1109685"/>
            <a:ext cx="11704322" cy="16154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Different types of CSS selectors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50239" y="2725138"/>
            <a:ext cx="11704322" cy="70284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 space makes the difference!</a:t>
            </a:r>
            <a:endParaRPr sz="3400"/>
          </a:p>
          <a:p>
            <a:pPr lvl="0" marL="852236" indent="-852236">
              <a:buClr>
                <a:srgbClr val="FFFFFF"/>
              </a:buClr>
              <a:buFontTx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Choosing elements with both classes vs. something else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8EFA00"/>
                </a:solidFill>
              </a:rPr>
              <a:t>.class1 .class2</a:t>
            </a:r>
            <a:r>
              <a:rPr sz="3400">
                <a:solidFill>
                  <a:srgbClr val="FF7E79"/>
                </a:solidFill>
              </a:rPr>
              <a:t>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elements of class2 whose parents are class1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8EFA00"/>
                </a:solidFill>
              </a:rPr>
              <a:t>.class1.class2</a:t>
            </a:r>
            <a:r>
              <a:rPr sz="3400">
                <a:solidFill>
                  <a:srgbClr val="FF7E79"/>
                </a:solidFill>
              </a:rPr>
              <a:t> </a:t>
            </a:r>
            <a:r>
              <a:rPr sz="3400">
                <a:solidFill>
                  <a:srgbClr val="FFFFFF"/>
                </a:solidFill>
              </a:rPr>
              <a:t>{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	</a:t>
            </a:r>
            <a:r>
              <a:rPr sz="3400">
                <a:solidFill>
                  <a:srgbClr val="929292"/>
                </a:solidFill>
              </a:rPr>
              <a:t>/* Selects elements of BOTH class1 and class2. */</a:t>
            </a:r>
            <a:endParaRPr sz="34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fast" advClick="1">
    <p:push dir="u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