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976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0796967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50239" y="4360884"/>
            <a:ext cx="11704322" cy="906511"/>
          </a:xfrm>
          <a:prstGeom prst="rect">
            <a:avLst/>
          </a:prstGeom>
        </p:spPr>
        <p:txBody>
          <a:bodyPr/>
          <a:lstStyle>
            <a:lvl1pPr algn="ctr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 defTabSz="584200">
              <a:defRPr sz="6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42900" indent="-342900" defTabSz="584200">
              <a:spcBef>
                <a:spcPts val="3200"/>
              </a:spcBef>
              <a:buSzPct val="75000"/>
              <a:buFontTx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FontTx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50239" y="2725138"/>
            <a:ext cx="11751738" cy="702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1pPr>
      <a:lvl2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2pPr>
      <a:lvl3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3pPr>
      <a:lvl4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4pPr>
      <a:lvl5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5pPr>
      <a:lvl6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6pPr>
      <a:lvl7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7pPr>
      <a:lvl8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8pPr>
      <a:lvl9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9pPr>
    </p:titleStyle>
    <p:bodyStyle>
      <a:lvl1pPr marL="480059" indent="-480059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1pPr>
      <a:lvl2pPr marL="857250" indent="-400050" defTabSz="457200">
        <a:spcBef>
          <a:spcPts val="400"/>
        </a:spcBef>
        <a:buSzPct val="100000"/>
        <a:buFont typeface="Arial"/>
        <a:buChar char="–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2pPr>
      <a:lvl3pPr marL="1234439" indent="-320039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3pPr>
      <a:lvl4pPr marL="1691639" indent="-320039" defTabSz="457200">
        <a:spcBef>
          <a:spcPts val="400"/>
        </a:spcBef>
        <a:buSzPct val="100000"/>
        <a:buFont typeface="Arial"/>
        <a:buChar char="–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4pPr>
      <a:lvl5pPr marL="2148839" indent="-320039" defTabSz="457200">
        <a:spcBef>
          <a:spcPts val="400"/>
        </a:spcBef>
        <a:buSzPct val="100000"/>
        <a:buFont typeface="Arial"/>
        <a:buChar char="»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5pPr>
      <a:lvl6pPr marL="2606039" indent="-320039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6pPr>
      <a:lvl7pPr marL="3063239" indent="-320039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7pPr>
      <a:lvl8pPr marL="3520440" indent="-320040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8pPr>
      <a:lvl9pPr marL="3977640" indent="-320040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9pPr>
    </p:bodyStyle>
    <p:otherStyle>
      <a:lvl1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1pPr>
      <a:lvl2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2pPr>
      <a:lvl3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3pPr>
      <a:lvl4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4pPr>
      <a:lvl5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5pPr>
      <a:lvl6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6pPr>
      <a:lvl7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7pPr>
      <a:lvl8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8pPr>
      <a:lvl9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88888" y="4108682"/>
            <a:ext cx="2914524" cy="892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457200">
              <a:defRPr sz="5000" b="1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000" b="1">
                <a:solidFill>
                  <a:srgbClr val="FFFFFF"/>
                </a:solidFill>
              </a:rPr>
              <a:t>Moar CSS</a:t>
            </a:r>
          </a:p>
        </p:txBody>
      </p:sp>
      <p:sp>
        <p:nvSpPr>
          <p:cNvPr id="39" name="Shape 39"/>
          <p:cNvSpPr/>
          <p:nvPr/>
        </p:nvSpPr>
        <p:spPr>
          <a:xfrm>
            <a:off x="488591" y="5117500"/>
            <a:ext cx="4774947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457200">
              <a:defRPr sz="2400" b="1">
                <a:solidFill>
                  <a:srgbClr val="FFFFFF">
                    <a:alpha val="60000"/>
                  </a:srgb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>
                    <a:alpha val="60000"/>
                  </a:srgbClr>
                </a:solidFill>
              </a:rPr>
              <a:t>Philip Su, Programming section TA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50239" y="2347076"/>
            <a:ext cx="11704322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FFFFFF"/>
                </a:solidFill>
              </a:rPr>
              <a:t>To stack ‘em side-by-side, alter </a:t>
            </a:r>
            <a:r>
              <a:rPr sz="3400" b="1" dirty="0">
                <a:solidFill>
                  <a:srgbClr val="FFFFFF"/>
                </a:solidFill>
              </a:rPr>
              <a:t>display</a:t>
            </a:r>
            <a:endParaRPr sz="3400" b="1" dirty="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FFFFFF"/>
                </a:solidFill>
              </a:rPr>
              <a:t>Display has 3 important values: block, inline, inline-block</a:t>
            </a:r>
            <a:endParaRPr sz="3400" dirty="0"/>
          </a:p>
          <a:p>
            <a:pPr marL="601578" lvl="0" indent="-601578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endParaRPr sz="3400" dirty="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b="1" dirty="0">
                <a:solidFill>
                  <a:srgbClr val="FFFFFF"/>
                </a:solidFill>
              </a:rPr>
              <a:t>block</a:t>
            </a:r>
            <a:r>
              <a:rPr sz="3400" dirty="0">
                <a:solidFill>
                  <a:srgbClr val="FFFFFF"/>
                </a:solidFill>
              </a:rPr>
              <a:t>: respects margins, paddings, but has auto-line break</a:t>
            </a:r>
            <a:endParaRPr sz="3400" dirty="0"/>
          </a:p>
          <a:p>
            <a:pPr marL="601578" lvl="0" indent="-601578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endParaRPr sz="3400" dirty="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b="1" dirty="0">
                <a:solidFill>
                  <a:srgbClr val="FFFFFF"/>
                </a:solidFill>
              </a:rPr>
              <a:t>inline</a:t>
            </a:r>
            <a:r>
              <a:rPr sz="3400" dirty="0">
                <a:solidFill>
                  <a:srgbClr val="FFFFFF"/>
                </a:solidFill>
              </a:rPr>
              <a:t>: block but with </a:t>
            </a:r>
            <a:r>
              <a:rPr lang="en-US" sz="3400" dirty="0" smtClean="0">
                <a:solidFill>
                  <a:srgbClr val="FFFFFF"/>
                </a:solidFill>
              </a:rPr>
              <a:t>no spacing at all</a:t>
            </a:r>
            <a:endParaRPr sz="3400" dirty="0"/>
          </a:p>
          <a:p>
            <a:pPr marL="601578" lvl="0" indent="-601578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endParaRPr sz="3400" dirty="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b="1" dirty="0">
                <a:solidFill>
                  <a:srgbClr val="FFFFFF"/>
                </a:solidFill>
              </a:rPr>
              <a:t>inline-block</a:t>
            </a:r>
            <a:r>
              <a:rPr sz="3400" dirty="0">
                <a:solidFill>
                  <a:srgbClr val="FFFFFF"/>
                </a:solidFill>
              </a:rPr>
              <a:t>: has left and right margins/paddings but not top and bottom! allows you to stack </a:t>
            </a:r>
            <a:r>
              <a:rPr sz="3400" b="1" dirty="0">
                <a:solidFill>
                  <a:srgbClr val="FFFFFF"/>
                </a:solidFill>
              </a:rPr>
              <a:t>horizontally</a:t>
            </a:r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Display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2"/>
          <p:cNvGrpSpPr/>
          <p:nvPr/>
        </p:nvGrpSpPr>
        <p:grpSpPr>
          <a:xfrm>
            <a:off x="3119422" y="2844800"/>
            <a:ext cx="6670303" cy="4524587"/>
            <a:chOff x="-1" y="0"/>
            <a:chExt cx="6670302" cy="4524586"/>
          </a:xfrm>
        </p:grpSpPr>
        <p:sp>
          <p:nvSpPr>
            <p:cNvPr id="70" name="Shape 70"/>
            <p:cNvSpPr/>
            <p:nvPr/>
          </p:nvSpPr>
          <p:spPr>
            <a:xfrm>
              <a:off x="-2" y="0"/>
              <a:ext cx="6670303" cy="4524587"/>
            </a:xfrm>
            <a:prstGeom prst="rect">
              <a:avLst/>
            </a:prstGeom>
            <a:noFill/>
            <a:ln w="25400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4572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216745" y="1643662"/>
              <a:ext cx="6236809" cy="1183076"/>
            </a:xfrm>
            <a:prstGeom prst="rect">
              <a:avLst/>
            </a:prstGeom>
            <a:noFill/>
            <a:ln w="25400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4572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73" name="Shape 73"/>
          <p:cNvSpPr/>
          <p:nvPr/>
        </p:nvSpPr>
        <p:spPr>
          <a:xfrm>
            <a:off x="3336170" y="5942470"/>
            <a:ext cx="6236808" cy="1183077"/>
          </a:xfrm>
          <a:prstGeom prst="rect">
            <a:avLst/>
          </a:prstGeom>
          <a:ln w="25400">
            <a:solidFill>
              <a:srgbClr val="D9D9D9"/>
            </a:solidFill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347871" y="3061546"/>
            <a:ext cx="6236809" cy="1183077"/>
          </a:xfrm>
          <a:prstGeom prst="rect">
            <a:avLst/>
          </a:prstGeom>
          <a:ln w="25400">
            <a:solidFill>
              <a:srgbClr val="D9D9D9"/>
            </a:solidFill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648568" y="3341508"/>
            <a:ext cx="451555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defRPr sz="2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This has padding/margins.</a:t>
            </a:r>
          </a:p>
        </p:txBody>
      </p:sp>
      <p:sp>
        <p:nvSpPr>
          <p:cNvPr id="76" name="Shape 76"/>
          <p:cNvSpPr/>
          <p:nvPr/>
        </p:nvSpPr>
        <p:spPr>
          <a:xfrm>
            <a:off x="3648568" y="4808332"/>
            <a:ext cx="451555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defRPr sz="2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Stacked vertically.</a:t>
            </a:r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Display: Block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119423" y="2844800"/>
            <a:ext cx="6670302" cy="4524587"/>
          </a:xfrm>
          <a:prstGeom prst="rect">
            <a:avLst/>
          </a:prstGeom>
          <a:ln w="25400">
            <a:solidFill>
              <a:srgbClr val="D9D9D9"/>
            </a:solidFill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347871" y="3061546"/>
            <a:ext cx="2829409" cy="555414"/>
          </a:xfrm>
          <a:prstGeom prst="rect">
            <a:avLst/>
          </a:prstGeom>
          <a:ln w="25400">
            <a:solidFill>
              <a:srgbClr val="D9D9D9"/>
            </a:solidFill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648568" y="3055563"/>
            <a:ext cx="451555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defRPr sz="2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No top/bottom</a:t>
            </a:r>
          </a:p>
        </p:txBody>
      </p:sp>
      <p:sp>
        <p:nvSpPr>
          <p:cNvPr id="82" name="Shape 82"/>
          <p:cNvSpPr/>
          <p:nvPr/>
        </p:nvSpPr>
        <p:spPr>
          <a:xfrm>
            <a:off x="6321777" y="3061546"/>
            <a:ext cx="3233139" cy="555414"/>
          </a:xfrm>
          <a:prstGeom prst="rect">
            <a:avLst/>
          </a:prstGeom>
          <a:ln w="25400">
            <a:solidFill>
              <a:srgbClr val="D9D9D9"/>
            </a:solidFill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809458" y="3073625"/>
            <a:ext cx="263708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defRPr sz="2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No height/width</a:t>
            </a:r>
          </a:p>
        </p:txBody>
      </p:sp>
      <p:sp>
        <p:nvSpPr>
          <p:cNvPr id="84" name="Shape 84"/>
          <p:cNvSpPr/>
          <p:nvPr/>
        </p:nvSpPr>
        <p:spPr>
          <a:xfrm>
            <a:off x="3347871" y="3855550"/>
            <a:ext cx="4816255" cy="533572"/>
          </a:xfrm>
          <a:prstGeom prst="rect">
            <a:avLst/>
          </a:prstGeom>
          <a:ln w="25400">
            <a:solidFill>
              <a:srgbClr val="D9D9D9"/>
            </a:solidFill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630506" y="3841636"/>
            <a:ext cx="451555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defRPr sz="2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But you can stack horizontally.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8326684" y="3859697"/>
            <a:ext cx="1228232" cy="525278"/>
            <a:chOff x="0" y="0"/>
            <a:chExt cx="1228231" cy="525276"/>
          </a:xfrm>
        </p:grpSpPr>
        <p:sp>
          <p:nvSpPr>
            <p:cNvPr id="86" name="Shape 86"/>
            <p:cNvSpPr/>
            <p:nvPr/>
          </p:nvSpPr>
          <p:spPr>
            <a:xfrm>
              <a:off x="0" y="0"/>
              <a:ext cx="1228232" cy="525277"/>
            </a:xfrm>
            <a:prstGeom prst="rect">
              <a:avLst/>
            </a:prstGeom>
            <a:noFill/>
            <a:ln w="25400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4572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0" y="78489"/>
              <a:ext cx="1228232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See?</a:t>
              </a:r>
            </a:p>
          </p:txBody>
        </p:sp>
      </p:grpSp>
      <p:sp>
        <p:nvSpPr>
          <p:cNvPr id="89" name="Shape 89"/>
          <p:cNvSpPr/>
          <p:nvPr/>
        </p:nvSpPr>
        <p:spPr>
          <a:xfrm>
            <a:off x="3199961" y="7783013"/>
            <a:ext cx="66003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457200"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Essentially a &lt;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span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&gt;!</a:t>
            </a:r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Display: Inline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119423" y="2844800"/>
            <a:ext cx="6670302" cy="4524587"/>
          </a:xfrm>
          <a:prstGeom prst="rect">
            <a:avLst/>
          </a:prstGeom>
          <a:ln w="25400">
            <a:solidFill>
              <a:srgbClr val="D9D9D9"/>
            </a:solidFill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648568" y="3341508"/>
            <a:ext cx="451555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defRPr sz="2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Side by side</a:t>
            </a:r>
          </a:p>
        </p:txBody>
      </p:sp>
      <p:sp>
        <p:nvSpPr>
          <p:cNvPr id="94" name="Shape 94"/>
          <p:cNvSpPr/>
          <p:nvPr/>
        </p:nvSpPr>
        <p:spPr>
          <a:xfrm>
            <a:off x="5906346" y="3061546"/>
            <a:ext cx="3648570" cy="1183077"/>
          </a:xfrm>
          <a:prstGeom prst="rect">
            <a:avLst/>
          </a:prstGeom>
          <a:ln w="25400">
            <a:solidFill>
              <a:srgbClr val="D9D9D9"/>
            </a:solidFill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177279" y="3354323"/>
            <a:ext cx="451555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defRPr sz="2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With margin/padding</a:t>
            </a:r>
          </a:p>
        </p:txBody>
      </p:sp>
      <p:sp>
        <p:nvSpPr>
          <p:cNvPr id="96" name="Shape 96"/>
          <p:cNvSpPr/>
          <p:nvPr/>
        </p:nvSpPr>
        <p:spPr>
          <a:xfrm>
            <a:off x="3347871" y="4461368"/>
            <a:ext cx="5303937" cy="2673210"/>
          </a:xfrm>
          <a:prstGeom prst="rect">
            <a:avLst/>
          </a:prstGeom>
          <a:ln w="25400">
            <a:solidFill>
              <a:srgbClr val="D9D9D9"/>
            </a:solidFill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630506" y="4666882"/>
            <a:ext cx="502129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defRPr sz="2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And you can set the width/height</a:t>
            </a:r>
          </a:p>
        </p:txBody>
      </p:sp>
      <p:sp>
        <p:nvSpPr>
          <p:cNvPr id="98" name="Shape 98"/>
          <p:cNvSpPr/>
          <p:nvPr/>
        </p:nvSpPr>
        <p:spPr>
          <a:xfrm>
            <a:off x="3347871" y="3061546"/>
            <a:ext cx="2323667" cy="1183077"/>
          </a:xfrm>
          <a:prstGeom prst="rect">
            <a:avLst/>
          </a:prstGeom>
          <a:ln w="25400">
            <a:solidFill>
              <a:srgbClr val="D9D9D9"/>
            </a:solidFill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Display: Inline-Block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0239" y="4360883"/>
            <a:ext cx="11704322" cy="9065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*</a:t>
            </a:r>
            <a:r>
              <a:rPr sz="3400" i="1">
                <a:solidFill>
                  <a:srgbClr val="FFFFFF"/>
                </a:solidFill>
              </a:rPr>
              <a:t>Heavy panting</a:t>
            </a:r>
            <a:r>
              <a:rPr sz="3400">
                <a:solidFill>
                  <a:srgbClr val="FFFFFF"/>
                </a:solidFill>
              </a:rPr>
              <a:t>* Any questions?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Images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50240" y="2725138"/>
            <a:ext cx="12105006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Properties - there are many. These are the most important: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width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7A81FF"/>
                </a:solidFill>
              </a:rPr>
              <a:t>200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FFFFFF"/>
                </a:solidFill>
              </a:rPr>
              <a:t>Typically best to only set this and not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height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7A81FF"/>
                </a:solidFill>
              </a:rPr>
              <a:t>400</a:t>
            </a:r>
            <a:r>
              <a:rPr sz="3400">
                <a:solidFill>
                  <a:srgbClr val="FF7E79"/>
                </a:solidFill>
              </a:rPr>
              <a:t>px</a:t>
            </a:r>
          </a:p>
          <a:p>
            <a:pPr marL="1614236" lvl="2" indent="-852236">
              <a:buClr>
                <a:srgbClr val="00FD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min-width </a:t>
            </a:r>
            <a:r>
              <a:rPr sz="3400">
                <a:solidFill>
                  <a:srgbClr val="FFFFFF"/>
                </a:solidFill>
              </a:rPr>
              <a:t>and </a:t>
            </a:r>
            <a:r>
              <a:rPr sz="3400" i="1">
                <a:solidFill>
                  <a:srgbClr val="00FDFF"/>
                </a:solidFill>
              </a:rPr>
              <a:t>max-width </a:t>
            </a:r>
            <a:r>
              <a:rPr sz="3400">
                <a:solidFill>
                  <a:srgbClr val="FFFFFF"/>
                </a:solidFill>
              </a:rPr>
              <a:t>exist too!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opacity</a:t>
            </a:r>
            <a:r>
              <a:rPr sz="3400">
                <a:solidFill>
                  <a:srgbClr val="FFFFFF"/>
                </a:solidFill>
              </a:rPr>
              <a:t>: Takes in a value from 0.0 to 1.0 </a:t>
            </a:r>
            <a:br>
              <a:rPr sz="3400">
                <a:solidFill>
                  <a:srgbClr val="FFFFFF"/>
                </a:solidFill>
              </a:rPr>
            </a:br>
            <a:r>
              <a:rPr sz="3400">
                <a:solidFill>
                  <a:srgbClr val="FFFFFF"/>
                </a:solidFill>
              </a:rPr>
              <a:t>aka (transparent to opaque)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Images</a:t>
            </a:r>
          </a:p>
        </p:txBody>
      </p:sp>
      <p:pic>
        <p:nvPicPr>
          <p:cNvPr id="107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205" y="2295863"/>
            <a:ext cx="5113761" cy="3903634"/>
          </a:xfrm>
          <a:prstGeom prst="rect">
            <a:avLst/>
          </a:prstGeom>
          <a:ln w="12700">
            <a:solidFill>
              <a:srgbClr val="D9D9D9"/>
            </a:solidFill>
          </a:ln>
        </p:spPr>
      </p:pic>
      <p:pic>
        <p:nvPicPr>
          <p:cNvPr id="108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1171" y="2295863"/>
            <a:ext cx="5159071" cy="3903631"/>
          </a:xfrm>
          <a:prstGeom prst="rect">
            <a:avLst/>
          </a:prstGeom>
          <a:ln w="12700">
            <a:solidFill>
              <a:srgbClr val="D9D9D9"/>
            </a:solidFill>
          </a:ln>
        </p:spPr>
      </p:pic>
      <p:sp>
        <p:nvSpPr>
          <p:cNvPr id="109" name="Shape 109"/>
          <p:cNvSpPr/>
          <p:nvPr/>
        </p:nvSpPr>
        <p:spPr>
          <a:xfrm>
            <a:off x="632177" y="6492228"/>
            <a:ext cx="51274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3400" i="1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opacity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 </a:t>
            </a:r>
            <a:r>
              <a:rPr sz="3400">
                <a:solidFill>
                  <a:srgbClr val="7A81FF"/>
                </a:solidFill>
                <a:latin typeface="Lato Regular"/>
                <a:ea typeface="Lato Regular"/>
                <a:cs typeface="Lato Regular"/>
                <a:sym typeface="Lato Regular"/>
              </a:rPr>
              <a:t>1.0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</a:p>
        </p:txBody>
      </p:sp>
      <p:sp>
        <p:nvSpPr>
          <p:cNvPr id="110" name="Shape 110"/>
          <p:cNvSpPr/>
          <p:nvPr/>
        </p:nvSpPr>
        <p:spPr>
          <a:xfrm>
            <a:off x="6668837" y="6492228"/>
            <a:ext cx="51274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3400" i="1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opacity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 </a:t>
            </a:r>
            <a:r>
              <a:rPr sz="3400">
                <a:solidFill>
                  <a:srgbClr val="7A81FF"/>
                </a:solidFill>
                <a:latin typeface="Lato Regular"/>
                <a:ea typeface="Lato Regular"/>
                <a:cs typeface="Lato Regular"/>
                <a:sym typeface="Lato Regular"/>
              </a:rPr>
              <a:t>0.4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Images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650240" y="2725138"/>
            <a:ext cx="12105006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Properties - there are many. These are the most important: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border-radius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7A81FF"/>
                </a:solidFill>
              </a:rPr>
              <a:t>50</a:t>
            </a:r>
            <a:r>
              <a:rPr sz="3400">
                <a:solidFill>
                  <a:srgbClr val="FF7E79"/>
                </a:solidFill>
              </a:rPr>
              <a:t>% </a:t>
            </a:r>
            <a:r>
              <a:rPr sz="3400">
                <a:solidFill>
                  <a:srgbClr val="FFFFFF"/>
                </a:solidFill>
              </a:rPr>
              <a:t>| </a:t>
            </a:r>
            <a:r>
              <a:rPr sz="3400">
                <a:solidFill>
                  <a:srgbClr val="7A81FF"/>
                </a:solidFill>
              </a:rPr>
              <a:t>2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FFFFFF"/>
                </a:solidFill>
              </a:rPr>
              <a:t>This rounds off your edges!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overflow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00FDFF"/>
                </a:solidFill>
              </a:rPr>
              <a:t>visible</a:t>
            </a:r>
            <a:r>
              <a:rPr sz="3400">
                <a:solidFill>
                  <a:srgbClr val="FFFFFF"/>
                </a:solidFill>
              </a:rPr>
              <a:t> | </a:t>
            </a:r>
            <a:r>
              <a:rPr sz="3400">
                <a:solidFill>
                  <a:srgbClr val="00FDFF"/>
                </a:solidFill>
              </a:rPr>
              <a:t>hidden</a:t>
            </a:r>
            <a:r>
              <a:rPr sz="3400">
                <a:solidFill>
                  <a:srgbClr val="FFFFFF"/>
                </a:solidFill>
              </a:rPr>
              <a:t> | </a:t>
            </a:r>
            <a:r>
              <a:rPr sz="3400">
                <a:solidFill>
                  <a:srgbClr val="00FDFF"/>
                </a:solidFill>
              </a:rPr>
              <a:t>scroll</a:t>
            </a:r>
            <a:r>
              <a:rPr sz="3400">
                <a:solidFill>
                  <a:srgbClr val="FFFFFF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Images (Overflow)</a:t>
            </a:r>
          </a:p>
        </p:txBody>
      </p:sp>
      <p:pic>
        <p:nvPicPr>
          <p:cNvPr id="116" name="image9.png"/>
          <p:cNvPicPr/>
          <p:nvPr/>
        </p:nvPicPr>
        <p:blipFill>
          <a:blip r:embed="rId2">
            <a:extLst/>
          </a:blip>
          <a:srcRect t="7788" b="7788"/>
          <a:stretch>
            <a:fillRect/>
          </a:stretch>
        </p:blipFill>
        <p:spPr>
          <a:xfrm>
            <a:off x="1222303" y="2151365"/>
            <a:ext cx="10560369" cy="6229860"/>
          </a:xfrm>
          <a:prstGeom prst="rect">
            <a:avLst/>
          </a:prstGeom>
          <a:ln w="12700">
            <a:solidFill>
              <a:srgbClr val="D9D9D9"/>
            </a:solidFill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Background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650240" y="2725138"/>
            <a:ext cx="12105006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Properties - there are many. These are the most important: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background-color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7A81FF"/>
                </a:solidFill>
              </a:rPr>
              <a:t>#FF00AA </a:t>
            </a:r>
            <a:r>
              <a:rPr sz="3400">
                <a:solidFill>
                  <a:srgbClr val="FFFFFF"/>
                </a:solidFill>
              </a:rPr>
              <a:t>| </a:t>
            </a:r>
            <a:r>
              <a:rPr sz="3400">
                <a:solidFill>
                  <a:srgbClr val="00FDFF"/>
                </a:solidFill>
              </a:rPr>
              <a:t>rgba</a:t>
            </a:r>
            <a:r>
              <a:rPr sz="3400">
                <a:solidFill>
                  <a:srgbClr val="FFFFFF"/>
                </a:solidFill>
              </a:rPr>
              <a:t>(</a:t>
            </a:r>
            <a:r>
              <a:rPr sz="3400">
                <a:solidFill>
                  <a:srgbClr val="7A81FF"/>
                </a:solidFill>
              </a:rPr>
              <a:t>255</a:t>
            </a:r>
            <a:r>
              <a:rPr sz="3400">
                <a:solidFill>
                  <a:srgbClr val="FFFFFF"/>
                </a:solidFill>
              </a:rPr>
              <a:t>, </a:t>
            </a:r>
            <a:r>
              <a:rPr sz="3400">
                <a:solidFill>
                  <a:srgbClr val="7A81FF"/>
                </a:solidFill>
              </a:rPr>
              <a:t>144</a:t>
            </a:r>
            <a:r>
              <a:rPr sz="3400">
                <a:solidFill>
                  <a:srgbClr val="FFFFFF"/>
                </a:solidFill>
              </a:rPr>
              <a:t>, </a:t>
            </a:r>
            <a:r>
              <a:rPr sz="3400">
                <a:solidFill>
                  <a:srgbClr val="7A81FF"/>
                </a:solidFill>
              </a:rPr>
              <a:t>0</a:t>
            </a:r>
            <a:r>
              <a:rPr sz="3400">
                <a:solidFill>
                  <a:srgbClr val="FFFFFF"/>
                </a:solidFill>
              </a:rPr>
              <a:t>, </a:t>
            </a:r>
            <a:r>
              <a:rPr sz="3400">
                <a:solidFill>
                  <a:srgbClr val="7A81FF"/>
                </a:solidFill>
              </a:rPr>
              <a:t>0.6</a:t>
            </a:r>
            <a:r>
              <a:rPr sz="3400">
                <a:solidFill>
                  <a:srgbClr val="FFFFFF"/>
                </a:solidFill>
              </a:rPr>
              <a:t>)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background-image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00FDFF"/>
                </a:solidFill>
              </a:rPr>
              <a:t>url</a:t>
            </a:r>
            <a:r>
              <a:rPr sz="3400">
                <a:solidFill>
                  <a:srgbClr val="FFFFFF"/>
                </a:solidFill>
              </a:rPr>
              <a:t>(</a:t>
            </a:r>
            <a:r>
              <a:rPr sz="3400">
                <a:solidFill>
                  <a:srgbClr val="FF9300"/>
                </a:solidFill>
              </a:rPr>
              <a:t>../assets/img/puppy.gif</a:t>
            </a:r>
            <a:r>
              <a:rPr sz="3400">
                <a:solidFill>
                  <a:srgbClr val="FFFFFF"/>
                </a:solidFill>
              </a:rPr>
              <a:t>);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background-repeat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00FDFF"/>
                </a:solidFill>
              </a:rPr>
              <a:t>no-repeat</a:t>
            </a:r>
            <a:r>
              <a:rPr sz="3400">
                <a:solidFill>
                  <a:srgbClr val="FFFFFF"/>
                </a:solidFill>
              </a:rPr>
              <a:t>;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background-position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00FDFF"/>
                </a:solidFill>
              </a:rPr>
              <a:t>left</a:t>
            </a:r>
            <a:r>
              <a:rPr sz="3400">
                <a:solidFill>
                  <a:srgbClr val="FFFFFF"/>
                </a:solidFill>
              </a:rPr>
              <a:t> | </a:t>
            </a:r>
            <a:r>
              <a:rPr sz="3400">
                <a:solidFill>
                  <a:srgbClr val="00FDFF"/>
                </a:solidFill>
              </a:rPr>
              <a:t>center</a:t>
            </a:r>
            <a:r>
              <a:rPr sz="3400">
                <a:solidFill>
                  <a:srgbClr val="FFFFFF"/>
                </a:solidFill>
              </a:rPr>
              <a:t> | </a:t>
            </a:r>
            <a:r>
              <a:rPr sz="3400">
                <a:solidFill>
                  <a:srgbClr val="00FDFF"/>
                </a:solidFill>
              </a:rPr>
              <a:t>right</a:t>
            </a:r>
            <a:br>
              <a:rPr sz="3400">
                <a:solidFill>
                  <a:srgbClr val="00FDFF"/>
                </a:solidFill>
              </a:rPr>
            </a:br>
            <a:r>
              <a:rPr sz="3400">
                <a:solidFill>
                  <a:srgbClr val="00FDFF"/>
                </a:solidFill>
              </a:rPr>
              <a:t>top</a:t>
            </a:r>
            <a:r>
              <a:rPr sz="3400">
                <a:solidFill>
                  <a:srgbClr val="FFFFFF"/>
                </a:solidFill>
              </a:rPr>
              <a:t> | </a:t>
            </a:r>
            <a:r>
              <a:rPr sz="3400">
                <a:solidFill>
                  <a:srgbClr val="00FDFF"/>
                </a:solidFill>
              </a:rPr>
              <a:t>center</a:t>
            </a:r>
            <a:r>
              <a:rPr sz="3400">
                <a:solidFill>
                  <a:srgbClr val="FFFFFF"/>
                </a:solidFill>
              </a:rPr>
              <a:t> | </a:t>
            </a:r>
            <a:r>
              <a:rPr sz="3400">
                <a:solidFill>
                  <a:srgbClr val="00FDFF"/>
                </a:solidFill>
              </a:rPr>
              <a:t>bottom</a:t>
            </a:r>
            <a:r>
              <a:rPr sz="3400">
                <a:solidFill>
                  <a:srgbClr val="FFFFFF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Moar CSS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650239" y="2725138"/>
            <a:ext cx="11704322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Fonts</a:t>
            </a:r>
            <a:endParaRPr sz="340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Display</a:t>
            </a:r>
            <a:endParaRPr sz="340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Background</a:t>
            </a:r>
            <a:endParaRPr sz="340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Images</a:t>
            </a:r>
            <a:endParaRPr sz="340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Centering (horizontally)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Background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650240" y="2725138"/>
            <a:ext cx="12105006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FFFFFF"/>
                </a:solidFill>
              </a:rPr>
              <a:t>Properties - there are many. These are the most important:</a:t>
            </a:r>
            <a:endParaRPr sz="3400" dirty="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 dirty="0">
                <a:solidFill>
                  <a:srgbClr val="00FDFF"/>
                </a:solidFill>
              </a:rPr>
              <a:t>background</a:t>
            </a:r>
            <a:r>
              <a:rPr sz="3400" dirty="0">
                <a:solidFill>
                  <a:srgbClr val="FFFFFF"/>
                </a:solidFill>
              </a:rPr>
              <a:t>: </a:t>
            </a:r>
            <a:r>
              <a:rPr sz="3400" dirty="0">
                <a:solidFill>
                  <a:srgbClr val="7A81FF"/>
                </a:solidFill>
              </a:rPr>
              <a:t>#FF00AA </a:t>
            </a:r>
            <a:r>
              <a:rPr sz="3400" dirty="0">
                <a:solidFill>
                  <a:srgbClr val="00FDFF"/>
                </a:solidFill>
              </a:rPr>
              <a:t>url</a:t>
            </a:r>
            <a:r>
              <a:rPr sz="3400" dirty="0">
                <a:solidFill>
                  <a:srgbClr val="FFFFFF"/>
                </a:solidFill>
              </a:rPr>
              <a:t>(</a:t>
            </a:r>
            <a:r>
              <a:rPr sz="3400" dirty="0">
                <a:solidFill>
                  <a:srgbClr val="FF9300"/>
                </a:solidFill>
              </a:rPr>
              <a:t>../assets/img/puppy.gif</a:t>
            </a:r>
            <a:r>
              <a:rPr sz="3400" dirty="0">
                <a:solidFill>
                  <a:srgbClr val="FFFFFF"/>
                </a:solidFill>
              </a:rPr>
              <a:t>) </a:t>
            </a:r>
            <a:r>
              <a:rPr sz="3400" dirty="0">
                <a:solidFill>
                  <a:srgbClr val="00FDFF"/>
                </a:solidFill>
              </a:rPr>
              <a:t>no-repeat </a:t>
            </a:r>
            <a:r>
              <a:rPr sz="3400" dirty="0" smtClean="0">
                <a:solidFill>
                  <a:srgbClr val="00FDFF"/>
                </a:solidFill>
              </a:rPr>
              <a:t>left</a:t>
            </a:r>
            <a:r>
              <a:rPr lang="en-US" sz="3400" dirty="0" smtClean="0">
                <a:solidFill>
                  <a:srgbClr val="00FDFF"/>
                </a:solidFill>
              </a:rPr>
              <a:t> </a:t>
            </a:r>
            <a:r>
              <a:rPr lang="en-US" sz="3400" dirty="0" smtClean="0">
                <a:solidFill>
                  <a:schemeClr val="bg1"/>
                </a:solidFill>
              </a:rPr>
              <a:t>|</a:t>
            </a:r>
            <a:r>
              <a:rPr sz="3400" dirty="0" smtClean="0">
                <a:solidFill>
                  <a:srgbClr val="FFFFFF"/>
                </a:solidFill>
              </a:rPr>
              <a:t> </a:t>
            </a:r>
            <a:r>
              <a:rPr sz="3400" dirty="0" smtClean="0">
                <a:solidFill>
                  <a:srgbClr val="00FDFF"/>
                </a:solidFill>
              </a:rPr>
              <a:t>center</a:t>
            </a:r>
            <a:r>
              <a:rPr sz="3400" dirty="0" smtClean="0">
                <a:solidFill>
                  <a:srgbClr val="FFFFFF"/>
                </a:solidFill>
              </a:rPr>
              <a:t> </a:t>
            </a:r>
            <a:r>
              <a:rPr sz="3400" dirty="0">
                <a:solidFill>
                  <a:srgbClr val="FFFFFF"/>
                </a:solidFill>
              </a:rPr>
              <a:t>| </a:t>
            </a:r>
            <a:r>
              <a:rPr sz="3400" dirty="0">
                <a:solidFill>
                  <a:srgbClr val="00FDFF"/>
                </a:solidFill>
              </a:rPr>
              <a:t>bottom</a:t>
            </a:r>
            <a:r>
              <a:rPr sz="3400" dirty="0">
                <a:solidFill>
                  <a:srgbClr val="FFFFFF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Centering an Element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650240" y="2725138"/>
            <a:ext cx="12105006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To center a div horizontally: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display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00FDFF"/>
                </a:solidFill>
              </a:rPr>
              <a:t>block</a:t>
            </a:r>
            <a:r>
              <a:rPr sz="3400">
                <a:solidFill>
                  <a:srgbClr val="FFFFFF"/>
                </a:solidFill>
              </a:rPr>
              <a:t>; (Note that this happens by default)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margin-left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00FDFF"/>
                </a:solidFill>
              </a:rPr>
              <a:t>auto</a:t>
            </a:r>
            <a:r>
              <a:rPr sz="3400">
                <a:solidFill>
                  <a:srgbClr val="FFFFFF"/>
                </a:solidFill>
              </a:rPr>
              <a:t>;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margin-right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00FDFF"/>
                </a:solidFill>
              </a:rPr>
              <a:t>auto</a:t>
            </a:r>
            <a:r>
              <a:rPr sz="3400">
                <a:solidFill>
                  <a:srgbClr val="FFFFFF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50239" y="4360883"/>
            <a:ext cx="11704322" cy="9065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*</a:t>
            </a:r>
            <a:r>
              <a:rPr sz="3400" i="1">
                <a:solidFill>
                  <a:srgbClr val="FFFFFF"/>
                </a:solidFill>
              </a:rPr>
              <a:t>Sigh of relief</a:t>
            </a:r>
            <a:r>
              <a:rPr sz="3400">
                <a:solidFill>
                  <a:srgbClr val="FFFFFF"/>
                </a:solidFill>
              </a:rPr>
              <a:t>* Any questions?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Fonts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650240" y="2725138"/>
            <a:ext cx="12105006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Properties - there are many. These are the most important: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color</a:t>
            </a:r>
            <a:r>
              <a:rPr sz="3400">
                <a:solidFill>
                  <a:srgbClr val="FFFFFF"/>
                </a:solidFill>
              </a:rPr>
              <a:t>: Not to be confused with </a:t>
            </a:r>
            <a:r>
              <a:rPr sz="3400" i="1">
                <a:solidFill>
                  <a:srgbClr val="00FDFF"/>
                </a:solidFill>
              </a:rPr>
              <a:t>background-color</a:t>
            </a:r>
            <a:r>
              <a:rPr sz="3400">
                <a:solidFill>
                  <a:srgbClr val="FFFFFF"/>
                </a:solidFill>
              </a:rPr>
              <a:t>!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font-size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7A81FF"/>
                </a:solidFill>
              </a:rPr>
              <a:t>20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FFFFFF"/>
                </a:solidFill>
              </a:rPr>
              <a:t>Takes in a pixel value and sets its size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font-weight</a:t>
            </a:r>
            <a:r>
              <a:rPr sz="3400">
                <a:solidFill>
                  <a:srgbClr val="FFFFFF"/>
                </a:solidFill>
              </a:rPr>
              <a:t>: Takes in </a:t>
            </a:r>
            <a:r>
              <a:rPr sz="3400">
                <a:solidFill>
                  <a:srgbClr val="7A81FF"/>
                </a:solidFill>
              </a:rPr>
              <a:t>100</a:t>
            </a:r>
            <a:r>
              <a:rPr sz="3400">
                <a:solidFill>
                  <a:srgbClr val="FFFFFF"/>
                </a:solidFill>
              </a:rPr>
              <a:t> - </a:t>
            </a:r>
            <a:r>
              <a:rPr sz="3400">
                <a:solidFill>
                  <a:srgbClr val="7A81FF"/>
                </a:solidFill>
              </a:rPr>
              <a:t>900 </a:t>
            </a:r>
            <a:r>
              <a:rPr sz="3400">
                <a:solidFill>
                  <a:srgbClr val="FFFFFF"/>
                </a:solidFill>
              </a:rPr>
              <a:t>aka (lightest to boldest)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Fonts</a:t>
            </a:r>
          </a:p>
        </p:txBody>
      </p:sp>
      <p:pic>
        <p:nvPicPr>
          <p:cNvPr id="48" name="image3.png"/>
          <p:cNvPicPr/>
          <p:nvPr/>
        </p:nvPicPr>
        <p:blipFill>
          <a:blip r:embed="rId2">
            <a:extLst/>
          </a:blip>
          <a:srcRect l="1495" r="1495"/>
          <a:stretch>
            <a:fillRect/>
          </a:stretch>
        </p:blipFill>
        <p:spPr>
          <a:xfrm>
            <a:off x="1462401" y="2169427"/>
            <a:ext cx="10365391" cy="6114839"/>
          </a:xfrm>
          <a:prstGeom prst="rect">
            <a:avLst/>
          </a:prstGeom>
          <a:ln w="12700">
            <a:solidFill>
              <a:srgbClr val="D9D9D9"/>
            </a:solidFill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Fonts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650240" y="2725138"/>
            <a:ext cx="12105006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FFFFFF"/>
                </a:solidFill>
              </a:rPr>
              <a:t>Properties - there are many. These are the most important:</a:t>
            </a:r>
            <a:endParaRPr sz="3400" dirty="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 dirty="0">
                <a:solidFill>
                  <a:srgbClr val="00FDFF"/>
                </a:solidFill>
              </a:rPr>
              <a:t>font-style</a:t>
            </a:r>
            <a:r>
              <a:rPr sz="3400" dirty="0">
                <a:solidFill>
                  <a:srgbClr val="FFFFFF"/>
                </a:solidFill>
              </a:rPr>
              <a:t>: Typically we only pass in ‘italic’ or ‘normal’ </a:t>
            </a:r>
            <a:endParaRPr sz="3400" dirty="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 dirty="0">
                <a:solidFill>
                  <a:srgbClr val="00FDFF"/>
                </a:solidFill>
              </a:rPr>
              <a:t>text-align</a:t>
            </a:r>
            <a:r>
              <a:rPr sz="3400" dirty="0">
                <a:solidFill>
                  <a:srgbClr val="FFFFFF"/>
                </a:solidFill>
              </a:rPr>
              <a:t>: </a:t>
            </a:r>
            <a:r>
              <a:rPr sz="3400" dirty="0">
                <a:solidFill>
                  <a:srgbClr val="00FDFF"/>
                </a:solidFill>
              </a:rPr>
              <a:t>left</a:t>
            </a:r>
            <a:r>
              <a:rPr sz="3400" i="1" dirty="0">
                <a:solidFill>
                  <a:srgbClr val="00FDFF"/>
                </a:solidFill>
              </a:rPr>
              <a:t> </a:t>
            </a:r>
            <a:r>
              <a:rPr sz="3400" i="1" dirty="0" smtClean="0">
                <a:solidFill>
                  <a:srgbClr val="FFFFFF"/>
                </a:solidFill>
              </a:rPr>
              <a:t>|</a:t>
            </a:r>
            <a:r>
              <a:rPr sz="3400" i="1" dirty="0" smtClean="0">
                <a:solidFill>
                  <a:srgbClr val="00FDFF"/>
                </a:solidFill>
              </a:rPr>
              <a:t> </a:t>
            </a:r>
            <a:r>
              <a:rPr sz="3400" dirty="0">
                <a:solidFill>
                  <a:srgbClr val="00FDFF"/>
                </a:solidFill>
              </a:rPr>
              <a:t>center</a:t>
            </a:r>
            <a:r>
              <a:rPr sz="3400" i="1" dirty="0">
                <a:solidFill>
                  <a:srgbClr val="00FDFF"/>
                </a:solidFill>
              </a:rPr>
              <a:t> </a:t>
            </a:r>
            <a:r>
              <a:rPr sz="3400" i="1" dirty="0">
                <a:solidFill>
                  <a:srgbClr val="FFFFFF"/>
                </a:solidFill>
              </a:rPr>
              <a:t>| </a:t>
            </a:r>
            <a:r>
              <a:rPr sz="3400" dirty="0">
                <a:solidFill>
                  <a:srgbClr val="00FDFF"/>
                </a:solidFill>
              </a:rPr>
              <a:t>right</a:t>
            </a:r>
            <a:endParaRPr sz="3400" dirty="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 dirty="0">
                <a:solidFill>
                  <a:srgbClr val="00FDFF"/>
                </a:solidFill>
              </a:rPr>
              <a:t>text-shadow</a:t>
            </a:r>
            <a:r>
              <a:rPr sz="3400" dirty="0">
                <a:solidFill>
                  <a:srgbClr val="FFFFFF"/>
                </a:solidFill>
              </a:rPr>
              <a:t>: h-shadow v-shadow color;</a:t>
            </a:r>
            <a:endParaRPr sz="3400" dirty="0"/>
          </a:p>
          <a:p>
            <a:pPr marL="1233236" lvl="1" indent="-852236">
              <a:buClr>
                <a:srgbClr val="FFFF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FFFFFF"/>
                </a:solidFill>
              </a:rPr>
              <a:t>ex.) </a:t>
            </a:r>
            <a:r>
              <a:rPr sz="3400" i="1" dirty="0">
                <a:solidFill>
                  <a:srgbClr val="00FDFF"/>
                </a:solidFill>
              </a:rPr>
              <a:t>text-shadow</a:t>
            </a:r>
            <a:r>
              <a:rPr sz="3400" dirty="0">
                <a:solidFill>
                  <a:srgbClr val="FFFFFF"/>
                </a:solidFill>
              </a:rPr>
              <a:t>: </a:t>
            </a:r>
            <a:r>
              <a:rPr sz="3400" dirty="0">
                <a:solidFill>
                  <a:srgbClr val="7A81FF"/>
                </a:solidFill>
              </a:rPr>
              <a:t>2</a:t>
            </a:r>
            <a:r>
              <a:rPr sz="3400" dirty="0">
                <a:solidFill>
                  <a:srgbClr val="FF7E79"/>
                </a:solidFill>
              </a:rPr>
              <a:t>px </a:t>
            </a:r>
            <a:r>
              <a:rPr sz="3400" dirty="0">
                <a:solidFill>
                  <a:srgbClr val="7A81FF"/>
                </a:solidFill>
              </a:rPr>
              <a:t>2</a:t>
            </a:r>
            <a:r>
              <a:rPr sz="3400" dirty="0">
                <a:solidFill>
                  <a:srgbClr val="FF7E79"/>
                </a:solidFill>
              </a:rPr>
              <a:t>px </a:t>
            </a:r>
            <a:r>
              <a:rPr sz="3400" dirty="0">
                <a:solidFill>
                  <a:srgbClr val="7A81FF"/>
                </a:solidFill>
              </a:rPr>
              <a:t>#ff0000</a:t>
            </a:r>
            <a:r>
              <a:rPr sz="3400" dirty="0">
                <a:solidFill>
                  <a:srgbClr val="FFFFFF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Fonts (text shadow)</a:t>
            </a:r>
          </a:p>
        </p:txBody>
      </p:sp>
      <p:pic>
        <p:nvPicPr>
          <p:cNvPr id="54" name="image4.png"/>
          <p:cNvPicPr/>
          <p:nvPr/>
        </p:nvPicPr>
        <p:blipFill>
          <a:blip r:embed="rId2">
            <a:extLst/>
          </a:blip>
          <a:srcRect t="1457" b="1458"/>
          <a:stretch>
            <a:fillRect/>
          </a:stretch>
        </p:blipFill>
        <p:spPr>
          <a:xfrm>
            <a:off x="1570774" y="2386174"/>
            <a:ext cx="6463141" cy="3812791"/>
          </a:xfrm>
          <a:prstGeom prst="rect">
            <a:avLst/>
          </a:prstGeom>
          <a:ln w="12700">
            <a:solidFill>
              <a:srgbClr val="D9D9D9"/>
            </a:solidFill>
          </a:ln>
        </p:spPr>
      </p:pic>
      <p:pic>
        <p:nvPicPr>
          <p:cNvPr id="55" name="image5.png"/>
          <p:cNvPicPr/>
          <p:nvPr/>
        </p:nvPicPr>
        <p:blipFill>
          <a:blip r:embed="rId3">
            <a:extLst/>
          </a:blip>
          <a:srcRect t="1457" b="1458"/>
          <a:stretch>
            <a:fillRect/>
          </a:stretch>
        </p:blipFill>
        <p:spPr>
          <a:xfrm>
            <a:off x="2654507" y="3397659"/>
            <a:ext cx="6463141" cy="3812791"/>
          </a:xfrm>
          <a:prstGeom prst="rect">
            <a:avLst/>
          </a:prstGeom>
          <a:ln w="12700">
            <a:solidFill>
              <a:srgbClr val="D9D9D9"/>
            </a:solidFill>
          </a:ln>
        </p:spPr>
      </p:pic>
      <p:pic>
        <p:nvPicPr>
          <p:cNvPr id="56" name="image6.png"/>
          <p:cNvPicPr/>
          <p:nvPr/>
        </p:nvPicPr>
        <p:blipFill>
          <a:blip r:embed="rId4">
            <a:extLst/>
          </a:blip>
          <a:srcRect t="1413" b="1412"/>
          <a:stretch>
            <a:fillRect/>
          </a:stretch>
        </p:blipFill>
        <p:spPr>
          <a:xfrm>
            <a:off x="3812821" y="4318832"/>
            <a:ext cx="6463141" cy="3812791"/>
          </a:xfrm>
          <a:prstGeom prst="rect">
            <a:avLst/>
          </a:prstGeom>
          <a:ln w="12700">
            <a:solidFill>
              <a:srgbClr val="D9D9D9"/>
            </a:solidFill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 animBg="1" advAuto="0"/>
      <p:bldP spid="55" grpId="2" animBg="1" advAuto="0"/>
      <p:bldP spid="56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Fonts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650240" y="2725138"/>
            <a:ext cx="12105006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Properties - there are many. These are the most important: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font-style</a:t>
            </a:r>
            <a:r>
              <a:rPr sz="3400">
                <a:solidFill>
                  <a:srgbClr val="FFFFFF"/>
                </a:solidFill>
              </a:rPr>
              <a:t>: Typically we only pass in ‘italic’ or ‘normal’ 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text-align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00FDFF"/>
                </a:solidFill>
              </a:rPr>
              <a:t>left</a:t>
            </a:r>
            <a:r>
              <a:rPr sz="3400" i="1">
                <a:solidFill>
                  <a:srgbClr val="00FDFF"/>
                </a:solidFill>
              </a:rPr>
              <a:t> </a:t>
            </a:r>
            <a:r>
              <a:rPr sz="3400" i="1">
                <a:solidFill>
                  <a:srgbClr val="FFFFFF"/>
                </a:solidFill>
              </a:rPr>
              <a:t>|</a:t>
            </a:r>
            <a:r>
              <a:rPr sz="3400" i="1">
                <a:solidFill>
                  <a:srgbClr val="00FDFF"/>
                </a:solidFill>
              </a:rPr>
              <a:t> </a:t>
            </a:r>
            <a:r>
              <a:rPr sz="3400">
                <a:solidFill>
                  <a:srgbClr val="00FDFF"/>
                </a:solidFill>
              </a:rPr>
              <a:t>center</a:t>
            </a:r>
            <a:r>
              <a:rPr sz="3400" i="1">
                <a:solidFill>
                  <a:srgbClr val="00FDFF"/>
                </a:solidFill>
              </a:rPr>
              <a:t> </a:t>
            </a:r>
            <a:r>
              <a:rPr sz="3400" i="1">
                <a:solidFill>
                  <a:srgbClr val="FFFFFF"/>
                </a:solidFill>
              </a:rPr>
              <a:t>| </a:t>
            </a:r>
            <a:r>
              <a:rPr sz="3400">
                <a:solidFill>
                  <a:srgbClr val="00FDFF"/>
                </a:solidFill>
              </a:rPr>
              <a:t>right</a:t>
            </a:r>
            <a:endParaRPr sz="3400"/>
          </a:p>
          <a:p>
            <a:pPr marL="1233236" lvl="1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 i="1">
                <a:solidFill>
                  <a:srgbClr val="00FDFF"/>
                </a:solidFill>
              </a:rPr>
              <a:t>text-shadow</a:t>
            </a:r>
            <a:r>
              <a:rPr sz="3400">
                <a:solidFill>
                  <a:srgbClr val="FFFFFF"/>
                </a:solidFill>
              </a:rPr>
              <a:t>: h-shadow v-shadow color;</a:t>
            </a:r>
            <a:endParaRPr sz="3400"/>
          </a:p>
          <a:p>
            <a:pPr marL="1233236" lvl="1" indent="-852236">
              <a:buClr>
                <a:srgbClr val="FFFF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ex.) </a:t>
            </a:r>
            <a:r>
              <a:rPr sz="3400" i="1">
                <a:solidFill>
                  <a:srgbClr val="00FDFF"/>
                </a:solidFill>
              </a:rPr>
              <a:t>text-shadow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7A81FF"/>
                </a:solidFill>
              </a:rPr>
              <a:t>2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7A81FF"/>
                </a:solidFill>
              </a:rPr>
              <a:t>2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7A81FF"/>
                </a:solidFill>
              </a:rPr>
              <a:t>#ff0000</a:t>
            </a:r>
            <a:r>
              <a:rPr sz="3400">
                <a:solidFill>
                  <a:srgbClr val="FFFFFF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Display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50239" y="2725138"/>
            <a:ext cx="11704322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To stack ‘em side-by-side, alter </a:t>
            </a:r>
            <a:r>
              <a:rPr sz="3400" b="1">
                <a:solidFill>
                  <a:srgbClr val="FFFFFF"/>
                </a:solidFill>
              </a:rPr>
              <a:t>display</a:t>
            </a:r>
            <a:endParaRPr sz="3400" b="1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Display has 3 important values: block, inline, inline-block</a:t>
            </a:r>
            <a:br>
              <a:rPr sz="3400">
                <a:solidFill>
                  <a:srgbClr val="FFFFFF"/>
                </a:solidFill>
              </a:rPr>
            </a:br>
            <a:endParaRPr sz="340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b="1">
                <a:solidFill>
                  <a:srgbClr val="FFFFFF"/>
                </a:solidFill>
              </a:rPr>
              <a:t>block</a:t>
            </a:r>
            <a:r>
              <a:rPr sz="3400">
                <a:solidFill>
                  <a:srgbClr val="FFFFFF"/>
                </a:solidFill>
              </a:rPr>
              <a:t>: respects margins, paddings, but has auto-line break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650239" y="2185049"/>
            <a:ext cx="11704322" cy="7028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FFFFFF"/>
                </a:solidFill>
              </a:rPr>
              <a:t>To stack ‘em side-by-side, alter </a:t>
            </a:r>
            <a:r>
              <a:rPr sz="3400" b="1" dirty="0">
                <a:solidFill>
                  <a:srgbClr val="FFFFFF"/>
                </a:solidFill>
              </a:rPr>
              <a:t>display</a:t>
            </a:r>
            <a:endParaRPr sz="3400" b="1" dirty="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FFFFFF"/>
                </a:solidFill>
              </a:rPr>
              <a:t>Display has 3 important values: block, inline, inline-block</a:t>
            </a:r>
            <a:endParaRPr sz="3400" dirty="0"/>
          </a:p>
          <a:p>
            <a:pPr marL="601578" lvl="0" indent="-601578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endParaRPr sz="3400" dirty="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b="1" dirty="0">
                <a:solidFill>
                  <a:srgbClr val="FFFFFF"/>
                </a:solidFill>
              </a:rPr>
              <a:t>block</a:t>
            </a:r>
            <a:r>
              <a:rPr sz="3400" dirty="0">
                <a:solidFill>
                  <a:srgbClr val="FFFFFF"/>
                </a:solidFill>
              </a:rPr>
              <a:t>: respects margins, paddings, but has auto-line break</a:t>
            </a:r>
            <a:endParaRPr sz="3400" dirty="0"/>
          </a:p>
          <a:p>
            <a:pPr marL="601578" lvl="0" indent="-601578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endParaRPr sz="3400" dirty="0"/>
          </a:p>
          <a:p>
            <a:pPr marL="852236" lvl="0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 b="1" dirty="0" smtClean="0">
                <a:solidFill>
                  <a:srgbClr val="FFFFFF"/>
                </a:solidFill>
              </a:rPr>
              <a:t>inline</a:t>
            </a:r>
            <a:r>
              <a:rPr sz="3400" dirty="0" smtClean="0">
                <a:solidFill>
                  <a:srgbClr val="FFFFFF"/>
                </a:solidFill>
              </a:rPr>
              <a:t>: block but with </a:t>
            </a:r>
            <a:r>
              <a:rPr lang="en-US" sz="3400" dirty="0" smtClean="0">
                <a:solidFill>
                  <a:srgbClr val="FFFFFF"/>
                </a:solidFill>
              </a:rPr>
              <a:t>no spacing at all</a:t>
            </a:r>
            <a:endParaRPr sz="3400" dirty="0">
              <a:solidFill>
                <a:srgbClr val="FFFFFF"/>
              </a:solidFill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Properties - Display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699</Words>
  <Application>Microsoft Macintosh PowerPoint</Application>
  <PresentationFormat>Custom</PresentationFormat>
  <Paragraphs>90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White</vt:lpstr>
      <vt:lpstr>PowerPoint Presentation</vt:lpstr>
      <vt:lpstr>Moar CSS</vt:lpstr>
      <vt:lpstr>CSS Properties - Fonts</vt:lpstr>
      <vt:lpstr>CSS Properties - Fonts</vt:lpstr>
      <vt:lpstr>CSS Properties - Fonts</vt:lpstr>
      <vt:lpstr>CSS Properties - Fonts (text shadow)</vt:lpstr>
      <vt:lpstr>CSS Properties - Fonts</vt:lpstr>
      <vt:lpstr>CSS Properties - Display</vt:lpstr>
      <vt:lpstr>CSS Properties - Display</vt:lpstr>
      <vt:lpstr>CSS Properties - Display</vt:lpstr>
      <vt:lpstr>CSS Properties - Display: Block</vt:lpstr>
      <vt:lpstr>CSS Properties - Display: Inline</vt:lpstr>
      <vt:lpstr>CSS Properties - Display: Inline-Block</vt:lpstr>
      <vt:lpstr>*Heavy panting* Any questions?</vt:lpstr>
      <vt:lpstr>CSS Properties - Images</vt:lpstr>
      <vt:lpstr>CSS Properties - Images</vt:lpstr>
      <vt:lpstr>CSS Properties - Images</vt:lpstr>
      <vt:lpstr>CSS Properties - Images (Overflow)</vt:lpstr>
      <vt:lpstr>CSS Properties - Background</vt:lpstr>
      <vt:lpstr>CSS Properties - Background</vt:lpstr>
      <vt:lpstr>CSS Properties - Centering an Element</vt:lpstr>
      <vt:lpstr>*Sigh of relief*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Philip Su</cp:lastModifiedBy>
  <cp:revision>2</cp:revision>
  <dcterms:modified xsi:type="dcterms:W3CDTF">2014-10-04T01:20:05Z</dcterms:modified>
</cp:coreProperties>
</file>