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650238" y="4360883"/>
            <a:ext cx="11704324" cy="906512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31892" y="8699969"/>
            <a:ext cx="10038082" cy="1053632"/>
          </a:xfrm>
          <a:prstGeom prst="rect">
            <a:avLst/>
          </a:prstGeom>
        </p:spPr>
        <p:txBody>
          <a:bodyPr lIns="65022" tIns="65022" rIns="65022" bIns="65022"/>
          <a:lstStyle>
            <a:lvl1pPr marL="0" indent="0">
              <a:spcBef>
                <a:spcPts val="500"/>
              </a:spcBef>
              <a:buSzTx/>
              <a:buFontTx/>
              <a:buNone/>
              <a:defRPr sz="3400">
                <a:latin typeface="Lato Light"/>
                <a:ea typeface="Lato Light"/>
                <a:cs typeface="Lato Light"/>
                <a:sym typeface="Lato Light"/>
              </a:defRPr>
            </a:lvl1pPr>
            <a:lvl2pPr marL="804181" indent="-346981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2pPr>
            <a:lvl3pPr marL="1238250" indent="-323850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3pPr>
            <a:lvl4pPr marL="1760220" indent="-388619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4pPr>
            <a:lvl5pPr marL="2217420" indent="-388620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  <a:endParaRPr sz="3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  <a:endParaRPr sz="3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  <a:endParaRPr sz="3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  <a:endParaRPr sz="3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title"/>
          </p:nvPr>
        </p:nvSpPr>
        <p:spPr>
          <a:xfrm>
            <a:off x="650239" y="4360884"/>
            <a:ext cx="11704322" cy="906511"/>
          </a:xfrm>
          <a:prstGeom prst="rect">
            <a:avLst/>
          </a:prstGeom>
        </p:spPr>
        <p:txBody>
          <a:bodyPr lIns="65022" tIns="65022" rIns="65022" bIns="65022"/>
          <a:lstStyle>
            <a:lvl1pPr algn="ctr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6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0"/>
            <a:ext cx="11099800" cy="304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42900" indent="-342900" defTabSz="584200">
              <a:spcBef>
                <a:spcPts val="3200"/>
              </a:spcBef>
              <a:buSzPct val="75000"/>
              <a:buFontTx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650238" y="1109684"/>
            <a:ext cx="11704324" cy="161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50238" y="2725137"/>
            <a:ext cx="11751739" cy="702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 advClick="1"/>
  <p:txStyles>
    <p:titleStyle>
      <a:lvl1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1pPr>
      <a:lvl2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2pPr>
      <a:lvl3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3pPr>
      <a:lvl4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4pPr>
      <a:lvl5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5pPr>
      <a:lvl6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6pPr>
      <a:lvl7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7pPr>
      <a:lvl8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8pPr>
      <a:lvl9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9pPr>
    </p:titleStyle>
    <p:bodyStyle>
      <a:lvl1pPr marL="480059" indent="-48005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1pPr>
      <a:lvl2pPr marL="857250" indent="-400050" defTabSz="457200">
        <a:spcBef>
          <a:spcPts val="400"/>
        </a:spcBef>
        <a:buSzPct val="100000"/>
        <a:buFont typeface="Arial"/>
        <a:buChar char="–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2pPr>
      <a:lvl3pPr marL="1234438" indent="-320038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3pPr>
      <a:lvl4pPr marL="1691638" indent="-320038" defTabSz="457200">
        <a:spcBef>
          <a:spcPts val="400"/>
        </a:spcBef>
        <a:buSzPct val="100000"/>
        <a:buFont typeface="Arial"/>
        <a:buChar char="–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4pPr>
      <a:lvl5pPr marL="2148838" indent="-320038" defTabSz="457200">
        <a:spcBef>
          <a:spcPts val="400"/>
        </a:spcBef>
        <a:buSzPct val="100000"/>
        <a:buFont typeface="Arial"/>
        <a:buChar char="»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5pPr>
      <a:lvl6pPr marL="2606038" indent="-320038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6pPr>
      <a:lvl7pPr marL="3063238" indent="-320038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7pPr>
      <a:lvl8pPr marL="3520440" indent="-32003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8pPr>
      <a:lvl9pPr marL="3977640" indent="-320040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88887" y="4108682"/>
            <a:ext cx="4571872" cy="892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457200">
              <a:defRPr b="1"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FFFFFF"/>
                </a:solidFill>
              </a:rPr>
              <a:t>CSS Positioning</a:t>
            </a:r>
          </a:p>
        </p:txBody>
      </p:sp>
      <p:sp>
        <p:nvSpPr>
          <p:cNvPr id="44" name="Shape 44"/>
          <p:cNvSpPr/>
          <p:nvPr/>
        </p:nvSpPr>
        <p:spPr>
          <a:xfrm>
            <a:off x="488591" y="5117500"/>
            <a:ext cx="4845049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457200">
              <a:defRPr b="1" sz="2400">
                <a:solidFill>
                  <a:srgbClr val="FFFFFF">
                    <a:alpha val="60000"/>
                  </a:srgb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>
                    <a:alpha val="60000"/>
                  </a:srgbClr>
                </a:solidFill>
              </a:rPr>
              <a:t>Andy Qin, Programming Instructor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650239" y="27251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Floats allow elements to be part of the </a:t>
            </a:r>
            <a:r>
              <a:rPr i="1" sz="3400">
                <a:solidFill>
                  <a:srgbClr val="FFFFFF"/>
                </a:solidFill>
              </a:rPr>
              <a:t>flow</a:t>
            </a:r>
            <a:r>
              <a:rPr sz="3400">
                <a:solidFill>
                  <a:srgbClr val="FFFFFF"/>
                </a:solidFill>
              </a:rPr>
              <a:t> of the page</a:t>
            </a:r>
          </a:p>
        </p:txBody>
      </p:sp>
      <p:sp>
        <p:nvSpPr>
          <p:cNvPr id="111" name="Shape 111"/>
          <p:cNvSpPr/>
          <p:nvPr/>
        </p:nvSpPr>
        <p:spPr>
          <a:xfrm>
            <a:off x="4643609" y="4424937"/>
            <a:ext cx="4292601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5005404" y="4752928"/>
            <a:ext cx="1504177" cy="788507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7088204" y="6149928"/>
            <a:ext cx="1504177" cy="788507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6687380" y="4816428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6687380" y="4980423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6687380" y="5159328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6687380" y="5323323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6687380" y="5540328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5005404" y="5704323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5005404" y="5856723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005404" y="6009123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5010980" y="6175328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5010980" y="6339323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5010980" y="6518228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010980" y="6682223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5010980" y="6834623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V="1">
            <a:off x="4160080" y="5801805"/>
            <a:ext cx="845325" cy="4149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272965" y="6216705"/>
            <a:ext cx="22479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One &lt;div&gt;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4098203" y="5074663"/>
            <a:ext cx="845325" cy="4149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2211088" y="5489563"/>
            <a:ext cx="22479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Second &lt;div&gt;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3"/>
      <p:bldP build="whole" bldLvl="1" animBg="1" rev="0" advAuto="0" spid="127" grpId="1"/>
      <p:bldP build="whole" bldLvl="1" animBg="1" rev="0" advAuto="0" spid="128" grpId="2"/>
      <p:bldP build="whole" bldLvl="1" animBg="1" rev="0" advAuto="0" spid="130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650239" y="27251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609779" indent="-1609779">
              <a:buClr>
                <a:srgbClr val="FFFFFF"/>
              </a:buClr>
              <a:buFontTx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So why floats?</a:t>
            </a:r>
          </a:p>
        </p:txBody>
      </p:sp>
      <p:sp>
        <p:nvSpPr>
          <p:cNvPr id="134" name="Shape 134"/>
          <p:cNvSpPr/>
          <p:nvPr/>
        </p:nvSpPr>
        <p:spPr>
          <a:xfrm>
            <a:off x="4602562" y="4340270"/>
            <a:ext cx="4292601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4964357" y="4668261"/>
            <a:ext cx="1504177" cy="788507"/>
          </a:xfrm>
          <a:prstGeom prst="rect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7047157" y="6065261"/>
            <a:ext cx="1504177" cy="788507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4964357" y="5619656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4964357" y="5772056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964357" y="5924456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4969933" y="6090661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4969933" y="6254656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4969933" y="6433561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969933" y="6597556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969933" y="6749956"/>
            <a:ext cx="1905001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5" name="Shape 145"/>
          <p:cNvSpPr/>
          <p:nvPr/>
        </p:nvSpPr>
        <p:spPr>
          <a:xfrm flipV="1">
            <a:off x="4119033" y="5717138"/>
            <a:ext cx="845325" cy="4149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2231918" y="6132038"/>
            <a:ext cx="22479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One &lt;div&gt;</a:t>
            </a:r>
          </a:p>
        </p:txBody>
      </p:sp>
      <p:sp>
        <p:nvSpPr>
          <p:cNvPr id="147" name="Shape 147"/>
          <p:cNvSpPr/>
          <p:nvPr/>
        </p:nvSpPr>
        <p:spPr>
          <a:xfrm flipV="1">
            <a:off x="4057156" y="4989996"/>
            <a:ext cx="845325" cy="4149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2170041" y="5404896"/>
            <a:ext cx="22479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Overlapping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Position: absolute</a:t>
            </a:r>
          </a:p>
        </p:txBody>
      </p:sp>
      <p:sp>
        <p:nvSpPr>
          <p:cNvPr id="149" name="Shape 149"/>
          <p:cNvSpPr/>
          <p:nvPr/>
        </p:nvSpPr>
        <p:spPr>
          <a:xfrm>
            <a:off x="4982633" y="5163596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4982633" y="5315996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4982633" y="5468396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4995333" y="4719061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995333" y="4871461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4995333" y="5023861"/>
            <a:ext cx="3586977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5" grpId="1"/>
      <p:bldP build="whole" bldLvl="1" animBg="1" rev="0" advAuto="0" spid="148" grpId="4"/>
      <p:bldP build="whole" bldLvl="1" animBg="1" rev="0" advAuto="0" spid="147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650239" y="27251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So why floats?</a:t>
            </a:r>
            <a:endParaRPr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If you tried to this with </a:t>
            </a:r>
            <a:r>
              <a:rPr i="1" sz="3400">
                <a:solidFill>
                  <a:srgbClr val="00FDFF"/>
                </a:solidFill>
              </a:rPr>
              <a:t>display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i="1" sz="3400">
                <a:solidFill>
                  <a:srgbClr val="00FDFF"/>
                </a:solidFill>
              </a:rPr>
              <a:t>inline-block</a:t>
            </a:r>
            <a:r>
              <a:rPr sz="3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58" name="Shape 158"/>
          <p:cNvSpPr/>
          <p:nvPr/>
        </p:nvSpPr>
        <p:spPr>
          <a:xfrm>
            <a:off x="4230029" y="4560403"/>
            <a:ext cx="4292601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4591823" y="4888395"/>
            <a:ext cx="1504177" cy="788507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6674623" y="6285395"/>
            <a:ext cx="1504177" cy="788507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3746500" y="5937272"/>
            <a:ext cx="845324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3746500" y="5210130"/>
            <a:ext cx="783447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6268223" y="4886771"/>
            <a:ext cx="1910577" cy="788507"/>
          </a:xfrm>
          <a:prstGeom prst="rect">
            <a:avLst/>
          </a:prstGeom>
          <a:ln w="19050">
            <a:solidFill>
              <a:srgbClr val="FFFFFF"/>
            </a:solidFill>
            <a:prstDash val="sysDot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4591823" y="5784294"/>
            <a:ext cx="3586977" cy="412237"/>
          </a:xfrm>
          <a:prstGeom prst="rect">
            <a:avLst/>
          </a:prstGeom>
          <a:ln w="19050">
            <a:solidFill>
              <a:srgbClr val="FFFFFF"/>
            </a:solidFill>
            <a:prstDash val="sysDot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617223" y="6305320"/>
            <a:ext cx="1910577" cy="755882"/>
          </a:xfrm>
          <a:prstGeom prst="rect">
            <a:avLst/>
          </a:prstGeom>
          <a:ln w="19050">
            <a:solidFill>
              <a:srgbClr val="FFFFFF"/>
            </a:solidFill>
            <a:prstDash val="sysDot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8178799" y="4703757"/>
            <a:ext cx="698501" cy="37144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7" name="Shape 167"/>
          <p:cNvSpPr/>
          <p:nvPr/>
        </p:nvSpPr>
        <p:spPr>
          <a:xfrm flipH="1">
            <a:off x="8159750" y="5937272"/>
            <a:ext cx="920751" cy="9672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 flipH="1" flipV="1">
            <a:off x="8172449" y="6774294"/>
            <a:ext cx="908051" cy="286908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9" name="Shape 169"/>
          <p:cNvSpPr/>
          <p:nvPr/>
        </p:nvSpPr>
        <p:spPr>
          <a:xfrm flipV="1">
            <a:off x="3684623" y="6905048"/>
            <a:ext cx="897677" cy="16885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2319730" y="7523493"/>
            <a:ext cx="836534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Ewwwwwwwwwwww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5"/>
      <p:bldP build="whole" bldLvl="1" animBg="1" rev="0" advAuto="0" spid="161" grpId="1"/>
      <p:bldP build="whole" bldLvl="1" animBg="1" rev="0" advAuto="0" spid="166" grpId="3"/>
      <p:bldP build="whole" bldLvl="1" animBg="1" rev="0" advAuto="0" spid="169" grpId="6"/>
      <p:bldP build="whole" bldLvl="1" animBg="1" rev="0" advAuto="0" spid="162" grpId="2"/>
      <p:bldP build="whole" bldLvl="1" animBg="1" rev="0" advAuto="0" spid="167" grpId="4"/>
      <p:bldP build="whole" bldLvl="1" animBg="1" rev="0" advAuto="0" spid="170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650239" y="2725137"/>
            <a:ext cx="12105008" cy="645375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Can  </a:t>
            </a:r>
            <a:r>
              <a:rPr i="1" sz="3400">
                <a:solidFill>
                  <a:srgbClr val="00FDFF"/>
                </a:solidFill>
              </a:rPr>
              <a:t>float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i="1" sz="3400">
                <a:solidFill>
                  <a:srgbClr val="00FDFF"/>
                </a:solidFill>
              </a:rPr>
              <a:t>left </a:t>
            </a:r>
            <a:r>
              <a:rPr i="1" sz="3400">
                <a:solidFill>
                  <a:srgbClr val="FFFFFF"/>
                </a:solidFill>
              </a:rPr>
              <a:t>or</a:t>
            </a:r>
            <a:r>
              <a:rPr sz="3400">
                <a:solidFill>
                  <a:srgbClr val="FFFFFF"/>
                </a:solidFill>
              </a:rPr>
              <a:t> </a:t>
            </a:r>
            <a:r>
              <a:rPr i="1" sz="3400">
                <a:solidFill>
                  <a:srgbClr val="00FDFF"/>
                </a:solidFill>
              </a:rPr>
              <a:t>float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i="1" sz="3400">
                <a:solidFill>
                  <a:srgbClr val="00FDFF"/>
                </a:solidFill>
              </a:rPr>
              <a:t>right</a:t>
            </a:r>
            <a:endParaRPr i="1" sz="3400">
              <a:solidFill>
                <a:srgbClr val="00FD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Even for block elements, float takes precedence and acts</a:t>
            </a:r>
            <a:br>
              <a:rPr sz="3400">
                <a:solidFill>
                  <a:srgbClr val="FFFFFF"/>
                </a:solidFill>
              </a:rPr>
            </a:br>
            <a:r>
              <a:rPr sz="3400">
                <a:solidFill>
                  <a:srgbClr val="FFFFFF"/>
                </a:solidFill>
              </a:rPr>
              <a:t>like </a:t>
            </a:r>
            <a:r>
              <a:rPr i="1" sz="3400">
                <a:solidFill>
                  <a:srgbClr val="00FDFF"/>
                </a:solidFill>
              </a:rPr>
              <a:t>display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i="1" sz="3400">
                <a:solidFill>
                  <a:srgbClr val="00FDFF"/>
                </a:solidFill>
              </a:rPr>
              <a:t>inline-block</a:t>
            </a:r>
            <a:endParaRPr i="1" sz="3400">
              <a:solidFill>
                <a:srgbClr val="00FD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The next elements will stack next to the floated div!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650239" y="2810934"/>
            <a:ext cx="12105008" cy="6889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Font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Just standard divs:</a:t>
            </a:r>
          </a:p>
        </p:txBody>
      </p:sp>
      <p:sp>
        <p:nvSpPr>
          <p:cNvPr id="177" name="Shape 177"/>
          <p:cNvSpPr/>
          <p:nvPr/>
        </p:nvSpPr>
        <p:spPr>
          <a:xfrm>
            <a:off x="4556442" y="3595203"/>
            <a:ext cx="4292601" cy="31484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4727737" y="3733800"/>
            <a:ext cx="3955277" cy="1117600"/>
          </a:xfrm>
          <a:prstGeom prst="rect">
            <a:avLst/>
          </a:prstGeom>
          <a:solidFill>
            <a:srgbClr val="4F81BD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727737" y="5004903"/>
            <a:ext cx="39552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727737" y="5550725"/>
            <a:ext cx="39552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4727737" y="6097377"/>
            <a:ext cx="39552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650239" y="2810934"/>
            <a:ext cx="12105008" cy="6889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Font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But just add float and:</a:t>
            </a:r>
          </a:p>
        </p:txBody>
      </p:sp>
      <p:sp>
        <p:nvSpPr>
          <p:cNvPr id="185" name="Shape 185"/>
          <p:cNvSpPr/>
          <p:nvPr/>
        </p:nvSpPr>
        <p:spPr>
          <a:xfrm>
            <a:off x="4727737" y="3733800"/>
            <a:ext cx="1021577" cy="1117600"/>
          </a:xfrm>
          <a:prstGeom prst="rect">
            <a:avLst/>
          </a:prstGeom>
          <a:solidFill>
            <a:srgbClr val="4F81BD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5896137" y="3733800"/>
            <a:ext cx="2786877" cy="394253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5896137" y="4292600"/>
            <a:ext cx="2786877" cy="394253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556442" y="3595203"/>
            <a:ext cx="4292601" cy="31484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4727737" y="4972325"/>
            <a:ext cx="39552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650239" y="6864419"/>
            <a:ext cx="12105008" cy="6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Example at: </a:t>
            </a:r>
            <a:r>
              <a:rPr sz="34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www.tinyurl.com/calhacks</a:t>
            </a:r>
            <a:r>
              <a:rPr sz="34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  <a:r>
              <a:rPr i="1"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 left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650239" y="2810934"/>
            <a:ext cx="12105008" cy="6889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Font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Suppose you’re creating a menu:</a:t>
            </a:r>
          </a:p>
        </p:txBody>
      </p:sp>
      <p:sp>
        <p:nvSpPr>
          <p:cNvPr id="194" name="Shape 194"/>
          <p:cNvSpPr/>
          <p:nvPr/>
        </p:nvSpPr>
        <p:spPr>
          <a:xfrm>
            <a:off x="2257889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297113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196" name="Shape 196"/>
          <p:cNvSpPr/>
          <p:nvPr/>
        </p:nvSpPr>
        <p:spPr>
          <a:xfrm>
            <a:off x="4502541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541765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About</a:t>
            </a:r>
          </a:p>
        </p:txBody>
      </p:sp>
      <p:sp>
        <p:nvSpPr>
          <p:cNvPr id="198" name="Shape 198"/>
          <p:cNvSpPr/>
          <p:nvPr/>
        </p:nvSpPr>
        <p:spPr>
          <a:xfrm>
            <a:off x="6734492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6773716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Experiences</a:t>
            </a:r>
          </a:p>
        </p:txBody>
      </p:sp>
      <p:sp>
        <p:nvSpPr>
          <p:cNvPr id="200" name="Shape 200"/>
          <p:cNvSpPr/>
          <p:nvPr/>
        </p:nvSpPr>
        <p:spPr>
          <a:xfrm>
            <a:off x="8966444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9005668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202" name="Shape 202"/>
          <p:cNvSpPr/>
          <p:nvPr/>
        </p:nvSpPr>
        <p:spPr>
          <a:xfrm>
            <a:off x="650239" y="4532325"/>
            <a:ext cx="12105008" cy="688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452627">
              <a:spcBef>
                <a:spcPts val="300"/>
              </a:spcBef>
              <a:defRPr sz="1800"/>
            </a:pPr>
            <a:r>
              <a:rPr sz="3366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Could use </a:t>
            </a:r>
            <a:r>
              <a:rPr i="1" sz="3366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display</a:t>
            </a:r>
            <a:r>
              <a:rPr sz="3366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i="1" sz="3366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inline-block</a:t>
            </a:r>
            <a:r>
              <a:rPr i="1" sz="3366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… </a:t>
            </a:r>
            <a:r>
              <a:rPr sz="3366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but this creates gaps in between!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  <a:r>
              <a:rPr i="1"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 left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650239" y="2810934"/>
            <a:ext cx="12105008" cy="6889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Font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Suppose you’re creating a menu:</a:t>
            </a:r>
          </a:p>
        </p:txBody>
      </p:sp>
      <p:sp>
        <p:nvSpPr>
          <p:cNvPr id="206" name="Shape 206"/>
          <p:cNvSpPr/>
          <p:nvPr/>
        </p:nvSpPr>
        <p:spPr>
          <a:xfrm>
            <a:off x="2257889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2297113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208" name="Shape 208"/>
          <p:cNvSpPr/>
          <p:nvPr/>
        </p:nvSpPr>
        <p:spPr>
          <a:xfrm>
            <a:off x="4439041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4452865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About</a:t>
            </a:r>
          </a:p>
        </p:txBody>
      </p:sp>
      <p:sp>
        <p:nvSpPr>
          <p:cNvPr id="210" name="Shape 210"/>
          <p:cNvSpPr/>
          <p:nvPr/>
        </p:nvSpPr>
        <p:spPr>
          <a:xfrm>
            <a:off x="6620192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6659416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Experiences</a:t>
            </a:r>
          </a:p>
        </p:txBody>
      </p:sp>
      <p:sp>
        <p:nvSpPr>
          <p:cNvPr id="212" name="Shape 212"/>
          <p:cNvSpPr/>
          <p:nvPr/>
        </p:nvSpPr>
        <p:spPr>
          <a:xfrm>
            <a:off x="8801344" y="3770212"/>
            <a:ext cx="2181153" cy="469901"/>
          </a:xfrm>
          <a:prstGeom prst="rect">
            <a:avLst/>
          </a:prstGeom>
          <a:solidFill>
            <a:srgbClr val="4F81BD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8840568" y="3808312"/>
            <a:ext cx="210382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214" name="Shape 214"/>
          <p:cNvSpPr/>
          <p:nvPr/>
        </p:nvSpPr>
        <p:spPr>
          <a:xfrm>
            <a:off x="650239" y="4532325"/>
            <a:ext cx="12105008" cy="688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So use </a:t>
            </a:r>
            <a:r>
              <a:rPr i="1" sz="34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float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i="1" sz="34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left</a:t>
            </a:r>
            <a:r>
              <a:rPr i="1"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instead!</a:t>
            </a:r>
          </a:p>
        </p:txBody>
      </p:sp>
      <p:sp>
        <p:nvSpPr>
          <p:cNvPr id="215" name="Shape 215"/>
          <p:cNvSpPr/>
          <p:nvPr/>
        </p:nvSpPr>
        <p:spPr>
          <a:xfrm>
            <a:off x="650239" y="5285185"/>
            <a:ext cx="12105008" cy="6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Example at: </a:t>
            </a:r>
            <a:r>
              <a:rPr sz="34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www.tinyurl.com/calhacks2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How to stop floating left or right?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650239" y="2725137"/>
            <a:ext cx="12105008" cy="645375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Need to use  </a:t>
            </a:r>
            <a:r>
              <a:rPr i="1" sz="3400">
                <a:solidFill>
                  <a:srgbClr val="00FDFF"/>
                </a:solidFill>
              </a:rPr>
              <a:t>clear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i="1" sz="3400">
                <a:solidFill>
                  <a:srgbClr val="00FDFF"/>
                </a:solidFill>
              </a:rPr>
              <a:t>both</a:t>
            </a:r>
            <a:r>
              <a:rPr sz="3400">
                <a:solidFill>
                  <a:srgbClr val="FFFFFF"/>
                </a:solidFill>
              </a:rPr>
              <a:t>!</a:t>
            </a:r>
            <a:endParaRPr i="1"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Breaks the float, so we finally stack vertically again, like block elements should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clear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both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650239" y="28013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Blue box is </a:t>
            </a:r>
            <a:r>
              <a:rPr i="1" sz="3400">
                <a:solidFill>
                  <a:srgbClr val="00FDFF"/>
                </a:solidFill>
              </a:rPr>
              <a:t>float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i="1" sz="3400">
                <a:solidFill>
                  <a:srgbClr val="00FDFF"/>
                </a:solidFill>
              </a:rPr>
              <a:t>left</a:t>
            </a:r>
            <a:r>
              <a:rPr sz="340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22" name="Shape 222"/>
          <p:cNvSpPr/>
          <p:nvPr/>
        </p:nvSpPr>
        <p:spPr>
          <a:xfrm>
            <a:off x="4727737" y="3699933"/>
            <a:ext cx="1021577" cy="1117601"/>
          </a:xfrm>
          <a:prstGeom prst="rect">
            <a:avLst/>
          </a:prstGeom>
          <a:solidFill>
            <a:srgbClr val="4F81BD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5896137" y="3699933"/>
            <a:ext cx="27868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5896137" y="4258733"/>
            <a:ext cx="27868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4556442" y="3561337"/>
            <a:ext cx="4292601" cy="31484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4727737" y="4938458"/>
            <a:ext cx="39552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nutshell.jpg"/>
          <p:cNvPicPr/>
          <p:nvPr/>
        </p:nvPicPr>
        <p:blipFill>
          <a:blip r:embed="rId2">
            <a:extLst/>
          </a:blip>
          <a:srcRect l="0" t="998" r="0" b="998"/>
          <a:stretch>
            <a:fillRect/>
          </a:stretch>
        </p:blipFill>
        <p:spPr>
          <a:xfrm>
            <a:off x="3478937" y="1677193"/>
            <a:ext cx="6529484" cy="6399049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body" idx="1"/>
          </p:nvPr>
        </p:nvSpPr>
        <p:spPr>
          <a:xfrm>
            <a:off x="331892" y="8699969"/>
            <a:ext cx="10038082" cy="61712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spcBef>
                <a:spcPts val="400"/>
              </a:spcBef>
              <a:defRPr sz="316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2">
                <a:solidFill>
                  <a:srgbClr val="FFFFFF"/>
                </a:solidFill>
              </a:rPr>
              <a:t>How would I “stack” those profiles?</a:t>
            </a:r>
          </a:p>
        </p:txBody>
      </p:sp>
      <p:sp>
        <p:nvSpPr>
          <p:cNvPr id="48" name="Shape 48"/>
          <p:cNvSpPr/>
          <p:nvPr/>
        </p:nvSpPr>
        <p:spPr>
          <a:xfrm>
            <a:off x="5037380" y="3359149"/>
            <a:ext cx="597096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6400">
                <a:solidFill>
                  <a:srgbClr val="FFFFFF"/>
                </a:solidFill>
              </a:rPr>
              <a:t>CSS</a:t>
            </a:r>
            <a:br>
              <a:rPr sz="6400">
                <a:solidFill>
                  <a:srgbClr val="FFFFFF"/>
                </a:solidFill>
              </a:rPr>
            </a:br>
            <a:r>
              <a:rPr sz="6400">
                <a:solidFill>
                  <a:srgbClr val="FFFFFF"/>
                </a:solidFill>
              </a:rPr>
              <a:t>Positioning</a:t>
            </a:r>
            <a:br>
              <a:rPr sz="6400">
                <a:solidFill>
                  <a:srgbClr val="FFFFFF"/>
                </a:solidFill>
              </a:rPr>
            </a:br>
            <a:r>
              <a:rPr sz="6400">
                <a:solidFill>
                  <a:srgbClr val="FFFFFF"/>
                </a:solidFill>
              </a:rPr>
              <a:t>in a NUTSHELL</a:t>
            </a:r>
          </a:p>
        </p:txBody>
      </p:sp>
      <p:sp>
        <p:nvSpPr>
          <p:cNvPr id="49" name="Shape 49"/>
          <p:cNvSpPr/>
          <p:nvPr/>
        </p:nvSpPr>
        <p:spPr>
          <a:xfrm>
            <a:off x="177436" y="7854788"/>
            <a:ext cx="1277692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Positioning can be annoying if you don’t know what’s happening.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clear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both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650239" y="28013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White boxes use </a:t>
            </a:r>
            <a:r>
              <a:rPr i="1" sz="3400">
                <a:solidFill>
                  <a:srgbClr val="00FDFF"/>
                </a:solidFill>
              </a:rPr>
              <a:t>clear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i="1" sz="3400">
                <a:solidFill>
                  <a:srgbClr val="00FDFF"/>
                </a:solidFill>
              </a:rPr>
              <a:t>both</a:t>
            </a:r>
            <a:r>
              <a:rPr sz="340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30" name="Shape 230"/>
          <p:cNvSpPr/>
          <p:nvPr/>
        </p:nvSpPr>
        <p:spPr>
          <a:xfrm>
            <a:off x="4727737" y="3695700"/>
            <a:ext cx="1021577" cy="1117600"/>
          </a:xfrm>
          <a:prstGeom prst="rect">
            <a:avLst/>
          </a:prstGeom>
          <a:solidFill>
            <a:srgbClr val="4F81BD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4556442" y="3557103"/>
            <a:ext cx="4292601" cy="31484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4727737" y="4934225"/>
            <a:ext cx="39552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4725104" y="5480877"/>
            <a:ext cx="3955278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4727737" y="6013725"/>
            <a:ext cx="3955277" cy="39425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547863" y="3863615"/>
            <a:ext cx="11909074" cy="1111969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Positioning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650238" y="2725137"/>
            <a:ext cx="11704324" cy="702846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4 ways to position:</a:t>
            </a:r>
            <a:endParaRPr sz="3400">
              <a:solidFill>
                <a:srgbClr val="FFFFFF"/>
              </a:solidFill>
            </a:endParaRPr>
          </a:p>
          <a:p>
            <a:pPr lvl="1" marL="2066979" indent="-1609779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static</a:t>
            </a:r>
            <a:endParaRPr sz="3400">
              <a:solidFill>
                <a:srgbClr val="FFFFFF"/>
              </a:solidFill>
            </a:endParaRPr>
          </a:p>
          <a:p>
            <a:pPr lvl="1" marL="2066979" indent="-1609779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relative</a:t>
            </a:r>
            <a:endParaRPr sz="3400">
              <a:solidFill>
                <a:srgbClr val="FFFFFF"/>
              </a:solidFill>
            </a:endParaRPr>
          </a:p>
          <a:p>
            <a:pPr lvl="1" marL="2066979" indent="-1609779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absolute</a:t>
            </a:r>
            <a:endParaRPr sz="3400">
              <a:solidFill>
                <a:srgbClr val="FFFFFF"/>
              </a:solidFill>
            </a:endParaRPr>
          </a:p>
          <a:p>
            <a:pPr lvl="1" marL="2066979" indent="-1609779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fixed</a:t>
            </a:r>
            <a:endParaRPr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 ways to float:</a:t>
            </a:r>
            <a:endParaRPr sz="3400">
              <a:solidFill>
                <a:srgbClr val="FFFFFF"/>
              </a:solidFill>
            </a:endParaRPr>
          </a:p>
          <a:p>
            <a:pPr lvl="1" marL="2066979" indent="-1609779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left</a:t>
            </a:r>
            <a:endParaRPr sz="3400">
              <a:solidFill>
                <a:srgbClr val="FFFFFF"/>
              </a:solidFill>
            </a:endParaRPr>
          </a:p>
          <a:p>
            <a:pPr lvl="1" marL="2066979" indent="-1609779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right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position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</a:t>
            </a:r>
            <a:r>
              <a:rPr sz="5000"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static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650239" y="2725137"/>
            <a:ext cx="12105008" cy="702846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The default!</a:t>
            </a:r>
            <a:endParaRPr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FFFFFF"/>
                </a:solidFill>
              </a:rPr>
              <a:t>Cannot</a:t>
            </a:r>
            <a:r>
              <a:rPr sz="3400">
                <a:solidFill>
                  <a:srgbClr val="FFFFFF"/>
                </a:solidFill>
              </a:rPr>
              <a:t> use offset properties: top, bottom, right, left</a:t>
            </a:r>
          </a:p>
        </p:txBody>
      </p:sp>
      <p:sp>
        <p:nvSpPr>
          <p:cNvPr id="56" name="Shape 56"/>
          <p:cNvSpPr/>
          <p:nvPr/>
        </p:nvSpPr>
        <p:spPr>
          <a:xfrm>
            <a:off x="4356100" y="4811171"/>
            <a:ext cx="4292600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4565494" y="5101062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565494" y="5304814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565494" y="5520161"/>
            <a:ext cx="1504177" cy="1385406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4565494" y="7018762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4565494" y="7222514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position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</a:t>
            </a:r>
            <a:r>
              <a:rPr sz="5000"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relative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50239" y="2725137"/>
            <a:ext cx="12105008" cy="702846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FFFFFF"/>
                </a:solidFill>
              </a:rPr>
              <a:t>Can</a:t>
            </a:r>
            <a:r>
              <a:rPr sz="3400">
                <a:solidFill>
                  <a:srgbClr val="FFFFFF"/>
                </a:solidFill>
              </a:rPr>
              <a:t> use offset properties: top, bottom, right, left</a:t>
            </a:r>
            <a:endParaRPr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Example: Set top to </a:t>
            </a:r>
            <a:r>
              <a:rPr sz="3400">
                <a:solidFill>
                  <a:srgbClr val="7A81FF"/>
                </a:solidFill>
              </a:rPr>
              <a:t>-10</a:t>
            </a:r>
            <a:r>
              <a:rPr sz="3400">
                <a:solidFill>
                  <a:srgbClr val="FF7E79"/>
                </a:solidFill>
              </a:rPr>
              <a:t>px</a:t>
            </a:r>
            <a:r>
              <a:rPr sz="3400">
                <a:solidFill>
                  <a:srgbClr val="FFFFFF"/>
                </a:solidFill>
              </a:rPr>
              <a:t>, left to </a:t>
            </a:r>
            <a:r>
              <a:rPr sz="3400">
                <a:solidFill>
                  <a:srgbClr val="7A81FF"/>
                </a:solidFill>
              </a:rPr>
              <a:t>-10</a:t>
            </a:r>
            <a:r>
              <a:rPr sz="3400">
                <a:solidFill>
                  <a:srgbClr val="FF7E79"/>
                </a:solidFill>
              </a:rPr>
              <a:t>px</a:t>
            </a:r>
          </a:p>
        </p:txBody>
      </p:sp>
      <p:sp>
        <p:nvSpPr>
          <p:cNvPr id="65" name="Shape 65"/>
          <p:cNvSpPr/>
          <p:nvPr/>
        </p:nvSpPr>
        <p:spPr>
          <a:xfrm>
            <a:off x="4356100" y="4811171"/>
            <a:ext cx="4292600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4565494" y="5101062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4565494" y="5304814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4384685" y="5254014"/>
            <a:ext cx="1504177" cy="1385406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4565494" y="7018762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4565494" y="7222514"/>
            <a:ext cx="3873812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4515623" y="5442292"/>
            <a:ext cx="149279" cy="137492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position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</a:t>
            </a:r>
            <a:r>
              <a:rPr sz="5000"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absolute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650239" y="27251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Element moved relative to </a:t>
            </a:r>
            <a:r>
              <a:rPr b="1" sz="3400">
                <a:solidFill>
                  <a:srgbClr val="FFFFFF"/>
                </a:solidFill>
              </a:rPr>
              <a:t>first non-static parent</a:t>
            </a:r>
            <a:endParaRPr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Example: Set left to </a:t>
            </a:r>
            <a:r>
              <a:rPr sz="3400">
                <a:solidFill>
                  <a:srgbClr val="7A81FF"/>
                </a:solidFill>
              </a:rPr>
              <a:t>10</a:t>
            </a:r>
            <a:r>
              <a:rPr sz="3400">
                <a:solidFill>
                  <a:srgbClr val="FF7E79"/>
                </a:solidFill>
              </a:rPr>
              <a:t>px</a:t>
            </a:r>
            <a:r>
              <a:rPr sz="3400">
                <a:solidFill>
                  <a:srgbClr val="FFFFFF"/>
                </a:solidFill>
              </a:rPr>
              <a:t>, top to </a:t>
            </a:r>
            <a:r>
              <a:rPr sz="3400">
                <a:solidFill>
                  <a:srgbClr val="7A81FF"/>
                </a:solidFill>
              </a:rPr>
              <a:t>5</a:t>
            </a:r>
            <a:r>
              <a:rPr sz="3400">
                <a:solidFill>
                  <a:srgbClr val="FF7E79"/>
                </a:solidFill>
              </a:rPr>
              <a:t>px</a:t>
            </a:r>
          </a:p>
        </p:txBody>
      </p:sp>
      <p:sp>
        <p:nvSpPr>
          <p:cNvPr id="75" name="Shape 75"/>
          <p:cNvSpPr/>
          <p:nvPr/>
        </p:nvSpPr>
        <p:spPr>
          <a:xfrm>
            <a:off x="4501021" y="5106503"/>
            <a:ext cx="4292601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4710416" y="5396395"/>
            <a:ext cx="3873811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4710416" y="5600146"/>
            <a:ext cx="3873811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4710416" y="5220803"/>
            <a:ext cx="1504177" cy="1385406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4710416" y="7314095"/>
            <a:ext cx="3873811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4710416" y="7517847"/>
            <a:ext cx="3873811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2125076" y="5152875"/>
            <a:ext cx="22479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&lt;div&gt; is position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</a:p>
        </p:txBody>
      </p:sp>
      <p:sp>
        <p:nvSpPr>
          <p:cNvPr id="82" name="Shape 82"/>
          <p:cNvSpPr/>
          <p:nvPr/>
        </p:nvSpPr>
        <p:spPr>
          <a:xfrm>
            <a:off x="3848202" y="5786287"/>
            <a:ext cx="652820" cy="314178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" name="Shape 83"/>
          <p:cNvSpPr/>
          <p:nvPr/>
        </p:nvSpPr>
        <p:spPr>
          <a:xfrm flipH="1">
            <a:off x="5909602" y="4723293"/>
            <a:ext cx="624850" cy="64297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5523371" y="4297097"/>
            <a:ext cx="22479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&lt;div&gt; is position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absolute</a:t>
            </a:r>
          </a:p>
        </p:txBody>
      </p:sp>
      <p:sp>
        <p:nvSpPr>
          <p:cNvPr id="85" name="Shape 85"/>
          <p:cNvSpPr/>
          <p:nvPr/>
        </p:nvSpPr>
        <p:spPr>
          <a:xfrm>
            <a:off x="4437521" y="5033328"/>
            <a:ext cx="149279" cy="137492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4"/>
      <p:bldP build="whole" bldLvl="1" animBg="1" rev="0" advAuto="0" spid="83" grpId="3"/>
      <p:bldP build="whole" bldLvl="1" animBg="1" rev="0" advAuto="0" spid="81" grpId="2"/>
      <p:bldP build="whole" bldLvl="1" animBg="1" rev="0" advAuto="0" spid="8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position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</a:t>
            </a:r>
            <a:r>
              <a:rPr sz="5000"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fixed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650239" y="27251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Element stays, even when scrolling, relative to </a:t>
            </a:r>
            <a:r>
              <a:rPr b="1" sz="3400">
                <a:solidFill>
                  <a:srgbClr val="FFFFFF"/>
                </a:solidFill>
              </a:rPr>
              <a:t>viewport</a:t>
            </a:r>
            <a:endParaRPr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Think horizontal navigation bars</a:t>
            </a:r>
          </a:p>
        </p:txBody>
      </p:sp>
      <p:sp>
        <p:nvSpPr>
          <p:cNvPr id="89" name="Shape 89"/>
          <p:cNvSpPr/>
          <p:nvPr/>
        </p:nvSpPr>
        <p:spPr>
          <a:xfrm>
            <a:off x="4484029" y="4848270"/>
            <a:ext cx="4292601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4484029" y="4841943"/>
            <a:ext cx="4292601" cy="42432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" name="Shape 91"/>
          <p:cNvSpPr/>
          <p:nvPr/>
        </p:nvSpPr>
        <p:spPr>
          <a:xfrm flipV="1">
            <a:off x="3779480" y="5144834"/>
            <a:ext cx="652820" cy="41463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2184400" y="5483533"/>
            <a:ext cx="22479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&lt;div&gt; is position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</a:p>
        </p:txBody>
      </p:sp>
      <p:sp>
        <p:nvSpPr>
          <p:cNvPr id="93" name="Shape 93"/>
          <p:cNvSpPr/>
          <p:nvPr/>
        </p:nvSpPr>
        <p:spPr>
          <a:xfrm>
            <a:off x="5158833" y="5405965"/>
            <a:ext cx="2915735" cy="1511302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5158833" y="7043161"/>
            <a:ext cx="2915735" cy="500871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indent="22860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CSS Positioning -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position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</a:t>
            </a:r>
            <a:r>
              <a:rPr sz="5000"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i="1" sz="50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fixed</a:t>
            </a:r>
            <a:r>
              <a:rPr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650239" y="2725137"/>
            <a:ext cx="12105008" cy="161545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Element stays, even when scrolling, relative to </a:t>
            </a:r>
            <a:r>
              <a:rPr b="1" sz="3400">
                <a:solidFill>
                  <a:srgbClr val="FFFFFF"/>
                </a:solidFill>
              </a:rPr>
              <a:t>viewport</a:t>
            </a:r>
            <a:endParaRPr sz="3400">
              <a:solidFill>
                <a:srgbClr val="FFFFFF"/>
              </a:solidFill>
            </a:endParaRPr>
          </a:p>
          <a:p>
            <a:pPr lvl="0" marL="1609779" indent="-1609779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Think vertical navigation bars</a:t>
            </a:r>
          </a:p>
        </p:txBody>
      </p:sp>
      <p:sp>
        <p:nvSpPr>
          <p:cNvPr id="98" name="Shape 98"/>
          <p:cNvSpPr/>
          <p:nvPr/>
        </p:nvSpPr>
        <p:spPr>
          <a:xfrm>
            <a:off x="4585629" y="4848270"/>
            <a:ext cx="4292601" cy="2856397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4585629" y="4841943"/>
            <a:ext cx="1019800" cy="2862724"/>
          </a:xfrm>
          <a:prstGeom prst="rect">
            <a:avLst/>
          </a:prstGeom>
          <a:solidFill>
            <a:srgbClr val="FFFFFF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5778500" y="7068561"/>
            <a:ext cx="2915735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" name="Shape 101"/>
          <p:cNvSpPr/>
          <p:nvPr/>
        </p:nvSpPr>
        <p:spPr>
          <a:xfrm flipV="1">
            <a:off x="3881080" y="6070831"/>
            <a:ext cx="652820" cy="41463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286000" y="6409530"/>
            <a:ext cx="22479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&lt;div&gt; is position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 defTabSz="457200">
              <a:defRPr sz="1800"/>
            </a:pPr>
            <a:r>
              <a: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</a:p>
        </p:txBody>
      </p:sp>
      <p:sp>
        <p:nvSpPr>
          <p:cNvPr id="103" name="Shape 103"/>
          <p:cNvSpPr/>
          <p:nvPr/>
        </p:nvSpPr>
        <p:spPr>
          <a:xfrm>
            <a:off x="5778500" y="4999565"/>
            <a:ext cx="2915735" cy="1955801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5778500" y="7284461"/>
            <a:ext cx="2915735" cy="10270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float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020698" y="-493237"/>
            <a:ext cx="9231567" cy="1038551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5024680" y="3975099"/>
            <a:ext cx="760952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Let’s talk</a:t>
            </a:r>
            <a:br>
              <a:rPr sz="3500">
                <a:solidFill>
                  <a:srgbClr val="FFFFFF"/>
                </a:solidFill>
              </a:rPr>
            </a:br>
            <a:r>
              <a:rPr sz="3500">
                <a:solidFill>
                  <a:srgbClr val="FFFFFF"/>
                </a:solidFill>
              </a:rPr>
              <a:t>Floats! YAAAAAY!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NOT AGAIN FUCK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