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sldIdLst>
    <p:sldId id="256" r:id="rId2"/>
    <p:sldId id="258" r:id="rId3"/>
    <p:sldId id="272" r:id="rId4"/>
    <p:sldId id="273" r:id="rId5"/>
    <p:sldId id="275" r:id="rId6"/>
    <p:sldId id="274" r:id="rId7"/>
    <p:sldId id="276" r:id="rId8"/>
    <p:sldId id="279" r:id="rId9"/>
    <p:sldId id="277" r:id="rId10"/>
    <p:sldId id="265" r:id="rId11"/>
    <p:sldId id="278" r:id="rId12"/>
    <p:sldId id="280" r:id="rId13"/>
    <p:sldId id="281" r:id="rId14"/>
    <p:sldId id="270"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AC47"/>
    <a:srgbClr val="06A38B"/>
    <a:srgbClr val="DA1E25"/>
    <a:srgbClr val="461F44"/>
    <a:srgbClr val="00B0F0"/>
    <a:srgbClr val="3A92B2"/>
    <a:srgbClr val="F7D351"/>
    <a:srgbClr val="8FA7B8"/>
    <a:srgbClr val="BD8A3C"/>
    <a:srgbClr val="F2F0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82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300778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150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2399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2677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8723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746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7018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3125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742664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631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812643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72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58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030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034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148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604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5/21/2020</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35762933"/>
      </p:ext>
    </p:extLst>
  </p:cSld>
  <p:clrMap bg1="dk1" tx1="lt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OpenGL" TargetMode="External"/><Relationship Id="rId2" Type="http://schemas.openxmlformats.org/officeDocument/2006/relationships/hyperlink" Target="https://www.opengl.org/" TargetMode="External"/><Relationship Id="rId1" Type="http://schemas.openxmlformats.org/officeDocument/2006/relationships/slideLayout" Target="../slideLayouts/slideLayout2.xml"/><Relationship Id="rId4" Type="http://schemas.openxmlformats.org/officeDocument/2006/relationships/hyperlink" Target="https://www.youtube.com/watch?v=ktLjFsLmtu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0893" y="2435533"/>
            <a:ext cx="8082213" cy="982518"/>
          </a:xfrm>
        </p:spPr>
        <p:txBody>
          <a:bodyPr>
            <a:normAutofit/>
          </a:bodyPr>
          <a:lstStyle/>
          <a:p>
            <a:r>
              <a:rPr lang="en-US" b="1" dirty="0">
                <a:solidFill>
                  <a:srgbClr val="BCAC47"/>
                </a:solidFill>
                <a:latin typeface="Bahnschrift Condensed" panose="020B0502040204020203" pitchFamily="34" charset="0"/>
                <a:cs typeface="Times New Roman" pitchFamily="18" charset="0"/>
              </a:rPr>
              <a:t>Computer Graphics Laboratory Mini Project </a:t>
            </a:r>
            <a:r>
              <a:rPr lang="en-US" b="1" dirty="0">
                <a:latin typeface="Bahnschrift Condensed" panose="020B0502040204020203" pitchFamily="34" charset="0"/>
                <a:cs typeface="Times New Roman" pitchFamily="18" charset="0"/>
              </a:rPr>
              <a:t>(</a:t>
            </a:r>
            <a:r>
              <a:rPr lang="en-US" b="1" dirty="0">
                <a:solidFill>
                  <a:srgbClr val="BCAC47"/>
                </a:solidFill>
                <a:latin typeface="Bahnschrift Condensed" panose="020B0502040204020203" pitchFamily="34" charset="0"/>
                <a:cs typeface="Times New Roman" pitchFamily="18" charset="0"/>
              </a:rPr>
              <a:t>17CSL68</a:t>
            </a:r>
            <a:r>
              <a:rPr lang="en-US" b="1" dirty="0">
                <a:latin typeface="Bahnschrift Condensed" panose="020B0502040204020203" pitchFamily="34" charset="0"/>
                <a:cs typeface="Times New Roman" pitchFamily="18" charset="0"/>
              </a:rPr>
              <a:t>)</a:t>
            </a:r>
          </a:p>
        </p:txBody>
      </p:sp>
      <p:sp>
        <p:nvSpPr>
          <p:cNvPr id="4" name="Rectangle 3"/>
          <p:cNvSpPr/>
          <p:nvPr/>
        </p:nvSpPr>
        <p:spPr>
          <a:xfrm>
            <a:off x="370974" y="331620"/>
            <a:ext cx="8402052" cy="1323439"/>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contourClr>
                <a:schemeClr val="accent3">
                  <a:tint val="100000"/>
                  <a:shade val="100000"/>
                  <a:satMod val="100000"/>
                  <a:hueMod val="100000"/>
                </a:schemeClr>
              </a:contourClr>
            </a:sp3d>
          </a:bodyPr>
          <a:lstStyle/>
          <a:p>
            <a:pPr algn="ctr"/>
            <a:r>
              <a:rPr lang="en-US" sz="4400" b="1" dirty="0">
                <a:ln/>
                <a:latin typeface="Bahnschrift Condensed" panose="020B0502040204020203" pitchFamily="34" charset="0"/>
                <a:cs typeface="Times New Roman" pitchFamily="18" charset="0"/>
              </a:rPr>
              <a:t>SIMULATION</a:t>
            </a:r>
            <a:r>
              <a:rPr lang="en-US" sz="4400" b="1" cap="none" spc="0" dirty="0">
                <a:ln/>
                <a:solidFill>
                  <a:srgbClr val="00B0F0"/>
                </a:solidFill>
                <a:effectLst/>
                <a:latin typeface="Bahnschrift Condensed" panose="020B0502040204020203" pitchFamily="34" charset="0"/>
                <a:cs typeface="Times New Roman" pitchFamily="18" charset="0"/>
              </a:rPr>
              <a:t> </a:t>
            </a:r>
            <a:r>
              <a:rPr lang="en-US" sz="3200" b="1" cap="none" spc="0" dirty="0">
                <a:ln/>
                <a:solidFill>
                  <a:srgbClr val="00B0F0"/>
                </a:solidFill>
                <a:effectLst/>
                <a:latin typeface="Bahnschrift Condensed" panose="020B0502040204020203" pitchFamily="34" charset="0"/>
                <a:cs typeface="Times New Roman" pitchFamily="18" charset="0"/>
              </a:rPr>
              <a:t>OF</a:t>
            </a:r>
            <a:r>
              <a:rPr lang="en-US" sz="4400" b="1" cap="none" spc="0" dirty="0">
                <a:ln/>
                <a:solidFill>
                  <a:srgbClr val="00B0F0"/>
                </a:solidFill>
                <a:effectLst/>
                <a:latin typeface="Bahnschrift Condensed" panose="020B0502040204020203" pitchFamily="34" charset="0"/>
                <a:cs typeface="Times New Roman" pitchFamily="18" charset="0"/>
              </a:rPr>
              <a:t> </a:t>
            </a:r>
            <a:r>
              <a:rPr lang="en-US" sz="4400" b="1" cap="none" spc="0" dirty="0">
                <a:ln/>
                <a:effectLst/>
                <a:latin typeface="Bahnschrift Condensed" panose="020B0502040204020203" pitchFamily="34" charset="0"/>
                <a:cs typeface="Times New Roman" pitchFamily="18" charset="0"/>
              </a:rPr>
              <a:t>INSERTION</a:t>
            </a:r>
            <a:r>
              <a:rPr lang="en-US" sz="4400" b="1" cap="none" spc="0" dirty="0">
                <a:ln/>
                <a:solidFill>
                  <a:srgbClr val="00B0F0"/>
                </a:solidFill>
                <a:effectLst/>
                <a:latin typeface="Bahnschrift Condensed" panose="020B0502040204020203" pitchFamily="34" charset="0"/>
                <a:cs typeface="Times New Roman" pitchFamily="18" charset="0"/>
              </a:rPr>
              <a:t> </a:t>
            </a:r>
            <a:r>
              <a:rPr lang="en-US" sz="3200" b="1" cap="none" spc="0" dirty="0">
                <a:ln/>
                <a:solidFill>
                  <a:srgbClr val="00B0F0"/>
                </a:solidFill>
                <a:effectLst/>
                <a:latin typeface="Bahnschrift Condensed" panose="020B0502040204020203" pitchFamily="34" charset="0"/>
                <a:cs typeface="Times New Roman" pitchFamily="18" charset="0"/>
              </a:rPr>
              <a:t>AND</a:t>
            </a:r>
            <a:r>
              <a:rPr lang="en-US" sz="4400" b="1" cap="none" spc="0" dirty="0">
                <a:ln/>
                <a:solidFill>
                  <a:srgbClr val="00B0F0"/>
                </a:solidFill>
                <a:effectLst/>
                <a:latin typeface="Bahnschrift Condensed" panose="020B0502040204020203" pitchFamily="34" charset="0"/>
                <a:cs typeface="Times New Roman" pitchFamily="18" charset="0"/>
              </a:rPr>
              <a:t> </a:t>
            </a:r>
            <a:r>
              <a:rPr lang="en-US" sz="4400" b="1" cap="none" spc="0" dirty="0">
                <a:ln/>
                <a:effectLst/>
                <a:latin typeface="Bahnschrift Condensed" panose="020B0502040204020203" pitchFamily="34" charset="0"/>
                <a:cs typeface="Times New Roman" pitchFamily="18" charset="0"/>
              </a:rPr>
              <a:t>BUBBLE</a:t>
            </a:r>
            <a:r>
              <a:rPr lang="en-US" sz="4400" b="1" cap="none" spc="0" dirty="0">
                <a:ln/>
                <a:solidFill>
                  <a:srgbClr val="00B0F0"/>
                </a:solidFill>
                <a:effectLst/>
                <a:latin typeface="Bahnschrift Condensed" panose="020B0502040204020203" pitchFamily="34" charset="0"/>
                <a:cs typeface="Times New Roman" pitchFamily="18" charset="0"/>
              </a:rPr>
              <a:t> </a:t>
            </a:r>
            <a:r>
              <a:rPr lang="en-US" sz="3600" b="1" cap="none" spc="0" dirty="0">
                <a:ln/>
                <a:solidFill>
                  <a:srgbClr val="00B0F0"/>
                </a:solidFill>
                <a:effectLst/>
                <a:latin typeface="Bahnschrift Condensed" panose="020B0502040204020203" pitchFamily="34" charset="0"/>
                <a:cs typeface="Times New Roman" pitchFamily="18" charset="0"/>
              </a:rPr>
              <a:t>SORT ALGORITHMS</a:t>
            </a:r>
            <a:endParaRPr lang="en-US" sz="4400" b="1" cap="none" spc="0" dirty="0">
              <a:ln/>
              <a:solidFill>
                <a:srgbClr val="00B0F0"/>
              </a:solidFill>
              <a:effectLst/>
              <a:latin typeface="Bahnschrift Condensed" panose="020B0502040204020203" pitchFamily="34" charset="0"/>
              <a:cs typeface="Times New Roman" pitchFamily="18" charset="0"/>
            </a:endParaRPr>
          </a:p>
        </p:txBody>
      </p:sp>
      <p:sp>
        <p:nvSpPr>
          <p:cNvPr id="6" name="TextBox 5"/>
          <p:cNvSpPr txBox="1"/>
          <p:nvPr/>
        </p:nvSpPr>
        <p:spPr>
          <a:xfrm>
            <a:off x="421689" y="3988006"/>
            <a:ext cx="6038833" cy="707886"/>
          </a:xfrm>
          <a:prstGeom prst="rect">
            <a:avLst/>
          </a:prstGeom>
          <a:noFill/>
        </p:spPr>
        <p:txBody>
          <a:bodyPr wrap="square" rtlCol="0">
            <a:spAutoFit/>
          </a:bodyPr>
          <a:lstStyle/>
          <a:p>
            <a:r>
              <a:rPr lang="en-US" sz="2000" b="1" dirty="0">
                <a:solidFill>
                  <a:srgbClr val="BCAC47"/>
                </a:solidFill>
                <a:latin typeface="Bahnschrift Condensed" panose="020B0502040204020203" pitchFamily="34" charset="0"/>
                <a:cs typeface="Times New Roman" pitchFamily="18" charset="0"/>
              </a:rPr>
              <a:t>By: </a:t>
            </a:r>
            <a:r>
              <a:rPr lang="en-US" sz="2000" b="1" dirty="0">
                <a:latin typeface="Bahnschrift Condensed" panose="020B0502040204020203" pitchFamily="34" charset="0"/>
                <a:cs typeface="Times New Roman" pitchFamily="18" charset="0"/>
              </a:rPr>
              <a:t>	 AAYUSH SINGH </a:t>
            </a:r>
            <a:r>
              <a:rPr lang="en-US" sz="1600" b="1" dirty="0">
                <a:latin typeface="Bahnschrift Condensed" panose="020B0502040204020203" pitchFamily="34" charset="0"/>
                <a:cs typeface="Times New Roman" pitchFamily="18" charset="0"/>
              </a:rPr>
              <a:t>( </a:t>
            </a:r>
            <a:r>
              <a:rPr lang="en-US" sz="1600" b="1" dirty="0">
                <a:solidFill>
                  <a:srgbClr val="BCAC47"/>
                </a:solidFill>
                <a:latin typeface="Bahnschrift Condensed" panose="020B0502040204020203" pitchFamily="34" charset="0"/>
                <a:cs typeface="Times New Roman" pitchFamily="18" charset="0"/>
              </a:rPr>
              <a:t>1RG17CS002 </a:t>
            </a:r>
            <a:r>
              <a:rPr lang="en-US" sz="1600" b="1" dirty="0">
                <a:latin typeface="Bahnschrift Condensed" panose="020B0502040204020203" pitchFamily="34" charset="0"/>
                <a:cs typeface="Times New Roman" pitchFamily="18" charset="0"/>
              </a:rPr>
              <a:t>)</a:t>
            </a:r>
          </a:p>
          <a:p>
            <a:r>
              <a:rPr lang="en-US" sz="2000" b="1" dirty="0">
                <a:latin typeface="Bahnschrift Condensed" panose="020B0502040204020203" pitchFamily="34" charset="0"/>
                <a:cs typeface="Times New Roman" pitchFamily="18" charset="0"/>
              </a:rPr>
              <a:t>	 MOHAMMED IMRAN MOHSIN </a:t>
            </a:r>
            <a:r>
              <a:rPr lang="en-US" sz="1600" b="1" dirty="0">
                <a:latin typeface="Bahnschrift Condensed" panose="020B0502040204020203" pitchFamily="34" charset="0"/>
                <a:cs typeface="Times New Roman" pitchFamily="18" charset="0"/>
              </a:rPr>
              <a:t>( </a:t>
            </a:r>
            <a:r>
              <a:rPr lang="en-US" sz="1600" b="1" dirty="0">
                <a:solidFill>
                  <a:srgbClr val="BCAC47"/>
                </a:solidFill>
                <a:latin typeface="Bahnschrift Condensed" panose="020B0502040204020203" pitchFamily="34" charset="0"/>
                <a:cs typeface="Times New Roman" pitchFamily="18" charset="0"/>
              </a:rPr>
              <a:t>1RG17CS900</a:t>
            </a:r>
            <a:r>
              <a:rPr lang="en-US" sz="1600" b="1" dirty="0">
                <a:solidFill>
                  <a:schemeClr val="tx1">
                    <a:lumMod val="65000"/>
                  </a:schemeClr>
                </a:solidFill>
                <a:latin typeface="Bahnschrift Condensed" panose="020B0502040204020203" pitchFamily="34" charset="0"/>
                <a:cs typeface="Times New Roman" pitchFamily="18" charset="0"/>
              </a:rPr>
              <a:t> </a:t>
            </a:r>
            <a:r>
              <a:rPr lang="en-US" sz="1600" b="1" dirty="0">
                <a:latin typeface="Bahnschrift Condensed" panose="020B0502040204020203" pitchFamily="34" charset="0"/>
                <a:cs typeface="Times New Roman" pitchFamily="18" charset="0"/>
              </a:rPr>
              <a:t>)</a:t>
            </a:r>
            <a:endParaRPr lang="en-US" sz="2000" b="1" dirty="0">
              <a:latin typeface="Bahnschrift Condensed" panose="020B0502040204020203" pitchFamily="34" charset="0"/>
              <a:cs typeface="Times New Roman" pitchFamily="18" charset="0"/>
            </a:endParaRPr>
          </a:p>
        </p:txBody>
      </p:sp>
      <p:sp>
        <p:nvSpPr>
          <p:cNvPr id="7" name="TextBox 6"/>
          <p:cNvSpPr txBox="1"/>
          <p:nvPr/>
        </p:nvSpPr>
        <p:spPr>
          <a:xfrm>
            <a:off x="421689" y="5040781"/>
            <a:ext cx="2773516" cy="1077218"/>
          </a:xfrm>
          <a:prstGeom prst="rect">
            <a:avLst/>
          </a:prstGeom>
          <a:noFill/>
        </p:spPr>
        <p:txBody>
          <a:bodyPr wrap="none" rtlCol="0">
            <a:spAutoFit/>
          </a:bodyPr>
          <a:lstStyle/>
          <a:p>
            <a:r>
              <a:rPr lang="en-US" sz="2400" b="1" dirty="0">
                <a:solidFill>
                  <a:srgbClr val="BCAC47"/>
                </a:solidFill>
                <a:latin typeface="Bahnschrift Condensed" panose="020B0502040204020203" pitchFamily="34" charset="0"/>
                <a:cs typeface="Times New Roman" pitchFamily="18" charset="0"/>
              </a:rPr>
              <a:t>Guide:  </a:t>
            </a:r>
            <a:r>
              <a:rPr lang="en-US" sz="2400" b="1" dirty="0">
                <a:latin typeface="Bahnschrift Condensed" panose="020B0502040204020203" pitchFamily="34" charset="0"/>
                <a:cs typeface="Times New Roman" pitchFamily="18" charset="0"/>
              </a:rPr>
              <a:t>Mrs. </a:t>
            </a:r>
            <a:r>
              <a:rPr lang="en-US" sz="2400" b="1" dirty="0" err="1">
                <a:latin typeface="Bahnschrift Condensed" panose="020B0502040204020203" pitchFamily="34" charset="0"/>
                <a:cs typeface="Times New Roman" pitchFamily="18" charset="0"/>
              </a:rPr>
              <a:t>Geetha</a:t>
            </a:r>
            <a:r>
              <a:rPr lang="en-US" sz="2400" b="1" dirty="0">
                <a:latin typeface="Bahnschrift Condensed" panose="020B0502040204020203" pitchFamily="34" charset="0"/>
                <a:cs typeface="Times New Roman" pitchFamily="18" charset="0"/>
              </a:rPr>
              <a:t> </a:t>
            </a:r>
            <a:r>
              <a:rPr lang="en-US" sz="2400" b="1" dirty="0" err="1">
                <a:latin typeface="Bahnschrift Condensed" panose="020B0502040204020203" pitchFamily="34" charset="0"/>
                <a:cs typeface="Times New Roman" pitchFamily="18" charset="0"/>
              </a:rPr>
              <a:t>Pawar</a:t>
            </a:r>
            <a:endParaRPr lang="en-US" sz="2400" b="1" dirty="0">
              <a:latin typeface="Bahnschrift Condensed" panose="020B0502040204020203" pitchFamily="34" charset="0"/>
              <a:cs typeface="Times New Roman" pitchFamily="18" charset="0"/>
            </a:endParaRPr>
          </a:p>
          <a:p>
            <a:r>
              <a:rPr lang="en-US" sz="2400" b="1" dirty="0">
                <a:latin typeface="Bahnschrift Condensed" panose="020B0502040204020203" pitchFamily="34" charset="0"/>
                <a:cs typeface="Times New Roman" pitchFamily="18" charset="0"/>
              </a:rPr>
              <a:t>	       </a:t>
            </a:r>
            <a:r>
              <a:rPr lang="en-US" sz="1600" b="1" dirty="0">
                <a:latin typeface="Bahnschrift Condensed" panose="020B0502040204020203" pitchFamily="34" charset="0"/>
                <a:cs typeface="Times New Roman" pitchFamily="18" charset="0"/>
              </a:rPr>
              <a:t>Assistant Professor</a:t>
            </a:r>
          </a:p>
          <a:p>
            <a:r>
              <a:rPr lang="en-US" sz="1600" b="1" dirty="0">
                <a:latin typeface="Bahnschrift Condensed" panose="020B0502040204020203" pitchFamily="34" charset="0"/>
                <a:cs typeface="Times New Roman" pitchFamily="18" charset="0"/>
              </a:rPr>
              <a:t>	           Dept. of CSE</a:t>
            </a:r>
          </a:p>
        </p:txBody>
      </p:sp>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artisticPhotocopy trans="100000"/>
                    </a14:imgEffect>
                  </a14:imgLayer>
                </a14:imgProps>
              </a:ext>
              <a:ext uri="{28A0092B-C50C-407E-A947-70E740481C1C}">
                <a14:useLocalDpi xmlns:a14="http://schemas.microsoft.com/office/drawing/2010/main" val="0"/>
              </a:ext>
            </a:extLst>
          </a:blip>
          <a:stretch>
            <a:fillRect/>
          </a:stretch>
        </p:blipFill>
        <p:spPr>
          <a:xfrm>
            <a:off x="5334000" y="5624240"/>
            <a:ext cx="3439026" cy="678425"/>
          </a:xfrm>
          <a:prstGeom prst="rect">
            <a:avLst/>
          </a:prstGeom>
          <a:solidFill>
            <a:schemeClr val="tx1"/>
          </a:solidFill>
          <a:ln>
            <a:noFill/>
          </a:ln>
        </p:spPr>
      </p:pic>
    </p:spTree>
    <p:extLst>
      <p:ext uri="{BB962C8B-B14F-4D97-AF65-F5344CB8AC3E}">
        <p14:creationId xmlns:p14="http://schemas.microsoft.com/office/powerpoint/2010/main" val="417692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818" r="4070"/>
          <a:stretch/>
        </p:blipFill>
        <p:spPr>
          <a:xfrm>
            <a:off x="813279" y="1447800"/>
            <a:ext cx="7514457" cy="4619477"/>
          </a:xfrm>
          <a:prstGeom prst="rect">
            <a:avLst/>
          </a:prstGeom>
          <a:ln>
            <a:solidFill>
              <a:schemeClr val="bg1">
                <a:lumMod val="85000"/>
                <a:lumOff val="15000"/>
              </a:schemeClr>
            </a:solidFill>
          </a:ln>
        </p:spPr>
      </p:pic>
      <p:sp>
        <p:nvSpPr>
          <p:cNvPr id="5" name="TextBox 4"/>
          <p:cNvSpPr txBox="1"/>
          <p:nvPr/>
        </p:nvSpPr>
        <p:spPr>
          <a:xfrm>
            <a:off x="1665118" y="6277429"/>
            <a:ext cx="5810778" cy="307777"/>
          </a:xfrm>
          <a:prstGeom prst="rect">
            <a:avLst/>
          </a:prstGeom>
          <a:noFill/>
        </p:spPr>
        <p:txBody>
          <a:bodyPr wrap="square" rtlCol="0">
            <a:spAutoFit/>
          </a:bodyPr>
          <a:lstStyle/>
          <a:p>
            <a:pPr algn="ctr"/>
            <a:r>
              <a:rPr lang="en-US" sz="1400" b="1" dirty="0">
                <a:solidFill>
                  <a:srgbClr val="7030A0"/>
                </a:solidFill>
                <a:latin typeface="Times New Roman" pitchFamily="18" charset="0"/>
                <a:cs typeface="Times New Roman" pitchFamily="18" charset="0"/>
              </a:rPr>
              <a:t>Screenshot 1:</a:t>
            </a:r>
            <a:r>
              <a:rPr lang="en-US" sz="1400" dirty="0">
                <a:latin typeface="Times New Roman" pitchFamily="18" charset="0"/>
                <a:cs typeface="Times New Roman" pitchFamily="18" charset="0"/>
              </a:rPr>
              <a:t> The generated random data set </a:t>
            </a:r>
            <a:r>
              <a:rPr lang="en-US" sz="1400" dirty="0">
                <a:solidFill>
                  <a:srgbClr val="00B0F0"/>
                </a:solidFill>
                <a:latin typeface="Times New Roman" pitchFamily="18" charset="0"/>
                <a:cs typeface="Times New Roman" pitchFamily="18" charset="0"/>
              </a:rPr>
              <a:t>before sorting</a:t>
            </a:r>
          </a:p>
        </p:txBody>
      </p:sp>
      <p:sp>
        <p:nvSpPr>
          <p:cNvPr id="6" name="Title 1">
            <a:extLst>
              <a:ext uri="{FF2B5EF4-FFF2-40B4-BE49-F238E27FC236}">
                <a16:creationId xmlns:a16="http://schemas.microsoft.com/office/drawing/2014/main" id="{E60B8BF9-74E8-4192-920C-B6047C734945}"/>
              </a:ext>
            </a:extLst>
          </p:cNvPr>
          <p:cNvSpPr txBox="1">
            <a:spLocks/>
          </p:cNvSpPr>
          <p:nvPr/>
        </p:nvSpPr>
        <p:spPr>
          <a:xfrm>
            <a:off x="816263" y="272794"/>
            <a:ext cx="7511473" cy="1312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5400"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Screenshots</a:t>
            </a:r>
            <a:endParaRPr lang="en-US"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spTree>
    <p:extLst>
      <p:ext uri="{BB962C8B-B14F-4D97-AF65-F5344CB8AC3E}">
        <p14:creationId xmlns:p14="http://schemas.microsoft.com/office/powerpoint/2010/main" val="416872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5118" y="6277429"/>
            <a:ext cx="5810778" cy="307777"/>
          </a:xfrm>
          <a:prstGeom prst="rect">
            <a:avLst/>
          </a:prstGeom>
          <a:noFill/>
        </p:spPr>
        <p:txBody>
          <a:bodyPr wrap="square" rtlCol="0">
            <a:spAutoFit/>
          </a:bodyPr>
          <a:lstStyle/>
          <a:p>
            <a:pPr algn="ctr"/>
            <a:r>
              <a:rPr lang="en-US" sz="1400" b="1" dirty="0">
                <a:solidFill>
                  <a:srgbClr val="7030A0"/>
                </a:solidFill>
                <a:latin typeface="Times New Roman" pitchFamily="18" charset="0"/>
                <a:cs typeface="Times New Roman" pitchFamily="18" charset="0"/>
              </a:rPr>
              <a:t>Screenshot 2:</a:t>
            </a:r>
            <a:r>
              <a:rPr lang="en-US" sz="1400" dirty="0">
                <a:latin typeface="Times New Roman" pitchFamily="18" charset="0"/>
                <a:cs typeface="Times New Roman" pitchFamily="18" charset="0"/>
              </a:rPr>
              <a:t> The generated random data set </a:t>
            </a:r>
            <a:r>
              <a:rPr lang="en-US" sz="1400" dirty="0">
                <a:solidFill>
                  <a:srgbClr val="00B0F0"/>
                </a:solidFill>
                <a:latin typeface="Times New Roman" pitchFamily="18" charset="0"/>
                <a:cs typeface="Times New Roman" pitchFamily="18" charset="0"/>
              </a:rPr>
              <a:t>after sorting</a:t>
            </a:r>
          </a:p>
        </p:txBody>
      </p:sp>
      <p:sp>
        <p:nvSpPr>
          <p:cNvPr id="6" name="Title 1">
            <a:extLst>
              <a:ext uri="{FF2B5EF4-FFF2-40B4-BE49-F238E27FC236}">
                <a16:creationId xmlns:a16="http://schemas.microsoft.com/office/drawing/2014/main" id="{E60B8BF9-74E8-4192-920C-B6047C734945}"/>
              </a:ext>
            </a:extLst>
          </p:cNvPr>
          <p:cNvSpPr txBox="1">
            <a:spLocks/>
          </p:cNvSpPr>
          <p:nvPr/>
        </p:nvSpPr>
        <p:spPr>
          <a:xfrm>
            <a:off x="816263" y="272794"/>
            <a:ext cx="7511473" cy="1312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5400"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Screenshots</a:t>
            </a:r>
            <a:endParaRPr lang="en-US"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pic>
        <p:nvPicPr>
          <p:cNvPr id="7" name="Picture 6">
            <a:extLst>
              <a:ext uri="{FF2B5EF4-FFF2-40B4-BE49-F238E27FC236}">
                <a16:creationId xmlns:a16="http://schemas.microsoft.com/office/drawing/2014/main" id="{ACB3A291-CCDB-4A27-B7A4-89E63E6F901B}"/>
              </a:ext>
            </a:extLst>
          </p:cNvPr>
          <p:cNvPicPr>
            <a:picLocks noChangeAspect="1"/>
          </p:cNvPicPr>
          <p:nvPr/>
        </p:nvPicPr>
        <p:blipFill rotWithShape="1">
          <a:blip r:embed="rId2">
            <a:extLst>
              <a:ext uri="{28A0092B-C50C-407E-A947-70E740481C1C}">
                <a14:useLocalDpi xmlns:a14="http://schemas.microsoft.com/office/drawing/2010/main" val="0"/>
              </a:ext>
            </a:extLst>
          </a:blip>
          <a:srcRect l="490" t="1971" r="3670" b="1879"/>
          <a:stretch/>
        </p:blipFill>
        <p:spPr>
          <a:xfrm>
            <a:off x="780882" y="1447800"/>
            <a:ext cx="7579250" cy="4572000"/>
          </a:xfrm>
          <a:prstGeom prst="rect">
            <a:avLst/>
          </a:prstGeom>
          <a:ln>
            <a:solidFill>
              <a:schemeClr val="bg1">
                <a:lumMod val="85000"/>
                <a:lumOff val="15000"/>
              </a:schemeClr>
            </a:solidFill>
          </a:ln>
        </p:spPr>
      </p:pic>
    </p:spTree>
    <p:extLst>
      <p:ext uri="{BB962C8B-B14F-4D97-AF65-F5344CB8AC3E}">
        <p14:creationId xmlns:p14="http://schemas.microsoft.com/office/powerpoint/2010/main" val="73286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96F27B-8BCB-4245-A420-3B5CD10410A2}"/>
              </a:ext>
            </a:extLst>
          </p:cNvPr>
          <p:cNvSpPr txBox="1">
            <a:spLocks/>
          </p:cNvSpPr>
          <p:nvPr/>
        </p:nvSpPr>
        <p:spPr>
          <a:xfrm>
            <a:off x="457200" y="1591932"/>
            <a:ext cx="8077199" cy="46564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342900" indent="-342900" algn="just">
              <a:lnSpc>
                <a:spcPct val="100000"/>
              </a:lnSpc>
              <a:buFont typeface="Wingdings" panose="05000000000000000000" pitchFamily="2" charset="2"/>
              <a:buChar char="§"/>
            </a:pPr>
            <a:r>
              <a:rPr lang="en-US" sz="2400" b="0" cap="none" dirty="0">
                <a:latin typeface="Bahnschrift Condensed" panose="020B0502040204020203" pitchFamily="34" charset="0"/>
                <a:cs typeface="Times New Roman" pitchFamily="18" charset="0"/>
              </a:rPr>
              <a:t>This mini project on </a:t>
            </a:r>
            <a:r>
              <a:rPr lang="en-US" sz="2400" b="0" cap="none" dirty="0">
                <a:solidFill>
                  <a:srgbClr val="00B0F0"/>
                </a:solidFill>
                <a:latin typeface="Bahnschrift Condensed" panose="020B0502040204020203" pitchFamily="34" charset="0"/>
                <a:cs typeface="Times New Roman" pitchFamily="18" charset="0"/>
              </a:rPr>
              <a:t>SIMULATION OF INSERTION AND BUBBLE SORT ALGORITHMS </a:t>
            </a:r>
            <a:r>
              <a:rPr lang="en-US" sz="2400" b="0" cap="none" dirty="0">
                <a:latin typeface="Bahnschrift Condensed" panose="020B0502040204020203" pitchFamily="34" charset="0"/>
                <a:cs typeface="Times New Roman" pitchFamily="18" charset="0"/>
              </a:rPr>
              <a:t>using OpenGL is a reliable graphics package that provides the user with the basic visual working of insertion sort and bubble sort algorithms. </a:t>
            </a:r>
          </a:p>
          <a:p>
            <a:pPr marL="342900" indent="-342900" algn="just">
              <a:lnSpc>
                <a:spcPct val="100000"/>
              </a:lnSpc>
              <a:buFont typeface="Wingdings" panose="05000000000000000000" pitchFamily="2" charset="2"/>
              <a:buChar char="§"/>
            </a:pPr>
            <a:r>
              <a:rPr lang="en-US" sz="2400" b="0" cap="none" dirty="0">
                <a:latin typeface="Bahnschrift Condensed" panose="020B0502040204020203" pitchFamily="34" charset="0"/>
                <a:cs typeface="Times New Roman" pitchFamily="18" charset="0"/>
              </a:rPr>
              <a:t>It provides users with a perspective of how insertion sort and bubble sort works step by step swapping elements in an ascending order</a:t>
            </a:r>
          </a:p>
          <a:p>
            <a:pPr marL="342900" indent="-342900" algn="just">
              <a:lnSpc>
                <a:spcPct val="100000"/>
              </a:lnSpc>
              <a:buFont typeface="Wingdings" panose="05000000000000000000" pitchFamily="2" charset="2"/>
              <a:buChar char="§"/>
            </a:pPr>
            <a:r>
              <a:rPr lang="en-US" sz="2400" b="0" cap="none" dirty="0">
                <a:latin typeface="Bahnschrift Condensed" panose="020B0502040204020203" pitchFamily="34" charset="0"/>
                <a:cs typeface="Times New Roman" pitchFamily="18" charset="0"/>
              </a:rPr>
              <a:t>In addition to menu option users can also pause the sorting session and switch to other sorting algorithm and continue sorting.</a:t>
            </a:r>
          </a:p>
          <a:p>
            <a:pPr marL="342900" indent="-342900" algn="just">
              <a:lnSpc>
                <a:spcPct val="100000"/>
              </a:lnSpc>
              <a:buFont typeface="Wingdings" panose="05000000000000000000" pitchFamily="2" charset="2"/>
              <a:buChar char="§"/>
            </a:pPr>
            <a:r>
              <a:rPr lang="en-US" sz="2400" b="0" cap="none" dirty="0">
                <a:latin typeface="Bahnschrift Condensed" panose="020B0502040204020203" pitchFamily="34" charset="0"/>
                <a:cs typeface="Times New Roman" pitchFamily="18" charset="0"/>
              </a:rPr>
              <a:t>The user-friendly interface allows the user to interact with it very effectively. </a:t>
            </a:r>
          </a:p>
        </p:txBody>
      </p:sp>
      <p:sp>
        <p:nvSpPr>
          <p:cNvPr id="16" name="Title 1">
            <a:extLst>
              <a:ext uri="{FF2B5EF4-FFF2-40B4-BE49-F238E27FC236}">
                <a16:creationId xmlns:a16="http://schemas.microsoft.com/office/drawing/2014/main" id="{F9992415-E4D0-48FB-9C91-55C681368204}"/>
              </a:ext>
            </a:extLst>
          </p:cNvPr>
          <p:cNvSpPr txBox="1">
            <a:spLocks/>
          </p:cNvSpPr>
          <p:nvPr/>
        </p:nvSpPr>
        <p:spPr>
          <a:xfrm>
            <a:off x="816263" y="272794"/>
            <a:ext cx="7511473" cy="1312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5400"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Conclusion </a:t>
            </a:r>
            <a:endParaRPr lang="en-US"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spTree>
    <p:extLst>
      <p:ext uri="{BB962C8B-B14F-4D97-AF65-F5344CB8AC3E}">
        <p14:creationId xmlns:p14="http://schemas.microsoft.com/office/powerpoint/2010/main" val="86034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96F27B-8BCB-4245-A420-3B5CD10410A2}"/>
              </a:ext>
            </a:extLst>
          </p:cNvPr>
          <p:cNvSpPr txBox="1">
            <a:spLocks/>
          </p:cNvSpPr>
          <p:nvPr/>
        </p:nvSpPr>
        <p:spPr>
          <a:xfrm>
            <a:off x="457200" y="1591932"/>
            <a:ext cx="8077199" cy="29038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342900" indent="-342900" algn="just">
              <a:lnSpc>
                <a:spcPct val="100000"/>
              </a:lnSpc>
              <a:buFont typeface="Wingdings" panose="05000000000000000000" pitchFamily="2" charset="2"/>
              <a:buChar char="§"/>
            </a:pPr>
            <a:r>
              <a:rPr lang="en-US" sz="2400" b="0" cap="none" dirty="0">
                <a:latin typeface="Bahnschrift Condensed" panose="020B0502040204020203" pitchFamily="34" charset="0"/>
                <a:cs typeface="Times New Roman" pitchFamily="18" charset="0"/>
              </a:rPr>
              <a:t>This project is scalable to add more different varieties of sorting algorithms such as Selection Sort, Ripple Sort and so on..</a:t>
            </a:r>
          </a:p>
          <a:p>
            <a:pPr marL="342900" indent="-342900" algn="just">
              <a:lnSpc>
                <a:spcPct val="100000"/>
              </a:lnSpc>
              <a:buFont typeface="Wingdings" panose="05000000000000000000" pitchFamily="2" charset="2"/>
              <a:buChar char="§"/>
            </a:pPr>
            <a:endParaRPr lang="en-US" sz="2400" b="0" cap="none" dirty="0">
              <a:latin typeface="Bahnschrift Condensed" panose="020B0502040204020203" pitchFamily="34" charset="0"/>
              <a:cs typeface="Times New Roman" pitchFamily="18" charset="0"/>
            </a:endParaRPr>
          </a:p>
          <a:p>
            <a:pPr marL="342900" indent="-342900" algn="just">
              <a:lnSpc>
                <a:spcPct val="100000"/>
              </a:lnSpc>
              <a:buFont typeface="Wingdings" panose="05000000000000000000" pitchFamily="2" charset="2"/>
              <a:buChar char="§"/>
            </a:pPr>
            <a:r>
              <a:rPr lang="en-US" sz="2400" b="0" cap="none" dirty="0">
                <a:latin typeface="Bahnschrift Condensed" panose="020B0502040204020203" pitchFamily="34" charset="0"/>
                <a:cs typeface="Times New Roman" pitchFamily="18" charset="0"/>
              </a:rPr>
              <a:t>Randomly generated data set can be replaced with any data that needs sorting and can be implemented in this project.</a:t>
            </a:r>
          </a:p>
        </p:txBody>
      </p:sp>
      <p:sp>
        <p:nvSpPr>
          <p:cNvPr id="16" name="Title 1">
            <a:extLst>
              <a:ext uri="{FF2B5EF4-FFF2-40B4-BE49-F238E27FC236}">
                <a16:creationId xmlns:a16="http://schemas.microsoft.com/office/drawing/2014/main" id="{F9992415-E4D0-48FB-9C91-55C681368204}"/>
              </a:ext>
            </a:extLst>
          </p:cNvPr>
          <p:cNvSpPr txBox="1">
            <a:spLocks/>
          </p:cNvSpPr>
          <p:nvPr/>
        </p:nvSpPr>
        <p:spPr>
          <a:xfrm>
            <a:off x="816263" y="272794"/>
            <a:ext cx="7511473" cy="1312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5400"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FUTURE ENHANCEMENT</a:t>
            </a:r>
            <a:endParaRPr lang="en-US"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spTree>
    <p:extLst>
      <p:ext uri="{BB962C8B-B14F-4D97-AF65-F5344CB8AC3E}">
        <p14:creationId xmlns:p14="http://schemas.microsoft.com/office/powerpoint/2010/main" val="323548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169" y="1585274"/>
            <a:ext cx="8073662" cy="4362168"/>
          </a:xfrm>
        </p:spPr>
        <p:txBody>
          <a:bodyPr>
            <a:normAutofit fontScale="85000" lnSpcReduction="20000"/>
          </a:bodyPr>
          <a:lstStyle/>
          <a:p>
            <a:pPr algn="just"/>
            <a:r>
              <a:rPr lang="en-US" sz="3500" dirty="0">
                <a:solidFill>
                  <a:schemeClr val="tx2"/>
                </a:solidFill>
                <a:latin typeface="Bahnschrift Condensed" panose="020B0502040204020203" pitchFamily="34" charset="0"/>
                <a:cs typeface="Arial" pitchFamily="34" charset="0"/>
              </a:rPr>
              <a:t>BOOKS:</a:t>
            </a:r>
          </a:p>
          <a:p>
            <a:pPr algn="just">
              <a:buFont typeface="Wingdings" pitchFamily="2" charset="2"/>
              <a:buChar char="ü"/>
            </a:pPr>
            <a:r>
              <a:rPr lang="en-US" dirty="0">
                <a:solidFill>
                  <a:srgbClr val="BCAC47"/>
                </a:solidFill>
                <a:latin typeface="Bahnschrift Condensed" panose="020B0502040204020203" pitchFamily="34" charset="0"/>
                <a:cs typeface="Arial" pitchFamily="34" charset="0"/>
              </a:rPr>
              <a:t>Edward Angel, “Interactive Computer Graphics”,5</a:t>
            </a:r>
            <a:r>
              <a:rPr lang="en-US" baseline="30000" dirty="0">
                <a:solidFill>
                  <a:srgbClr val="BCAC47"/>
                </a:solidFill>
                <a:latin typeface="Bahnschrift Condensed" panose="020B0502040204020203" pitchFamily="34" charset="0"/>
                <a:cs typeface="Arial" pitchFamily="34" charset="0"/>
              </a:rPr>
              <a:t>th</a:t>
            </a:r>
            <a:r>
              <a:rPr lang="en-US" dirty="0">
                <a:solidFill>
                  <a:srgbClr val="BCAC47"/>
                </a:solidFill>
                <a:latin typeface="Bahnschrift Condensed" panose="020B0502040204020203" pitchFamily="34" charset="0"/>
                <a:cs typeface="Arial" pitchFamily="34" charset="0"/>
              </a:rPr>
              <a:t> edition, Pearson Education,2005</a:t>
            </a:r>
            <a:endParaRPr lang="en-US" dirty="0">
              <a:solidFill>
                <a:schemeClr val="tx2"/>
              </a:solidFill>
              <a:latin typeface="Bahnschrift Condensed" panose="020B0502040204020203" pitchFamily="34" charset="0"/>
              <a:cs typeface="Arial" pitchFamily="34" charset="0"/>
            </a:endParaRPr>
          </a:p>
          <a:p>
            <a:pPr lvl="0" algn="just">
              <a:buFont typeface="Wingdings" pitchFamily="2" charset="2"/>
              <a:buChar char="ü"/>
            </a:pPr>
            <a:r>
              <a:rPr lang="en-US" sz="2100" dirty="0">
                <a:solidFill>
                  <a:srgbClr val="BCAC47"/>
                </a:solidFill>
                <a:latin typeface="Bahnschrift Condensed" panose="020B0502040204020203" pitchFamily="34" charset="0"/>
                <a:cs typeface="Arial" pitchFamily="34" charset="0"/>
              </a:rPr>
              <a:t>Jackie L. </a:t>
            </a:r>
            <a:r>
              <a:rPr lang="en-US" sz="2100" dirty="0" err="1">
                <a:solidFill>
                  <a:srgbClr val="BCAC47"/>
                </a:solidFill>
                <a:latin typeface="Bahnschrift Condensed" panose="020B0502040204020203" pitchFamily="34" charset="0"/>
                <a:cs typeface="Arial" pitchFamily="34" charset="0"/>
              </a:rPr>
              <a:t>Neider</a:t>
            </a:r>
            <a:r>
              <a:rPr lang="en-US" sz="2100" dirty="0">
                <a:solidFill>
                  <a:srgbClr val="BCAC47"/>
                </a:solidFill>
                <a:latin typeface="Bahnschrift Condensed" panose="020B0502040204020203" pitchFamily="34" charset="0"/>
                <a:cs typeface="Arial" pitchFamily="34" charset="0"/>
              </a:rPr>
              <a:t>, Mark Warhol, Tom R. Davies, ”OpenGL Red Book”, 2nd Revised Edition,2005</a:t>
            </a:r>
            <a:endParaRPr lang="en-US" dirty="0">
              <a:solidFill>
                <a:schemeClr val="tx2"/>
              </a:solidFill>
              <a:latin typeface="Bahnschrift Condensed" panose="020B0502040204020203" pitchFamily="34" charset="0"/>
              <a:cs typeface="Arial" pitchFamily="34" charset="0"/>
            </a:endParaRPr>
          </a:p>
          <a:p>
            <a:pPr algn="just">
              <a:buFont typeface="Wingdings" pitchFamily="2" charset="2"/>
              <a:buChar char="ü"/>
            </a:pPr>
            <a:r>
              <a:rPr lang="en-US" sz="2100" dirty="0">
                <a:solidFill>
                  <a:srgbClr val="BCAC47"/>
                </a:solidFill>
                <a:latin typeface="Bahnschrift Condensed" panose="020B0502040204020203" pitchFamily="34" charset="0"/>
                <a:cs typeface="Arial" pitchFamily="34" charset="0"/>
              </a:rPr>
              <a:t>Donald D Hearn and M. Pauline Baker, “Computer Graphics with OpenGL”, 3rd edition.</a:t>
            </a:r>
          </a:p>
          <a:p>
            <a:pPr algn="just"/>
            <a:r>
              <a:rPr lang="en-US" sz="3500" dirty="0">
                <a:solidFill>
                  <a:schemeClr val="tx2"/>
                </a:solidFill>
                <a:latin typeface="Bahnschrift Condensed" panose="020B0502040204020203" pitchFamily="34" charset="0"/>
                <a:cs typeface="Arial" pitchFamily="34" charset="0"/>
              </a:rPr>
              <a:t>WEBSITES:</a:t>
            </a:r>
          </a:p>
          <a:p>
            <a:pPr lvl="0" algn="just">
              <a:buFont typeface="Wingdings" pitchFamily="2" charset="2"/>
              <a:buChar char="ü"/>
            </a:pPr>
            <a:r>
              <a:rPr lang="en-US" sz="2100" dirty="0">
                <a:solidFill>
                  <a:srgbClr val="BCAC47"/>
                </a:solidFill>
                <a:latin typeface="Bahnschrift Condensed" panose="020B0502040204020203" pitchFamily="34" charset="0"/>
                <a:cs typeface="Arial" pitchFamily="34" charset="0"/>
                <a:hlinkClick r:id="rId2">
                  <a:extLst>
                    <a:ext uri="{A12FA001-AC4F-418D-AE19-62706E023703}">
                      <ahyp:hlinkClr xmlns:ahyp="http://schemas.microsoft.com/office/drawing/2018/hyperlinkcolor" val="tx"/>
                    </a:ext>
                  </a:extLst>
                </a:hlinkClick>
              </a:rPr>
              <a:t>https://www.opengl.org</a:t>
            </a:r>
            <a:endParaRPr lang="en-US" sz="2100" dirty="0">
              <a:solidFill>
                <a:srgbClr val="BCAC47"/>
              </a:solidFill>
              <a:latin typeface="Bahnschrift Condensed" panose="020B0502040204020203" pitchFamily="34" charset="0"/>
              <a:cs typeface="Arial" pitchFamily="34" charset="0"/>
            </a:endParaRPr>
          </a:p>
          <a:p>
            <a:pPr lvl="0" algn="just">
              <a:buFont typeface="Wingdings" pitchFamily="2" charset="2"/>
              <a:buChar char="ü"/>
            </a:pPr>
            <a:r>
              <a:rPr lang="en-US" sz="2100" dirty="0">
                <a:solidFill>
                  <a:srgbClr val="BCAC47"/>
                </a:solidFill>
                <a:latin typeface="Bahnschrift Condensed" panose="020B0502040204020203" pitchFamily="34" charset="0"/>
                <a:cs typeface="Arial" pitchFamily="34" charset="0"/>
                <a:hlinkClick r:id="rId3">
                  <a:extLst>
                    <a:ext uri="{A12FA001-AC4F-418D-AE19-62706E023703}">
                      <ahyp:hlinkClr xmlns:ahyp="http://schemas.microsoft.com/office/drawing/2018/hyperlinkcolor" val="tx"/>
                    </a:ext>
                  </a:extLst>
                </a:hlinkClick>
              </a:rPr>
              <a:t>https://en.wikipedia.org/wiki/OpenGL</a:t>
            </a:r>
            <a:endParaRPr lang="en-US" dirty="0">
              <a:latin typeface="Times New Roman" pitchFamily="18" charset="0"/>
              <a:cs typeface="Times New Roman" pitchFamily="18" charset="0"/>
            </a:endParaRPr>
          </a:p>
          <a:p>
            <a:pPr algn="just"/>
            <a:r>
              <a:rPr lang="en-US" sz="3500" dirty="0">
                <a:solidFill>
                  <a:schemeClr val="tx2"/>
                </a:solidFill>
                <a:latin typeface="Bahnschrift Condensed" panose="020B0502040204020203" pitchFamily="34" charset="0"/>
                <a:cs typeface="Arial" pitchFamily="34" charset="0"/>
              </a:rPr>
              <a:t>PROJECT PREVIEW:</a:t>
            </a:r>
          </a:p>
          <a:p>
            <a:pPr algn="just">
              <a:buFont typeface="Wingdings" pitchFamily="2" charset="2"/>
              <a:buChar char="ü"/>
            </a:pPr>
            <a:r>
              <a:rPr lang="en-US" sz="2100" dirty="0">
                <a:solidFill>
                  <a:srgbClr val="BCAC47"/>
                </a:solidFill>
                <a:latin typeface="Bahnschrift Condensed" panose="020B0502040204020203" pitchFamily="34" charset="0"/>
                <a:cs typeface="Arial" pitchFamily="34" charset="0"/>
                <a:hlinkClick r:id="rId4">
                  <a:extLst>
                    <a:ext uri="{A12FA001-AC4F-418D-AE19-62706E023703}">
                      <ahyp:hlinkClr xmlns:ahyp="http://schemas.microsoft.com/office/drawing/2018/hyperlinkcolor" val="tx"/>
                    </a:ext>
                  </a:extLst>
                </a:hlinkClick>
              </a:rPr>
              <a:t>Video Preview</a:t>
            </a:r>
            <a:r>
              <a:rPr lang="en-US" sz="2100" dirty="0">
                <a:solidFill>
                  <a:srgbClr val="BCAC47"/>
                </a:solidFill>
                <a:latin typeface="Bahnschrift Condensed" panose="020B0502040204020203" pitchFamily="34" charset="0"/>
                <a:cs typeface="Arial" pitchFamily="34" charset="0"/>
              </a:rPr>
              <a:t> ( Click here )</a:t>
            </a:r>
          </a:p>
        </p:txBody>
      </p:sp>
      <p:sp>
        <p:nvSpPr>
          <p:cNvPr id="6" name="Title 1">
            <a:extLst>
              <a:ext uri="{FF2B5EF4-FFF2-40B4-BE49-F238E27FC236}">
                <a16:creationId xmlns:a16="http://schemas.microsoft.com/office/drawing/2014/main" id="{E1A9E1B0-D0AF-4108-83AE-E8F4A05955FA}"/>
              </a:ext>
            </a:extLst>
          </p:cNvPr>
          <p:cNvSpPr txBox="1">
            <a:spLocks/>
          </p:cNvSpPr>
          <p:nvPr/>
        </p:nvSpPr>
        <p:spPr>
          <a:xfrm>
            <a:off x="816263" y="272794"/>
            <a:ext cx="7511473" cy="1312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5400"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References</a:t>
            </a:r>
            <a:endParaRPr lang="en-US"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spTree>
    <p:extLst>
      <p:ext uri="{BB962C8B-B14F-4D97-AF65-F5344CB8AC3E}">
        <p14:creationId xmlns:p14="http://schemas.microsoft.com/office/powerpoint/2010/main" val="159149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6824" y="4419600"/>
            <a:ext cx="4070345" cy="1446550"/>
          </a:xfrm>
          <a:prstGeom prst="rect">
            <a:avLst/>
          </a:prstGeom>
          <a:noFill/>
        </p:spPr>
        <p:txBody>
          <a:bodyPr wrap="none" lIns="91440" tIns="45720" rIns="91440" bIns="45720">
            <a:spAutoFit/>
          </a:bodyPr>
          <a:lstStyle/>
          <a:p>
            <a:pPr algn="ctr"/>
            <a:r>
              <a:rPr lang="en-IN" sz="8800" dirty="0">
                <a:latin typeface="Bahnschrift Condensed" panose="020B0502040204020203" pitchFamily="34" charset="0"/>
              </a:rPr>
              <a:t>THANK YOU</a:t>
            </a:r>
          </a:p>
        </p:txBody>
      </p:sp>
      <p:sp>
        <p:nvSpPr>
          <p:cNvPr id="6" name="TextBox 5">
            <a:extLst>
              <a:ext uri="{FF2B5EF4-FFF2-40B4-BE49-F238E27FC236}">
                <a16:creationId xmlns:a16="http://schemas.microsoft.com/office/drawing/2014/main" id="{541C441B-6F6A-4E3C-9E2D-A063B1D98700}"/>
              </a:ext>
            </a:extLst>
          </p:cNvPr>
          <p:cNvSpPr txBox="1"/>
          <p:nvPr/>
        </p:nvSpPr>
        <p:spPr>
          <a:xfrm>
            <a:off x="704846" y="618560"/>
            <a:ext cx="7734300" cy="1569660"/>
          </a:xfrm>
          <a:prstGeom prst="rect">
            <a:avLst/>
          </a:prstGeom>
          <a:noFill/>
        </p:spPr>
        <p:txBody>
          <a:bodyPr wrap="square" rtlCol="0">
            <a:spAutoFit/>
          </a:bodyPr>
          <a:lstStyle/>
          <a:p>
            <a:pPr algn="ctr"/>
            <a:r>
              <a:rPr lang="en-US" sz="4800" b="1" dirty="0">
                <a:ln/>
                <a:latin typeface="Bahnschrift Condensed" panose="020B0502040204020203" pitchFamily="34" charset="0"/>
                <a:cs typeface="Times New Roman" pitchFamily="18" charset="0"/>
              </a:rPr>
              <a:t>SIMULATION</a:t>
            </a:r>
            <a:r>
              <a:rPr lang="en-US" sz="4800" b="1" dirty="0">
                <a:ln/>
                <a:solidFill>
                  <a:srgbClr val="00B0F0"/>
                </a:solidFill>
                <a:latin typeface="Bahnschrift Condensed" panose="020B0502040204020203" pitchFamily="34" charset="0"/>
                <a:cs typeface="Times New Roman" pitchFamily="18" charset="0"/>
              </a:rPr>
              <a:t> OF </a:t>
            </a:r>
            <a:r>
              <a:rPr lang="en-US" sz="4800" b="1" dirty="0">
                <a:ln/>
                <a:latin typeface="Bahnschrift Condensed" panose="020B0502040204020203" pitchFamily="34" charset="0"/>
                <a:cs typeface="Times New Roman" pitchFamily="18" charset="0"/>
              </a:rPr>
              <a:t>INSERTION </a:t>
            </a:r>
            <a:r>
              <a:rPr lang="en-US" sz="4800" b="1" dirty="0">
                <a:ln/>
                <a:solidFill>
                  <a:srgbClr val="00B0F0"/>
                </a:solidFill>
                <a:latin typeface="Bahnschrift Condensed" panose="020B0502040204020203" pitchFamily="34" charset="0"/>
                <a:cs typeface="Times New Roman" pitchFamily="18" charset="0"/>
              </a:rPr>
              <a:t>AND </a:t>
            </a:r>
            <a:r>
              <a:rPr lang="en-US" sz="4800" b="1" dirty="0">
                <a:ln/>
                <a:latin typeface="Bahnschrift Condensed" panose="020B0502040204020203" pitchFamily="34" charset="0"/>
                <a:cs typeface="Times New Roman" pitchFamily="18" charset="0"/>
              </a:rPr>
              <a:t>BUBBLE </a:t>
            </a:r>
            <a:r>
              <a:rPr lang="en-US" sz="4800" b="1" dirty="0">
                <a:ln/>
                <a:solidFill>
                  <a:srgbClr val="00B0F0"/>
                </a:solidFill>
                <a:latin typeface="Bahnschrift Condensed" panose="020B0502040204020203" pitchFamily="34" charset="0"/>
                <a:cs typeface="Times New Roman" pitchFamily="18" charset="0"/>
              </a:rPr>
              <a:t> </a:t>
            </a:r>
          </a:p>
          <a:p>
            <a:pPr algn="ctr"/>
            <a:r>
              <a:rPr lang="en-US" sz="4800" b="1" dirty="0">
                <a:ln/>
                <a:solidFill>
                  <a:srgbClr val="00B0F0"/>
                </a:solidFill>
                <a:latin typeface="Bahnschrift Condensed" panose="020B0502040204020203" pitchFamily="34" charset="0"/>
                <a:cs typeface="Times New Roman" pitchFamily="18" charset="0"/>
              </a:rPr>
              <a:t> SORT ALGORITHMS</a:t>
            </a:r>
          </a:p>
        </p:txBody>
      </p:sp>
      <p:sp>
        <p:nvSpPr>
          <p:cNvPr id="7" name="TextBox 6">
            <a:extLst>
              <a:ext uri="{FF2B5EF4-FFF2-40B4-BE49-F238E27FC236}">
                <a16:creationId xmlns:a16="http://schemas.microsoft.com/office/drawing/2014/main" id="{356C4C10-44EF-4957-98AB-F9E4BF0D2825}"/>
              </a:ext>
            </a:extLst>
          </p:cNvPr>
          <p:cNvSpPr txBox="1"/>
          <p:nvPr/>
        </p:nvSpPr>
        <p:spPr>
          <a:xfrm>
            <a:off x="704846" y="2849940"/>
            <a:ext cx="7734300" cy="1569660"/>
          </a:xfrm>
          <a:prstGeom prst="rect">
            <a:avLst/>
          </a:prstGeom>
          <a:noFill/>
        </p:spPr>
        <p:txBody>
          <a:bodyPr wrap="square" rtlCol="0">
            <a:spAutoFit/>
          </a:bodyPr>
          <a:lstStyle/>
          <a:p>
            <a:pPr algn="ctr"/>
            <a:r>
              <a:rPr lang="en-US" sz="2400" b="1" dirty="0">
                <a:ln/>
                <a:solidFill>
                  <a:schemeClr val="bg1"/>
                </a:solidFill>
                <a:latin typeface="Bahnschrift Condensed" panose="020B0502040204020203" pitchFamily="34" charset="0"/>
                <a:cs typeface="Times New Roman" pitchFamily="18" charset="0"/>
              </a:rPr>
              <a:t>TEAM -14</a:t>
            </a:r>
          </a:p>
          <a:p>
            <a:pPr algn="ctr"/>
            <a:r>
              <a:rPr lang="en-US" sz="2400" b="1" dirty="0">
                <a:ln/>
                <a:solidFill>
                  <a:srgbClr val="BCAC47"/>
                </a:solidFill>
                <a:latin typeface="Bahnschrift Condensed" panose="020B0502040204020203" pitchFamily="34" charset="0"/>
                <a:cs typeface="Times New Roman" pitchFamily="18" charset="0"/>
              </a:rPr>
              <a:t>AAYUSH SINGH </a:t>
            </a:r>
            <a:r>
              <a:rPr lang="en-US" sz="2400" b="1" dirty="0">
                <a:ln/>
                <a:solidFill>
                  <a:schemeClr val="bg1"/>
                </a:solidFill>
                <a:latin typeface="Bahnschrift Condensed" panose="020B0502040204020203" pitchFamily="34" charset="0"/>
                <a:cs typeface="Times New Roman" pitchFamily="18" charset="0"/>
              </a:rPr>
              <a:t>( </a:t>
            </a:r>
            <a:r>
              <a:rPr lang="en-US" sz="2400" b="1" dirty="0">
                <a:ln/>
                <a:solidFill>
                  <a:srgbClr val="00B0F0"/>
                </a:solidFill>
                <a:latin typeface="Bahnschrift Condensed" panose="020B0502040204020203" pitchFamily="34" charset="0"/>
                <a:cs typeface="Times New Roman" pitchFamily="18" charset="0"/>
              </a:rPr>
              <a:t>1RG17CS002</a:t>
            </a:r>
            <a:r>
              <a:rPr lang="en-US" sz="2400" b="1" dirty="0">
                <a:ln/>
                <a:solidFill>
                  <a:schemeClr val="bg1"/>
                </a:solidFill>
                <a:latin typeface="Bahnschrift Condensed" panose="020B0502040204020203" pitchFamily="34" charset="0"/>
                <a:cs typeface="Times New Roman" pitchFamily="18" charset="0"/>
              </a:rPr>
              <a:t> )</a:t>
            </a:r>
          </a:p>
          <a:p>
            <a:pPr algn="ctr"/>
            <a:r>
              <a:rPr lang="en-US" sz="2400" b="1" dirty="0">
                <a:ln/>
                <a:solidFill>
                  <a:schemeClr val="bg1"/>
                </a:solidFill>
                <a:latin typeface="Bahnschrift Condensed" panose="020B0502040204020203" pitchFamily="34" charset="0"/>
                <a:cs typeface="Times New Roman" pitchFamily="18" charset="0"/>
              </a:rPr>
              <a:t>	 </a:t>
            </a:r>
            <a:r>
              <a:rPr lang="en-US" sz="2400" b="1" dirty="0">
                <a:ln/>
                <a:solidFill>
                  <a:srgbClr val="BCAC47"/>
                </a:solidFill>
                <a:latin typeface="Bahnschrift Condensed" panose="020B0502040204020203" pitchFamily="34" charset="0"/>
                <a:cs typeface="Times New Roman" pitchFamily="18" charset="0"/>
              </a:rPr>
              <a:t>MOHAMMED IMRAN MOHSIN </a:t>
            </a:r>
            <a:r>
              <a:rPr lang="en-US" sz="2400" b="1" dirty="0">
                <a:ln/>
                <a:solidFill>
                  <a:schemeClr val="bg1"/>
                </a:solidFill>
                <a:latin typeface="Bahnschrift Condensed" panose="020B0502040204020203" pitchFamily="34" charset="0"/>
                <a:cs typeface="Times New Roman" pitchFamily="18" charset="0"/>
              </a:rPr>
              <a:t>( </a:t>
            </a:r>
            <a:r>
              <a:rPr lang="en-US" sz="2400" b="1" dirty="0">
                <a:ln/>
                <a:solidFill>
                  <a:srgbClr val="00B0F0"/>
                </a:solidFill>
                <a:latin typeface="Bahnschrift Condensed" panose="020B0502040204020203" pitchFamily="34" charset="0"/>
                <a:cs typeface="Times New Roman" pitchFamily="18" charset="0"/>
              </a:rPr>
              <a:t>1RG17CS900 </a:t>
            </a:r>
            <a:r>
              <a:rPr lang="en-US" sz="2400" b="1" dirty="0">
                <a:ln/>
                <a:solidFill>
                  <a:schemeClr val="bg1"/>
                </a:solidFill>
                <a:latin typeface="Bahnschrift Condensed" panose="020B0502040204020203" pitchFamily="34" charset="0"/>
                <a:cs typeface="Times New Roman" pitchFamily="18" charset="0"/>
              </a:rPr>
              <a:t>)</a:t>
            </a:r>
          </a:p>
          <a:p>
            <a:pPr algn="ctr"/>
            <a:endParaRPr lang="en-US" sz="2400" b="1" dirty="0">
              <a:ln/>
              <a:solidFill>
                <a:schemeClr val="bg1"/>
              </a:solidFill>
              <a:latin typeface="Bahnschrift Condensed" panose="020B0502040204020203" pitchFamily="34" charset="0"/>
              <a:cs typeface="Times New Roman" pitchFamily="18" charset="0"/>
            </a:endParaRPr>
          </a:p>
        </p:txBody>
      </p:sp>
    </p:spTree>
    <p:extLst>
      <p:ext uri="{BB962C8B-B14F-4D97-AF65-F5344CB8AC3E}">
        <p14:creationId xmlns:p14="http://schemas.microsoft.com/office/powerpoint/2010/main" val="321971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263" y="272794"/>
            <a:ext cx="7511473" cy="1312480"/>
          </a:xfrm>
        </p:spPr>
        <p:txBody>
          <a:bodyPr>
            <a:normAutofit/>
          </a:bodyPr>
          <a:lstStyle/>
          <a:p>
            <a:r>
              <a:rPr lang="en-US" sz="5400" b="1"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ABSTRACT</a:t>
            </a:r>
            <a:endParaRPr lang="en-US" b="1"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sp>
        <p:nvSpPr>
          <p:cNvPr id="3" name="Content Placeholder 2"/>
          <p:cNvSpPr>
            <a:spLocks noGrp="1"/>
          </p:cNvSpPr>
          <p:nvPr>
            <p:ph idx="1"/>
          </p:nvPr>
        </p:nvSpPr>
        <p:spPr>
          <a:xfrm>
            <a:off x="533400" y="1600200"/>
            <a:ext cx="8153400" cy="4648200"/>
          </a:xfrm>
        </p:spPr>
        <p:txBody>
          <a:bodyPr>
            <a:normAutofit fontScale="92500" lnSpcReduction="10000"/>
          </a:bodyPr>
          <a:lstStyle/>
          <a:p>
            <a:pPr marL="0" indent="0" algn="ctr">
              <a:buNone/>
            </a:pPr>
            <a:r>
              <a:rPr lang="en-US" sz="3600" dirty="0">
                <a:latin typeface="Bahnschrift Condensed" panose="020B0502040204020203" pitchFamily="34" charset="0"/>
                <a:cs typeface="Times New Roman" pitchFamily="18" charset="0"/>
              </a:rPr>
              <a:t>This mini project on the topic “</a:t>
            </a:r>
            <a:r>
              <a:rPr lang="en-US" sz="3600" dirty="0">
                <a:solidFill>
                  <a:srgbClr val="00B0F0"/>
                </a:solidFill>
                <a:latin typeface="Bahnschrift Condensed" panose="020B0502040204020203" pitchFamily="34" charset="0"/>
                <a:cs typeface="Times New Roman" pitchFamily="18" charset="0"/>
              </a:rPr>
              <a:t>Simulation of Insertion and Bubble Sort Algorithms</a:t>
            </a:r>
            <a:r>
              <a:rPr lang="en-US" sz="3600" dirty="0">
                <a:latin typeface="Bahnschrift Condensed" panose="020B0502040204020203" pitchFamily="34" charset="0"/>
                <a:cs typeface="Times New Roman" pitchFamily="18" charset="0"/>
              </a:rPr>
              <a:t>” visually demonstrates the working of two basic yet effective sorting algorithms. It implements both sorting algorithms on values that are represented by vertical blocks. These blocks are rearranged as they are being sorted in real time . The end solution would be range of vertical blocks sorted in ascending order</a:t>
            </a:r>
          </a:p>
        </p:txBody>
      </p:sp>
    </p:spTree>
    <p:extLst>
      <p:ext uri="{BB962C8B-B14F-4D97-AF65-F5344CB8AC3E}">
        <p14:creationId xmlns:p14="http://schemas.microsoft.com/office/powerpoint/2010/main" val="327834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263" y="272794"/>
            <a:ext cx="7511473" cy="1312480"/>
          </a:xfrm>
        </p:spPr>
        <p:txBody>
          <a:bodyPr>
            <a:normAutofit/>
          </a:bodyPr>
          <a:lstStyle/>
          <a:p>
            <a:r>
              <a:rPr lang="en-US" sz="5400" b="1" dirty="0" err="1">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SyStem</a:t>
            </a:r>
            <a:r>
              <a:rPr lang="en-US" sz="5400" b="1"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 </a:t>
            </a:r>
            <a:r>
              <a:rPr lang="en-US" sz="5400" b="1" dirty="0" err="1">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Requirments</a:t>
            </a:r>
            <a:endParaRPr lang="en-US" b="1"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sp>
        <p:nvSpPr>
          <p:cNvPr id="3" name="Content Placeholder 2"/>
          <p:cNvSpPr>
            <a:spLocks noGrp="1"/>
          </p:cNvSpPr>
          <p:nvPr>
            <p:ph idx="1"/>
          </p:nvPr>
        </p:nvSpPr>
        <p:spPr>
          <a:xfrm>
            <a:off x="533400" y="1600200"/>
            <a:ext cx="8153400" cy="4648200"/>
          </a:xfrm>
        </p:spPr>
        <p:txBody>
          <a:bodyPr>
            <a:normAutofit/>
          </a:bodyPr>
          <a:lstStyle/>
          <a:p>
            <a:pPr algn="just">
              <a:buFont typeface="Wingdings" pitchFamily="2" charset="2"/>
              <a:buChar char="§"/>
            </a:pPr>
            <a:r>
              <a:rPr lang="en-US" sz="2400" dirty="0">
                <a:latin typeface="Bahnschrift Condensed" panose="020B0502040204020203" pitchFamily="34" charset="0"/>
                <a:cs typeface="Times New Roman" pitchFamily="18" charset="0"/>
              </a:rPr>
              <a:t>Hardware Requirements: ( </a:t>
            </a:r>
            <a:r>
              <a:rPr lang="en-US" sz="2400" dirty="0">
                <a:solidFill>
                  <a:schemeClr val="accent1"/>
                </a:solidFill>
                <a:latin typeface="Bahnschrift Condensed" panose="020B0502040204020203" pitchFamily="34" charset="0"/>
                <a:cs typeface="Times New Roman" pitchFamily="18" charset="0"/>
              </a:rPr>
              <a:t>Recommended</a:t>
            </a:r>
            <a:r>
              <a:rPr lang="en-US" sz="2400" dirty="0">
                <a:latin typeface="Bahnschrift Condensed" panose="020B0502040204020203" pitchFamily="34" charset="0"/>
                <a:cs typeface="Times New Roman" pitchFamily="18" charset="0"/>
              </a:rPr>
              <a:t> )</a:t>
            </a:r>
          </a:p>
          <a:p>
            <a:pPr lvl="1" algn="just">
              <a:buFont typeface="Wingdings" pitchFamily="2" charset="2"/>
              <a:buChar char="Ø"/>
            </a:pPr>
            <a:r>
              <a:rPr lang="en-US" sz="2000" dirty="0">
                <a:solidFill>
                  <a:schemeClr val="tx2">
                    <a:lumMod val="75000"/>
                  </a:schemeClr>
                </a:solidFill>
                <a:latin typeface="Bahnschrift Condensed" panose="020B0502040204020203" pitchFamily="34" charset="0"/>
                <a:cs typeface="Times New Roman" pitchFamily="18" charset="0"/>
              </a:rPr>
              <a:t>Processor</a:t>
            </a:r>
            <a:r>
              <a:rPr lang="en-US" sz="2000" dirty="0">
                <a:latin typeface="Bahnschrift Condensed" panose="020B0502040204020203" pitchFamily="34" charset="0"/>
                <a:cs typeface="Times New Roman" pitchFamily="18" charset="0"/>
              </a:rPr>
              <a:t> – Pentium PC</a:t>
            </a:r>
          </a:p>
          <a:p>
            <a:pPr lvl="1" algn="just">
              <a:buFont typeface="Wingdings" pitchFamily="2" charset="2"/>
              <a:buChar char="Ø"/>
            </a:pPr>
            <a:r>
              <a:rPr lang="en-US" sz="2000" dirty="0">
                <a:solidFill>
                  <a:schemeClr val="tx2">
                    <a:lumMod val="75000"/>
                  </a:schemeClr>
                </a:solidFill>
                <a:latin typeface="Bahnschrift Condensed" panose="020B0502040204020203" pitchFamily="34" charset="0"/>
                <a:cs typeface="Times New Roman" pitchFamily="18" charset="0"/>
              </a:rPr>
              <a:t>Memory type </a:t>
            </a:r>
            <a:r>
              <a:rPr lang="en-US" sz="2000" dirty="0">
                <a:latin typeface="Bahnschrift Condensed" panose="020B0502040204020203" pitchFamily="34" charset="0"/>
                <a:cs typeface="Times New Roman" pitchFamily="18" charset="0"/>
              </a:rPr>
              <a:t>– RAM Memory of 4 GB</a:t>
            </a:r>
          </a:p>
          <a:p>
            <a:pPr lvl="1" algn="just">
              <a:buFont typeface="Wingdings" pitchFamily="2" charset="2"/>
              <a:buChar char="Ø"/>
            </a:pPr>
            <a:r>
              <a:rPr lang="en-US" sz="2000" dirty="0">
                <a:solidFill>
                  <a:schemeClr val="tx2">
                    <a:lumMod val="75000"/>
                  </a:schemeClr>
                </a:solidFill>
                <a:latin typeface="Bahnschrift Condensed" panose="020B0502040204020203" pitchFamily="34" charset="0"/>
                <a:cs typeface="Times New Roman" pitchFamily="18" charset="0"/>
              </a:rPr>
              <a:t>Input</a:t>
            </a:r>
            <a:r>
              <a:rPr lang="en-US" sz="2000" dirty="0">
                <a:latin typeface="Bahnschrift Condensed" panose="020B0502040204020203" pitchFamily="34" charset="0"/>
                <a:cs typeface="Times New Roman" pitchFamily="18" charset="0"/>
              </a:rPr>
              <a:t> - Keyboard </a:t>
            </a:r>
          </a:p>
          <a:p>
            <a:pPr lvl="1" algn="just">
              <a:buFont typeface="Wingdings" pitchFamily="2" charset="2"/>
              <a:buChar char="Ø"/>
            </a:pPr>
            <a:r>
              <a:rPr lang="en-US" sz="2000" dirty="0">
                <a:solidFill>
                  <a:schemeClr val="tx2">
                    <a:lumMod val="75000"/>
                  </a:schemeClr>
                </a:solidFill>
                <a:latin typeface="Bahnschrift Condensed" panose="020B0502040204020203" pitchFamily="34" charset="0"/>
                <a:cs typeface="Times New Roman" pitchFamily="18" charset="0"/>
              </a:rPr>
              <a:t>Display</a:t>
            </a:r>
            <a:r>
              <a:rPr lang="en-US" sz="2000" dirty="0">
                <a:latin typeface="Bahnschrift Condensed" panose="020B0502040204020203" pitchFamily="34" charset="0"/>
                <a:cs typeface="Times New Roman" pitchFamily="18" charset="0"/>
              </a:rPr>
              <a:t>– Intel HD graphics 5500</a:t>
            </a:r>
          </a:p>
          <a:p>
            <a:pPr algn="just">
              <a:buFont typeface="Wingdings" pitchFamily="2" charset="2"/>
              <a:buChar char="§"/>
            </a:pPr>
            <a:r>
              <a:rPr lang="en-US" sz="2400" dirty="0">
                <a:latin typeface="Bahnschrift Condensed" panose="020B0502040204020203" pitchFamily="34" charset="0"/>
                <a:cs typeface="Times New Roman" pitchFamily="18" charset="0"/>
              </a:rPr>
              <a:t>Software Requirements: ( </a:t>
            </a:r>
            <a:r>
              <a:rPr lang="en-US" sz="2400" dirty="0">
                <a:solidFill>
                  <a:schemeClr val="accent1"/>
                </a:solidFill>
                <a:latin typeface="Bahnschrift Condensed" panose="020B0502040204020203" pitchFamily="34" charset="0"/>
                <a:cs typeface="Times New Roman" pitchFamily="18" charset="0"/>
              </a:rPr>
              <a:t>Recommended</a:t>
            </a:r>
            <a:r>
              <a:rPr lang="en-US" sz="2400" dirty="0">
                <a:latin typeface="Bahnschrift Condensed" panose="020B0502040204020203" pitchFamily="34" charset="0"/>
                <a:cs typeface="Times New Roman" pitchFamily="18" charset="0"/>
              </a:rPr>
              <a:t> )</a:t>
            </a:r>
          </a:p>
          <a:p>
            <a:pPr lvl="1" algn="just">
              <a:buFont typeface="Wingdings" pitchFamily="2" charset="2"/>
              <a:buChar char="Ø"/>
            </a:pPr>
            <a:r>
              <a:rPr lang="en-US" sz="2000" dirty="0">
                <a:solidFill>
                  <a:schemeClr val="tx2">
                    <a:lumMod val="75000"/>
                  </a:schemeClr>
                </a:solidFill>
                <a:latin typeface="Bahnschrift Condensed" panose="020B0502040204020203" pitchFamily="34" charset="0"/>
                <a:cs typeface="Times New Roman" pitchFamily="18" charset="0"/>
              </a:rPr>
              <a:t>Operating System </a:t>
            </a:r>
            <a:r>
              <a:rPr lang="en-US" sz="2000" dirty="0">
                <a:latin typeface="Bahnschrift Condensed" panose="020B0502040204020203" pitchFamily="34" charset="0"/>
                <a:cs typeface="Times New Roman" pitchFamily="18" charset="0"/>
              </a:rPr>
              <a:t>– Windows 10</a:t>
            </a:r>
          </a:p>
          <a:p>
            <a:pPr lvl="1" algn="just">
              <a:buFont typeface="Wingdings" pitchFamily="2" charset="2"/>
              <a:buChar char="Ø"/>
            </a:pPr>
            <a:r>
              <a:rPr lang="en-US" sz="2000" dirty="0">
                <a:solidFill>
                  <a:schemeClr val="tx2">
                    <a:lumMod val="75000"/>
                  </a:schemeClr>
                </a:solidFill>
                <a:latin typeface="Bahnschrift Condensed" panose="020B0502040204020203" pitchFamily="34" charset="0"/>
                <a:cs typeface="Times New Roman" pitchFamily="18" charset="0"/>
              </a:rPr>
              <a:t>Language </a:t>
            </a:r>
            <a:r>
              <a:rPr lang="en-US" sz="2000" dirty="0">
                <a:latin typeface="Bahnschrift Condensed" panose="020B0502040204020203" pitchFamily="34" charset="0"/>
                <a:cs typeface="Times New Roman" pitchFamily="18" charset="0"/>
              </a:rPr>
              <a:t>– C++</a:t>
            </a:r>
          </a:p>
          <a:p>
            <a:pPr lvl="1" algn="just">
              <a:buFont typeface="Wingdings" pitchFamily="2" charset="2"/>
              <a:buChar char="Ø"/>
            </a:pPr>
            <a:r>
              <a:rPr lang="en-US" sz="2000" dirty="0">
                <a:solidFill>
                  <a:schemeClr val="tx2">
                    <a:lumMod val="75000"/>
                  </a:schemeClr>
                </a:solidFill>
                <a:latin typeface="Bahnschrift Condensed" panose="020B0502040204020203" pitchFamily="34" charset="0"/>
                <a:cs typeface="Times New Roman" pitchFamily="18" charset="0"/>
              </a:rPr>
              <a:t>IDE</a:t>
            </a:r>
            <a:r>
              <a:rPr lang="en-US" sz="2000" dirty="0">
                <a:latin typeface="Bahnschrift Condensed" panose="020B0502040204020203" pitchFamily="34" charset="0"/>
                <a:cs typeface="Times New Roman" pitchFamily="18" charset="0"/>
              </a:rPr>
              <a:t> – Visual Studio 2019</a:t>
            </a:r>
          </a:p>
        </p:txBody>
      </p:sp>
    </p:spTree>
    <p:extLst>
      <p:ext uri="{BB962C8B-B14F-4D97-AF65-F5344CB8AC3E}">
        <p14:creationId xmlns:p14="http://schemas.microsoft.com/office/powerpoint/2010/main" val="387826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263" y="272794"/>
            <a:ext cx="7511473" cy="1312480"/>
          </a:xfrm>
        </p:spPr>
        <p:txBody>
          <a:bodyPr>
            <a:normAutofit/>
          </a:bodyPr>
          <a:lstStyle/>
          <a:p>
            <a:r>
              <a:rPr lang="en-US" sz="5400" b="1"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DETAILED DESIGN</a:t>
            </a:r>
            <a:endParaRPr lang="en-US" b="1"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sp>
        <p:nvSpPr>
          <p:cNvPr id="4" name="Oval 3">
            <a:extLst>
              <a:ext uri="{FF2B5EF4-FFF2-40B4-BE49-F238E27FC236}">
                <a16:creationId xmlns:a16="http://schemas.microsoft.com/office/drawing/2014/main" id="{0B0946A0-D2A5-49E6-B877-4834F43C2DCE}"/>
              </a:ext>
            </a:extLst>
          </p:cNvPr>
          <p:cNvSpPr/>
          <p:nvPr/>
        </p:nvSpPr>
        <p:spPr>
          <a:xfrm>
            <a:off x="3962400" y="1606728"/>
            <a:ext cx="1295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5" name="Rectangle 4">
            <a:extLst>
              <a:ext uri="{FF2B5EF4-FFF2-40B4-BE49-F238E27FC236}">
                <a16:creationId xmlns:a16="http://schemas.microsoft.com/office/drawing/2014/main" id="{F29AFAB1-DF28-4926-B44E-4B3FB218C677}"/>
              </a:ext>
            </a:extLst>
          </p:cNvPr>
          <p:cNvSpPr/>
          <p:nvPr/>
        </p:nvSpPr>
        <p:spPr>
          <a:xfrm>
            <a:off x="3962400" y="2216328"/>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cxnSp>
        <p:nvCxnSpPr>
          <p:cNvPr id="6" name="AutoShape 2">
            <a:extLst>
              <a:ext uri="{FF2B5EF4-FFF2-40B4-BE49-F238E27FC236}">
                <a16:creationId xmlns:a16="http://schemas.microsoft.com/office/drawing/2014/main" id="{577B9C90-194F-43FF-981A-22CDF33F06E0}"/>
              </a:ext>
            </a:extLst>
          </p:cNvPr>
          <p:cNvCxnSpPr>
            <a:cxnSpLocks noChangeShapeType="1"/>
          </p:cNvCxnSpPr>
          <p:nvPr/>
        </p:nvCxnSpPr>
        <p:spPr bwMode="auto">
          <a:xfrm>
            <a:off x="4572000" y="1987728"/>
            <a:ext cx="7937" cy="233362"/>
          </a:xfrm>
          <a:prstGeom prst="straightConnector1">
            <a:avLst/>
          </a:prstGeom>
          <a:noFill/>
          <a:ln w="9525">
            <a:solidFill>
              <a:srgbClr val="000000"/>
            </a:solidFill>
            <a:round/>
            <a:headEnd/>
            <a:tailEnd type="triangle" w="med" len="med"/>
          </a:ln>
        </p:spPr>
      </p:cxnSp>
      <p:cxnSp>
        <p:nvCxnSpPr>
          <p:cNvPr id="7" name="AutoShape 2">
            <a:extLst>
              <a:ext uri="{FF2B5EF4-FFF2-40B4-BE49-F238E27FC236}">
                <a16:creationId xmlns:a16="http://schemas.microsoft.com/office/drawing/2014/main" id="{A8B7F856-13C6-4648-A876-116F4718431E}"/>
              </a:ext>
            </a:extLst>
          </p:cNvPr>
          <p:cNvCxnSpPr>
            <a:cxnSpLocks noChangeShapeType="1"/>
          </p:cNvCxnSpPr>
          <p:nvPr/>
        </p:nvCxnSpPr>
        <p:spPr bwMode="auto">
          <a:xfrm>
            <a:off x="4572000" y="2597328"/>
            <a:ext cx="7937" cy="233362"/>
          </a:xfrm>
          <a:prstGeom prst="straightConnector1">
            <a:avLst/>
          </a:prstGeom>
          <a:noFill/>
          <a:ln w="9525">
            <a:solidFill>
              <a:srgbClr val="000000"/>
            </a:solidFill>
            <a:round/>
            <a:headEnd/>
            <a:tailEnd type="triangle" w="med" len="med"/>
          </a:ln>
        </p:spPr>
      </p:cxnSp>
      <p:sp>
        <p:nvSpPr>
          <p:cNvPr id="8" name="Rectangle 7">
            <a:extLst>
              <a:ext uri="{FF2B5EF4-FFF2-40B4-BE49-F238E27FC236}">
                <a16:creationId xmlns:a16="http://schemas.microsoft.com/office/drawing/2014/main" id="{74FE6AAE-DF0D-4417-8D18-D4CF1310ABC1}"/>
              </a:ext>
            </a:extLst>
          </p:cNvPr>
          <p:cNvSpPr/>
          <p:nvPr/>
        </p:nvSpPr>
        <p:spPr>
          <a:xfrm>
            <a:off x="1981200" y="2825928"/>
            <a:ext cx="525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INITIALIZE CALLBACK FUNCTIONS</a:t>
            </a:r>
          </a:p>
        </p:txBody>
      </p:sp>
      <p:cxnSp>
        <p:nvCxnSpPr>
          <p:cNvPr id="9" name="AutoShape 2">
            <a:extLst>
              <a:ext uri="{FF2B5EF4-FFF2-40B4-BE49-F238E27FC236}">
                <a16:creationId xmlns:a16="http://schemas.microsoft.com/office/drawing/2014/main" id="{90DF0A4A-4C4D-4A27-9CA7-E0EEA3472310}"/>
              </a:ext>
            </a:extLst>
          </p:cNvPr>
          <p:cNvCxnSpPr>
            <a:cxnSpLocks noChangeShapeType="1"/>
          </p:cNvCxnSpPr>
          <p:nvPr/>
        </p:nvCxnSpPr>
        <p:spPr bwMode="auto">
          <a:xfrm>
            <a:off x="4572000" y="3206928"/>
            <a:ext cx="7937" cy="233362"/>
          </a:xfrm>
          <a:prstGeom prst="straightConnector1">
            <a:avLst/>
          </a:prstGeom>
          <a:noFill/>
          <a:ln w="9525">
            <a:solidFill>
              <a:srgbClr val="000000"/>
            </a:solidFill>
            <a:round/>
            <a:headEnd/>
            <a:tailEnd type="triangle" w="med" len="med"/>
          </a:ln>
        </p:spPr>
      </p:cxnSp>
      <p:sp>
        <p:nvSpPr>
          <p:cNvPr id="10" name="Flowchart: Data 9">
            <a:extLst>
              <a:ext uri="{FF2B5EF4-FFF2-40B4-BE49-F238E27FC236}">
                <a16:creationId xmlns:a16="http://schemas.microsoft.com/office/drawing/2014/main" id="{D3D069E1-5594-41BA-975D-2A0B28FFF225}"/>
              </a:ext>
            </a:extLst>
          </p:cNvPr>
          <p:cNvSpPr/>
          <p:nvPr/>
        </p:nvSpPr>
        <p:spPr>
          <a:xfrm>
            <a:off x="1219200" y="3447891"/>
            <a:ext cx="6553201" cy="30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SCREEN DISPLAYED (Menu)</a:t>
            </a:r>
          </a:p>
        </p:txBody>
      </p:sp>
      <p:cxnSp>
        <p:nvCxnSpPr>
          <p:cNvPr id="11" name="AutoShape 2">
            <a:extLst>
              <a:ext uri="{FF2B5EF4-FFF2-40B4-BE49-F238E27FC236}">
                <a16:creationId xmlns:a16="http://schemas.microsoft.com/office/drawing/2014/main" id="{CCCBFD9B-CCCD-4880-AB39-D5C432872932}"/>
              </a:ext>
            </a:extLst>
          </p:cNvPr>
          <p:cNvCxnSpPr>
            <a:cxnSpLocks noChangeShapeType="1"/>
          </p:cNvCxnSpPr>
          <p:nvPr/>
        </p:nvCxnSpPr>
        <p:spPr bwMode="auto">
          <a:xfrm>
            <a:off x="4572000" y="3740328"/>
            <a:ext cx="7937" cy="233362"/>
          </a:xfrm>
          <a:prstGeom prst="straightConnector1">
            <a:avLst/>
          </a:prstGeom>
          <a:noFill/>
          <a:ln w="9525">
            <a:solidFill>
              <a:srgbClr val="000000"/>
            </a:solidFill>
            <a:round/>
            <a:headEnd/>
            <a:tailEnd type="triangle" w="med" len="med"/>
          </a:ln>
        </p:spPr>
      </p:cxnSp>
      <p:sp>
        <p:nvSpPr>
          <p:cNvPr id="12" name="Flowchart: Decision 11">
            <a:extLst>
              <a:ext uri="{FF2B5EF4-FFF2-40B4-BE49-F238E27FC236}">
                <a16:creationId xmlns:a16="http://schemas.microsoft.com/office/drawing/2014/main" id="{1342197C-3FCB-433C-87C0-C2FC78D9F513}"/>
              </a:ext>
            </a:extLst>
          </p:cNvPr>
          <p:cNvSpPr/>
          <p:nvPr/>
        </p:nvSpPr>
        <p:spPr>
          <a:xfrm>
            <a:off x="3103032" y="3978456"/>
            <a:ext cx="2953809"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KEYBOARD</a:t>
            </a:r>
          </a:p>
        </p:txBody>
      </p:sp>
      <p:cxnSp>
        <p:nvCxnSpPr>
          <p:cNvPr id="13" name="AutoShape 2">
            <a:extLst>
              <a:ext uri="{FF2B5EF4-FFF2-40B4-BE49-F238E27FC236}">
                <a16:creationId xmlns:a16="http://schemas.microsoft.com/office/drawing/2014/main" id="{6FFBF674-420B-41EF-93E3-AA20A7E84D00}"/>
              </a:ext>
            </a:extLst>
          </p:cNvPr>
          <p:cNvCxnSpPr>
            <a:cxnSpLocks noChangeShapeType="1"/>
          </p:cNvCxnSpPr>
          <p:nvPr/>
        </p:nvCxnSpPr>
        <p:spPr bwMode="auto">
          <a:xfrm>
            <a:off x="4572000" y="4426128"/>
            <a:ext cx="7937" cy="233362"/>
          </a:xfrm>
          <a:prstGeom prst="straightConnector1">
            <a:avLst/>
          </a:prstGeom>
          <a:noFill/>
          <a:ln w="9525">
            <a:solidFill>
              <a:srgbClr val="000000"/>
            </a:solidFill>
            <a:round/>
            <a:headEnd/>
            <a:tailEnd type="triangle" w="med" len="med"/>
          </a:ln>
        </p:spPr>
      </p:cxnSp>
      <p:cxnSp>
        <p:nvCxnSpPr>
          <p:cNvPr id="14" name="AutoShape 5">
            <a:extLst>
              <a:ext uri="{FF2B5EF4-FFF2-40B4-BE49-F238E27FC236}">
                <a16:creationId xmlns:a16="http://schemas.microsoft.com/office/drawing/2014/main" id="{068CD4EE-F320-4883-B4DA-2E592C91E69A}"/>
              </a:ext>
            </a:extLst>
          </p:cNvPr>
          <p:cNvCxnSpPr>
            <a:cxnSpLocks noChangeShapeType="1"/>
          </p:cNvCxnSpPr>
          <p:nvPr/>
        </p:nvCxnSpPr>
        <p:spPr bwMode="auto">
          <a:xfrm flipV="1">
            <a:off x="2361406" y="4646744"/>
            <a:ext cx="4887599" cy="19894"/>
          </a:xfrm>
          <a:prstGeom prst="straightConnector1">
            <a:avLst/>
          </a:prstGeom>
          <a:noFill/>
          <a:ln w="9525">
            <a:solidFill>
              <a:srgbClr val="000000"/>
            </a:solidFill>
            <a:round/>
            <a:headEnd/>
            <a:tailEnd/>
          </a:ln>
        </p:spPr>
      </p:cxnSp>
      <p:cxnSp>
        <p:nvCxnSpPr>
          <p:cNvPr id="15" name="AutoShape 2">
            <a:extLst>
              <a:ext uri="{FF2B5EF4-FFF2-40B4-BE49-F238E27FC236}">
                <a16:creationId xmlns:a16="http://schemas.microsoft.com/office/drawing/2014/main" id="{78D83042-9F55-4345-8BF3-963A18A688FC}"/>
              </a:ext>
            </a:extLst>
          </p:cNvPr>
          <p:cNvCxnSpPr>
            <a:cxnSpLocks noChangeShapeType="1"/>
          </p:cNvCxnSpPr>
          <p:nvPr/>
        </p:nvCxnSpPr>
        <p:spPr bwMode="auto">
          <a:xfrm>
            <a:off x="2365344" y="4649966"/>
            <a:ext cx="7937" cy="233362"/>
          </a:xfrm>
          <a:prstGeom prst="straightConnector1">
            <a:avLst/>
          </a:prstGeom>
          <a:noFill/>
          <a:ln w="9525">
            <a:solidFill>
              <a:srgbClr val="000000"/>
            </a:solidFill>
            <a:round/>
            <a:headEnd/>
            <a:tailEnd type="triangle" w="med" len="med"/>
          </a:ln>
        </p:spPr>
      </p:cxnSp>
      <p:cxnSp>
        <p:nvCxnSpPr>
          <p:cNvPr id="16" name="AutoShape 2">
            <a:extLst>
              <a:ext uri="{FF2B5EF4-FFF2-40B4-BE49-F238E27FC236}">
                <a16:creationId xmlns:a16="http://schemas.microsoft.com/office/drawing/2014/main" id="{91B53DD6-3FB8-4FC7-87A3-4C0706B684E3}"/>
              </a:ext>
            </a:extLst>
          </p:cNvPr>
          <p:cNvCxnSpPr>
            <a:cxnSpLocks noChangeShapeType="1"/>
          </p:cNvCxnSpPr>
          <p:nvPr/>
        </p:nvCxnSpPr>
        <p:spPr bwMode="auto">
          <a:xfrm>
            <a:off x="4571999" y="4649966"/>
            <a:ext cx="7937" cy="233362"/>
          </a:xfrm>
          <a:prstGeom prst="straightConnector1">
            <a:avLst/>
          </a:prstGeom>
          <a:noFill/>
          <a:ln w="9525">
            <a:solidFill>
              <a:srgbClr val="000000"/>
            </a:solidFill>
            <a:round/>
            <a:headEnd/>
            <a:tailEnd type="triangle" w="med" len="med"/>
          </a:ln>
        </p:spPr>
      </p:cxnSp>
      <p:cxnSp>
        <p:nvCxnSpPr>
          <p:cNvPr id="17" name="AutoShape 2">
            <a:extLst>
              <a:ext uri="{FF2B5EF4-FFF2-40B4-BE49-F238E27FC236}">
                <a16:creationId xmlns:a16="http://schemas.microsoft.com/office/drawing/2014/main" id="{D2DEA404-6AAA-4B2B-9716-7B903711847E}"/>
              </a:ext>
            </a:extLst>
          </p:cNvPr>
          <p:cNvCxnSpPr>
            <a:cxnSpLocks noChangeShapeType="1"/>
          </p:cNvCxnSpPr>
          <p:nvPr/>
        </p:nvCxnSpPr>
        <p:spPr bwMode="auto">
          <a:xfrm>
            <a:off x="7241068" y="4646978"/>
            <a:ext cx="7937" cy="233362"/>
          </a:xfrm>
          <a:prstGeom prst="straightConnector1">
            <a:avLst/>
          </a:prstGeom>
          <a:noFill/>
          <a:ln w="9525">
            <a:solidFill>
              <a:srgbClr val="000000"/>
            </a:solidFill>
            <a:round/>
            <a:headEnd/>
            <a:tailEnd type="triangle" w="med" len="med"/>
          </a:ln>
        </p:spPr>
      </p:cxnSp>
      <p:sp>
        <p:nvSpPr>
          <p:cNvPr id="18" name="Rectangle 17">
            <a:extLst>
              <a:ext uri="{FF2B5EF4-FFF2-40B4-BE49-F238E27FC236}">
                <a16:creationId xmlns:a16="http://schemas.microsoft.com/office/drawing/2014/main" id="{6C0DF7ED-9439-4117-92CB-61F340137FF3}"/>
              </a:ext>
            </a:extLst>
          </p:cNvPr>
          <p:cNvSpPr/>
          <p:nvPr/>
        </p:nvSpPr>
        <p:spPr>
          <a:xfrm>
            <a:off x="1523206" y="4884806"/>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SORT ( s )</a:t>
            </a:r>
          </a:p>
        </p:txBody>
      </p:sp>
      <p:sp>
        <p:nvSpPr>
          <p:cNvPr id="19" name="Rectangle 18">
            <a:extLst>
              <a:ext uri="{FF2B5EF4-FFF2-40B4-BE49-F238E27FC236}">
                <a16:creationId xmlns:a16="http://schemas.microsoft.com/office/drawing/2014/main" id="{DCF3254D-17C2-4F5F-91B9-4488ECF61447}"/>
              </a:ext>
            </a:extLst>
          </p:cNvPr>
          <p:cNvSpPr/>
          <p:nvPr/>
        </p:nvSpPr>
        <p:spPr>
          <a:xfrm>
            <a:off x="3503612" y="4884806"/>
            <a:ext cx="229129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TOGGLE SORT ( c )</a:t>
            </a:r>
          </a:p>
        </p:txBody>
      </p:sp>
      <p:sp>
        <p:nvSpPr>
          <p:cNvPr id="20" name="Rectangle 19">
            <a:extLst>
              <a:ext uri="{FF2B5EF4-FFF2-40B4-BE49-F238E27FC236}">
                <a16:creationId xmlns:a16="http://schemas.microsoft.com/office/drawing/2014/main" id="{41456374-7CAA-4FF8-91CB-415869A07D83}"/>
              </a:ext>
            </a:extLst>
          </p:cNvPr>
          <p:cNvSpPr/>
          <p:nvPr/>
        </p:nvSpPr>
        <p:spPr>
          <a:xfrm>
            <a:off x="6103906" y="4901974"/>
            <a:ext cx="229129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RANDOMIZE ( r )</a:t>
            </a:r>
          </a:p>
        </p:txBody>
      </p:sp>
      <p:cxnSp>
        <p:nvCxnSpPr>
          <p:cNvPr id="21" name="AutoShape 6">
            <a:extLst>
              <a:ext uri="{FF2B5EF4-FFF2-40B4-BE49-F238E27FC236}">
                <a16:creationId xmlns:a16="http://schemas.microsoft.com/office/drawing/2014/main" id="{C882C066-D359-476C-A205-9F3415E00186}"/>
              </a:ext>
            </a:extLst>
          </p:cNvPr>
          <p:cNvCxnSpPr>
            <a:cxnSpLocks noChangeShapeType="1"/>
            <a:stCxn id="18" idx="2"/>
          </p:cNvCxnSpPr>
          <p:nvPr/>
        </p:nvCxnSpPr>
        <p:spPr bwMode="auto">
          <a:xfrm rot="16200000" flipH="1">
            <a:off x="2399552" y="5227660"/>
            <a:ext cx="534102" cy="610394"/>
          </a:xfrm>
          <a:prstGeom prst="bentConnector2">
            <a:avLst/>
          </a:prstGeom>
          <a:noFill/>
          <a:ln w="9525">
            <a:solidFill>
              <a:srgbClr val="000000"/>
            </a:solidFill>
            <a:miter lim="800000"/>
            <a:headEnd/>
            <a:tailEnd type="triangle" w="med" len="med"/>
          </a:ln>
        </p:spPr>
      </p:cxnSp>
      <p:cxnSp>
        <p:nvCxnSpPr>
          <p:cNvPr id="22" name="AutoShape 7">
            <a:extLst>
              <a:ext uri="{FF2B5EF4-FFF2-40B4-BE49-F238E27FC236}">
                <a16:creationId xmlns:a16="http://schemas.microsoft.com/office/drawing/2014/main" id="{B9A53977-735E-4CC4-A295-974FBFB59979}"/>
              </a:ext>
            </a:extLst>
          </p:cNvPr>
          <p:cNvCxnSpPr>
            <a:cxnSpLocks noChangeShapeType="1"/>
            <a:stCxn id="20" idx="2"/>
          </p:cNvCxnSpPr>
          <p:nvPr/>
        </p:nvCxnSpPr>
        <p:spPr bwMode="auto">
          <a:xfrm rot="5400000">
            <a:off x="6604809" y="5155165"/>
            <a:ext cx="516934" cy="772552"/>
          </a:xfrm>
          <a:prstGeom prst="bentConnector2">
            <a:avLst/>
          </a:prstGeom>
          <a:noFill/>
          <a:ln w="9525">
            <a:solidFill>
              <a:srgbClr val="000000"/>
            </a:solidFill>
            <a:miter lim="800000"/>
            <a:headEnd/>
            <a:tailEnd type="triangle" w="med" len="med"/>
          </a:ln>
        </p:spPr>
      </p:cxnSp>
      <p:cxnSp>
        <p:nvCxnSpPr>
          <p:cNvPr id="23" name="AutoShape 2">
            <a:extLst>
              <a:ext uri="{FF2B5EF4-FFF2-40B4-BE49-F238E27FC236}">
                <a16:creationId xmlns:a16="http://schemas.microsoft.com/office/drawing/2014/main" id="{5AF147AE-A568-4DD4-9793-175444D27C86}"/>
              </a:ext>
            </a:extLst>
          </p:cNvPr>
          <p:cNvCxnSpPr>
            <a:cxnSpLocks noChangeShapeType="1"/>
          </p:cNvCxnSpPr>
          <p:nvPr/>
        </p:nvCxnSpPr>
        <p:spPr bwMode="auto">
          <a:xfrm rot="5400000">
            <a:off x="4428330" y="5447554"/>
            <a:ext cx="304800" cy="1588"/>
          </a:xfrm>
          <a:prstGeom prst="straightConnector1">
            <a:avLst/>
          </a:prstGeom>
          <a:noFill/>
          <a:ln w="9525">
            <a:solidFill>
              <a:srgbClr val="000000"/>
            </a:solidFill>
            <a:round/>
            <a:headEnd/>
            <a:tailEnd type="triangle" w="med" len="med"/>
          </a:ln>
        </p:spPr>
      </p:cxnSp>
      <p:cxnSp>
        <p:nvCxnSpPr>
          <p:cNvPr id="24" name="AutoShape 2">
            <a:extLst>
              <a:ext uri="{FF2B5EF4-FFF2-40B4-BE49-F238E27FC236}">
                <a16:creationId xmlns:a16="http://schemas.microsoft.com/office/drawing/2014/main" id="{3ABD1EE5-6E63-4557-8272-B2A50D034128}"/>
              </a:ext>
            </a:extLst>
          </p:cNvPr>
          <p:cNvCxnSpPr>
            <a:cxnSpLocks noChangeShapeType="1"/>
          </p:cNvCxnSpPr>
          <p:nvPr/>
        </p:nvCxnSpPr>
        <p:spPr bwMode="auto">
          <a:xfrm>
            <a:off x="4610100" y="5952308"/>
            <a:ext cx="7937" cy="233362"/>
          </a:xfrm>
          <a:prstGeom prst="straightConnector1">
            <a:avLst/>
          </a:prstGeom>
          <a:noFill/>
          <a:ln w="9525">
            <a:solidFill>
              <a:srgbClr val="000000"/>
            </a:solidFill>
            <a:round/>
            <a:headEnd/>
            <a:tailEnd type="triangle" w="med" len="med"/>
          </a:ln>
        </p:spPr>
      </p:cxnSp>
      <p:sp>
        <p:nvSpPr>
          <p:cNvPr id="25" name="Oval 24">
            <a:extLst>
              <a:ext uri="{FF2B5EF4-FFF2-40B4-BE49-F238E27FC236}">
                <a16:creationId xmlns:a16="http://schemas.microsoft.com/office/drawing/2014/main" id="{0FA9AFBA-177A-4CE4-9C22-5C5C7DF9127D}"/>
              </a:ext>
            </a:extLst>
          </p:cNvPr>
          <p:cNvSpPr/>
          <p:nvPr/>
        </p:nvSpPr>
        <p:spPr>
          <a:xfrm>
            <a:off x="4000500" y="6185670"/>
            <a:ext cx="1219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sp>
        <p:nvSpPr>
          <p:cNvPr id="26" name="Rectangle 25">
            <a:extLst>
              <a:ext uri="{FF2B5EF4-FFF2-40B4-BE49-F238E27FC236}">
                <a16:creationId xmlns:a16="http://schemas.microsoft.com/office/drawing/2014/main" id="{EB4C8179-AFCF-418F-9FE4-8DB768A11E15}"/>
              </a:ext>
            </a:extLst>
          </p:cNvPr>
          <p:cNvSpPr/>
          <p:nvPr/>
        </p:nvSpPr>
        <p:spPr>
          <a:xfrm>
            <a:off x="3009900" y="5571308"/>
            <a:ext cx="3429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EVENTS</a:t>
            </a:r>
          </a:p>
        </p:txBody>
      </p:sp>
    </p:spTree>
    <p:extLst>
      <p:ext uri="{BB962C8B-B14F-4D97-AF65-F5344CB8AC3E}">
        <p14:creationId xmlns:p14="http://schemas.microsoft.com/office/powerpoint/2010/main" val="180006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263" y="272794"/>
            <a:ext cx="7511473" cy="946406"/>
          </a:xfrm>
        </p:spPr>
        <p:txBody>
          <a:bodyPr>
            <a:normAutofit/>
          </a:bodyPr>
          <a:lstStyle/>
          <a:p>
            <a:r>
              <a:rPr lang="en-US" sz="4400" b="1"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About the project</a:t>
            </a:r>
            <a:endParaRPr lang="en-US" sz="2800" b="1"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sp>
        <p:nvSpPr>
          <p:cNvPr id="3" name="Content Placeholder 2"/>
          <p:cNvSpPr>
            <a:spLocks noGrp="1"/>
          </p:cNvSpPr>
          <p:nvPr>
            <p:ph idx="1"/>
          </p:nvPr>
        </p:nvSpPr>
        <p:spPr>
          <a:xfrm>
            <a:off x="495300" y="1221509"/>
            <a:ext cx="8153400" cy="4648200"/>
          </a:xfrm>
        </p:spPr>
        <p:txBody>
          <a:bodyPr>
            <a:normAutofit fontScale="92500" lnSpcReduction="20000"/>
          </a:bodyPr>
          <a:lstStyle/>
          <a:p>
            <a:pPr algn="just">
              <a:buFont typeface="Wingdings" panose="05000000000000000000" pitchFamily="2" charset="2"/>
              <a:buChar char="§"/>
            </a:pPr>
            <a:r>
              <a:rPr lang="en-US" sz="2400" dirty="0">
                <a:solidFill>
                  <a:srgbClr val="8FA7B8"/>
                </a:solidFill>
                <a:latin typeface="Bahnschrift Condensed" panose="020B0502040204020203" pitchFamily="34" charset="0"/>
                <a:cs typeface="Times New Roman" pitchFamily="18" charset="0"/>
              </a:rPr>
              <a:t>This mini project on </a:t>
            </a:r>
            <a:r>
              <a:rPr lang="en-US" sz="2400" b="1" dirty="0">
                <a:latin typeface="Bahnschrift Condensed" panose="020B0502040204020203" pitchFamily="34" charset="0"/>
                <a:cs typeface="Times New Roman" pitchFamily="18" charset="0"/>
              </a:rPr>
              <a:t>Simulation of Insertion and Bubble Sort Algorithms</a:t>
            </a:r>
            <a:r>
              <a:rPr lang="en-US" sz="2400" dirty="0">
                <a:latin typeface="Bahnschrift Condensed" panose="020B0502040204020203" pitchFamily="34" charset="0"/>
                <a:cs typeface="Times New Roman" pitchFamily="18" charset="0"/>
              </a:rPr>
              <a:t> </a:t>
            </a:r>
            <a:r>
              <a:rPr lang="en-US" sz="2400" dirty="0">
                <a:solidFill>
                  <a:srgbClr val="8FA7B8"/>
                </a:solidFill>
                <a:latin typeface="Bahnschrift Condensed" panose="020B0502040204020203" pitchFamily="34" charset="0"/>
                <a:cs typeface="Times New Roman" pitchFamily="18" charset="0"/>
              </a:rPr>
              <a:t>visually represents the working of Insertion Sort and Bubble Sort algorithms.</a:t>
            </a:r>
          </a:p>
          <a:p>
            <a:pPr algn="just">
              <a:buFont typeface="Wingdings" panose="05000000000000000000" pitchFamily="2" charset="2"/>
              <a:buChar char="§"/>
            </a:pPr>
            <a:r>
              <a:rPr lang="en-US" sz="2400" dirty="0">
                <a:solidFill>
                  <a:srgbClr val="8FA7B8"/>
                </a:solidFill>
                <a:latin typeface="Bahnschrift Condensed" panose="020B0502040204020203" pitchFamily="34" charset="0"/>
                <a:cs typeface="Times New Roman" pitchFamily="18" charset="0"/>
              </a:rPr>
              <a:t>The sorting and its visualization is done on a set of random values. The values are represented using blocks of varying lengths (depending upon the value it represents) placed on a horizontal line.</a:t>
            </a:r>
          </a:p>
          <a:p>
            <a:pPr algn="just">
              <a:buFont typeface="Wingdings" panose="05000000000000000000" pitchFamily="2" charset="2"/>
              <a:buChar char="§"/>
            </a:pPr>
            <a:r>
              <a:rPr lang="en-US" sz="2400" dirty="0">
                <a:solidFill>
                  <a:srgbClr val="8FA7B8"/>
                </a:solidFill>
                <a:latin typeface="Bahnschrift Condensed" panose="020B0502040204020203" pitchFamily="34" charset="0"/>
                <a:cs typeface="Times New Roman" pitchFamily="18" charset="0"/>
              </a:rPr>
              <a:t>Function </a:t>
            </a:r>
            <a:r>
              <a:rPr lang="en-US" sz="2400" b="1" dirty="0">
                <a:solidFill>
                  <a:srgbClr val="F7D351"/>
                </a:solidFill>
                <a:latin typeface="Bahnschrift Condensed" panose="020B0502040204020203" pitchFamily="34" charset="0"/>
                <a:cs typeface="Times New Roman" pitchFamily="18" charset="0"/>
              </a:rPr>
              <a:t>Initialize()</a:t>
            </a:r>
            <a:r>
              <a:rPr lang="en-US" sz="2400" dirty="0">
                <a:solidFill>
                  <a:srgbClr val="8FA7B8"/>
                </a:solidFill>
                <a:latin typeface="Bahnschrift Condensed" panose="020B0502040204020203" pitchFamily="34" charset="0"/>
                <a:cs typeface="Times New Roman" pitchFamily="18" charset="0"/>
              </a:rPr>
              <a:t> is used to generate random and unsorted values (</a:t>
            </a:r>
            <a:r>
              <a:rPr lang="en-US" sz="2400" b="1" dirty="0">
                <a:solidFill>
                  <a:srgbClr val="00B050"/>
                </a:solidFill>
                <a:latin typeface="Bahnschrift Condensed" panose="020B0502040204020203" pitchFamily="34" charset="0"/>
                <a:cs typeface="Times New Roman" pitchFamily="18" charset="0"/>
              </a:rPr>
              <a:t>RANDOMIZE</a:t>
            </a:r>
            <a:r>
              <a:rPr lang="en-US" sz="2400" dirty="0">
                <a:solidFill>
                  <a:srgbClr val="8FA7B8"/>
                </a:solidFill>
                <a:latin typeface="Bahnschrift Condensed" panose="020B0502040204020203" pitchFamily="34" charset="0"/>
                <a:cs typeface="Times New Roman" pitchFamily="18" charset="0"/>
              </a:rPr>
              <a:t>) which is triggered by pressing “ </a:t>
            </a:r>
            <a:r>
              <a:rPr lang="en-US" sz="2400" b="1" dirty="0">
                <a:solidFill>
                  <a:srgbClr val="00B050"/>
                </a:solidFill>
                <a:latin typeface="Bahnschrift Condensed" panose="020B0502040204020203" pitchFamily="34" charset="0"/>
                <a:cs typeface="Times New Roman" pitchFamily="18" charset="0"/>
              </a:rPr>
              <a:t>r</a:t>
            </a:r>
            <a:r>
              <a:rPr lang="en-US" sz="2400" b="1" dirty="0">
                <a:solidFill>
                  <a:srgbClr val="8FA7B8"/>
                </a:solidFill>
                <a:latin typeface="Bahnschrift Condensed" panose="020B0502040204020203" pitchFamily="34" charset="0"/>
                <a:cs typeface="Times New Roman" pitchFamily="18" charset="0"/>
              </a:rPr>
              <a:t> “</a:t>
            </a:r>
            <a:r>
              <a:rPr lang="en-US" sz="2400" dirty="0">
                <a:solidFill>
                  <a:srgbClr val="8FA7B8"/>
                </a:solidFill>
                <a:latin typeface="Bahnschrift Condensed" panose="020B0502040204020203" pitchFamily="34" charset="0"/>
                <a:cs typeface="Times New Roman" pitchFamily="18" charset="0"/>
              </a:rPr>
              <a:t>.</a:t>
            </a:r>
          </a:p>
          <a:p>
            <a:pPr algn="just">
              <a:buFont typeface="Wingdings" panose="05000000000000000000" pitchFamily="2" charset="2"/>
              <a:buChar char="§"/>
            </a:pPr>
            <a:r>
              <a:rPr lang="en-US" sz="2400" dirty="0">
                <a:solidFill>
                  <a:srgbClr val="8FA7B8"/>
                </a:solidFill>
                <a:latin typeface="Bahnschrift Condensed" panose="020B0502040204020203" pitchFamily="34" charset="0"/>
                <a:cs typeface="Times New Roman" pitchFamily="18" charset="0"/>
              </a:rPr>
              <a:t>Function </a:t>
            </a:r>
            <a:r>
              <a:rPr lang="en-US" sz="2400" b="1" dirty="0" err="1">
                <a:solidFill>
                  <a:srgbClr val="F7D351"/>
                </a:solidFill>
                <a:latin typeface="Bahnschrift Condensed" panose="020B0502040204020203" pitchFamily="34" charset="0"/>
                <a:cs typeface="Times New Roman" pitchFamily="18" charset="0"/>
              </a:rPr>
              <a:t>display_text</a:t>
            </a:r>
            <a:r>
              <a:rPr lang="en-US" sz="2400" dirty="0">
                <a:solidFill>
                  <a:srgbClr val="F7D351"/>
                </a:solidFill>
                <a:latin typeface="Bahnschrift Condensed" panose="020B0502040204020203" pitchFamily="34" charset="0"/>
                <a:cs typeface="Times New Roman" pitchFamily="18" charset="0"/>
              </a:rPr>
              <a:t>() </a:t>
            </a:r>
            <a:r>
              <a:rPr lang="en-US" sz="2400" dirty="0">
                <a:solidFill>
                  <a:srgbClr val="8FA7B8"/>
                </a:solidFill>
                <a:latin typeface="Bahnschrift Condensed" panose="020B0502040204020203" pitchFamily="34" charset="0"/>
                <a:cs typeface="Times New Roman" pitchFamily="18" charset="0"/>
              </a:rPr>
              <a:t>is used to display the </a:t>
            </a:r>
            <a:r>
              <a:rPr lang="en-US" sz="2400" b="1" dirty="0">
                <a:solidFill>
                  <a:srgbClr val="FF0000"/>
                </a:solidFill>
                <a:latin typeface="Bahnschrift Condensed" panose="020B0502040204020203" pitchFamily="34" charset="0"/>
                <a:cs typeface="Times New Roman" pitchFamily="18" charset="0"/>
              </a:rPr>
              <a:t>MENU</a:t>
            </a:r>
            <a:r>
              <a:rPr lang="en-US" sz="2400" b="1" dirty="0">
                <a:solidFill>
                  <a:srgbClr val="8FA7B8"/>
                </a:solidFill>
                <a:latin typeface="Bahnschrift Condensed" panose="020B0502040204020203" pitchFamily="34" charset="0"/>
                <a:cs typeface="Times New Roman" pitchFamily="18" charset="0"/>
              </a:rPr>
              <a:t> </a:t>
            </a:r>
            <a:r>
              <a:rPr lang="en-US" sz="2400" dirty="0">
                <a:solidFill>
                  <a:srgbClr val="8FA7B8"/>
                </a:solidFill>
                <a:latin typeface="Bahnschrift Condensed" panose="020B0502040204020203" pitchFamily="34" charset="0"/>
                <a:cs typeface="Times New Roman" pitchFamily="18" charset="0"/>
              </a:rPr>
              <a:t>with various options within it</a:t>
            </a:r>
          </a:p>
          <a:p>
            <a:pPr algn="just">
              <a:buFont typeface="Wingdings" panose="05000000000000000000" pitchFamily="2" charset="2"/>
              <a:buChar char="§"/>
            </a:pPr>
            <a:r>
              <a:rPr lang="en-US" sz="2400" dirty="0">
                <a:solidFill>
                  <a:srgbClr val="8FA7B8"/>
                </a:solidFill>
                <a:latin typeface="Bahnschrift Condensed" panose="020B0502040204020203" pitchFamily="34" charset="0"/>
                <a:cs typeface="Times New Roman" pitchFamily="18" charset="0"/>
              </a:rPr>
              <a:t>We </a:t>
            </a:r>
            <a:r>
              <a:rPr lang="en-US" sz="2400" b="1" dirty="0">
                <a:solidFill>
                  <a:srgbClr val="00B050"/>
                </a:solidFill>
                <a:latin typeface="Bahnschrift Condensed" panose="020B0502040204020203" pitchFamily="34" charset="0"/>
                <a:cs typeface="Times New Roman" pitchFamily="18" charset="0"/>
              </a:rPr>
              <a:t>TOGGLE</a:t>
            </a:r>
            <a:r>
              <a:rPr lang="en-US" sz="2400" b="1" dirty="0">
                <a:solidFill>
                  <a:srgbClr val="8FA7B8"/>
                </a:solidFill>
                <a:latin typeface="Bahnschrift Condensed" panose="020B0502040204020203" pitchFamily="34" charset="0"/>
                <a:cs typeface="Times New Roman" pitchFamily="18" charset="0"/>
              </a:rPr>
              <a:t> </a:t>
            </a:r>
            <a:r>
              <a:rPr lang="en-US" sz="2400" dirty="0">
                <a:solidFill>
                  <a:srgbClr val="8FA7B8"/>
                </a:solidFill>
                <a:latin typeface="Bahnschrift Condensed" panose="020B0502040204020203" pitchFamily="34" charset="0"/>
                <a:cs typeface="Times New Roman" pitchFamily="18" charset="0"/>
              </a:rPr>
              <a:t>between the desired sorting algorithm by pressing “ </a:t>
            </a:r>
            <a:r>
              <a:rPr lang="en-US" sz="2400" b="1" dirty="0">
                <a:solidFill>
                  <a:srgbClr val="00B050"/>
                </a:solidFill>
                <a:latin typeface="Bahnschrift Condensed" panose="020B0502040204020203" pitchFamily="34" charset="0"/>
                <a:cs typeface="Times New Roman" pitchFamily="18" charset="0"/>
              </a:rPr>
              <a:t>c</a:t>
            </a:r>
            <a:r>
              <a:rPr lang="en-US" sz="2400" b="1" dirty="0">
                <a:solidFill>
                  <a:srgbClr val="8FA7B8"/>
                </a:solidFill>
                <a:latin typeface="Bahnschrift Condensed" panose="020B0502040204020203" pitchFamily="34" charset="0"/>
                <a:cs typeface="Times New Roman" pitchFamily="18" charset="0"/>
              </a:rPr>
              <a:t> “</a:t>
            </a:r>
            <a:r>
              <a:rPr lang="en-US" sz="2400" dirty="0">
                <a:solidFill>
                  <a:srgbClr val="8FA7B8"/>
                </a:solidFill>
                <a:latin typeface="Bahnschrift Condensed" panose="020B0502040204020203" pitchFamily="34" charset="0"/>
                <a:cs typeface="Times New Roman" pitchFamily="18" charset="0"/>
              </a:rPr>
              <a:t>.</a:t>
            </a:r>
          </a:p>
          <a:p>
            <a:pPr algn="just">
              <a:buFont typeface="Wingdings" panose="05000000000000000000" pitchFamily="2" charset="2"/>
              <a:buChar char="§"/>
            </a:pPr>
            <a:r>
              <a:rPr lang="en-US" sz="2400" dirty="0">
                <a:solidFill>
                  <a:srgbClr val="8FA7B8"/>
                </a:solidFill>
                <a:latin typeface="Bahnschrift Condensed" panose="020B0502040204020203" pitchFamily="34" charset="0"/>
                <a:cs typeface="Times New Roman" pitchFamily="18" charset="0"/>
              </a:rPr>
              <a:t>Upon pressing “ </a:t>
            </a:r>
            <a:r>
              <a:rPr lang="en-US" sz="2400" b="1" dirty="0">
                <a:solidFill>
                  <a:srgbClr val="00B050"/>
                </a:solidFill>
                <a:latin typeface="Bahnschrift Condensed" panose="020B0502040204020203" pitchFamily="34" charset="0"/>
                <a:cs typeface="Times New Roman" pitchFamily="18" charset="0"/>
              </a:rPr>
              <a:t>s</a:t>
            </a:r>
            <a:r>
              <a:rPr lang="en-US" sz="2400" b="1" dirty="0">
                <a:solidFill>
                  <a:srgbClr val="8FA7B8"/>
                </a:solidFill>
                <a:latin typeface="Bahnschrift Condensed" panose="020B0502040204020203" pitchFamily="34" charset="0"/>
                <a:cs typeface="Times New Roman" pitchFamily="18" charset="0"/>
              </a:rPr>
              <a:t> “, </a:t>
            </a:r>
            <a:r>
              <a:rPr lang="en-US" sz="2400" dirty="0">
                <a:solidFill>
                  <a:srgbClr val="8FA7B8"/>
                </a:solidFill>
                <a:latin typeface="Bahnschrift Condensed" panose="020B0502040204020203" pitchFamily="34" charset="0"/>
                <a:cs typeface="Times New Roman" pitchFamily="18" charset="0"/>
              </a:rPr>
              <a:t>the system starts to </a:t>
            </a:r>
            <a:r>
              <a:rPr lang="en-US" sz="2400" b="1" dirty="0">
                <a:solidFill>
                  <a:srgbClr val="00B050"/>
                </a:solidFill>
                <a:latin typeface="Bahnschrift Condensed" panose="020B0502040204020203" pitchFamily="34" charset="0"/>
                <a:cs typeface="Times New Roman" pitchFamily="18" charset="0"/>
              </a:rPr>
              <a:t>SORT</a:t>
            </a:r>
            <a:r>
              <a:rPr lang="en-US" sz="2400" dirty="0">
                <a:solidFill>
                  <a:srgbClr val="8FA7B8"/>
                </a:solidFill>
                <a:latin typeface="Bahnschrift Condensed" panose="020B0502040204020203" pitchFamily="34" charset="0"/>
                <a:cs typeface="Times New Roman" pitchFamily="18" charset="0"/>
              </a:rPr>
              <a:t> the values in ascending order based on the algorithm selected.</a:t>
            </a:r>
            <a:endParaRPr lang="en-US" sz="2400" b="1" dirty="0">
              <a:solidFill>
                <a:srgbClr val="8FA7B8"/>
              </a:solidFill>
              <a:latin typeface="Bahnschrift Condensed" panose="020B0502040204020203" pitchFamily="34" charset="0"/>
              <a:cs typeface="Times New Roman" pitchFamily="18" charset="0"/>
            </a:endParaRPr>
          </a:p>
        </p:txBody>
      </p:sp>
    </p:spTree>
    <p:extLst>
      <p:ext uri="{BB962C8B-B14F-4D97-AF65-F5344CB8AC3E}">
        <p14:creationId xmlns:p14="http://schemas.microsoft.com/office/powerpoint/2010/main" val="60109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263" y="272794"/>
            <a:ext cx="7511473" cy="1312480"/>
          </a:xfrm>
        </p:spPr>
        <p:txBody>
          <a:bodyPr>
            <a:normAutofit/>
          </a:bodyPr>
          <a:lstStyle/>
          <a:p>
            <a:r>
              <a:rPr lang="en-US" sz="5400" b="1"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IMPLEMENTAION</a:t>
            </a:r>
            <a:endParaRPr lang="en-US" b="1"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sp>
        <p:nvSpPr>
          <p:cNvPr id="3" name="Content Placeholder 2"/>
          <p:cNvSpPr>
            <a:spLocks noGrp="1"/>
          </p:cNvSpPr>
          <p:nvPr>
            <p:ph idx="1"/>
          </p:nvPr>
        </p:nvSpPr>
        <p:spPr>
          <a:xfrm>
            <a:off x="533400" y="1600200"/>
            <a:ext cx="8153400" cy="4648200"/>
          </a:xfrm>
        </p:spPr>
        <p:txBody>
          <a:bodyPr>
            <a:normAutofit/>
          </a:bodyPr>
          <a:lstStyle/>
          <a:p>
            <a:pPr marL="0" indent="0" algn="just">
              <a:buNone/>
            </a:pPr>
            <a:r>
              <a:rPr lang="en-US" sz="2400" dirty="0">
                <a:solidFill>
                  <a:schemeClr val="tx2"/>
                </a:solidFill>
                <a:latin typeface="Bahnschrift Condensed" panose="020B0502040204020203" pitchFamily="34" charset="0"/>
                <a:cs typeface="Arial" pitchFamily="34" charset="0"/>
              </a:rPr>
              <a:t>The working of </a:t>
            </a:r>
            <a:r>
              <a:rPr lang="en-US" sz="2400" dirty="0">
                <a:solidFill>
                  <a:srgbClr val="8FA7B8"/>
                </a:solidFill>
                <a:latin typeface="Bahnschrift Condensed" panose="020B0502040204020203" pitchFamily="34" charset="0"/>
                <a:cs typeface="Arial" pitchFamily="34" charset="0"/>
              </a:rPr>
              <a:t>the</a:t>
            </a:r>
            <a:r>
              <a:rPr lang="en-US" sz="2400" dirty="0">
                <a:solidFill>
                  <a:schemeClr val="tx2"/>
                </a:solidFill>
                <a:latin typeface="Bahnschrift Condensed" panose="020B0502040204020203" pitchFamily="34" charset="0"/>
                <a:cs typeface="Arial" pitchFamily="34" charset="0"/>
              </a:rPr>
              <a:t> program can be illustrated by the following abstract algorithm</a:t>
            </a:r>
          </a:p>
          <a:p>
            <a:pPr marL="342900" lvl="0" indent="-342900">
              <a:buFont typeface="Wingdings" pitchFamily="2" charset="2"/>
              <a:buChar char="Ø"/>
            </a:pPr>
            <a:r>
              <a:rPr lang="en-US" sz="2400" dirty="0">
                <a:latin typeface="Bahnschrift Condensed" panose="020B0502040204020203" pitchFamily="34" charset="0"/>
                <a:cs typeface="Arial" pitchFamily="34" charset="0"/>
              </a:rPr>
              <a:t>Initialization</a:t>
            </a:r>
          </a:p>
          <a:p>
            <a:pPr marL="457200" lvl="1" indent="0">
              <a:buNone/>
            </a:pPr>
            <a:r>
              <a:rPr lang="en-US" sz="2000" dirty="0">
                <a:solidFill>
                  <a:schemeClr val="tx2"/>
                </a:solidFill>
                <a:latin typeface="Bahnschrift Condensed" panose="020B0502040204020203" pitchFamily="34" charset="0"/>
                <a:cs typeface="Arial" pitchFamily="34" charset="0"/>
              </a:rPr>
              <a:t>Initialize the display mode, window position, window size and create the window to display the output window with title header entered as parameter.</a:t>
            </a:r>
          </a:p>
          <a:p>
            <a:pPr marL="342900" lvl="0" indent="-342900" algn="just">
              <a:buFont typeface="Wingdings" pitchFamily="2" charset="2"/>
              <a:buChar char="Ø"/>
            </a:pPr>
            <a:r>
              <a:rPr lang="en-US" sz="2400" dirty="0">
                <a:latin typeface="Bahnschrift Condensed" panose="020B0502040204020203" pitchFamily="34" charset="0"/>
                <a:cs typeface="Arial" pitchFamily="34" charset="0"/>
              </a:rPr>
              <a:t>Menus are created and depending on the value returned by Menus, the suitable operations are performed with the help of switch functions. The Menus value are entered through keyboard keys.</a:t>
            </a:r>
          </a:p>
          <a:p>
            <a:pPr marL="342900" lvl="0" indent="-342900">
              <a:buFont typeface="Wingdings" pitchFamily="2" charset="2"/>
              <a:buChar char="Ø"/>
            </a:pPr>
            <a:endParaRPr lang="en-US"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6267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03308"/>
            <a:ext cx="7895224" cy="902676"/>
          </a:xfrm>
        </p:spPr>
        <p:txBody>
          <a:bodyPr>
            <a:normAutofit/>
          </a:bodyPr>
          <a:lstStyle/>
          <a:p>
            <a:pPr marL="0" indent="0">
              <a:buNone/>
            </a:pPr>
            <a:r>
              <a:rPr lang="en-US" sz="2800" dirty="0">
                <a:solidFill>
                  <a:schemeClr val="tx2"/>
                </a:solidFill>
                <a:latin typeface="Bahnschrift Condensed" panose="020B0502040204020203" pitchFamily="34" charset="0"/>
                <a:cs typeface="Arial" pitchFamily="34" charset="0"/>
              </a:rPr>
              <a:t>Switch case that displayed menu options</a:t>
            </a:r>
            <a:endParaRPr lang="en-US" sz="2400" dirty="0">
              <a:solidFill>
                <a:schemeClr val="tx2"/>
              </a:solidFill>
              <a:latin typeface="Arial" pitchFamily="34" charset="0"/>
              <a:cs typeface="Arial" pitchFamily="34" charset="0"/>
            </a:endParaRPr>
          </a:p>
        </p:txBody>
      </p:sp>
      <p:sp>
        <p:nvSpPr>
          <p:cNvPr id="4" name="Title 1">
            <a:extLst>
              <a:ext uri="{FF2B5EF4-FFF2-40B4-BE49-F238E27FC236}">
                <a16:creationId xmlns:a16="http://schemas.microsoft.com/office/drawing/2014/main" id="{9596F27B-8BCB-4245-A420-3B5CD10410A2}"/>
              </a:ext>
            </a:extLst>
          </p:cNvPr>
          <p:cNvSpPr txBox="1">
            <a:spLocks/>
          </p:cNvSpPr>
          <p:nvPr/>
        </p:nvSpPr>
        <p:spPr>
          <a:xfrm>
            <a:off x="356328" y="1414102"/>
            <a:ext cx="2536537" cy="489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342900" indent="-342900" algn="l">
              <a:buFont typeface="Wingdings" panose="05000000000000000000" pitchFamily="2" charset="2"/>
              <a:buChar char="§"/>
            </a:pPr>
            <a:r>
              <a:rPr lang="en-US" sz="2400" dirty="0">
                <a:effectLst>
                  <a:outerShdw blurRad="38100" dist="38100" dir="2700000" algn="tl">
                    <a:srgbClr val="000000">
                      <a:alpha val="43137"/>
                    </a:srgbClr>
                  </a:outerShdw>
                </a:effectLst>
                <a:latin typeface="Bahnschrift Condensed" panose="020B0502040204020203" pitchFamily="34" charset="0"/>
                <a:cs typeface="Times New Roman" pitchFamily="18" charset="0"/>
              </a:rPr>
              <a:t>MENU</a:t>
            </a:r>
            <a:endParaRPr lang="en-US" sz="1200" dirty="0">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sp>
        <p:nvSpPr>
          <p:cNvPr id="16" name="Title 1">
            <a:extLst>
              <a:ext uri="{FF2B5EF4-FFF2-40B4-BE49-F238E27FC236}">
                <a16:creationId xmlns:a16="http://schemas.microsoft.com/office/drawing/2014/main" id="{F9992415-E4D0-48FB-9C91-55C681368204}"/>
              </a:ext>
            </a:extLst>
          </p:cNvPr>
          <p:cNvSpPr txBox="1">
            <a:spLocks/>
          </p:cNvSpPr>
          <p:nvPr/>
        </p:nvSpPr>
        <p:spPr>
          <a:xfrm>
            <a:off x="816263" y="272794"/>
            <a:ext cx="7511473" cy="1312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5400"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IMPLEMENTAION</a:t>
            </a:r>
            <a:endParaRPr lang="en-US"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pic>
        <p:nvPicPr>
          <p:cNvPr id="20" name="Picture 19">
            <a:extLst>
              <a:ext uri="{FF2B5EF4-FFF2-40B4-BE49-F238E27FC236}">
                <a16:creationId xmlns:a16="http://schemas.microsoft.com/office/drawing/2014/main" id="{5D3F4E2B-E694-4ECA-B920-365850D84544}"/>
              </a:ext>
            </a:extLst>
          </p:cNvPr>
          <p:cNvPicPr>
            <a:picLocks noChangeAspect="1"/>
          </p:cNvPicPr>
          <p:nvPr/>
        </p:nvPicPr>
        <p:blipFill>
          <a:blip r:embed="rId2"/>
          <a:stretch>
            <a:fillRect/>
          </a:stretch>
        </p:blipFill>
        <p:spPr>
          <a:xfrm>
            <a:off x="902063" y="2805984"/>
            <a:ext cx="7339872" cy="1960897"/>
          </a:xfrm>
          <a:prstGeom prst="rect">
            <a:avLst/>
          </a:prstGeom>
        </p:spPr>
      </p:pic>
      <p:pic>
        <p:nvPicPr>
          <p:cNvPr id="21" name="Picture 20">
            <a:extLst>
              <a:ext uri="{FF2B5EF4-FFF2-40B4-BE49-F238E27FC236}">
                <a16:creationId xmlns:a16="http://schemas.microsoft.com/office/drawing/2014/main" id="{9979BD67-2135-4622-BAE9-6CD1E5046E97}"/>
              </a:ext>
            </a:extLst>
          </p:cNvPr>
          <p:cNvPicPr>
            <a:picLocks noChangeAspect="1"/>
          </p:cNvPicPr>
          <p:nvPr/>
        </p:nvPicPr>
        <p:blipFill>
          <a:blip r:embed="rId3"/>
          <a:stretch>
            <a:fillRect/>
          </a:stretch>
        </p:blipFill>
        <p:spPr>
          <a:xfrm>
            <a:off x="2438399" y="4953000"/>
            <a:ext cx="4267200" cy="1314450"/>
          </a:xfrm>
          <a:prstGeom prst="rect">
            <a:avLst/>
          </a:prstGeom>
        </p:spPr>
      </p:pic>
    </p:spTree>
    <p:extLst>
      <p:ext uri="{BB962C8B-B14F-4D97-AF65-F5344CB8AC3E}">
        <p14:creationId xmlns:p14="http://schemas.microsoft.com/office/powerpoint/2010/main" val="426123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328" y="1925029"/>
            <a:ext cx="6654072" cy="902676"/>
          </a:xfrm>
        </p:spPr>
        <p:txBody>
          <a:bodyPr>
            <a:normAutofit fontScale="92500" lnSpcReduction="20000"/>
          </a:bodyPr>
          <a:lstStyle/>
          <a:p>
            <a:pPr marL="0" indent="0">
              <a:buNone/>
            </a:pPr>
            <a:r>
              <a:rPr lang="en-US" sz="2800" dirty="0">
                <a:solidFill>
                  <a:schemeClr val="tx2"/>
                </a:solidFill>
                <a:latin typeface="Bahnschrift Condensed" panose="020B0502040204020203" pitchFamily="34" charset="0"/>
                <a:cs typeface="Arial" pitchFamily="34" charset="0"/>
              </a:rPr>
              <a:t>These are the visual Polygon objects that are generated equivalent to the value being sorted</a:t>
            </a:r>
            <a:endParaRPr lang="en-US" sz="2400" dirty="0">
              <a:solidFill>
                <a:schemeClr val="tx2"/>
              </a:solidFill>
              <a:latin typeface="Arial" pitchFamily="34" charset="0"/>
              <a:cs typeface="Arial" pitchFamily="34" charset="0"/>
            </a:endParaRPr>
          </a:p>
        </p:txBody>
      </p:sp>
      <p:sp>
        <p:nvSpPr>
          <p:cNvPr id="4" name="Title 1">
            <a:extLst>
              <a:ext uri="{FF2B5EF4-FFF2-40B4-BE49-F238E27FC236}">
                <a16:creationId xmlns:a16="http://schemas.microsoft.com/office/drawing/2014/main" id="{9596F27B-8BCB-4245-A420-3B5CD10410A2}"/>
              </a:ext>
            </a:extLst>
          </p:cNvPr>
          <p:cNvSpPr txBox="1">
            <a:spLocks/>
          </p:cNvSpPr>
          <p:nvPr/>
        </p:nvSpPr>
        <p:spPr>
          <a:xfrm>
            <a:off x="356328" y="1414102"/>
            <a:ext cx="2536537" cy="489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342900" indent="-342900" algn="l">
              <a:buFont typeface="Wingdings" panose="05000000000000000000" pitchFamily="2" charset="2"/>
              <a:buChar char="§"/>
            </a:pPr>
            <a:r>
              <a:rPr lang="en-US" sz="2400" dirty="0">
                <a:effectLst>
                  <a:outerShdw blurRad="38100" dist="38100" dir="2700000" algn="tl">
                    <a:srgbClr val="000000">
                      <a:alpha val="43137"/>
                    </a:srgbClr>
                  </a:outerShdw>
                </a:effectLst>
                <a:latin typeface="Bahnschrift Condensed" panose="020B0502040204020203" pitchFamily="34" charset="0"/>
                <a:cs typeface="Times New Roman" pitchFamily="18" charset="0"/>
              </a:rPr>
              <a:t>Polygon OBJECT</a:t>
            </a:r>
            <a:endParaRPr lang="en-US" sz="1200" dirty="0">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pic>
        <p:nvPicPr>
          <p:cNvPr id="5" name="Picture 4">
            <a:extLst>
              <a:ext uri="{FF2B5EF4-FFF2-40B4-BE49-F238E27FC236}">
                <a16:creationId xmlns:a16="http://schemas.microsoft.com/office/drawing/2014/main" id="{12B73083-14DB-459B-AC7F-BD46D8B0549A}"/>
              </a:ext>
            </a:extLst>
          </p:cNvPr>
          <p:cNvPicPr>
            <a:picLocks noChangeAspect="1"/>
          </p:cNvPicPr>
          <p:nvPr/>
        </p:nvPicPr>
        <p:blipFill>
          <a:blip r:embed="rId2"/>
          <a:stretch>
            <a:fillRect/>
          </a:stretch>
        </p:blipFill>
        <p:spPr>
          <a:xfrm>
            <a:off x="304800" y="3472443"/>
            <a:ext cx="4495800" cy="1272708"/>
          </a:xfrm>
          <a:prstGeom prst="rect">
            <a:avLst/>
          </a:prstGeom>
        </p:spPr>
      </p:pic>
      <p:pic>
        <p:nvPicPr>
          <p:cNvPr id="8" name="Picture 7">
            <a:extLst>
              <a:ext uri="{FF2B5EF4-FFF2-40B4-BE49-F238E27FC236}">
                <a16:creationId xmlns:a16="http://schemas.microsoft.com/office/drawing/2014/main" id="{9615F1D0-E2F3-40EF-9D52-3667EEF7E6C3}"/>
              </a:ext>
            </a:extLst>
          </p:cNvPr>
          <p:cNvPicPr>
            <a:picLocks noChangeAspect="1"/>
          </p:cNvPicPr>
          <p:nvPr/>
        </p:nvPicPr>
        <p:blipFill>
          <a:blip r:embed="rId3"/>
          <a:stretch>
            <a:fillRect/>
          </a:stretch>
        </p:blipFill>
        <p:spPr>
          <a:xfrm>
            <a:off x="304800" y="5333851"/>
            <a:ext cx="4495800" cy="1116457"/>
          </a:xfrm>
          <a:prstGeom prst="rect">
            <a:avLst/>
          </a:prstGeom>
        </p:spPr>
      </p:pic>
      <p:pic>
        <p:nvPicPr>
          <p:cNvPr id="10" name="Picture 9">
            <a:extLst>
              <a:ext uri="{FF2B5EF4-FFF2-40B4-BE49-F238E27FC236}">
                <a16:creationId xmlns:a16="http://schemas.microsoft.com/office/drawing/2014/main" id="{BA35BC40-F6E2-4398-94BF-AF34935DE9DE}"/>
              </a:ext>
            </a:extLst>
          </p:cNvPr>
          <p:cNvPicPr>
            <a:picLocks noChangeAspect="1"/>
          </p:cNvPicPr>
          <p:nvPr/>
        </p:nvPicPr>
        <p:blipFill>
          <a:blip r:embed="rId4"/>
          <a:stretch>
            <a:fillRect/>
          </a:stretch>
        </p:blipFill>
        <p:spPr>
          <a:xfrm>
            <a:off x="5181599" y="3472443"/>
            <a:ext cx="3305133" cy="1272709"/>
          </a:xfrm>
          <a:prstGeom prst="rect">
            <a:avLst/>
          </a:prstGeom>
        </p:spPr>
      </p:pic>
      <p:pic>
        <p:nvPicPr>
          <p:cNvPr id="12" name="Picture 11">
            <a:extLst>
              <a:ext uri="{FF2B5EF4-FFF2-40B4-BE49-F238E27FC236}">
                <a16:creationId xmlns:a16="http://schemas.microsoft.com/office/drawing/2014/main" id="{B5190831-BC43-415B-961F-23F0EC7EEED0}"/>
              </a:ext>
            </a:extLst>
          </p:cNvPr>
          <p:cNvPicPr>
            <a:picLocks noChangeAspect="1"/>
          </p:cNvPicPr>
          <p:nvPr/>
        </p:nvPicPr>
        <p:blipFill>
          <a:blip r:embed="rId5"/>
          <a:stretch>
            <a:fillRect/>
          </a:stretch>
        </p:blipFill>
        <p:spPr>
          <a:xfrm>
            <a:off x="5181600" y="5333852"/>
            <a:ext cx="3305133" cy="1147000"/>
          </a:xfrm>
          <a:prstGeom prst="rect">
            <a:avLst/>
          </a:prstGeom>
        </p:spPr>
      </p:pic>
      <p:sp>
        <p:nvSpPr>
          <p:cNvPr id="13" name="Content Placeholder 2">
            <a:extLst>
              <a:ext uri="{FF2B5EF4-FFF2-40B4-BE49-F238E27FC236}">
                <a16:creationId xmlns:a16="http://schemas.microsoft.com/office/drawing/2014/main" id="{F62410BB-735A-4756-9A51-64FEFD72C759}"/>
              </a:ext>
            </a:extLst>
          </p:cNvPr>
          <p:cNvSpPr txBox="1">
            <a:spLocks/>
          </p:cNvSpPr>
          <p:nvPr/>
        </p:nvSpPr>
        <p:spPr>
          <a:xfrm>
            <a:off x="304800" y="3002630"/>
            <a:ext cx="4495800" cy="4263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sz="1600" dirty="0">
                <a:solidFill>
                  <a:srgbClr val="FF0000"/>
                </a:solidFill>
                <a:latin typeface="Bahnschrift Condensed" panose="020B0502040204020203" pitchFamily="34" charset="0"/>
                <a:cs typeface="Arial" pitchFamily="34" charset="0"/>
              </a:rPr>
              <a:t>Red Bar </a:t>
            </a:r>
            <a:r>
              <a:rPr lang="en-US" sz="1600" dirty="0">
                <a:solidFill>
                  <a:schemeClr val="tx2"/>
                </a:solidFill>
                <a:latin typeface="Bahnschrift Condensed" panose="020B0502040204020203" pitchFamily="34" charset="0"/>
                <a:cs typeface="Arial" pitchFamily="34" charset="0"/>
              </a:rPr>
              <a:t>with </a:t>
            </a:r>
            <a:r>
              <a:rPr lang="en-US" sz="1600" dirty="0">
                <a:solidFill>
                  <a:srgbClr val="FFFF00"/>
                </a:solidFill>
                <a:latin typeface="Bahnschrift Condensed" panose="020B0502040204020203" pitchFamily="34" charset="0"/>
                <a:cs typeface="Arial" pitchFamily="34" charset="0"/>
              </a:rPr>
              <a:t>Yellow border</a:t>
            </a:r>
            <a:endParaRPr lang="en-US" sz="1400" dirty="0">
              <a:solidFill>
                <a:srgbClr val="FFFF00"/>
              </a:solidFill>
              <a:latin typeface="Arial" pitchFamily="34" charset="0"/>
              <a:cs typeface="Arial" pitchFamily="34" charset="0"/>
            </a:endParaRPr>
          </a:p>
        </p:txBody>
      </p:sp>
      <p:sp>
        <p:nvSpPr>
          <p:cNvPr id="14" name="Content Placeholder 2">
            <a:extLst>
              <a:ext uri="{FF2B5EF4-FFF2-40B4-BE49-F238E27FC236}">
                <a16:creationId xmlns:a16="http://schemas.microsoft.com/office/drawing/2014/main" id="{E2889A45-D355-4C84-9F9F-BF45D6E7D061}"/>
              </a:ext>
            </a:extLst>
          </p:cNvPr>
          <p:cNvSpPr txBox="1">
            <a:spLocks/>
          </p:cNvSpPr>
          <p:nvPr/>
        </p:nvSpPr>
        <p:spPr>
          <a:xfrm>
            <a:off x="228600" y="4864038"/>
            <a:ext cx="4495800" cy="4263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sz="1600" dirty="0">
                <a:solidFill>
                  <a:srgbClr val="00B050"/>
                </a:solidFill>
                <a:latin typeface="Bahnschrift Condensed" panose="020B0502040204020203" pitchFamily="34" charset="0"/>
                <a:cs typeface="Arial" pitchFamily="34" charset="0"/>
              </a:rPr>
              <a:t>Green</a:t>
            </a:r>
            <a:r>
              <a:rPr lang="en-US" sz="1600" dirty="0">
                <a:solidFill>
                  <a:srgbClr val="FF0000"/>
                </a:solidFill>
                <a:latin typeface="Bahnschrift Condensed" panose="020B0502040204020203" pitchFamily="34" charset="0"/>
                <a:cs typeface="Arial" pitchFamily="34" charset="0"/>
              </a:rPr>
              <a:t> </a:t>
            </a:r>
            <a:r>
              <a:rPr lang="en-US" sz="1600" dirty="0">
                <a:latin typeface="Bahnschrift Condensed" panose="020B0502040204020203" pitchFamily="34" charset="0"/>
                <a:cs typeface="Arial" pitchFamily="34" charset="0"/>
              </a:rPr>
              <a:t>Highlights the current value been swapped</a:t>
            </a:r>
            <a:endParaRPr lang="en-US" sz="1400" dirty="0">
              <a:latin typeface="Arial" pitchFamily="34" charset="0"/>
              <a:cs typeface="Arial" pitchFamily="34" charset="0"/>
            </a:endParaRPr>
          </a:p>
        </p:txBody>
      </p:sp>
      <p:sp>
        <p:nvSpPr>
          <p:cNvPr id="16" name="Title 1">
            <a:extLst>
              <a:ext uri="{FF2B5EF4-FFF2-40B4-BE49-F238E27FC236}">
                <a16:creationId xmlns:a16="http://schemas.microsoft.com/office/drawing/2014/main" id="{F9992415-E4D0-48FB-9C91-55C681368204}"/>
              </a:ext>
            </a:extLst>
          </p:cNvPr>
          <p:cNvSpPr txBox="1">
            <a:spLocks/>
          </p:cNvSpPr>
          <p:nvPr/>
        </p:nvSpPr>
        <p:spPr>
          <a:xfrm>
            <a:off x="816263" y="272794"/>
            <a:ext cx="7511473" cy="1312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5400"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IMPLEMENTAION</a:t>
            </a:r>
            <a:endParaRPr lang="en-US"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pic>
        <p:nvPicPr>
          <p:cNvPr id="19" name="Picture 18">
            <a:extLst>
              <a:ext uri="{FF2B5EF4-FFF2-40B4-BE49-F238E27FC236}">
                <a16:creationId xmlns:a16="http://schemas.microsoft.com/office/drawing/2014/main" id="{21F216A1-A65D-43E2-99FB-1E8A47EB472D}"/>
              </a:ext>
            </a:extLst>
          </p:cNvPr>
          <p:cNvPicPr>
            <a:picLocks noChangeAspect="1"/>
          </p:cNvPicPr>
          <p:nvPr/>
        </p:nvPicPr>
        <p:blipFill>
          <a:blip r:embed="rId6"/>
          <a:stretch>
            <a:fillRect/>
          </a:stretch>
        </p:blipFill>
        <p:spPr>
          <a:xfrm>
            <a:off x="7467600" y="1715550"/>
            <a:ext cx="582613" cy="1312480"/>
          </a:xfrm>
          <a:prstGeom prst="rect">
            <a:avLst/>
          </a:prstGeom>
        </p:spPr>
      </p:pic>
    </p:spTree>
    <p:extLst>
      <p:ext uri="{BB962C8B-B14F-4D97-AF65-F5344CB8AC3E}">
        <p14:creationId xmlns:p14="http://schemas.microsoft.com/office/powerpoint/2010/main" val="873428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96F27B-8BCB-4245-A420-3B5CD10410A2}"/>
              </a:ext>
            </a:extLst>
          </p:cNvPr>
          <p:cNvSpPr txBox="1">
            <a:spLocks/>
          </p:cNvSpPr>
          <p:nvPr/>
        </p:nvSpPr>
        <p:spPr>
          <a:xfrm>
            <a:off x="357808" y="1581136"/>
            <a:ext cx="3377472" cy="489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342900" indent="-342900" algn="l">
              <a:buFont typeface="Wingdings" panose="05000000000000000000" pitchFamily="2" charset="2"/>
              <a:buChar char="§"/>
            </a:pPr>
            <a:r>
              <a:rPr lang="en-US" sz="2400" dirty="0">
                <a:effectLst>
                  <a:outerShdw blurRad="38100" dist="38100" dir="2700000" algn="tl">
                    <a:srgbClr val="000000">
                      <a:alpha val="43137"/>
                    </a:srgbClr>
                  </a:outerShdw>
                </a:effectLst>
                <a:latin typeface="Bahnschrift Condensed" panose="020B0502040204020203" pitchFamily="34" charset="0"/>
                <a:cs typeface="Times New Roman" pitchFamily="18" charset="0"/>
              </a:rPr>
              <a:t>Insertion Sort Algorithm</a:t>
            </a:r>
            <a:endParaRPr lang="en-US" sz="1200" dirty="0">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sp>
        <p:nvSpPr>
          <p:cNvPr id="16" name="Title 1">
            <a:extLst>
              <a:ext uri="{FF2B5EF4-FFF2-40B4-BE49-F238E27FC236}">
                <a16:creationId xmlns:a16="http://schemas.microsoft.com/office/drawing/2014/main" id="{F9992415-E4D0-48FB-9C91-55C681368204}"/>
              </a:ext>
            </a:extLst>
          </p:cNvPr>
          <p:cNvSpPr txBox="1">
            <a:spLocks/>
          </p:cNvSpPr>
          <p:nvPr/>
        </p:nvSpPr>
        <p:spPr>
          <a:xfrm>
            <a:off x="816263" y="272794"/>
            <a:ext cx="7511473" cy="1312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5400"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rPr>
              <a:t>IMPLEMENTAION</a:t>
            </a:r>
            <a:endParaRPr lang="en-US" dirty="0">
              <a:solidFill>
                <a:schemeClr val="tx2">
                  <a:lumMod val="75000"/>
                </a:schemeClr>
              </a:solidFill>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pic>
        <p:nvPicPr>
          <p:cNvPr id="2" name="Picture 1">
            <a:extLst>
              <a:ext uri="{FF2B5EF4-FFF2-40B4-BE49-F238E27FC236}">
                <a16:creationId xmlns:a16="http://schemas.microsoft.com/office/drawing/2014/main" id="{629479AC-DA19-4B37-A38D-354A4A974417}"/>
              </a:ext>
            </a:extLst>
          </p:cNvPr>
          <p:cNvPicPr>
            <a:picLocks noChangeAspect="1"/>
          </p:cNvPicPr>
          <p:nvPr/>
        </p:nvPicPr>
        <p:blipFill>
          <a:blip r:embed="rId2"/>
          <a:stretch>
            <a:fillRect/>
          </a:stretch>
        </p:blipFill>
        <p:spPr>
          <a:xfrm>
            <a:off x="357808" y="2438400"/>
            <a:ext cx="3274793" cy="3203783"/>
          </a:xfrm>
          <a:prstGeom prst="rect">
            <a:avLst/>
          </a:prstGeom>
        </p:spPr>
      </p:pic>
      <p:sp>
        <p:nvSpPr>
          <p:cNvPr id="15" name="Title 1">
            <a:extLst>
              <a:ext uri="{FF2B5EF4-FFF2-40B4-BE49-F238E27FC236}">
                <a16:creationId xmlns:a16="http://schemas.microsoft.com/office/drawing/2014/main" id="{55177A06-F056-4236-82CC-760BE8F9F11C}"/>
              </a:ext>
            </a:extLst>
          </p:cNvPr>
          <p:cNvSpPr txBox="1">
            <a:spLocks/>
          </p:cNvSpPr>
          <p:nvPr/>
        </p:nvSpPr>
        <p:spPr>
          <a:xfrm>
            <a:off x="4571999" y="1514229"/>
            <a:ext cx="3377472" cy="48920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342900" indent="-342900" algn="l">
              <a:buFont typeface="Wingdings" panose="05000000000000000000" pitchFamily="2" charset="2"/>
              <a:buChar char="§"/>
            </a:pPr>
            <a:r>
              <a:rPr lang="en-US" sz="2400" dirty="0" err="1">
                <a:effectLst>
                  <a:outerShdw blurRad="38100" dist="38100" dir="2700000" algn="tl">
                    <a:srgbClr val="000000">
                      <a:alpha val="43137"/>
                    </a:srgbClr>
                  </a:outerShdw>
                </a:effectLst>
                <a:latin typeface="Bahnschrift Condensed" panose="020B0502040204020203" pitchFamily="34" charset="0"/>
                <a:cs typeface="Times New Roman" pitchFamily="18" charset="0"/>
              </a:rPr>
              <a:t>BubBle</a:t>
            </a:r>
            <a:r>
              <a:rPr lang="en-US" sz="2400" dirty="0">
                <a:effectLst>
                  <a:outerShdw blurRad="38100" dist="38100" dir="2700000" algn="tl">
                    <a:srgbClr val="000000">
                      <a:alpha val="43137"/>
                    </a:srgbClr>
                  </a:outerShdw>
                </a:effectLst>
                <a:latin typeface="Bahnschrift Condensed" panose="020B0502040204020203" pitchFamily="34" charset="0"/>
                <a:cs typeface="Times New Roman" pitchFamily="18" charset="0"/>
              </a:rPr>
              <a:t> Sort Algorithm</a:t>
            </a:r>
            <a:endParaRPr lang="en-US" sz="1200" dirty="0">
              <a:effectLst>
                <a:outerShdw blurRad="38100" dist="38100" dir="2700000" algn="tl">
                  <a:srgbClr val="000000">
                    <a:alpha val="43137"/>
                  </a:srgbClr>
                </a:outerShdw>
              </a:effectLst>
              <a:latin typeface="Bahnschrift Condensed" panose="020B0502040204020203" pitchFamily="34" charset="0"/>
              <a:cs typeface="Times New Roman" pitchFamily="18" charset="0"/>
            </a:endParaRPr>
          </a:p>
        </p:txBody>
      </p:sp>
      <p:pic>
        <p:nvPicPr>
          <p:cNvPr id="9" name="Picture 8">
            <a:extLst>
              <a:ext uri="{FF2B5EF4-FFF2-40B4-BE49-F238E27FC236}">
                <a16:creationId xmlns:a16="http://schemas.microsoft.com/office/drawing/2014/main" id="{182EDCB6-24F4-4C69-AB64-B2B124882FF3}"/>
              </a:ext>
            </a:extLst>
          </p:cNvPr>
          <p:cNvPicPr>
            <a:picLocks noChangeAspect="1"/>
          </p:cNvPicPr>
          <p:nvPr/>
        </p:nvPicPr>
        <p:blipFill>
          <a:blip r:embed="rId3"/>
          <a:stretch>
            <a:fillRect/>
          </a:stretch>
        </p:blipFill>
        <p:spPr>
          <a:xfrm>
            <a:off x="4654084" y="2456895"/>
            <a:ext cx="3666994" cy="3220587"/>
          </a:xfrm>
          <a:prstGeom prst="rect">
            <a:avLst/>
          </a:prstGeom>
        </p:spPr>
      </p:pic>
    </p:spTree>
    <p:extLst>
      <p:ext uri="{BB962C8B-B14F-4D97-AF65-F5344CB8AC3E}">
        <p14:creationId xmlns:p14="http://schemas.microsoft.com/office/powerpoint/2010/main" val="3749094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1650</TotalTime>
  <Words>723</Words>
  <Application>Microsoft Office PowerPoint</Application>
  <PresentationFormat>On-screen Show (4:3)</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 Condensed</vt:lpstr>
      <vt:lpstr>Bookman Old Style</vt:lpstr>
      <vt:lpstr>Rockwell</vt:lpstr>
      <vt:lpstr>Times New Roman</vt:lpstr>
      <vt:lpstr>Wingdings</vt:lpstr>
      <vt:lpstr>Damask</vt:lpstr>
      <vt:lpstr>PowerPoint Presentation</vt:lpstr>
      <vt:lpstr>ABSTRACT</vt:lpstr>
      <vt:lpstr>SyStem Requirments</vt:lpstr>
      <vt:lpstr>DETAILED DESIGN</vt:lpstr>
      <vt:lpstr>About the project</vt:lpstr>
      <vt:lpstr>IMPLEMENTAION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Insertion and Bubble Sort Algorithms</dc:title>
  <dc:creator>Aayush Singh</dc:creator>
  <cp:lastModifiedBy>Md Imran M</cp:lastModifiedBy>
  <cp:revision>55</cp:revision>
  <dcterms:created xsi:type="dcterms:W3CDTF">2006-08-16T00:00:00Z</dcterms:created>
  <dcterms:modified xsi:type="dcterms:W3CDTF">2020-05-21T14:00:45Z</dcterms:modified>
</cp:coreProperties>
</file>