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4" r:id="rId4"/>
    <p:sldId id="266" r:id="rId5"/>
    <p:sldId id="275" r:id="rId6"/>
    <p:sldId id="273" r:id="rId7"/>
    <p:sldId id="267" r:id="rId8"/>
    <p:sldId id="271" r:id="rId9"/>
    <p:sldId id="277" r:id="rId10"/>
    <p:sldId id="268" r:id="rId11"/>
    <p:sldId id="279" r:id="rId12"/>
    <p:sldId id="280" r:id="rId13"/>
    <p:sldId id="281" r:id="rId14"/>
    <p:sldId id="278" r:id="rId15"/>
    <p:sldId id="274"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02B10-01D0-49F9-B6DB-52103401F882}" type="datetimeFigureOut">
              <a:rPr lang="en-US" smtClean="0"/>
              <a:t>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FC022-00FE-49FF-8378-D913D340C3E8}" type="slidenum">
              <a:rPr lang="en-US" smtClean="0"/>
              <a:t>‹#›</a:t>
            </a:fld>
            <a:endParaRPr lang="en-US"/>
          </a:p>
        </p:txBody>
      </p:sp>
    </p:spTree>
    <p:extLst>
      <p:ext uri="{BB962C8B-B14F-4D97-AF65-F5344CB8AC3E}">
        <p14:creationId xmlns:p14="http://schemas.microsoft.com/office/powerpoint/2010/main" val="45228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653C51F-6EA0-4842-B950-31857EF9879D}" type="datetime1">
              <a:rPr lang="en-US" smtClean="0"/>
              <a:t>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13A14C-0FCC-4CD1-BF26-2FC5ED8CAB85}" type="datetime1">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205F20-FA6D-411D-B203-1A30249DE8DD}" type="datetime1">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79B823-D736-4124-98FF-0622B76F98A7}" type="datetime1">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C09E42C-09F4-41F8-9E44-1E858C69F3A0}" type="datetime1">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A3F8BF1-CF83-4220-A901-60B3E5A6978E}" type="datetime1">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69E66BD-7506-49CC-A2D0-AFFA862F5553}" type="datetime1">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EF3B30E-42D8-43D0-AEFE-13FD7B35A6AC}" type="datetime1">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72D6B-65F7-48B1-A8FD-2C811A8E07EA}" type="datetime1">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C8771B6-8810-478A-A8A7-55D98B822298}" type="datetime1">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FD43F59-6346-4934-8A4D-8AE11745E97C}" type="datetime1">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11000" r="-11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2ACA98E-041D-4FE4-BE68-E2F3D907A2EB}" type="datetime1">
              <a:rPr lang="en-US" smtClean="0"/>
              <a:t>2/3/2023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371600"/>
            <a:ext cx="7851648" cy="4876800"/>
          </a:xfrm>
        </p:spPr>
        <p:txBody>
          <a:bodyPr/>
          <a:lstStyle/>
          <a:p>
            <a:pPr algn="ctr"/>
            <a:r>
              <a:rPr lang="en-US" dirty="0">
                <a:solidFill>
                  <a:schemeClr val="tx2"/>
                </a:solidFill>
              </a:rPr>
              <a:t>CSE 338</a:t>
            </a:r>
            <a:br>
              <a:rPr lang="en-US" dirty="0">
                <a:solidFill>
                  <a:schemeClr val="tx2"/>
                </a:solidFill>
              </a:rPr>
            </a:br>
            <a:r>
              <a:rPr lang="en-US" dirty="0">
                <a:solidFill>
                  <a:schemeClr val="tx2"/>
                </a:solidFill>
              </a:rPr>
              <a:t>Artificial Intelligence Lab</a:t>
            </a:r>
            <a:br>
              <a:rPr lang="en-US" dirty="0">
                <a:solidFill>
                  <a:schemeClr val="tx2"/>
                </a:solidFill>
              </a:rPr>
            </a:br>
            <a:r>
              <a:rPr lang="en-US" dirty="0">
                <a:solidFill>
                  <a:schemeClr val="tx2"/>
                </a:solidFill>
              </a:rPr>
              <a:t>Group 5</a:t>
            </a:r>
            <a:br>
              <a:rPr lang="en-US" dirty="0">
                <a:solidFill>
                  <a:schemeClr val="tx2"/>
                </a:solidFill>
              </a:rPr>
            </a:br>
            <a:r>
              <a:rPr lang="en-US" dirty="0">
                <a:solidFill>
                  <a:schemeClr val="tx2"/>
                </a:solidFill>
              </a:rPr>
              <a:t>Project Presentation</a:t>
            </a:r>
            <a:br>
              <a:rPr lang="en-US" dirty="0"/>
            </a:br>
            <a:endParaRPr lang="en-US" dirty="0"/>
          </a:p>
        </p:txBody>
      </p:sp>
      <p:sp>
        <p:nvSpPr>
          <p:cNvPr id="2" name="Slide Number Placeholder 1">
            <a:extLst>
              <a:ext uri="{FF2B5EF4-FFF2-40B4-BE49-F238E27FC236}">
                <a16:creationId xmlns:a16="http://schemas.microsoft.com/office/drawing/2014/main" id="{8EB21899-03AE-ABE2-7CB1-4FAB1F033308}"/>
              </a:ext>
            </a:extLst>
          </p:cNvPr>
          <p:cNvSpPr>
            <a:spLocks noGrp="1"/>
          </p:cNvSpPr>
          <p:nvPr>
            <p:ph type="sldNum" sz="quarter" idx="12"/>
          </p:nvPr>
        </p:nvSpPr>
        <p:spPr/>
        <p:txBody>
          <a:bodyPr/>
          <a:lstStyle/>
          <a:p>
            <a:fld id="{59DE6EB8-52AB-45EA-A660-3E1EBFA72987}" type="slidenum">
              <a:rPr lang="en-US" smtClean="0"/>
              <a:t>1</a:t>
            </a:fld>
            <a:endParaRPr lang="en-US"/>
          </a:p>
        </p:txBody>
      </p:sp>
    </p:spTree>
    <p:extLst>
      <p:ext uri="{BB962C8B-B14F-4D97-AF65-F5344CB8AC3E}">
        <p14:creationId xmlns:p14="http://schemas.microsoft.com/office/powerpoint/2010/main" val="144806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ctr"/>
            <a:r>
              <a:rPr lang="en-US" sz="4000" b="1" dirty="0">
                <a:solidFill>
                  <a:schemeClr val="tx1"/>
                </a:solidFill>
              </a:rPr>
              <a:t>Tech Stack</a:t>
            </a:r>
          </a:p>
        </p:txBody>
      </p:sp>
      <p:sp>
        <p:nvSpPr>
          <p:cNvPr id="3" name="Content Placeholder 2"/>
          <p:cNvSpPr>
            <a:spLocks noGrp="1"/>
          </p:cNvSpPr>
          <p:nvPr>
            <p:ph idx="1"/>
          </p:nvPr>
        </p:nvSpPr>
        <p:spPr/>
        <p:txBody>
          <a:bodyPr/>
          <a:lstStyle/>
          <a:p>
            <a:pPr marL="0" indent="0">
              <a:buNone/>
            </a:pPr>
            <a:r>
              <a:rPr lang="en-US" b="1" u="sng" dirty="0"/>
              <a:t>Front End:</a:t>
            </a:r>
          </a:p>
          <a:p>
            <a:pPr marL="0" indent="0">
              <a:buNone/>
            </a:pPr>
            <a:r>
              <a:rPr lang="en-US" dirty="0"/>
              <a:t>1) Streamlit</a:t>
            </a:r>
          </a:p>
          <a:p>
            <a:pPr marL="0" indent="0">
              <a:buNone/>
            </a:pPr>
            <a:endParaRPr lang="en-US" dirty="0"/>
          </a:p>
          <a:p>
            <a:pPr marL="0" indent="0">
              <a:buNone/>
            </a:pPr>
            <a:r>
              <a:rPr lang="en-US" b="1" u="sng" dirty="0"/>
              <a:t>Back End:</a:t>
            </a:r>
          </a:p>
          <a:p>
            <a:pPr marL="0" indent="0">
              <a:buNone/>
            </a:pPr>
            <a:r>
              <a:rPr lang="en-US" dirty="0"/>
              <a:t>1) Streamlit </a:t>
            </a:r>
          </a:p>
          <a:p>
            <a:pPr marL="0" indent="0">
              <a:buNone/>
            </a:pPr>
            <a:endParaRPr lang="en-US" dirty="0"/>
          </a:p>
          <a:p>
            <a:pPr marL="0" indent="0">
              <a:buNone/>
            </a:pPr>
            <a:r>
              <a:rPr lang="en-US" b="1" u="sng" dirty="0"/>
              <a:t>Model Test &amp; Training:</a:t>
            </a:r>
          </a:p>
          <a:p>
            <a:pPr marL="0" indent="0">
              <a:buNone/>
            </a:pPr>
            <a:r>
              <a:rPr lang="en-US" dirty="0"/>
              <a:t>Google Colaboratory</a:t>
            </a:r>
          </a:p>
        </p:txBody>
      </p:sp>
      <p:sp>
        <p:nvSpPr>
          <p:cNvPr id="4" name="Slide Number Placeholder 3">
            <a:extLst>
              <a:ext uri="{FF2B5EF4-FFF2-40B4-BE49-F238E27FC236}">
                <a16:creationId xmlns:a16="http://schemas.microsoft.com/office/drawing/2014/main" id="{D5784868-C20B-5707-5632-5451CDDF52BB}"/>
              </a:ext>
            </a:extLst>
          </p:cNvPr>
          <p:cNvSpPr>
            <a:spLocks noGrp="1"/>
          </p:cNvSpPr>
          <p:nvPr>
            <p:ph type="sldNum" sz="quarter" idx="12"/>
          </p:nvPr>
        </p:nvSpPr>
        <p:spPr/>
        <p:txBody>
          <a:bodyPr/>
          <a:lstStyle/>
          <a:p>
            <a:fld id="{59DE6EB8-52AB-45EA-A660-3E1EBFA72987}" type="slidenum">
              <a:rPr lang="en-US" smtClean="0"/>
              <a:t>10</a:t>
            </a:fld>
            <a:endParaRPr lang="en-US"/>
          </a:p>
        </p:txBody>
      </p:sp>
    </p:spTree>
    <p:extLst>
      <p:ext uri="{BB962C8B-B14F-4D97-AF65-F5344CB8AC3E}">
        <p14:creationId xmlns:p14="http://schemas.microsoft.com/office/powerpoint/2010/main" val="267159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1"/>
            <a:ext cx="8229600" cy="1143000"/>
          </a:xfrm>
        </p:spPr>
        <p:txBody>
          <a:bodyPr>
            <a:normAutofit/>
          </a:bodyPr>
          <a:lstStyle/>
          <a:p>
            <a:r>
              <a:rPr lang="en-US" sz="4400" dirty="0"/>
              <a:t>                     </a:t>
            </a:r>
            <a:r>
              <a:rPr lang="en-US" sz="4400" dirty="0">
                <a:solidFill>
                  <a:schemeClr val="tx1"/>
                </a:solidFill>
              </a:rPr>
              <a:t>Application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8572" y="1981201"/>
            <a:ext cx="5378228" cy="2819400"/>
          </a:xfrm>
        </p:spPr>
      </p:pic>
      <p:sp>
        <p:nvSpPr>
          <p:cNvPr id="5" name="TextBox 4"/>
          <p:cNvSpPr txBox="1"/>
          <p:nvPr/>
        </p:nvSpPr>
        <p:spPr>
          <a:xfrm>
            <a:off x="228600" y="2895600"/>
            <a:ext cx="2667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User can contribute to the dataset</a:t>
            </a:r>
          </a:p>
        </p:txBody>
      </p:sp>
      <p:sp>
        <p:nvSpPr>
          <p:cNvPr id="3" name="Slide Number Placeholder 2">
            <a:extLst>
              <a:ext uri="{FF2B5EF4-FFF2-40B4-BE49-F238E27FC236}">
                <a16:creationId xmlns:a16="http://schemas.microsoft.com/office/drawing/2014/main" id="{E9DEFB3F-88D1-8EEA-8954-E4D8A2CB3C6A}"/>
              </a:ext>
            </a:extLst>
          </p:cNvPr>
          <p:cNvSpPr>
            <a:spLocks noGrp="1"/>
          </p:cNvSpPr>
          <p:nvPr>
            <p:ph type="sldNum" sz="quarter" idx="12"/>
          </p:nvPr>
        </p:nvSpPr>
        <p:spPr/>
        <p:txBody>
          <a:bodyPr/>
          <a:lstStyle/>
          <a:p>
            <a:fld id="{59DE6EB8-52AB-45EA-A660-3E1EBFA72987}" type="slidenum">
              <a:rPr lang="en-US" smtClean="0"/>
              <a:t>11</a:t>
            </a:fld>
            <a:endParaRPr lang="en-US"/>
          </a:p>
        </p:txBody>
      </p:sp>
    </p:spTree>
    <p:extLst>
      <p:ext uri="{BB962C8B-B14F-4D97-AF65-F5344CB8AC3E}">
        <p14:creationId xmlns:p14="http://schemas.microsoft.com/office/powerpoint/2010/main" val="379443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1"/>
            <a:ext cx="8229600" cy="1143000"/>
          </a:xfrm>
        </p:spPr>
        <p:txBody>
          <a:bodyPr>
            <a:normAutofit/>
          </a:bodyPr>
          <a:lstStyle/>
          <a:p>
            <a:r>
              <a:rPr lang="en-US" sz="4400" dirty="0"/>
              <a:t>                     </a:t>
            </a:r>
            <a:r>
              <a:rPr lang="en-US" sz="4400" dirty="0">
                <a:solidFill>
                  <a:schemeClr val="tx1"/>
                </a:solidFill>
              </a:rPr>
              <a:t>Application</a:t>
            </a:r>
          </a:p>
        </p:txBody>
      </p:sp>
      <p:sp>
        <p:nvSpPr>
          <p:cNvPr id="5" name="TextBox 4"/>
          <p:cNvSpPr txBox="1"/>
          <p:nvPr/>
        </p:nvSpPr>
        <p:spPr>
          <a:xfrm>
            <a:off x="228600" y="2895600"/>
            <a:ext cx="2667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Place vs Rainfall Graph</a:t>
            </a:r>
          </a:p>
          <a:p>
            <a:pPr marL="285750" indent="-285750">
              <a:buFont typeface="Arial" panose="020B0604020202020204" pitchFamily="34" charset="0"/>
              <a:buChar char="•"/>
            </a:pPr>
            <a:r>
              <a:rPr lang="en-US" dirty="0"/>
              <a:t>Places can be customized</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857" y="1600200"/>
            <a:ext cx="6041571" cy="4343400"/>
          </a:xfrm>
        </p:spPr>
      </p:pic>
      <p:sp>
        <p:nvSpPr>
          <p:cNvPr id="3" name="Slide Number Placeholder 2">
            <a:extLst>
              <a:ext uri="{FF2B5EF4-FFF2-40B4-BE49-F238E27FC236}">
                <a16:creationId xmlns:a16="http://schemas.microsoft.com/office/drawing/2014/main" id="{85E6BB0A-3D3D-67E1-C23C-DBAA46F47D03}"/>
              </a:ext>
            </a:extLst>
          </p:cNvPr>
          <p:cNvSpPr>
            <a:spLocks noGrp="1"/>
          </p:cNvSpPr>
          <p:nvPr>
            <p:ph type="sldNum" sz="quarter" idx="12"/>
          </p:nvPr>
        </p:nvSpPr>
        <p:spPr/>
        <p:txBody>
          <a:bodyPr/>
          <a:lstStyle/>
          <a:p>
            <a:fld id="{59DE6EB8-52AB-45EA-A660-3E1EBFA72987}" type="slidenum">
              <a:rPr lang="en-US" smtClean="0"/>
              <a:t>12</a:t>
            </a:fld>
            <a:endParaRPr lang="en-US"/>
          </a:p>
        </p:txBody>
      </p:sp>
    </p:spTree>
    <p:extLst>
      <p:ext uri="{BB962C8B-B14F-4D97-AF65-F5344CB8AC3E}">
        <p14:creationId xmlns:p14="http://schemas.microsoft.com/office/powerpoint/2010/main" val="39390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1"/>
            <a:ext cx="8229600" cy="1143000"/>
          </a:xfrm>
        </p:spPr>
        <p:txBody>
          <a:bodyPr>
            <a:normAutofit/>
          </a:bodyPr>
          <a:lstStyle/>
          <a:p>
            <a:r>
              <a:rPr lang="en-US" sz="4400" dirty="0"/>
              <a:t>                     </a:t>
            </a:r>
            <a:r>
              <a:rPr lang="en-US" sz="4400" dirty="0">
                <a:solidFill>
                  <a:schemeClr val="tx1"/>
                </a:solidFill>
              </a:rPr>
              <a:t>Application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8229599" cy="4663582"/>
          </a:xfrm>
        </p:spPr>
      </p:pic>
      <p:sp>
        <p:nvSpPr>
          <p:cNvPr id="3" name="Slide Number Placeholder 2">
            <a:extLst>
              <a:ext uri="{FF2B5EF4-FFF2-40B4-BE49-F238E27FC236}">
                <a16:creationId xmlns:a16="http://schemas.microsoft.com/office/drawing/2014/main" id="{F0CBCCB3-82F8-BB75-131D-F4DEEAE974CE}"/>
              </a:ext>
            </a:extLst>
          </p:cNvPr>
          <p:cNvSpPr>
            <a:spLocks noGrp="1"/>
          </p:cNvSpPr>
          <p:nvPr>
            <p:ph type="sldNum" sz="quarter" idx="12"/>
          </p:nvPr>
        </p:nvSpPr>
        <p:spPr/>
        <p:txBody>
          <a:bodyPr/>
          <a:lstStyle/>
          <a:p>
            <a:fld id="{59DE6EB8-52AB-45EA-A660-3E1EBFA72987}" type="slidenum">
              <a:rPr lang="en-US" smtClean="0"/>
              <a:t>13</a:t>
            </a:fld>
            <a:endParaRPr lang="en-US"/>
          </a:p>
        </p:txBody>
      </p:sp>
    </p:spTree>
    <p:extLst>
      <p:ext uri="{BB962C8B-B14F-4D97-AF65-F5344CB8AC3E}">
        <p14:creationId xmlns:p14="http://schemas.microsoft.com/office/powerpoint/2010/main" val="302412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pPr algn="ctr"/>
            <a:r>
              <a:rPr lang="en-US" sz="4000" b="1" dirty="0">
                <a:solidFill>
                  <a:schemeClr val="tx1"/>
                </a:solidFill>
              </a:rPr>
              <a:t>Future Work</a:t>
            </a:r>
          </a:p>
        </p:txBody>
      </p:sp>
      <p:sp>
        <p:nvSpPr>
          <p:cNvPr id="3" name="Content Placeholder 2"/>
          <p:cNvSpPr>
            <a:spLocks noGrp="1"/>
          </p:cNvSpPr>
          <p:nvPr>
            <p:ph idx="1"/>
          </p:nvPr>
        </p:nvSpPr>
        <p:spPr/>
        <p:txBody>
          <a:bodyPr/>
          <a:lstStyle/>
          <a:p>
            <a:pPr>
              <a:buClr>
                <a:schemeClr val="tx1"/>
              </a:buClr>
            </a:pPr>
            <a:r>
              <a:rPr lang="en-US" dirty="0"/>
              <a:t>Considered only 35 areas of Bangladesh.</a:t>
            </a:r>
          </a:p>
          <a:p>
            <a:pPr marL="0" indent="0">
              <a:buClr>
                <a:schemeClr val="tx1"/>
              </a:buClr>
              <a:buNone/>
            </a:pPr>
            <a:endParaRPr lang="en-US" dirty="0"/>
          </a:p>
          <a:p>
            <a:pPr>
              <a:buClr>
                <a:schemeClr val="tx1"/>
              </a:buClr>
            </a:pPr>
            <a:r>
              <a:rPr lang="en-US" dirty="0"/>
              <a:t>More features can be added to increase the efficiency of the model.</a:t>
            </a:r>
          </a:p>
          <a:p>
            <a:pPr marL="0" indent="0">
              <a:buClr>
                <a:schemeClr val="tx1"/>
              </a:buClr>
              <a:buNone/>
            </a:pPr>
            <a:endParaRPr lang="en-US" dirty="0"/>
          </a:p>
          <a:p>
            <a:pPr>
              <a:buClr>
                <a:schemeClr val="tx1"/>
              </a:buClr>
            </a:pPr>
            <a:r>
              <a:rPr lang="en-US" dirty="0"/>
              <a:t>The web-app can be enhanced as a weather forecaster.</a:t>
            </a:r>
          </a:p>
          <a:p>
            <a:pPr>
              <a:buClr>
                <a:schemeClr val="tx1"/>
              </a:buClr>
            </a:pPr>
            <a:endParaRPr lang="en-US" dirty="0"/>
          </a:p>
        </p:txBody>
      </p:sp>
      <p:sp>
        <p:nvSpPr>
          <p:cNvPr id="4" name="Slide Number Placeholder 3">
            <a:extLst>
              <a:ext uri="{FF2B5EF4-FFF2-40B4-BE49-F238E27FC236}">
                <a16:creationId xmlns:a16="http://schemas.microsoft.com/office/drawing/2014/main" id="{D58CDD17-8B1F-CAA6-2013-059E4177C733}"/>
              </a:ext>
            </a:extLst>
          </p:cNvPr>
          <p:cNvSpPr>
            <a:spLocks noGrp="1"/>
          </p:cNvSpPr>
          <p:nvPr>
            <p:ph type="sldNum" sz="quarter" idx="12"/>
          </p:nvPr>
        </p:nvSpPr>
        <p:spPr/>
        <p:txBody>
          <a:bodyPr/>
          <a:lstStyle/>
          <a:p>
            <a:fld id="{59DE6EB8-52AB-45EA-A660-3E1EBFA72987}" type="slidenum">
              <a:rPr lang="en-US" smtClean="0"/>
              <a:t>14</a:t>
            </a:fld>
            <a:endParaRPr lang="en-US"/>
          </a:p>
        </p:txBody>
      </p:sp>
    </p:spTree>
    <p:extLst>
      <p:ext uri="{BB962C8B-B14F-4D97-AF65-F5344CB8AC3E}">
        <p14:creationId xmlns:p14="http://schemas.microsoft.com/office/powerpoint/2010/main" val="170718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solidFill>
              </a:rPr>
              <a:t>Conclusion</a:t>
            </a:r>
          </a:p>
        </p:txBody>
      </p:sp>
      <p:sp>
        <p:nvSpPr>
          <p:cNvPr id="3" name="Content Placeholder 2"/>
          <p:cNvSpPr>
            <a:spLocks noGrp="1"/>
          </p:cNvSpPr>
          <p:nvPr>
            <p:ph idx="1"/>
          </p:nvPr>
        </p:nvSpPr>
        <p:spPr/>
        <p:txBody>
          <a:bodyPr>
            <a:normAutofit lnSpcReduction="10000"/>
          </a:bodyPr>
          <a:lstStyle/>
          <a:p>
            <a:pPr marL="0" indent="0">
              <a:buNone/>
            </a:pPr>
            <a:r>
              <a:rPr lang="en-US" dirty="0"/>
              <a:t>This project has been designed to predict the rainfall for Bangladesh in any desired day in future based on the information of previous years. Rainfall prediction is one of the most difficult and uncertain tasks that has a significant impact on human society. Accurate and timely rainfall prediction can proactively help reduce human and financial loss. This project can provide with the task of helping farmers and other people in the agricultural industry to choose their crops wisely for the harvest season so that they would not have to face any loss, along with predicting the possibility of calamities like drought and flood.</a:t>
            </a:r>
          </a:p>
          <a:p>
            <a:pPr marL="0" indent="0">
              <a:buNone/>
            </a:pPr>
            <a:endParaRPr lang="en-US" dirty="0"/>
          </a:p>
        </p:txBody>
      </p:sp>
      <p:sp>
        <p:nvSpPr>
          <p:cNvPr id="4" name="Slide Number Placeholder 3">
            <a:extLst>
              <a:ext uri="{FF2B5EF4-FFF2-40B4-BE49-F238E27FC236}">
                <a16:creationId xmlns:a16="http://schemas.microsoft.com/office/drawing/2014/main" id="{31D4C3AE-B07F-E246-FBC1-D9D340E7F1BC}"/>
              </a:ext>
            </a:extLst>
          </p:cNvPr>
          <p:cNvSpPr>
            <a:spLocks noGrp="1"/>
          </p:cNvSpPr>
          <p:nvPr>
            <p:ph type="sldNum" sz="quarter" idx="12"/>
          </p:nvPr>
        </p:nvSpPr>
        <p:spPr/>
        <p:txBody>
          <a:bodyPr/>
          <a:lstStyle/>
          <a:p>
            <a:fld id="{59DE6EB8-52AB-45EA-A660-3E1EBFA72987}" type="slidenum">
              <a:rPr lang="en-US" smtClean="0"/>
              <a:t>15</a:t>
            </a:fld>
            <a:endParaRPr lang="en-US"/>
          </a:p>
        </p:txBody>
      </p:sp>
    </p:spTree>
    <p:extLst>
      <p:ext uri="{BB962C8B-B14F-4D97-AF65-F5344CB8AC3E}">
        <p14:creationId xmlns:p14="http://schemas.microsoft.com/office/powerpoint/2010/main" val="383839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2743200"/>
            <a:ext cx="4648200" cy="1341120"/>
          </a:xfrm>
        </p:spPr>
        <p:txBody>
          <a:bodyPr>
            <a:normAutofit/>
          </a:bodyPr>
          <a:lstStyle/>
          <a:p>
            <a:pPr marL="0" indent="0">
              <a:buNone/>
            </a:pPr>
            <a:r>
              <a:rPr lang="en-US" sz="6600" dirty="0"/>
              <a:t>Thank You!</a:t>
            </a:r>
          </a:p>
        </p:txBody>
      </p:sp>
      <p:sp>
        <p:nvSpPr>
          <p:cNvPr id="2" name="Slide Number Placeholder 1">
            <a:extLst>
              <a:ext uri="{FF2B5EF4-FFF2-40B4-BE49-F238E27FC236}">
                <a16:creationId xmlns:a16="http://schemas.microsoft.com/office/drawing/2014/main" id="{34355C14-81C3-1777-03D8-12ADACFF0E32}"/>
              </a:ext>
            </a:extLst>
          </p:cNvPr>
          <p:cNvSpPr>
            <a:spLocks noGrp="1"/>
          </p:cNvSpPr>
          <p:nvPr>
            <p:ph type="sldNum" sz="quarter" idx="12"/>
          </p:nvPr>
        </p:nvSpPr>
        <p:spPr/>
        <p:txBody>
          <a:bodyPr/>
          <a:lstStyle/>
          <a:p>
            <a:fld id="{59DE6EB8-52AB-45EA-A660-3E1EBFA72987}" type="slidenum">
              <a:rPr lang="en-US" smtClean="0"/>
              <a:t>16</a:t>
            </a:fld>
            <a:endParaRPr lang="en-US"/>
          </a:p>
        </p:txBody>
      </p:sp>
    </p:spTree>
    <p:extLst>
      <p:ext uri="{BB962C8B-B14F-4D97-AF65-F5344CB8AC3E}">
        <p14:creationId xmlns:p14="http://schemas.microsoft.com/office/powerpoint/2010/main" val="253306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305800" cy="4876800"/>
          </a:xfrm>
        </p:spPr>
        <p:txBody>
          <a:bodyPr>
            <a:normAutofit/>
          </a:bodyPr>
          <a:lstStyle/>
          <a:p>
            <a:pPr algn="ctr"/>
            <a:r>
              <a:rPr lang="en-US" sz="4900" b="1" dirty="0">
                <a:solidFill>
                  <a:schemeClr val="tx1"/>
                </a:solidFill>
              </a:rPr>
              <a:t>Project Title:</a:t>
            </a:r>
            <a:br>
              <a:rPr lang="en-US" sz="4900" b="1" dirty="0">
                <a:solidFill>
                  <a:schemeClr val="tx1"/>
                </a:solidFill>
              </a:rPr>
            </a:br>
            <a:r>
              <a:rPr lang="en-US" sz="4000" b="1" dirty="0">
                <a:solidFill>
                  <a:schemeClr val="tx1"/>
                </a:solidFill>
              </a:rPr>
              <a:t>Rain Fall Prediction of Bangladesh</a:t>
            </a:r>
            <a:br>
              <a:rPr lang="en-US" sz="4000" b="1" dirty="0">
                <a:solidFill>
                  <a:schemeClr val="tx1"/>
                </a:solidFill>
              </a:rPr>
            </a:br>
            <a:r>
              <a:rPr lang="en-US" sz="4000" b="1" dirty="0">
                <a:solidFill>
                  <a:schemeClr val="tx1"/>
                </a:solidFill>
              </a:rPr>
              <a:t>Using </a:t>
            </a:r>
            <a:br>
              <a:rPr lang="en-US" sz="4000" b="1" dirty="0">
                <a:solidFill>
                  <a:schemeClr val="tx1"/>
                </a:solidFill>
              </a:rPr>
            </a:br>
            <a:r>
              <a:rPr lang="en-US" sz="4000" b="1" dirty="0">
                <a:solidFill>
                  <a:schemeClr val="tx1"/>
                </a:solidFill>
              </a:rPr>
              <a:t>Artificial Intelligence</a:t>
            </a:r>
            <a:br>
              <a:rPr lang="en-US" sz="4000" b="1" dirty="0">
                <a:solidFill>
                  <a:schemeClr val="tx1"/>
                </a:solidFill>
              </a:rPr>
            </a:br>
            <a:r>
              <a:rPr lang="en-US" sz="4000" b="1" dirty="0">
                <a:solidFill>
                  <a:schemeClr val="tx1"/>
                </a:solidFill>
              </a:rPr>
              <a:t>&amp;</a:t>
            </a:r>
            <a:br>
              <a:rPr lang="en-US" sz="4000" b="1" dirty="0">
                <a:solidFill>
                  <a:schemeClr val="tx1"/>
                </a:solidFill>
              </a:rPr>
            </a:br>
            <a:r>
              <a:rPr lang="en-US" sz="4000" b="1" dirty="0">
                <a:solidFill>
                  <a:schemeClr val="tx1"/>
                </a:solidFill>
              </a:rPr>
              <a:t>Machine Learning</a:t>
            </a:r>
            <a:br>
              <a:rPr lang="en-US" sz="4000" b="1" dirty="0">
                <a:solidFill>
                  <a:schemeClr val="tx1"/>
                </a:solidFill>
              </a:rPr>
            </a:br>
            <a:endParaRPr lang="en-US" sz="4000" b="1" dirty="0">
              <a:solidFill>
                <a:schemeClr val="tx1"/>
              </a:solidFill>
            </a:endParaRPr>
          </a:p>
        </p:txBody>
      </p:sp>
      <p:sp>
        <p:nvSpPr>
          <p:cNvPr id="3" name="Slide Number Placeholder 2">
            <a:extLst>
              <a:ext uri="{FF2B5EF4-FFF2-40B4-BE49-F238E27FC236}">
                <a16:creationId xmlns:a16="http://schemas.microsoft.com/office/drawing/2014/main" id="{A4AB98D7-2634-1C45-49AE-65078E598644}"/>
              </a:ext>
            </a:extLst>
          </p:cNvPr>
          <p:cNvSpPr>
            <a:spLocks noGrp="1"/>
          </p:cNvSpPr>
          <p:nvPr>
            <p:ph type="sldNum" sz="quarter" idx="12"/>
          </p:nvPr>
        </p:nvSpPr>
        <p:spPr/>
        <p:txBody>
          <a:bodyPr/>
          <a:lstStyle/>
          <a:p>
            <a:fld id="{59DE6EB8-52AB-45EA-A660-3E1EBFA72987}" type="slidenum">
              <a:rPr lang="en-US" smtClean="0"/>
              <a:t>2</a:t>
            </a:fld>
            <a:endParaRPr lang="en-US"/>
          </a:p>
        </p:txBody>
      </p:sp>
    </p:spTree>
    <p:extLst>
      <p:ext uri="{BB962C8B-B14F-4D97-AF65-F5344CB8AC3E}">
        <p14:creationId xmlns:p14="http://schemas.microsoft.com/office/powerpoint/2010/main" val="25162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4000" b="1" dirty="0">
                <a:solidFill>
                  <a:schemeClr val="tx1"/>
                </a:solidFill>
              </a:rPr>
              <a:t>Group Members:</a:t>
            </a:r>
          </a:p>
        </p:txBody>
      </p:sp>
      <p:sp>
        <p:nvSpPr>
          <p:cNvPr id="3" name="Content Placeholder 2"/>
          <p:cNvSpPr>
            <a:spLocks noGrp="1"/>
          </p:cNvSpPr>
          <p:nvPr>
            <p:ph sz="half" idx="1"/>
          </p:nvPr>
        </p:nvSpPr>
        <p:spPr/>
        <p:txBody>
          <a:bodyPr>
            <a:normAutofit lnSpcReduction="10000"/>
          </a:bodyPr>
          <a:lstStyle/>
          <a:p>
            <a:pPr marL="0" indent="0" algn="ctr">
              <a:buNone/>
            </a:pPr>
            <a:r>
              <a:rPr lang="en-US" sz="2400" b="1" u="sng" dirty="0">
                <a:latin typeface="+mj-lt"/>
                <a:cs typeface="Arial" pitchFamily="34" charset="0"/>
              </a:rPr>
              <a:t>Name</a:t>
            </a:r>
          </a:p>
          <a:p>
            <a:pPr marL="0" indent="0" algn="ctr">
              <a:buNone/>
            </a:pPr>
            <a:r>
              <a:rPr lang="en-US" sz="2400" dirty="0">
                <a:latin typeface="+mj-lt"/>
                <a:cs typeface="Arial" pitchFamily="34" charset="0"/>
              </a:rPr>
              <a:t>Md. Azharul Karim Chowdhury Anik</a:t>
            </a:r>
          </a:p>
          <a:p>
            <a:pPr marL="0" indent="0" algn="ctr">
              <a:buNone/>
            </a:pPr>
            <a:endParaRPr lang="en-US" sz="2400" dirty="0">
              <a:latin typeface="+mj-lt"/>
              <a:cs typeface="Arial" pitchFamily="34" charset="0"/>
            </a:endParaRPr>
          </a:p>
          <a:p>
            <a:pPr marL="0" indent="0" algn="ctr">
              <a:buNone/>
            </a:pPr>
            <a:r>
              <a:rPr lang="en-US" sz="2400" dirty="0">
                <a:latin typeface="+mj-lt"/>
                <a:cs typeface="Arial" pitchFamily="34" charset="0"/>
              </a:rPr>
              <a:t>Sabiha Jahan Mim</a:t>
            </a:r>
            <a:br>
              <a:rPr lang="en-US" sz="2400" dirty="0">
                <a:latin typeface="+mj-lt"/>
                <a:cs typeface="Arial" pitchFamily="34" charset="0"/>
              </a:rPr>
            </a:br>
            <a:endParaRPr lang="en-US" sz="2400" dirty="0">
              <a:latin typeface="+mj-lt"/>
              <a:cs typeface="Arial" pitchFamily="34" charset="0"/>
            </a:endParaRPr>
          </a:p>
          <a:p>
            <a:pPr marL="0" indent="0" algn="ctr">
              <a:buNone/>
            </a:pPr>
            <a:r>
              <a:rPr lang="en-US" sz="2400" dirty="0">
                <a:latin typeface="+mj-lt"/>
                <a:cs typeface="Arial" pitchFamily="34" charset="0"/>
              </a:rPr>
              <a:t>Oishik Biswas</a:t>
            </a:r>
          </a:p>
          <a:p>
            <a:pPr marL="0" indent="0" algn="ctr">
              <a:buNone/>
            </a:pPr>
            <a:endParaRPr lang="en-US" sz="2400" dirty="0">
              <a:latin typeface="+mj-lt"/>
              <a:cs typeface="Arial" pitchFamily="34" charset="0"/>
            </a:endParaRPr>
          </a:p>
          <a:p>
            <a:pPr marL="0" indent="0" algn="ctr">
              <a:buNone/>
            </a:pPr>
            <a:r>
              <a:rPr lang="en-US" sz="2400" dirty="0">
                <a:latin typeface="+mj-lt"/>
                <a:cs typeface="Arial" pitchFamily="34" charset="0"/>
              </a:rPr>
              <a:t>Riddhiman Swanan Debnath</a:t>
            </a:r>
            <a:br>
              <a:rPr lang="en-US" sz="2400" dirty="0">
                <a:latin typeface="+mj-lt"/>
                <a:cs typeface="Arial" pitchFamily="34" charset="0"/>
              </a:rPr>
            </a:br>
            <a:endParaRPr lang="en-US" sz="2400" dirty="0">
              <a:latin typeface="+mj-lt"/>
              <a:cs typeface="Arial" pitchFamily="34" charset="0"/>
            </a:endParaRPr>
          </a:p>
          <a:p>
            <a:pPr marL="0" indent="0" algn="ctr">
              <a:buNone/>
            </a:pPr>
            <a:r>
              <a:rPr lang="en-US" sz="2400" dirty="0">
                <a:latin typeface="+mj-lt"/>
                <a:cs typeface="Arial" pitchFamily="34" charset="0"/>
              </a:rPr>
              <a:t>Kabir Ahmed</a:t>
            </a:r>
          </a:p>
          <a:p>
            <a:endParaRPr lang="en-US" dirty="0"/>
          </a:p>
        </p:txBody>
      </p:sp>
      <p:sp>
        <p:nvSpPr>
          <p:cNvPr id="4" name="Content Placeholder 3"/>
          <p:cNvSpPr>
            <a:spLocks noGrp="1"/>
          </p:cNvSpPr>
          <p:nvPr>
            <p:ph sz="half" idx="2"/>
          </p:nvPr>
        </p:nvSpPr>
        <p:spPr>
          <a:xfrm>
            <a:off x="4648200" y="1920085"/>
            <a:ext cx="4038600" cy="4328315"/>
          </a:xfrm>
        </p:spPr>
        <p:txBody>
          <a:bodyPr>
            <a:normAutofit lnSpcReduction="10000"/>
          </a:bodyPr>
          <a:lstStyle/>
          <a:p>
            <a:pPr marL="0" indent="0" algn="ctr">
              <a:buNone/>
            </a:pPr>
            <a:r>
              <a:rPr lang="en-US" sz="2400" b="1" u="sng" dirty="0">
                <a:latin typeface="+mj-lt"/>
                <a:cs typeface="Arial" pitchFamily="34" charset="0"/>
              </a:rPr>
              <a:t>Registration No</a:t>
            </a:r>
          </a:p>
          <a:p>
            <a:pPr marL="0" indent="0" algn="ctr">
              <a:buNone/>
            </a:pPr>
            <a:r>
              <a:rPr lang="en-US" sz="2200" dirty="0">
                <a:latin typeface="+mj-lt"/>
                <a:cs typeface="Arial" pitchFamily="34" charset="0"/>
              </a:rPr>
              <a:t>2017331035</a:t>
            </a:r>
          </a:p>
          <a:p>
            <a:pPr marL="0" indent="0" algn="ctr">
              <a:buNone/>
            </a:pPr>
            <a:endParaRPr lang="en-US" sz="2200" dirty="0">
              <a:latin typeface="+mj-lt"/>
              <a:cs typeface="Arial" pitchFamily="34" charset="0"/>
            </a:endParaRPr>
          </a:p>
          <a:p>
            <a:pPr marL="0" indent="0" algn="ctr">
              <a:buNone/>
            </a:pPr>
            <a:endParaRPr lang="en-US" sz="2200" dirty="0">
              <a:latin typeface="+mj-lt"/>
              <a:cs typeface="Arial" pitchFamily="34" charset="0"/>
            </a:endParaRPr>
          </a:p>
          <a:p>
            <a:pPr marL="0" indent="0" algn="ctr">
              <a:buNone/>
            </a:pPr>
            <a:r>
              <a:rPr lang="en-US" sz="2200" dirty="0">
                <a:latin typeface="+mj-lt"/>
                <a:cs typeface="Arial" pitchFamily="34" charset="0"/>
              </a:rPr>
              <a:t>2018331059</a:t>
            </a:r>
          </a:p>
          <a:p>
            <a:pPr marL="0" indent="0" algn="ctr">
              <a:buNone/>
            </a:pPr>
            <a:endParaRPr lang="en-US" sz="2200" dirty="0">
              <a:latin typeface="+mj-lt"/>
              <a:cs typeface="Arial" pitchFamily="34" charset="0"/>
            </a:endParaRPr>
          </a:p>
          <a:p>
            <a:pPr marL="0" indent="0" algn="ctr">
              <a:buNone/>
            </a:pPr>
            <a:r>
              <a:rPr lang="en-US" sz="2200" dirty="0">
                <a:latin typeface="+mj-lt"/>
                <a:cs typeface="Arial" pitchFamily="34" charset="0"/>
              </a:rPr>
              <a:t>2018331069</a:t>
            </a:r>
          </a:p>
          <a:p>
            <a:pPr marL="0" indent="0" algn="ctr">
              <a:buNone/>
            </a:pPr>
            <a:endParaRPr lang="en-US" sz="2200" dirty="0">
              <a:latin typeface="+mj-lt"/>
              <a:cs typeface="Arial" pitchFamily="34" charset="0"/>
            </a:endParaRPr>
          </a:p>
          <a:p>
            <a:pPr marL="0" indent="0" algn="ctr">
              <a:buNone/>
            </a:pPr>
            <a:r>
              <a:rPr lang="en-US" sz="2200" dirty="0">
                <a:latin typeface="+mj-lt"/>
                <a:cs typeface="Arial" pitchFamily="34" charset="0"/>
              </a:rPr>
              <a:t>2018331073</a:t>
            </a:r>
          </a:p>
          <a:p>
            <a:pPr marL="0" indent="0" algn="ctr">
              <a:buNone/>
            </a:pPr>
            <a:endParaRPr lang="en-US" sz="2400" dirty="0">
              <a:latin typeface="+mj-lt"/>
              <a:cs typeface="Arial" pitchFamily="34" charset="0"/>
            </a:endParaRPr>
          </a:p>
          <a:p>
            <a:pPr marL="0" indent="0" algn="ctr">
              <a:buNone/>
            </a:pPr>
            <a:r>
              <a:rPr lang="en-US" sz="2200" dirty="0">
                <a:latin typeface="+mj-lt"/>
                <a:cs typeface="Arial" pitchFamily="34" charset="0"/>
              </a:rPr>
              <a:t>2018331125</a:t>
            </a:r>
          </a:p>
        </p:txBody>
      </p:sp>
      <p:sp>
        <p:nvSpPr>
          <p:cNvPr id="5" name="Slide Number Placeholder 4">
            <a:extLst>
              <a:ext uri="{FF2B5EF4-FFF2-40B4-BE49-F238E27FC236}">
                <a16:creationId xmlns:a16="http://schemas.microsoft.com/office/drawing/2014/main" id="{0AC9F978-C9B6-58A2-D05F-FB970B3C4F9A}"/>
              </a:ext>
            </a:extLst>
          </p:cNvPr>
          <p:cNvSpPr>
            <a:spLocks noGrp="1"/>
          </p:cNvSpPr>
          <p:nvPr>
            <p:ph type="sldNum" sz="quarter" idx="12"/>
          </p:nvPr>
        </p:nvSpPr>
        <p:spPr/>
        <p:txBody>
          <a:bodyPr/>
          <a:lstStyle/>
          <a:p>
            <a:fld id="{59DE6EB8-52AB-45EA-A660-3E1EBFA72987}" type="slidenum">
              <a:rPr lang="en-US" smtClean="0"/>
              <a:t>3</a:t>
            </a:fld>
            <a:endParaRPr lang="en-US"/>
          </a:p>
        </p:txBody>
      </p:sp>
    </p:spTree>
    <p:extLst>
      <p:ext uri="{BB962C8B-B14F-4D97-AF65-F5344CB8AC3E}">
        <p14:creationId xmlns:p14="http://schemas.microsoft.com/office/powerpoint/2010/main" val="27861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8229600" cy="1143000"/>
          </a:xfrm>
        </p:spPr>
        <p:txBody>
          <a:bodyPr>
            <a:normAutofit/>
          </a:bodyPr>
          <a:lstStyle/>
          <a:p>
            <a:pPr algn="ctr"/>
            <a:r>
              <a:rPr lang="en-US" sz="4000" b="1" dirty="0">
                <a:solidFill>
                  <a:schemeClr val="tx1"/>
                </a:solidFill>
              </a:rPr>
              <a:t>Motivation</a:t>
            </a:r>
          </a:p>
        </p:txBody>
      </p:sp>
      <p:sp>
        <p:nvSpPr>
          <p:cNvPr id="3" name="Content Placeholder 2"/>
          <p:cNvSpPr>
            <a:spLocks noGrp="1"/>
          </p:cNvSpPr>
          <p:nvPr>
            <p:ph idx="1"/>
          </p:nvPr>
        </p:nvSpPr>
        <p:spPr/>
        <p:txBody>
          <a:bodyPr>
            <a:normAutofit lnSpcReduction="10000"/>
          </a:bodyPr>
          <a:lstStyle/>
          <a:p>
            <a:pPr marL="0" indent="0">
              <a:buNone/>
            </a:pPr>
            <a:r>
              <a:rPr lang="en-US" dirty="0"/>
              <a:t>Climate change has become a headache for mankind irrespective of country, nation and regions as each and every living beings on this planet have to face the direct and indirect impact of this issue. People are working on to detect the patterns of climate change, and rainfall is no exception. It’s a challenging task to make a accurate rainfall prediction model. Making prediction on rainfall can’t be done by the traditional way. This project is a small effort using the knowledge of machine learning and artificial intelligence to find out the pattern for rainfall prediction.</a:t>
            </a:r>
          </a:p>
        </p:txBody>
      </p:sp>
      <p:sp>
        <p:nvSpPr>
          <p:cNvPr id="4" name="Slide Number Placeholder 3">
            <a:extLst>
              <a:ext uri="{FF2B5EF4-FFF2-40B4-BE49-F238E27FC236}">
                <a16:creationId xmlns:a16="http://schemas.microsoft.com/office/drawing/2014/main" id="{0B5C9C30-CF2F-B7DB-4477-7205BA9CC135}"/>
              </a:ext>
            </a:extLst>
          </p:cNvPr>
          <p:cNvSpPr>
            <a:spLocks noGrp="1"/>
          </p:cNvSpPr>
          <p:nvPr>
            <p:ph type="sldNum" sz="quarter" idx="12"/>
          </p:nvPr>
        </p:nvSpPr>
        <p:spPr/>
        <p:txBody>
          <a:bodyPr/>
          <a:lstStyle/>
          <a:p>
            <a:fld id="{59DE6EB8-52AB-45EA-A660-3E1EBFA72987}" type="slidenum">
              <a:rPr lang="en-US" smtClean="0"/>
              <a:t>4</a:t>
            </a:fld>
            <a:endParaRPr lang="en-US"/>
          </a:p>
        </p:txBody>
      </p:sp>
    </p:spTree>
    <p:extLst>
      <p:ext uri="{BB962C8B-B14F-4D97-AF65-F5344CB8AC3E}">
        <p14:creationId xmlns:p14="http://schemas.microsoft.com/office/powerpoint/2010/main" val="382556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ctr"/>
            <a:r>
              <a:rPr lang="en-US" sz="4000" b="1" dirty="0">
                <a:solidFill>
                  <a:schemeClr val="tx1"/>
                </a:solidFill>
              </a:rPr>
              <a:t>Objective</a:t>
            </a:r>
          </a:p>
        </p:txBody>
      </p:sp>
      <p:sp>
        <p:nvSpPr>
          <p:cNvPr id="3" name="Content Placeholder 2"/>
          <p:cNvSpPr>
            <a:spLocks noGrp="1"/>
          </p:cNvSpPr>
          <p:nvPr>
            <p:ph idx="1"/>
          </p:nvPr>
        </p:nvSpPr>
        <p:spPr/>
        <p:txBody>
          <a:bodyPr>
            <a:noAutofit/>
          </a:bodyPr>
          <a:lstStyle/>
          <a:p>
            <a:r>
              <a:rPr lang="en-US" dirty="0"/>
              <a:t>Rainfall prediction has it’s own purpose as our agricultural country needs enough rainfall to sustain agricultural products for food and raw materials of industrial sector.</a:t>
            </a:r>
          </a:p>
          <a:p>
            <a:pPr marL="0" indent="0">
              <a:buNone/>
            </a:pPr>
            <a:endParaRPr lang="en-US" dirty="0"/>
          </a:p>
          <a:p>
            <a:r>
              <a:rPr lang="en-US" dirty="0"/>
              <a:t>Besides, rainfall has it’s direct connection with natural calamities like drought or floods, which brings the damage of crops, human lives and property and may cause famine or instability in social and economical infrastructure. </a:t>
            </a:r>
          </a:p>
          <a:p>
            <a:pPr marL="0" indent="0">
              <a:buNone/>
            </a:pPr>
            <a:endParaRPr lang="en-US" dirty="0"/>
          </a:p>
        </p:txBody>
      </p:sp>
      <p:sp>
        <p:nvSpPr>
          <p:cNvPr id="4" name="Slide Number Placeholder 3">
            <a:extLst>
              <a:ext uri="{FF2B5EF4-FFF2-40B4-BE49-F238E27FC236}">
                <a16:creationId xmlns:a16="http://schemas.microsoft.com/office/drawing/2014/main" id="{C9BE531F-66D7-24C3-FA42-4532BB47B60A}"/>
              </a:ext>
            </a:extLst>
          </p:cNvPr>
          <p:cNvSpPr>
            <a:spLocks noGrp="1"/>
          </p:cNvSpPr>
          <p:nvPr>
            <p:ph type="sldNum" sz="quarter" idx="12"/>
          </p:nvPr>
        </p:nvSpPr>
        <p:spPr/>
        <p:txBody>
          <a:bodyPr/>
          <a:lstStyle/>
          <a:p>
            <a:fld id="{59DE6EB8-52AB-45EA-A660-3E1EBFA72987}" type="slidenum">
              <a:rPr lang="en-US" smtClean="0"/>
              <a:t>5</a:t>
            </a:fld>
            <a:endParaRPr lang="en-US"/>
          </a:p>
        </p:txBody>
      </p:sp>
    </p:spTree>
    <p:extLst>
      <p:ext uri="{BB962C8B-B14F-4D97-AF65-F5344CB8AC3E}">
        <p14:creationId xmlns:p14="http://schemas.microsoft.com/office/powerpoint/2010/main" val="52687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4876800"/>
          </a:xfrm>
        </p:spPr>
        <p:txBody>
          <a:bodyPr>
            <a:normAutofit/>
          </a:bodyPr>
          <a:lstStyle/>
          <a:p>
            <a:r>
              <a:rPr lang="en-US" dirty="0"/>
              <a:t> Having a better rainfall prediction model will give people and the authority the opportunity to make a better preparation to minimize the damage of lives and property.  Farmers will be among one of the most beneficials from this model.</a:t>
            </a:r>
          </a:p>
          <a:p>
            <a:pPr marL="0" indent="0">
              <a:buNone/>
            </a:pPr>
            <a:r>
              <a:rPr lang="en-US" dirty="0"/>
              <a:t> </a:t>
            </a:r>
          </a:p>
          <a:p>
            <a:r>
              <a:rPr lang="en-US" dirty="0"/>
              <a:t>This model can ensure efficient utilization of water management too. Rainfall prediction is a challenging task and it’s necessary that the results should be accurate.</a:t>
            </a:r>
          </a:p>
          <a:p>
            <a:pPr marL="0" indent="0">
              <a:buNone/>
            </a:pPr>
            <a:endParaRPr lang="en-US" dirty="0"/>
          </a:p>
        </p:txBody>
      </p:sp>
      <p:sp>
        <p:nvSpPr>
          <p:cNvPr id="2" name="Slide Number Placeholder 1">
            <a:extLst>
              <a:ext uri="{FF2B5EF4-FFF2-40B4-BE49-F238E27FC236}">
                <a16:creationId xmlns:a16="http://schemas.microsoft.com/office/drawing/2014/main" id="{2329738A-40E3-FC01-7D11-9F26681923C8}"/>
              </a:ext>
            </a:extLst>
          </p:cNvPr>
          <p:cNvSpPr>
            <a:spLocks noGrp="1"/>
          </p:cNvSpPr>
          <p:nvPr>
            <p:ph type="sldNum" sz="quarter" idx="12"/>
          </p:nvPr>
        </p:nvSpPr>
        <p:spPr/>
        <p:txBody>
          <a:bodyPr/>
          <a:lstStyle/>
          <a:p>
            <a:fld id="{59DE6EB8-52AB-45EA-A660-3E1EBFA72987}" type="slidenum">
              <a:rPr lang="en-US" smtClean="0"/>
              <a:t>6</a:t>
            </a:fld>
            <a:endParaRPr lang="en-US"/>
          </a:p>
        </p:txBody>
      </p:sp>
    </p:spTree>
    <p:extLst>
      <p:ext uri="{BB962C8B-B14F-4D97-AF65-F5344CB8AC3E}">
        <p14:creationId xmlns:p14="http://schemas.microsoft.com/office/powerpoint/2010/main" val="179220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solidFill>
              </a:rPr>
              <a:t>Problem Description</a:t>
            </a:r>
          </a:p>
        </p:txBody>
      </p:sp>
      <p:sp>
        <p:nvSpPr>
          <p:cNvPr id="3" name="Content Placeholder 2"/>
          <p:cNvSpPr>
            <a:spLocks noGrp="1"/>
          </p:cNvSpPr>
          <p:nvPr>
            <p:ph idx="1"/>
          </p:nvPr>
        </p:nvSpPr>
        <p:spPr/>
        <p:txBody>
          <a:bodyPr>
            <a:noAutofit/>
          </a:bodyPr>
          <a:lstStyle/>
          <a:p>
            <a:pPr>
              <a:buSzPct val="150000"/>
              <a:buFont typeface="Arial" pitchFamily="34" charset="0"/>
              <a:buChar char="•"/>
            </a:pPr>
            <a:r>
              <a:rPr lang="en-US" dirty="0"/>
              <a:t>Climate is a important aspect of human life. As rainfall is an essential part of overall climate, the rainfall prediction should be accurate as much as possible. </a:t>
            </a:r>
          </a:p>
          <a:p>
            <a:pPr>
              <a:buFont typeface="Wingdings" pitchFamily="2" charset="2"/>
              <a:buChar char="§"/>
            </a:pPr>
            <a:endParaRPr lang="en-US" dirty="0"/>
          </a:p>
          <a:p>
            <a:r>
              <a:rPr lang="en-US" dirty="0"/>
              <a:t>In this project, we have tried to deal with the prediction of the rainfall in Bangladesh, analyzing the data of previous years and understanding the probable outcome of rainfall in future years, so that farmers can choose crops according to the probable availability of water as the necessity of water varies for different crops.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CA9A5B8-5984-CC4F-9441-B2782149C379}"/>
              </a:ext>
            </a:extLst>
          </p:cNvPr>
          <p:cNvSpPr>
            <a:spLocks noGrp="1"/>
          </p:cNvSpPr>
          <p:nvPr>
            <p:ph type="sldNum" sz="quarter" idx="12"/>
          </p:nvPr>
        </p:nvSpPr>
        <p:spPr/>
        <p:txBody>
          <a:bodyPr/>
          <a:lstStyle/>
          <a:p>
            <a:fld id="{59DE6EB8-52AB-45EA-A660-3E1EBFA72987}" type="slidenum">
              <a:rPr lang="en-US" smtClean="0"/>
              <a:t>7</a:t>
            </a:fld>
            <a:endParaRPr lang="en-US"/>
          </a:p>
        </p:txBody>
      </p:sp>
    </p:spTree>
    <p:extLst>
      <p:ext uri="{BB962C8B-B14F-4D97-AF65-F5344CB8AC3E}">
        <p14:creationId xmlns:p14="http://schemas.microsoft.com/office/powerpoint/2010/main" val="119511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solidFill>
              </a:rPr>
              <a:t>Dataset Collection</a:t>
            </a:r>
          </a:p>
        </p:txBody>
      </p:sp>
      <p:sp>
        <p:nvSpPr>
          <p:cNvPr id="3" name="Content Placeholder 2"/>
          <p:cNvSpPr>
            <a:spLocks noGrp="1"/>
          </p:cNvSpPr>
          <p:nvPr>
            <p:ph idx="1"/>
          </p:nvPr>
        </p:nvSpPr>
        <p:spPr/>
        <p:txBody>
          <a:bodyPr/>
          <a:lstStyle/>
          <a:p>
            <a:pPr>
              <a:buClr>
                <a:schemeClr val="tx1"/>
              </a:buClr>
              <a:buFont typeface="Wingdings 2" panose="05020102010507070707" pitchFamily="18" charset="2"/>
              <a:buChar char=""/>
            </a:pPr>
            <a:r>
              <a:rPr lang="en-US" sz="2800" dirty="0"/>
              <a:t>This dataset contains about 50 years of daily weather observations from many locations across Bangladesh, containing the amount of daily rainfall.</a:t>
            </a:r>
          </a:p>
          <a:p>
            <a:pPr>
              <a:buClr>
                <a:schemeClr val="tx1"/>
              </a:buClr>
              <a:buFont typeface="Wingdings 2" panose="05020102010507070707" pitchFamily="18" charset="2"/>
              <a:buChar char=""/>
            </a:pPr>
            <a:r>
              <a:rPr lang="en-US" sz="2800" dirty="0"/>
              <a:t>Dataset has been taken from Kaggle</a:t>
            </a:r>
          </a:p>
        </p:txBody>
      </p:sp>
      <p:sp>
        <p:nvSpPr>
          <p:cNvPr id="4" name="Slide Number Placeholder 3">
            <a:extLst>
              <a:ext uri="{FF2B5EF4-FFF2-40B4-BE49-F238E27FC236}">
                <a16:creationId xmlns:a16="http://schemas.microsoft.com/office/drawing/2014/main" id="{EA2925F7-815B-1843-9499-4663C50AA578}"/>
              </a:ext>
            </a:extLst>
          </p:cNvPr>
          <p:cNvSpPr>
            <a:spLocks noGrp="1"/>
          </p:cNvSpPr>
          <p:nvPr>
            <p:ph type="sldNum" sz="quarter" idx="12"/>
          </p:nvPr>
        </p:nvSpPr>
        <p:spPr/>
        <p:txBody>
          <a:bodyPr/>
          <a:lstStyle/>
          <a:p>
            <a:fld id="{59DE6EB8-52AB-45EA-A660-3E1EBFA72987}" type="slidenum">
              <a:rPr lang="en-US" smtClean="0"/>
              <a:t>8</a:t>
            </a:fld>
            <a:endParaRPr lang="en-US"/>
          </a:p>
        </p:txBody>
      </p:sp>
    </p:spTree>
    <p:extLst>
      <p:ext uri="{BB962C8B-B14F-4D97-AF65-F5344CB8AC3E}">
        <p14:creationId xmlns:p14="http://schemas.microsoft.com/office/powerpoint/2010/main" val="199871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5849112"/>
          </a:xfrm>
        </p:spPr>
        <p:txBody>
          <a:bodyPr>
            <a:normAutofit/>
          </a:bodyPr>
          <a:lstStyle/>
          <a:p>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br>
              <a:rPr lang="en-US" sz="2600" dirty="0">
                <a:solidFill>
                  <a:schemeClr val="tx1"/>
                </a:solidFill>
                <a:latin typeface="+mn-lt"/>
              </a:rPr>
            </a:br>
            <a:r>
              <a:rPr lang="en-US" sz="2600" dirty="0">
                <a:solidFill>
                  <a:schemeClr val="tx1"/>
                </a:solidFill>
                <a:latin typeface="+mn-lt"/>
              </a:rPr>
              <a:t> </a:t>
            </a:r>
          </a:p>
        </p:txBody>
      </p:sp>
      <p:graphicFrame>
        <p:nvGraphicFramePr>
          <p:cNvPr id="4" name="Table 3"/>
          <p:cNvGraphicFramePr>
            <a:graphicFrameLocks noGrp="1"/>
          </p:cNvGraphicFramePr>
          <p:nvPr>
            <p:extLst>
              <p:ext uri="{D42A27DB-BD31-4B8C-83A1-F6EECF244321}">
                <p14:modId xmlns:p14="http://schemas.microsoft.com/office/powerpoint/2010/main" val="2171710938"/>
              </p:ext>
            </p:extLst>
          </p:nvPr>
        </p:nvGraphicFramePr>
        <p:xfrm>
          <a:off x="1447800" y="2209800"/>
          <a:ext cx="6096000" cy="299720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Model Name</a:t>
                      </a:r>
                    </a:p>
                  </a:txBody>
                  <a:tcPr/>
                </a:tc>
                <a:tc>
                  <a:txBody>
                    <a:bodyPr/>
                    <a:lstStyle/>
                    <a:p>
                      <a:pPr algn="ctr"/>
                      <a:r>
                        <a:rPr lang="en-US" dirty="0"/>
                        <a:t>MSE Value</a:t>
                      </a:r>
                    </a:p>
                  </a:txBody>
                  <a:tcPr/>
                </a:tc>
                <a:extLst>
                  <a:ext uri="{0D108BD9-81ED-4DB2-BD59-A6C34878D82A}">
                    <a16:rowId xmlns:a16="http://schemas.microsoft.com/office/drawing/2014/main" val="10000"/>
                  </a:ext>
                </a:extLst>
              </a:tr>
              <a:tr h="370840">
                <a:tc>
                  <a:txBody>
                    <a:bodyPr/>
                    <a:lstStyle/>
                    <a:p>
                      <a:pPr algn="ctr"/>
                      <a:r>
                        <a:rPr lang="en-US" sz="1800" dirty="0"/>
                        <a:t>Decision Tree</a:t>
                      </a:r>
                    </a:p>
                  </a:txBody>
                  <a:tcPr/>
                </a:tc>
                <a:tc>
                  <a:txBody>
                    <a:bodyPr/>
                    <a:lstStyle/>
                    <a:p>
                      <a:pPr algn="ctr" rtl="0" fontAlgn="t">
                        <a:spcBef>
                          <a:spcPts val="0"/>
                        </a:spcBef>
                        <a:spcAft>
                          <a:spcPts val="0"/>
                        </a:spcAft>
                      </a:pPr>
                      <a:r>
                        <a:rPr lang="en-US" sz="1800" b="0" i="0" u="none" strike="noStrike" dirty="0">
                          <a:solidFill>
                            <a:srgbClr val="212121"/>
                          </a:solidFill>
                          <a:effectLst/>
                          <a:latin typeface="+mj-lt"/>
                        </a:rPr>
                        <a:t> 312.858214423485</a:t>
                      </a:r>
                      <a:endParaRPr lang="en-US" sz="1800" dirty="0">
                        <a:effectLst/>
                        <a:latin typeface="+mj-lt"/>
                      </a:endParaRPr>
                    </a:p>
                  </a:txBody>
                  <a:tcPr marL="63500" marR="63500" marT="63500" marB="63500"/>
                </a:tc>
                <a:extLst>
                  <a:ext uri="{0D108BD9-81ED-4DB2-BD59-A6C34878D82A}">
                    <a16:rowId xmlns:a16="http://schemas.microsoft.com/office/drawing/2014/main" val="10001"/>
                  </a:ext>
                </a:extLst>
              </a:tr>
              <a:tr h="370840">
                <a:tc>
                  <a:txBody>
                    <a:bodyPr/>
                    <a:lstStyle/>
                    <a:p>
                      <a:pPr algn="ctr"/>
                      <a:r>
                        <a:rPr lang="en-US" dirty="0"/>
                        <a:t>Linear Regression</a:t>
                      </a:r>
                    </a:p>
                  </a:txBody>
                  <a:tcPr/>
                </a:tc>
                <a:tc>
                  <a:txBody>
                    <a:bodyPr/>
                    <a:lstStyle/>
                    <a:p>
                      <a:pPr algn="ctr"/>
                      <a:r>
                        <a:rPr kumimoji="0" lang="en-US" sz="1800" b="0" i="0" u="none" strike="noStrike" kern="1200" dirty="0">
                          <a:solidFill>
                            <a:schemeClr val="dk1"/>
                          </a:solidFill>
                          <a:effectLst/>
                          <a:latin typeface="+mj-lt"/>
                          <a:ea typeface="+mn-ea"/>
                          <a:cs typeface="+mn-cs"/>
                        </a:rPr>
                        <a:t>369.5528070107824</a:t>
                      </a:r>
                      <a:endParaRPr lang="en-US" dirty="0">
                        <a:latin typeface="+mj-lt"/>
                      </a:endParaRPr>
                    </a:p>
                  </a:txBody>
                  <a:tcPr/>
                </a:tc>
                <a:extLst>
                  <a:ext uri="{0D108BD9-81ED-4DB2-BD59-A6C34878D82A}">
                    <a16:rowId xmlns:a16="http://schemas.microsoft.com/office/drawing/2014/main" val="10002"/>
                  </a:ext>
                </a:extLst>
              </a:tr>
              <a:tr h="370840">
                <a:tc>
                  <a:txBody>
                    <a:bodyPr/>
                    <a:lstStyle/>
                    <a:p>
                      <a:pPr algn="ctr"/>
                      <a:r>
                        <a:rPr lang="en-US" dirty="0"/>
                        <a:t>KNN Classifier</a:t>
                      </a:r>
                    </a:p>
                  </a:txBody>
                  <a:tcPr/>
                </a:tc>
                <a:tc>
                  <a:txBody>
                    <a:bodyPr/>
                    <a:lstStyle/>
                    <a:p>
                      <a:pPr algn="ctr"/>
                      <a:r>
                        <a:rPr kumimoji="0" lang="en-US" sz="1800" b="0" i="0" u="none" strike="noStrike" kern="1200" dirty="0">
                          <a:solidFill>
                            <a:schemeClr val="dk1"/>
                          </a:solidFill>
                          <a:effectLst/>
                          <a:latin typeface="+mj-lt"/>
                          <a:ea typeface="+mn-ea"/>
                          <a:cs typeface="+mn-cs"/>
                        </a:rPr>
                        <a:t>761.3355303307702</a:t>
                      </a:r>
                      <a:endParaRPr lang="en-US" dirty="0">
                        <a:latin typeface="+mj-lt"/>
                      </a:endParaRPr>
                    </a:p>
                  </a:txBody>
                  <a:tcPr/>
                </a:tc>
                <a:extLst>
                  <a:ext uri="{0D108BD9-81ED-4DB2-BD59-A6C34878D82A}">
                    <a16:rowId xmlns:a16="http://schemas.microsoft.com/office/drawing/2014/main" val="10003"/>
                  </a:ext>
                </a:extLst>
              </a:tr>
              <a:tr h="370840">
                <a:tc>
                  <a:txBody>
                    <a:bodyPr/>
                    <a:lstStyle/>
                    <a:p>
                      <a:pPr algn="ctr"/>
                      <a:r>
                        <a:rPr lang="en-US" dirty="0"/>
                        <a:t>MLP Classifier</a:t>
                      </a:r>
                    </a:p>
                  </a:txBody>
                  <a:tcPr/>
                </a:tc>
                <a:tc>
                  <a:txBody>
                    <a:bodyPr/>
                    <a:lstStyle/>
                    <a:p>
                      <a:pPr algn="ctr"/>
                      <a:r>
                        <a:rPr kumimoji="0" lang="en-US" sz="1800" b="0" i="0" u="none" strike="noStrike" kern="1200" dirty="0">
                          <a:solidFill>
                            <a:schemeClr val="dk1"/>
                          </a:solidFill>
                          <a:effectLst/>
                          <a:latin typeface="+mj-lt"/>
                          <a:ea typeface="+mn-ea"/>
                          <a:cs typeface="+mn-cs"/>
                        </a:rPr>
                        <a:t>410.4744293909435</a:t>
                      </a:r>
                      <a:endParaRPr lang="en-US" dirty="0">
                        <a:latin typeface="+mj-lt"/>
                      </a:endParaRPr>
                    </a:p>
                  </a:txBody>
                  <a:tcPr/>
                </a:tc>
                <a:extLst>
                  <a:ext uri="{0D108BD9-81ED-4DB2-BD59-A6C34878D82A}">
                    <a16:rowId xmlns:a16="http://schemas.microsoft.com/office/drawing/2014/main" val="10004"/>
                  </a:ext>
                </a:extLst>
              </a:tr>
              <a:tr h="370840">
                <a:tc>
                  <a:txBody>
                    <a:bodyPr/>
                    <a:lstStyle/>
                    <a:p>
                      <a:pPr algn="ctr"/>
                      <a:r>
                        <a:rPr lang="en-US" dirty="0"/>
                        <a:t>Random Forest</a:t>
                      </a:r>
                    </a:p>
                  </a:txBody>
                  <a:tcPr/>
                </a:tc>
                <a:tc>
                  <a:txBody>
                    <a:bodyPr/>
                    <a:lstStyle/>
                    <a:p>
                      <a:pPr algn="ctr"/>
                      <a:r>
                        <a:rPr kumimoji="0" lang="en-US" sz="1800" b="0" i="0" u="none" strike="noStrike" kern="1200" dirty="0">
                          <a:solidFill>
                            <a:schemeClr val="dk1"/>
                          </a:solidFill>
                          <a:effectLst/>
                          <a:latin typeface="+mj-lt"/>
                          <a:ea typeface="+mn-ea"/>
                          <a:cs typeface="+mn-cs"/>
                        </a:rPr>
                        <a:t>329.7653556009468</a:t>
                      </a:r>
                      <a:endParaRPr lang="en-US" dirty="0">
                        <a:latin typeface="+mj-lt"/>
                      </a:endParaRPr>
                    </a:p>
                  </a:txBody>
                  <a:tcPr/>
                </a:tc>
                <a:extLst>
                  <a:ext uri="{0D108BD9-81ED-4DB2-BD59-A6C34878D82A}">
                    <a16:rowId xmlns:a16="http://schemas.microsoft.com/office/drawing/2014/main" val="10005"/>
                  </a:ext>
                </a:extLst>
              </a:tr>
              <a:tr h="370840">
                <a:tc>
                  <a:txBody>
                    <a:bodyPr/>
                    <a:lstStyle/>
                    <a:p>
                      <a:pPr algn="ctr"/>
                      <a:r>
                        <a:rPr lang="en-US" dirty="0"/>
                        <a:t>Gradient Boosting</a:t>
                      </a:r>
                    </a:p>
                  </a:txBody>
                  <a:tcPr/>
                </a:tc>
                <a:tc>
                  <a:txBody>
                    <a:bodyPr/>
                    <a:lstStyle/>
                    <a:p>
                      <a:pPr algn="ctr"/>
                      <a:r>
                        <a:rPr kumimoji="0" lang="en-US" sz="1800" b="0" i="0" u="none" strike="noStrike" kern="1200" dirty="0">
                          <a:solidFill>
                            <a:schemeClr val="dk1"/>
                          </a:solidFill>
                          <a:effectLst/>
                          <a:latin typeface="+mj-lt"/>
                          <a:ea typeface="+mn-ea"/>
                          <a:cs typeface="+mn-cs"/>
                        </a:rPr>
                        <a:t>330.5131475085028</a:t>
                      </a:r>
                      <a:endParaRPr lang="en-US" dirty="0">
                        <a:latin typeface="+mj-lt"/>
                      </a:endParaRPr>
                    </a:p>
                  </a:txBody>
                  <a:tcPr/>
                </a:tc>
                <a:extLst>
                  <a:ext uri="{0D108BD9-81ED-4DB2-BD59-A6C34878D82A}">
                    <a16:rowId xmlns:a16="http://schemas.microsoft.com/office/drawing/2014/main" val="10006"/>
                  </a:ext>
                </a:extLst>
              </a:tr>
              <a:tr h="370840">
                <a:tc>
                  <a:txBody>
                    <a:bodyPr/>
                    <a:lstStyle/>
                    <a:p>
                      <a:pPr algn="ctr"/>
                      <a:r>
                        <a:rPr kumimoji="0" lang="en-US" sz="1800" b="0" i="0" u="none" strike="noStrike" kern="1200" dirty="0" err="1">
                          <a:solidFill>
                            <a:schemeClr val="dk1"/>
                          </a:solidFill>
                          <a:effectLst/>
                          <a:latin typeface="+mn-lt"/>
                          <a:ea typeface="+mn-ea"/>
                          <a:cs typeface="+mn-cs"/>
                        </a:rPr>
                        <a:t>XGBoost</a:t>
                      </a:r>
                      <a:r>
                        <a:rPr kumimoji="0" lang="en-US" sz="1800" b="0" i="0" u="none" strike="noStrike" kern="1200" dirty="0">
                          <a:solidFill>
                            <a:schemeClr val="dk1"/>
                          </a:solidFill>
                          <a:effectLst/>
                          <a:latin typeface="+mn-lt"/>
                          <a:ea typeface="+mn-ea"/>
                          <a:cs typeface="+mn-cs"/>
                        </a:rPr>
                        <a:t> Regression</a:t>
                      </a:r>
                      <a:endParaRPr lang="en-US" dirty="0"/>
                    </a:p>
                  </a:txBody>
                  <a:tcPr/>
                </a:tc>
                <a:tc>
                  <a:txBody>
                    <a:bodyPr/>
                    <a:lstStyle/>
                    <a:p>
                      <a:pPr algn="ctr"/>
                      <a:r>
                        <a:rPr kumimoji="0" lang="en-US" sz="1800" b="0" i="0" u="none" strike="noStrike" kern="1200" dirty="0">
                          <a:solidFill>
                            <a:schemeClr val="dk1"/>
                          </a:solidFill>
                          <a:effectLst/>
                          <a:latin typeface="+mj-lt"/>
                          <a:ea typeface="+mn-ea"/>
                          <a:cs typeface="+mn-cs"/>
                        </a:rPr>
                        <a:t>330.50708084977293</a:t>
                      </a:r>
                      <a:endParaRPr lang="en-US" dirty="0">
                        <a:latin typeface="+mj-lt"/>
                      </a:endParaRP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762000" y="721569"/>
            <a:ext cx="7315200" cy="584775"/>
          </a:xfrm>
          <a:prstGeom prst="rect">
            <a:avLst/>
          </a:prstGeom>
          <a:noFill/>
        </p:spPr>
        <p:txBody>
          <a:bodyPr wrap="square" rtlCol="0">
            <a:spAutoFit/>
          </a:bodyPr>
          <a:lstStyle/>
          <a:p>
            <a:r>
              <a:rPr lang="en-US" sz="3200" dirty="0"/>
              <a:t>                Model Preprocessing</a:t>
            </a:r>
          </a:p>
        </p:txBody>
      </p:sp>
      <p:sp>
        <p:nvSpPr>
          <p:cNvPr id="3" name="Slide Number Placeholder 2">
            <a:extLst>
              <a:ext uri="{FF2B5EF4-FFF2-40B4-BE49-F238E27FC236}">
                <a16:creationId xmlns:a16="http://schemas.microsoft.com/office/drawing/2014/main" id="{6BEFABF2-26D3-9E48-F40A-CF0682DA3D7D}"/>
              </a:ext>
            </a:extLst>
          </p:cNvPr>
          <p:cNvSpPr>
            <a:spLocks noGrp="1"/>
          </p:cNvSpPr>
          <p:nvPr>
            <p:ph type="sldNum" sz="quarter" idx="12"/>
          </p:nvPr>
        </p:nvSpPr>
        <p:spPr/>
        <p:txBody>
          <a:bodyPr/>
          <a:lstStyle/>
          <a:p>
            <a:fld id="{59DE6EB8-52AB-45EA-A660-3E1EBFA72987}" type="slidenum">
              <a:rPr lang="en-US" smtClean="0"/>
              <a:t>9</a:t>
            </a:fld>
            <a:endParaRPr lang="en-US"/>
          </a:p>
        </p:txBody>
      </p:sp>
    </p:spTree>
    <p:extLst>
      <p:ext uri="{BB962C8B-B14F-4D97-AF65-F5344CB8AC3E}">
        <p14:creationId xmlns:p14="http://schemas.microsoft.com/office/powerpoint/2010/main" val="904066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1225</TotalTime>
  <Words>665</Words>
  <Application>Microsoft Office PowerPoint</Application>
  <PresentationFormat>On-screen Show (4:3)</PresentationFormat>
  <Paragraphs>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Constantia</vt:lpstr>
      <vt:lpstr>Wingdings</vt:lpstr>
      <vt:lpstr>Wingdings 2</vt:lpstr>
      <vt:lpstr>Flow</vt:lpstr>
      <vt:lpstr>CSE 338 Artificial Intelligence Lab Group 5 Project Presentation </vt:lpstr>
      <vt:lpstr>Project Title: Rain Fall Prediction of Bangladesh Using  Artificial Intelligence &amp; Machine Learning </vt:lpstr>
      <vt:lpstr>Group Members:</vt:lpstr>
      <vt:lpstr>Motivation</vt:lpstr>
      <vt:lpstr>Objective</vt:lpstr>
      <vt:lpstr>PowerPoint Presentation</vt:lpstr>
      <vt:lpstr>Problem Description</vt:lpstr>
      <vt:lpstr>Dataset Collection</vt:lpstr>
      <vt:lpstr>              </vt:lpstr>
      <vt:lpstr>Tech Stack</vt:lpstr>
      <vt:lpstr>                     Application</vt:lpstr>
      <vt:lpstr>                     Application</vt:lpstr>
      <vt:lpstr>                     Application</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Oishik</dc:creator>
  <cp:lastModifiedBy>Tawhid -Ul-Islam</cp:lastModifiedBy>
  <cp:revision>46</cp:revision>
  <dcterms:created xsi:type="dcterms:W3CDTF">2023-02-01T05:54:35Z</dcterms:created>
  <dcterms:modified xsi:type="dcterms:W3CDTF">2023-02-03T10:12:18Z</dcterms:modified>
</cp:coreProperties>
</file>